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258" r:id="rId3"/>
    <p:sldId id="259" r:id="rId4"/>
    <p:sldId id="269" r:id="rId5"/>
    <p:sldId id="270" r:id="rId6"/>
    <p:sldId id="271" r:id="rId7"/>
    <p:sldId id="272" r:id="rId8"/>
    <p:sldId id="273" r:id="rId9"/>
    <p:sldId id="274" r:id="rId10"/>
    <p:sldId id="275" r:id="rId11"/>
    <p:sldId id="276" r:id="rId12"/>
    <p:sldId id="277" r:id="rId13"/>
    <p:sldId id="278" r:id="rId14"/>
    <p:sldId id="279" r:id="rId15"/>
    <p:sldId id="281" r:id="rId16"/>
    <p:sldId id="282" r:id="rId17"/>
    <p:sldId id="283" r:id="rId18"/>
    <p:sldId id="280" r:id="rId19"/>
    <p:sldId id="284" r:id="rId20"/>
    <p:sldId id="286" r:id="rId21"/>
    <p:sldId id="285" r:id="rId22"/>
    <p:sldId id="26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AF2794-E7AA-4926-9E39-A6BABA00F5C5}" type="datetimeFigureOut">
              <a:rPr lang="en-IN" smtClean="0"/>
              <a:t>27-08-2024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E4AFB5-9356-4993-B07B-EBD3F93D41D5}" type="slidenum">
              <a:rPr lang="en-IN" smtClean="0"/>
              <a:t>‹#›</a:t>
            </a:fld>
            <a:endParaRPr lang="en-IN"/>
          </a:p>
        </p:txBody>
      </p:sp>
    </p:spTree>
    <p:extLst>
      <p:ext uri="{BB962C8B-B14F-4D97-AF65-F5344CB8AC3E}">
        <p14:creationId xmlns:p14="http://schemas.microsoft.com/office/powerpoint/2010/main" val="976343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1</a:t>
            </a:fld>
            <a:endParaRPr lang="en-IN"/>
          </a:p>
        </p:txBody>
      </p:sp>
    </p:spTree>
    <p:extLst>
      <p:ext uri="{BB962C8B-B14F-4D97-AF65-F5344CB8AC3E}">
        <p14:creationId xmlns:p14="http://schemas.microsoft.com/office/powerpoint/2010/main" val="19897740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10</a:t>
            </a:fld>
            <a:endParaRPr lang="en-IN"/>
          </a:p>
        </p:txBody>
      </p:sp>
    </p:spTree>
    <p:extLst>
      <p:ext uri="{BB962C8B-B14F-4D97-AF65-F5344CB8AC3E}">
        <p14:creationId xmlns:p14="http://schemas.microsoft.com/office/powerpoint/2010/main" val="3856524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11</a:t>
            </a:fld>
            <a:endParaRPr lang="en-IN"/>
          </a:p>
        </p:txBody>
      </p:sp>
    </p:spTree>
    <p:extLst>
      <p:ext uri="{BB962C8B-B14F-4D97-AF65-F5344CB8AC3E}">
        <p14:creationId xmlns:p14="http://schemas.microsoft.com/office/powerpoint/2010/main" val="22487150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12</a:t>
            </a:fld>
            <a:endParaRPr lang="en-IN"/>
          </a:p>
        </p:txBody>
      </p:sp>
    </p:spTree>
    <p:extLst>
      <p:ext uri="{BB962C8B-B14F-4D97-AF65-F5344CB8AC3E}">
        <p14:creationId xmlns:p14="http://schemas.microsoft.com/office/powerpoint/2010/main" val="42190239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13</a:t>
            </a:fld>
            <a:endParaRPr lang="en-IN"/>
          </a:p>
        </p:txBody>
      </p:sp>
    </p:spTree>
    <p:extLst>
      <p:ext uri="{BB962C8B-B14F-4D97-AF65-F5344CB8AC3E}">
        <p14:creationId xmlns:p14="http://schemas.microsoft.com/office/powerpoint/2010/main" val="10646172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14</a:t>
            </a:fld>
            <a:endParaRPr lang="en-IN"/>
          </a:p>
        </p:txBody>
      </p:sp>
    </p:spTree>
    <p:extLst>
      <p:ext uri="{BB962C8B-B14F-4D97-AF65-F5344CB8AC3E}">
        <p14:creationId xmlns:p14="http://schemas.microsoft.com/office/powerpoint/2010/main" val="6071954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15</a:t>
            </a:fld>
            <a:endParaRPr lang="en-IN"/>
          </a:p>
        </p:txBody>
      </p:sp>
    </p:spTree>
    <p:extLst>
      <p:ext uri="{BB962C8B-B14F-4D97-AF65-F5344CB8AC3E}">
        <p14:creationId xmlns:p14="http://schemas.microsoft.com/office/powerpoint/2010/main" val="40273016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16</a:t>
            </a:fld>
            <a:endParaRPr lang="en-IN"/>
          </a:p>
        </p:txBody>
      </p:sp>
    </p:spTree>
    <p:extLst>
      <p:ext uri="{BB962C8B-B14F-4D97-AF65-F5344CB8AC3E}">
        <p14:creationId xmlns:p14="http://schemas.microsoft.com/office/powerpoint/2010/main" val="5635581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17</a:t>
            </a:fld>
            <a:endParaRPr lang="en-IN"/>
          </a:p>
        </p:txBody>
      </p:sp>
    </p:spTree>
    <p:extLst>
      <p:ext uri="{BB962C8B-B14F-4D97-AF65-F5344CB8AC3E}">
        <p14:creationId xmlns:p14="http://schemas.microsoft.com/office/powerpoint/2010/main" val="20500468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18</a:t>
            </a:fld>
            <a:endParaRPr lang="en-IN"/>
          </a:p>
        </p:txBody>
      </p:sp>
    </p:spTree>
    <p:extLst>
      <p:ext uri="{BB962C8B-B14F-4D97-AF65-F5344CB8AC3E}">
        <p14:creationId xmlns:p14="http://schemas.microsoft.com/office/powerpoint/2010/main" val="8886254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19</a:t>
            </a:fld>
            <a:endParaRPr lang="en-IN"/>
          </a:p>
        </p:txBody>
      </p:sp>
    </p:spTree>
    <p:extLst>
      <p:ext uri="{BB962C8B-B14F-4D97-AF65-F5344CB8AC3E}">
        <p14:creationId xmlns:p14="http://schemas.microsoft.com/office/powerpoint/2010/main" val="2027248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2</a:t>
            </a:fld>
            <a:endParaRPr lang="en-IN"/>
          </a:p>
        </p:txBody>
      </p:sp>
    </p:spTree>
    <p:extLst>
      <p:ext uri="{BB962C8B-B14F-4D97-AF65-F5344CB8AC3E}">
        <p14:creationId xmlns:p14="http://schemas.microsoft.com/office/powerpoint/2010/main" val="21325047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20</a:t>
            </a:fld>
            <a:endParaRPr lang="en-IN"/>
          </a:p>
        </p:txBody>
      </p:sp>
    </p:spTree>
    <p:extLst>
      <p:ext uri="{BB962C8B-B14F-4D97-AF65-F5344CB8AC3E}">
        <p14:creationId xmlns:p14="http://schemas.microsoft.com/office/powerpoint/2010/main" val="14969752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21</a:t>
            </a:fld>
            <a:endParaRPr lang="en-IN"/>
          </a:p>
        </p:txBody>
      </p:sp>
    </p:spTree>
    <p:extLst>
      <p:ext uri="{BB962C8B-B14F-4D97-AF65-F5344CB8AC3E}">
        <p14:creationId xmlns:p14="http://schemas.microsoft.com/office/powerpoint/2010/main" val="36086057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22</a:t>
            </a:fld>
            <a:endParaRPr lang="en-IN"/>
          </a:p>
        </p:txBody>
      </p:sp>
    </p:spTree>
    <p:extLst>
      <p:ext uri="{BB962C8B-B14F-4D97-AF65-F5344CB8AC3E}">
        <p14:creationId xmlns:p14="http://schemas.microsoft.com/office/powerpoint/2010/main" val="932875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3</a:t>
            </a:fld>
            <a:endParaRPr lang="en-IN"/>
          </a:p>
        </p:txBody>
      </p:sp>
    </p:spTree>
    <p:extLst>
      <p:ext uri="{BB962C8B-B14F-4D97-AF65-F5344CB8AC3E}">
        <p14:creationId xmlns:p14="http://schemas.microsoft.com/office/powerpoint/2010/main" val="13880311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4</a:t>
            </a:fld>
            <a:endParaRPr lang="en-IN"/>
          </a:p>
        </p:txBody>
      </p:sp>
    </p:spTree>
    <p:extLst>
      <p:ext uri="{BB962C8B-B14F-4D97-AF65-F5344CB8AC3E}">
        <p14:creationId xmlns:p14="http://schemas.microsoft.com/office/powerpoint/2010/main" val="12591942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5</a:t>
            </a:fld>
            <a:endParaRPr lang="en-IN"/>
          </a:p>
        </p:txBody>
      </p:sp>
    </p:spTree>
    <p:extLst>
      <p:ext uri="{BB962C8B-B14F-4D97-AF65-F5344CB8AC3E}">
        <p14:creationId xmlns:p14="http://schemas.microsoft.com/office/powerpoint/2010/main" val="27198403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6</a:t>
            </a:fld>
            <a:endParaRPr lang="en-IN"/>
          </a:p>
        </p:txBody>
      </p:sp>
    </p:spTree>
    <p:extLst>
      <p:ext uri="{BB962C8B-B14F-4D97-AF65-F5344CB8AC3E}">
        <p14:creationId xmlns:p14="http://schemas.microsoft.com/office/powerpoint/2010/main" val="33915100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7</a:t>
            </a:fld>
            <a:endParaRPr lang="en-IN"/>
          </a:p>
        </p:txBody>
      </p:sp>
    </p:spTree>
    <p:extLst>
      <p:ext uri="{BB962C8B-B14F-4D97-AF65-F5344CB8AC3E}">
        <p14:creationId xmlns:p14="http://schemas.microsoft.com/office/powerpoint/2010/main" val="13216180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8</a:t>
            </a:fld>
            <a:endParaRPr lang="en-IN"/>
          </a:p>
        </p:txBody>
      </p:sp>
    </p:spTree>
    <p:extLst>
      <p:ext uri="{BB962C8B-B14F-4D97-AF65-F5344CB8AC3E}">
        <p14:creationId xmlns:p14="http://schemas.microsoft.com/office/powerpoint/2010/main" val="4012875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91E4AFB5-9356-4993-B07B-EBD3F93D41D5}" type="slidenum">
              <a:rPr lang="en-IN" smtClean="0"/>
              <a:t>9</a:t>
            </a:fld>
            <a:endParaRPr lang="en-IN"/>
          </a:p>
        </p:txBody>
      </p:sp>
    </p:spTree>
    <p:extLst>
      <p:ext uri="{BB962C8B-B14F-4D97-AF65-F5344CB8AC3E}">
        <p14:creationId xmlns:p14="http://schemas.microsoft.com/office/powerpoint/2010/main" val="3964816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18D3023-38AD-4070-AFD6-F3B893B3D63C}" type="datetime1">
              <a:rPr lang="en-IN" smtClean="0"/>
              <a:t>27-08-2024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DF146B-EF74-4A67-9F0E-26AB803D6F59}" type="slidenum">
              <a:rPr lang="en-IN" smtClean="0"/>
              <a:t>‹#›</a:t>
            </a:fld>
            <a:endParaRPr lang="en-IN"/>
          </a:p>
        </p:txBody>
      </p:sp>
    </p:spTree>
    <p:extLst>
      <p:ext uri="{BB962C8B-B14F-4D97-AF65-F5344CB8AC3E}">
        <p14:creationId xmlns:p14="http://schemas.microsoft.com/office/powerpoint/2010/main" val="2245371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A8226EE-7E74-427E-8367-86945C9F51DB}" type="datetime1">
              <a:rPr lang="en-IN" smtClean="0"/>
              <a:t>27-08-2024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DF146B-EF74-4A67-9F0E-26AB803D6F59}" type="slidenum">
              <a:rPr lang="en-IN" smtClean="0"/>
              <a:t>‹#›</a:t>
            </a:fld>
            <a:endParaRPr lang="en-IN"/>
          </a:p>
        </p:txBody>
      </p:sp>
    </p:spTree>
    <p:extLst>
      <p:ext uri="{BB962C8B-B14F-4D97-AF65-F5344CB8AC3E}">
        <p14:creationId xmlns:p14="http://schemas.microsoft.com/office/powerpoint/2010/main" val="3458741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A11280D-23DE-48C7-B7DE-FAFA3798A105}" type="datetime1">
              <a:rPr lang="en-IN" smtClean="0"/>
              <a:t>27-08-2024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DF146B-EF74-4A67-9F0E-26AB803D6F59}" type="slidenum">
              <a:rPr lang="en-IN" smtClean="0"/>
              <a:t>‹#›</a:t>
            </a:fld>
            <a:endParaRPr lang="en-IN"/>
          </a:p>
        </p:txBody>
      </p:sp>
    </p:spTree>
    <p:extLst>
      <p:ext uri="{BB962C8B-B14F-4D97-AF65-F5344CB8AC3E}">
        <p14:creationId xmlns:p14="http://schemas.microsoft.com/office/powerpoint/2010/main" val="409813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50E0699-EEF6-4D2F-9052-B6160CBCE403}" type="datetime1">
              <a:rPr lang="en-IN" smtClean="0"/>
              <a:t>27-08-2024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DF146B-EF74-4A67-9F0E-26AB803D6F59}" type="slidenum">
              <a:rPr lang="en-IN" smtClean="0"/>
              <a:t>‹#›</a:t>
            </a:fld>
            <a:endParaRPr lang="en-IN"/>
          </a:p>
        </p:txBody>
      </p:sp>
    </p:spTree>
    <p:extLst>
      <p:ext uri="{BB962C8B-B14F-4D97-AF65-F5344CB8AC3E}">
        <p14:creationId xmlns:p14="http://schemas.microsoft.com/office/powerpoint/2010/main" val="4103291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5100CB-DDA9-411D-9D3F-44D79B19567F}" type="datetime1">
              <a:rPr lang="en-IN" smtClean="0"/>
              <a:t>27-08-2024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DF146B-EF74-4A67-9F0E-26AB803D6F59}" type="slidenum">
              <a:rPr lang="en-IN" smtClean="0"/>
              <a:t>‹#›</a:t>
            </a:fld>
            <a:endParaRPr lang="en-IN"/>
          </a:p>
        </p:txBody>
      </p:sp>
    </p:spTree>
    <p:extLst>
      <p:ext uri="{BB962C8B-B14F-4D97-AF65-F5344CB8AC3E}">
        <p14:creationId xmlns:p14="http://schemas.microsoft.com/office/powerpoint/2010/main" val="2309547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D0D441A-52DE-4A89-B9F7-60319B8BB4FD}" type="datetime1">
              <a:rPr lang="en-IN" smtClean="0"/>
              <a:t>27-08-2024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DF146B-EF74-4A67-9F0E-26AB803D6F59}" type="slidenum">
              <a:rPr lang="en-IN" smtClean="0"/>
              <a:t>‹#›</a:t>
            </a:fld>
            <a:endParaRPr lang="en-IN"/>
          </a:p>
        </p:txBody>
      </p:sp>
    </p:spTree>
    <p:extLst>
      <p:ext uri="{BB962C8B-B14F-4D97-AF65-F5344CB8AC3E}">
        <p14:creationId xmlns:p14="http://schemas.microsoft.com/office/powerpoint/2010/main" val="1100317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7173DAF-B5D9-40B7-99B0-B951BC7DA987}" type="datetime1">
              <a:rPr lang="en-IN" smtClean="0"/>
              <a:t>27-08-2024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8DF146B-EF74-4A67-9F0E-26AB803D6F59}" type="slidenum">
              <a:rPr lang="en-IN" smtClean="0"/>
              <a:t>‹#›</a:t>
            </a:fld>
            <a:endParaRPr lang="en-IN"/>
          </a:p>
        </p:txBody>
      </p:sp>
    </p:spTree>
    <p:extLst>
      <p:ext uri="{BB962C8B-B14F-4D97-AF65-F5344CB8AC3E}">
        <p14:creationId xmlns:p14="http://schemas.microsoft.com/office/powerpoint/2010/main" val="623756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CCCF52E-FF53-441E-8F3A-D65D9C172224}" type="datetime1">
              <a:rPr lang="en-IN" smtClean="0"/>
              <a:t>27-08-2024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8DF146B-EF74-4A67-9F0E-26AB803D6F59}" type="slidenum">
              <a:rPr lang="en-IN" smtClean="0"/>
              <a:t>‹#›</a:t>
            </a:fld>
            <a:endParaRPr lang="en-IN"/>
          </a:p>
        </p:txBody>
      </p:sp>
    </p:spTree>
    <p:extLst>
      <p:ext uri="{BB962C8B-B14F-4D97-AF65-F5344CB8AC3E}">
        <p14:creationId xmlns:p14="http://schemas.microsoft.com/office/powerpoint/2010/main" val="66007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76DA06-9A3B-412F-8EAD-F8BD672812F9}" type="datetime1">
              <a:rPr lang="en-IN" smtClean="0"/>
              <a:t>27-08-2024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8DF146B-EF74-4A67-9F0E-26AB803D6F59}" type="slidenum">
              <a:rPr lang="en-IN" smtClean="0"/>
              <a:t>‹#›</a:t>
            </a:fld>
            <a:endParaRPr lang="en-IN"/>
          </a:p>
        </p:txBody>
      </p:sp>
    </p:spTree>
    <p:extLst>
      <p:ext uri="{BB962C8B-B14F-4D97-AF65-F5344CB8AC3E}">
        <p14:creationId xmlns:p14="http://schemas.microsoft.com/office/powerpoint/2010/main" val="3785339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52BF14-603E-469D-9805-C5CCF8F60D66}" type="datetime1">
              <a:rPr lang="en-IN" smtClean="0"/>
              <a:t>27-08-2024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DF146B-EF74-4A67-9F0E-26AB803D6F59}" type="slidenum">
              <a:rPr lang="en-IN" smtClean="0"/>
              <a:t>‹#›</a:t>
            </a:fld>
            <a:endParaRPr lang="en-IN"/>
          </a:p>
        </p:txBody>
      </p:sp>
    </p:spTree>
    <p:extLst>
      <p:ext uri="{BB962C8B-B14F-4D97-AF65-F5344CB8AC3E}">
        <p14:creationId xmlns:p14="http://schemas.microsoft.com/office/powerpoint/2010/main" val="1395954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BB93C6-868E-414E-8FD4-F87090506A6F}" type="datetime1">
              <a:rPr lang="en-IN" smtClean="0"/>
              <a:t>27-08-2024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DF146B-EF74-4A67-9F0E-26AB803D6F59}" type="slidenum">
              <a:rPr lang="en-IN" smtClean="0"/>
              <a:t>‹#›</a:t>
            </a:fld>
            <a:endParaRPr lang="en-IN"/>
          </a:p>
        </p:txBody>
      </p:sp>
    </p:spTree>
    <p:extLst>
      <p:ext uri="{BB962C8B-B14F-4D97-AF65-F5344CB8AC3E}">
        <p14:creationId xmlns:p14="http://schemas.microsoft.com/office/powerpoint/2010/main" val="3042101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98F9B0-DDDB-4904-BD60-39D8A2E8DF33}" type="datetime1">
              <a:rPr lang="en-IN" smtClean="0"/>
              <a:t>27-08-2024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DF146B-EF74-4A67-9F0E-26AB803D6F59}" type="slidenum">
              <a:rPr lang="en-IN" smtClean="0"/>
              <a:t>‹#›</a:t>
            </a:fld>
            <a:endParaRPr lang="en-IN"/>
          </a:p>
        </p:txBody>
      </p:sp>
    </p:spTree>
    <p:extLst>
      <p:ext uri="{BB962C8B-B14F-4D97-AF65-F5344CB8AC3E}">
        <p14:creationId xmlns:p14="http://schemas.microsoft.com/office/powerpoint/2010/main" val="2005676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69277"/>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dirty="0" smtClean="0">
                <a:solidFill>
                  <a:schemeClr val="bg1"/>
                </a:solidFill>
                <a:latin typeface="Times New Roman" panose="02020603050405020304" pitchFamily="18" charset="0"/>
                <a:cs typeface="Times New Roman" panose="02020603050405020304" pitchFamily="18" charset="0"/>
              </a:rPr>
              <a:t>CLASS </a:t>
            </a:r>
            <a:r>
              <a:rPr lang="en-IN" dirty="0" smtClean="0">
                <a:solidFill>
                  <a:schemeClr val="bg1"/>
                </a:solidFill>
                <a:latin typeface="Times New Roman" panose="02020603050405020304" pitchFamily="18" charset="0"/>
                <a:cs typeface="Times New Roman" panose="02020603050405020304" pitchFamily="18" charset="0"/>
              </a:rPr>
              <a:t>32</a:t>
            </a:r>
            <a:r>
              <a:rPr lang="en-IN" dirty="0" smtClean="0">
                <a:solidFill>
                  <a:schemeClr val="bg1"/>
                </a:solidFill>
                <a:latin typeface="Times New Roman" panose="02020603050405020304" pitchFamily="18" charset="0"/>
                <a:cs typeface="Times New Roman" panose="02020603050405020304" pitchFamily="18" charset="0"/>
              </a:rPr>
              <a:t>			  </a:t>
            </a:r>
            <a:r>
              <a:rPr lang="en-IN" dirty="0" smtClean="0">
                <a:solidFill>
                  <a:schemeClr val="bg1"/>
                </a:solidFill>
                <a:latin typeface="Times New Roman" panose="02020603050405020304" pitchFamily="18" charset="0"/>
                <a:cs typeface="Times New Roman" panose="02020603050405020304" pitchFamily="18" charset="0"/>
              </a:rPr>
              <a:t>  BIAS VARIANCE TRADE OFF</a:t>
            </a:r>
            <a:r>
              <a:rPr lang="en-IN" dirty="0" smtClean="0">
                <a:solidFill>
                  <a:schemeClr val="bg1"/>
                </a:solidFill>
                <a:latin typeface="Times New Roman" panose="02020603050405020304" pitchFamily="18" charset="0"/>
                <a:cs typeface="Times New Roman" panose="02020603050405020304" pitchFamily="18" charset="0"/>
              </a:rPr>
              <a:t>				UNIT </a:t>
            </a:r>
            <a:r>
              <a:rPr lang="en-IN" dirty="0">
                <a:solidFill>
                  <a:schemeClr val="bg1"/>
                </a:solidFill>
                <a:latin typeface="Times New Roman" panose="02020603050405020304" pitchFamily="18" charset="0"/>
                <a:cs typeface="Times New Roman" panose="02020603050405020304" pitchFamily="18" charset="0"/>
              </a:rPr>
              <a:t>I</a:t>
            </a:r>
          </a:p>
        </p:txBody>
      </p:sp>
      <p:sp>
        <p:nvSpPr>
          <p:cNvPr id="6" name="TextBox 5"/>
          <p:cNvSpPr txBox="1"/>
          <p:nvPr/>
        </p:nvSpPr>
        <p:spPr>
          <a:xfrm>
            <a:off x="0" y="6319391"/>
            <a:ext cx="2943497"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a:t>
            </a:r>
            <a:r>
              <a:rPr lang="en-IN" sz="1000" dirty="0" smtClean="0">
                <a:solidFill>
                  <a:schemeClr val="bg1"/>
                </a:solidFill>
                <a:latin typeface="Times New Roman" panose="02020603050405020304" pitchFamily="18" charset="0"/>
                <a:cs typeface="Times New Roman" panose="02020603050405020304" pitchFamily="18" charset="0"/>
              </a:rPr>
              <a:t>Shrivastava</a:t>
            </a:r>
          </a:p>
          <a:p>
            <a:r>
              <a:rPr lang="en-IN" sz="1000" dirty="0" smtClean="0">
                <a:solidFill>
                  <a:schemeClr val="bg1"/>
                </a:solidFill>
                <a:latin typeface="Times New Roman" panose="02020603050405020304" pitchFamily="18" charset="0"/>
                <a:cs typeface="Times New Roman" panose="02020603050405020304" pitchFamily="18" charset="0"/>
              </a:rPr>
              <a:t>Assistant Professor</a:t>
            </a:r>
            <a:endParaRPr lang="en-IN" sz="1000" dirty="0">
              <a:solidFill>
                <a:schemeClr val="bg1"/>
              </a:solidFill>
              <a:latin typeface="Times New Roman" panose="02020603050405020304" pitchFamily="18" charset="0"/>
              <a:cs typeface="Times New Roman" panose="02020603050405020304" pitchFamily="18" charset="0"/>
            </a:endParaRPr>
          </a:p>
          <a:p>
            <a:r>
              <a:rPr lang="en-IN" sz="1000" dirty="0" smtClean="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bg1"/>
                </a:solidFill>
                <a:latin typeface="Times New Roman" panose="02020603050405020304" pitchFamily="18" charset="0"/>
                <a:cs typeface="Times New Roman" panose="02020603050405020304" pitchFamily="18" charset="0"/>
              </a:rPr>
              <a:t> LNCT-E, 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7" name="TextBox 6"/>
          <p:cNvSpPr txBox="1"/>
          <p:nvPr/>
        </p:nvSpPr>
        <p:spPr>
          <a:xfrm>
            <a:off x="8830491" y="6734889"/>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178526" y="2613392"/>
            <a:ext cx="11599817" cy="769441"/>
          </a:xfrm>
          <a:prstGeom prst="rect">
            <a:avLst/>
          </a:prstGeom>
          <a:noFill/>
        </p:spPr>
        <p:txBody>
          <a:bodyPr wrap="square" rtlCol="0">
            <a:spAutoFit/>
          </a:bodyPr>
          <a:lstStyle/>
          <a:p>
            <a:pPr algn="ctr"/>
            <a:r>
              <a:rPr lang="en-IN" sz="4400" dirty="0">
                <a:solidFill>
                  <a:schemeClr val="bg1"/>
                </a:solidFill>
                <a:latin typeface="Times New Roman" panose="02020603050405020304" pitchFamily="18" charset="0"/>
                <a:cs typeface="Times New Roman" panose="02020603050405020304" pitchFamily="18" charset="0"/>
              </a:rPr>
              <a:t>BIAS VARIANCE TRADE OFF</a:t>
            </a:r>
            <a:endParaRPr lang="en-IN" sz="4400" dirty="0">
              <a:solidFill>
                <a:schemeClr val="bg1"/>
              </a:solidFill>
            </a:endParaRPr>
          </a:p>
        </p:txBody>
      </p:sp>
    </p:spTree>
    <p:extLst>
      <p:ext uri="{BB962C8B-B14F-4D97-AF65-F5344CB8AC3E}">
        <p14:creationId xmlns:p14="http://schemas.microsoft.com/office/powerpoint/2010/main" val="656871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26154"/>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170102"/>
            <a:ext cx="11834948" cy="369332"/>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CLASS 32			    BIAS VARIANCE TRADE OFF				UNIT I</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23960"/>
            <a:ext cx="2934789"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248194" y="722080"/>
            <a:ext cx="11639005" cy="2677656"/>
          </a:xfrm>
          <a:prstGeom prst="rect">
            <a:avLst/>
          </a:prstGeom>
          <a:noFill/>
        </p:spPr>
        <p:txBody>
          <a:bodyPr wrap="square" rtlCol="0">
            <a:spAutoFit/>
          </a:bodyPr>
          <a:lstStyle/>
          <a:p>
            <a:pPr>
              <a:lnSpc>
                <a:spcPct val="150000"/>
              </a:lnSpc>
            </a:pPr>
            <a:r>
              <a:rPr lang="en-IN" sz="2800" dirty="0">
                <a:solidFill>
                  <a:schemeClr val="bg1"/>
                </a:solidFill>
                <a:latin typeface="Times New Roman" panose="02020603050405020304" pitchFamily="18" charset="0"/>
                <a:cs typeface="Times New Roman" panose="02020603050405020304" pitchFamily="18" charset="0"/>
              </a:rPr>
              <a:t>The bias-variance </a:t>
            </a:r>
            <a:r>
              <a:rPr lang="en-IN" sz="2800" dirty="0" err="1">
                <a:solidFill>
                  <a:schemeClr val="bg1"/>
                </a:solidFill>
                <a:latin typeface="Times New Roman" panose="02020603050405020304" pitchFamily="18" charset="0"/>
                <a:cs typeface="Times New Roman" panose="02020603050405020304" pitchFamily="18" charset="0"/>
              </a:rPr>
              <a:t>tradeoff</a:t>
            </a:r>
            <a:r>
              <a:rPr lang="en-IN" sz="2800" dirty="0">
                <a:solidFill>
                  <a:schemeClr val="bg1"/>
                </a:solidFill>
                <a:latin typeface="Times New Roman" panose="02020603050405020304" pitchFamily="18" charset="0"/>
                <a:cs typeface="Times New Roman" panose="02020603050405020304" pitchFamily="18" charset="0"/>
              </a:rPr>
              <a:t> is a crucial concept in model selection and tuning. The key to building effective machine learning models lies in understanding and balancing these two sources of error, aiming for a model that generalizes well to new data by appropriately managing bias and variance.</a:t>
            </a:r>
          </a:p>
        </p:txBody>
      </p:sp>
    </p:spTree>
    <p:extLst>
      <p:ext uri="{BB962C8B-B14F-4D97-AF65-F5344CB8AC3E}">
        <p14:creationId xmlns:p14="http://schemas.microsoft.com/office/powerpoint/2010/main" val="106393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26154"/>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170102"/>
            <a:ext cx="11834948" cy="369332"/>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CLASS 32			    BIAS VARIANCE TRADE OFF				UNIT I</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23960"/>
            <a:ext cx="2934789"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1743551" y="735690"/>
            <a:ext cx="8704897" cy="5495606"/>
          </a:xfrm>
          <a:prstGeom prst="rect">
            <a:avLst/>
          </a:prstGeom>
        </p:spPr>
      </p:pic>
    </p:spTree>
    <p:extLst>
      <p:ext uri="{BB962C8B-B14F-4D97-AF65-F5344CB8AC3E}">
        <p14:creationId xmlns:p14="http://schemas.microsoft.com/office/powerpoint/2010/main" val="1107807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26154"/>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170102"/>
            <a:ext cx="11834948" cy="369332"/>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CLASS 32			    BIAS VARIANCE TRADE OFF				UNIT I</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23960"/>
            <a:ext cx="2934789"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2116184" y="539434"/>
            <a:ext cx="8259943" cy="5912380"/>
          </a:xfrm>
          <a:prstGeom prst="rect">
            <a:avLst/>
          </a:prstGeom>
        </p:spPr>
      </p:pic>
    </p:spTree>
    <p:extLst>
      <p:ext uri="{BB962C8B-B14F-4D97-AF65-F5344CB8AC3E}">
        <p14:creationId xmlns:p14="http://schemas.microsoft.com/office/powerpoint/2010/main" val="2542196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26154"/>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170102"/>
            <a:ext cx="11834948" cy="369332"/>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CLASS 32			    BIAS VARIANCE TRADE OFF				UNIT I</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23960"/>
            <a:ext cx="2934789"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1285875" y="566737"/>
            <a:ext cx="9620250" cy="5724525"/>
          </a:xfrm>
          <a:prstGeom prst="rect">
            <a:avLst/>
          </a:prstGeom>
        </p:spPr>
      </p:pic>
    </p:spTree>
    <p:extLst>
      <p:ext uri="{BB962C8B-B14F-4D97-AF65-F5344CB8AC3E}">
        <p14:creationId xmlns:p14="http://schemas.microsoft.com/office/powerpoint/2010/main" val="3512934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26154"/>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170102"/>
            <a:ext cx="11834948" cy="369332"/>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CLASS 32			    BIAS VARIANCE TRADE OFF				UNIT I</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23960"/>
            <a:ext cx="2934789"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248194" y="722080"/>
            <a:ext cx="11639005" cy="2677656"/>
          </a:xfrm>
          <a:prstGeom prst="rect">
            <a:avLst/>
          </a:prstGeom>
          <a:noFill/>
        </p:spPr>
        <p:txBody>
          <a:bodyPr wrap="square" rtlCol="0">
            <a:spAutoFit/>
          </a:bodyPr>
          <a:lstStyle/>
          <a:p>
            <a:pPr>
              <a:lnSpc>
                <a:spcPct val="150000"/>
              </a:lnSpc>
            </a:pPr>
            <a:r>
              <a:rPr lang="en-IN" sz="2800" dirty="0" smtClean="0">
                <a:solidFill>
                  <a:schemeClr val="bg1"/>
                </a:solidFill>
                <a:latin typeface="Times New Roman" panose="02020603050405020304" pitchFamily="18" charset="0"/>
                <a:cs typeface="Times New Roman" panose="02020603050405020304" pitchFamily="18" charset="0"/>
              </a:rPr>
              <a:t>Difference Between AL,ML,DL and DS</a:t>
            </a:r>
          </a:p>
          <a:p>
            <a:pPr>
              <a:lnSpc>
                <a:spcPct val="150000"/>
              </a:lnSpc>
            </a:pPr>
            <a:r>
              <a:rPr lang="en-IN" sz="2800" dirty="0">
                <a:solidFill>
                  <a:schemeClr val="bg1"/>
                </a:solidFill>
                <a:latin typeface="Times New Roman" panose="02020603050405020304" pitchFamily="18" charset="0"/>
                <a:cs typeface="Times New Roman" panose="02020603050405020304" pitchFamily="18" charset="0"/>
              </a:rPr>
              <a:t>The terms Artificial Intelligence (AI), Machine Learning (ML), Deep Learning (DL), and Data Science (DS) are often used interchangeably but refer to distinct concepts in the field of data analysis and computational intelligence. </a:t>
            </a:r>
          </a:p>
        </p:txBody>
      </p:sp>
    </p:spTree>
    <p:extLst>
      <p:ext uri="{BB962C8B-B14F-4D97-AF65-F5344CB8AC3E}">
        <p14:creationId xmlns:p14="http://schemas.microsoft.com/office/powerpoint/2010/main" val="2757518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26154"/>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170102"/>
            <a:ext cx="11834948" cy="369332"/>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CLASS 32			    BIAS VARIANCE TRADE OFF				UNIT I</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23960"/>
            <a:ext cx="2934789"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248194" y="722080"/>
            <a:ext cx="11639005" cy="5565947"/>
          </a:xfrm>
          <a:prstGeom prst="rect">
            <a:avLst/>
          </a:prstGeom>
          <a:noFill/>
        </p:spPr>
        <p:txBody>
          <a:bodyPr wrap="square" rtlCol="0">
            <a:spAutoFit/>
          </a:bodyPr>
          <a:lstStyle/>
          <a:p>
            <a:pPr>
              <a:lnSpc>
                <a:spcPct val="150000"/>
              </a:lnSpc>
            </a:pPr>
            <a:r>
              <a:rPr lang="en-IN" sz="2400" b="1" dirty="0" smtClean="0">
                <a:solidFill>
                  <a:schemeClr val="bg1"/>
                </a:solidFill>
                <a:latin typeface="Times New Roman" panose="02020603050405020304" pitchFamily="18" charset="0"/>
                <a:cs typeface="Times New Roman" panose="02020603050405020304" pitchFamily="18" charset="0"/>
              </a:rPr>
              <a:t>Artificial </a:t>
            </a:r>
            <a:r>
              <a:rPr lang="en-IN" sz="2400" b="1" dirty="0">
                <a:solidFill>
                  <a:schemeClr val="bg1"/>
                </a:solidFill>
                <a:latin typeface="Times New Roman" panose="02020603050405020304" pitchFamily="18" charset="0"/>
                <a:cs typeface="Times New Roman" panose="02020603050405020304" pitchFamily="18" charset="0"/>
              </a:rPr>
              <a:t>Intelligence (AI)</a:t>
            </a:r>
          </a:p>
          <a:p>
            <a:pPr>
              <a:lnSpc>
                <a:spcPct val="150000"/>
              </a:lnSpc>
            </a:pPr>
            <a:r>
              <a:rPr lang="en-IN" sz="2400" b="1" dirty="0">
                <a:solidFill>
                  <a:schemeClr val="bg1"/>
                </a:solidFill>
                <a:latin typeface="Times New Roman" panose="02020603050405020304" pitchFamily="18" charset="0"/>
                <a:cs typeface="Times New Roman" panose="02020603050405020304" pitchFamily="18" charset="0"/>
              </a:rPr>
              <a:t>Definition</a:t>
            </a:r>
            <a:r>
              <a:rPr lang="en-IN" sz="2400" dirty="0">
                <a:solidFill>
                  <a:schemeClr val="bg1"/>
                </a:solidFill>
                <a:latin typeface="Times New Roman" panose="02020603050405020304" pitchFamily="18" charset="0"/>
                <a:cs typeface="Times New Roman" panose="02020603050405020304" pitchFamily="18" charset="0"/>
              </a:rPr>
              <a:t>: AI is the broadest concept, encompassing all techniques that enable computers to mimic human intelligence. It includes any method that allows a machine to perform tasks that would typically require human intelligence, such as reasoning, problem-solving, understanding language, and recognizing patterns.</a:t>
            </a:r>
          </a:p>
          <a:p>
            <a:pPr>
              <a:lnSpc>
                <a:spcPct val="150000"/>
              </a:lnSpc>
            </a:pPr>
            <a:r>
              <a:rPr lang="en-IN" sz="2400" b="1" dirty="0">
                <a:solidFill>
                  <a:schemeClr val="bg1"/>
                </a:solidFill>
                <a:latin typeface="Times New Roman" panose="02020603050405020304" pitchFamily="18" charset="0"/>
                <a:cs typeface="Times New Roman" panose="02020603050405020304" pitchFamily="18" charset="0"/>
              </a:rPr>
              <a:t>Scope</a:t>
            </a:r>
            <a:r>
              <a:rPr lang="en-IN" sz="2400" dirty="0">
                <a:solidFill>
                  <a:schemeClr val="bg1"/>
                </a:solidFill>
                <a:latin typeface="Times New Roman" panose="02020603050405020304" pitchFamily="18" charset="0"/>
                <a:cs typeface="Times New Roman" panose="02020603050405020304" pitchFamily="18" charset="0"/>
              </a:rPr>
              <a:t>: AI covers a wide range of subfields, including ML, DL, robotics, natural language processing (NLP), computer vision, expert systems, and more.</a:t>
            </a:r>
          </a:p>
          <a:p>
            <a:pPr>
              <a:lnSpc>
                <a:spcPct val="150000"/>
              </a:lnSpc>
            </a:pPr>
            <a:r>
              <a:rPr lang="en-IN" sz="2400" b="1" dirty="0">
                <a:solidFill>
                  <a:schemeClr val="bg1"/>
                </a:solidFill>
                <a:latin typeface="Times New Roman" panose="02020603050405020304" pitchFamily="18" charset="0"/>
                <a:cs typeface="Times New Roman" panose="02020603050405020304" pitchFamily="18" charset="0"/>
              </a:rPr>
              <a:t>Example</a:t>
            </a:r>
            <a:r>
              <a:rPr lang="en-IN" sz="2400" dirty="0">
                <a:solidFill>
                  <a:schemeClr val="bg1"/>
                </a:solidFill>
                <a:latin typeface="Times New Roman" panose="02020603050405020304" pitchFamily="18" charset="0"/>
                <a:cs typeface="Times New Roman" panose="02020603050405020304" pitchFamily="18" charset="0"/>
              </a:rPr>
              <a:t>: AI includes systems like </a:t>
            </a:r>
            <a:r>
              <a:rPr lang="en-IN" sz="2400" dirty="0" err="1">
                <a:solidFill>
                  <a:schemeClr val="bg1"/>
                </a:solidFill>
                <a:latin typeface="Times New Roman" panose="02020603050405020304" pitchFamily="18" charset="0"/>
                <a:cs typeface="Times New Roman" panose="02020603050405020304" pitchFamily="18" charset="0"/>
              </a:rPr>
              <a:t>chatbots</a:t>
            </a:r>
            <a:r>
              <a:rPr lang="en-IN" sz="2400" dirty="0">
                <a:solidFill>
                  <a:schemeClr val="bg1"/>
                </a:solidFill>
                <a:latin typeface="Times New Roman" panose="02020603050405020304" pitchFamily="18" charset="0"/>
                <a:cs typeface="Times New Roman" panose="02020603050405020304" pitchFamily="18" charset="0"/>
              </a:rPr>
              <a:t>, virtual assistants (e.g., Siri, Alexa), and self-driving cars.</a:t>
            </a:r>
          </a:p>
          <a:p>
            <a:pPr>
              <a:lnSpc>
                <a:spcPct val="150000"/>
              </a:lnSpc>
            </a:pPr>
            <a:endParaRPr lang="en-IN"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8454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26154"/>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170102"/>
            <a:ext cx="11834948" cy="369332"/>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CLASS 32			    BIAS VARIANCE TRADE OFF				UNIT I</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23960"/>
            <a:ext cx="2934789"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248194" y="722080"/>
            <a:ext cx="11639005" cy="4457952"/>
          </a:xfrm>
          <a:prstGeom prst="rect">
            <a:avLst/>
          </a:prstGeom>
          <a:noFill/>
        </p:spPr>
        <p:txBody>
          <a:bodyPr wrap="square" rtlCol="0">
            <a:spAutoFit/>
          </a:bodyPr>
          <a:lstStyle/>
          <a:p>
            <a:pPr>
              <a:lnSpc>
                <a:spcPct val="150000"/>
              </a:lnSpc>
            </a:pPr>
            <a:r>
              <a:rPr lang="en-IN" sz="2400" b="1" dirty="0">
                <a:solidFill>
                  <a:schemeClr val="bg1"/>
                </a:solidFill>
                <a:latin typeface="Times New Roman" panose="02020603050405020304" pitchFamily="18" charset="0"/>
                <a:cs typeface="Times New Roman" panose="02020603050405020304" pitchFamily="18" charset="0"/>
              </a:rPr>
              <a:t>Machine Learning (ML)</a:t>
            </a:r>
          </a:p>
          <a:p>
            <a:pPr>
              <a:lnSpc>
                <a:spcPct val="150000"/>
              </a:lnSpc>
            </a:pPr>
            <a:r>
              <a:rPr lang="en-IN" sz="2400" b="1" dirty="0">
                <a:solidFill>
                  <a:schemeClr val="bg1"/>
                </a:solidFill>
                <a:latin typeface="Times New Roman" panose="02020603050405020304" pitchFamily="18" charset="0"/>
                <a:cs typeface="Times New Roman" panose="02020603050405020304" pitchFamily="18" charset="0"/>
              </a:rPr>
              <a:t>Definition</a:t>
            </a:r>
            <a:r>
              <a:rPr lang="en-IN" sz="2400" dirty="0">
                <a:solidFill>
                  <a:schemeClr val="bg1"/>
                </a:solidFill>
                <a:latin typeface="Times New Roman" panose="02020603050405020304" pitchFamily="18" charset="0"/>
                <a:cs typeface="Times New Roman" panose="02020603050405020304" pitchFamily="18" charset="0"/>
              </a:rPr>
              <a:t>: ML is a subset of AI that focuses on building algorithms that allow computers to learn from and make decisions based on data. Instead of being explicitly programmed for a task, ML models identify patterns in data and use them to make predictions or decisions.</a:t>
            </a:r>
          </a:p>
          <a:p>
            <a:pPr>
              <a:lnSpc>
                <a:spcPct val="150000"/>
              </a:lnSpc>
            </a:pPr>
            <a:r>
              <a:rPr lang="en-IN" sz="2400" b="1" dirty="0">
                <a:solidFill>
                  <a:schemeClr val="bg1"/>
                </a:solidFill>
                <a:latin typeface="Times New Roman" panose="02020603050405020304" pitchFamily="18" charset="0"/>
                <a:cs typeface="Times New Roman" panose="02020603050405020304" pitchFamily="18" charset="0"/>
              </a:rPr>
              <a:t>Scope</a:t>
            </a:r>
            <a:r>
              <a:rPr lang="en-IN" sz="2400" dirty="0">
                <a:solidFill>
                  <a:schemeClr val="bg1"/>
                </a:solidFill>
                <a:latin typeface="Times New Roman" panose="02020603050405020304" pitchFamily="18" charset="0"/>
                <a:cs typeface="Times New Roman" panose="02020603050405020304" pitchFamily="18" charset="0"/>
              </a:rPr>
              <a:t>: ML includes various techniques such as supervised learning, unsupervised learning, semi-supervised learning, and reinforcement learning.</a:t>
            </a:r>
          </a:p>
          <a:p>
            <a:pPr>
              <a:lnSpc>
                <a:spcPct val="150000"/>
              </a:lnSpc>
            </a:pPr>
            <a:r>
              <a:rPr lang="en-IN" sz="2400" b="1" dirty="0">
                <a:solidFill>
                  <a:schemeClr val="bg1"/>
                </a:solidFill>
                <a:latin typeface="Times New Roman" panose="02020603050405020304" pitchFamily="18" charset="0"/>
                <a:cs typeface="Times New Roman" panose="02020603050405020304" pitchFamily="18" charset="0"/>
              </a:rPr>
              <a:t>Example</a:t>
            </a:r>
            <a:r>
              <a:rPr lang="en-IN" sz="2400" dirty="0">
                <a:solidFill>
                  <a:schemeClr val="bg1"/>
                </a:solidFill>
                <a:latin typeface="Times New Roman" panose="02020603050405020304" pitchFamily="18" charset="0"/>
                <a:cs typeface="Times New Roman" panose="02020603050405020304" pitchFamily="18" charset="0"/>
              </a:rPr>
              <a:t>: An email spam filter is an ML model that learns to recognize spam emails based on patterns learned from past data.</a:t>
            </a:r>
          </a:p>
        </p:txBody>
      </p:sp>
    </p:spTree>
    <p:extLst>
      <p:ext uri="{BB962C8B-B14F-4D97-AF65-F5344CB8AC3E}">
        <p14:creationId xmlns:p14="http://schemas.microsoft.com/office/powerpoint/2010/main" val="4002433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26154"/>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170102"/>
            <a:ext cx="11834948" cy="369332"/>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CLASS 32			    BIAS VARIANCE TRADE OFF				UNIT I</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23960"/>
            <a:ext cx="2934789"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248194" y="722080"/>
            <a:ext cx="11639005" cy="4457952"/>
          </a:xfrm>
          <a:prstGeom prst="rect">
            <a:avLst/>
          </a:prstGeom>
          <a:noFill/>
        </p:spPr>
        <p:txBody>
          <a:bodyPr wrap="square" rtlCol="0">
            <a:spAutoFit/>
          </a:bodyPr>
          <a:lstStyle/>
          <a:p>
            <a:pPr>
              <a:lnSpc>
                <a:spcPct val="150000"/>
              </a:lnSpc>
            </a:pPr>
            <a:r>
              <a:rPr lang="en-IN" sz="2400" b="1" dirty="0">
                <a:solidFill>
                  <a:schemeClr val="bg1"/>
                </a:solidFill>
                <a:latin typeface="Times New Roman" panose="02020603050405020304" pitchFamily="18" charset="0"/>
                <a:cs typeface="Times New Roman" panose="02020603050405020304" pitchFamily="18" charset="0"/>
              </a:rPr>
              <a:t>Deep Learning (DL)</a:t>
            </a:r>
          </a:p>
          <a:p>
            <a:pPr>
              <a:lnSpc>
                <a:spcPct val="150000"/>
              </a:lnSpc>
            </a:pPr>
            <a:r>
              <a:rPr lang="en-IN" sz="2400" b="1" dirty="0">
                <a:solidFill>
                  <a:schemeClr val="bg1"/>
                </a:solidFill>
                <a:latin typeface="Times New Roman" panose="02020603050405020304" pitchFamily="18" charset="0"/>
                <a:cs typeface="Times New Roman" panose="02020603050405020304" pitchFamily="18" charset="0"/>
              </a:rPr>
              <a:t>Definition</a:t>
            </a:r>
            <a:r>
              <a:rPr lang="en-IN" sz="2400" dirty="0">
                <a:solidFill>
                  <a:schemeClr val="bg1"/>
                </a:solidFill>
                <a:latin typeface="Times New Roman" panose="02020603050405020304" pitchFamily="18" charset="0"/>
                <a:cs typeface="Times New Roman" panose="02020603050405020304" pitchFamily="18" charset="0"/>
              </a:rPr>
              <a:t>: DL is a subset of ML that uses neural networks with many layers (hence “deep”) to model complex patterns in large datasets. DL algorithms are particularly powerful for tasks involving high-dimensional data such as images, audio, and text.</a:t>
            </a:r>
          </a:p>
          <a:p>
            <a:pPr>
              <a:lnSpc>
                <a:spcPct val="150000"/>
              </a:lnSpc>
            </a:pPr>
            <a:r>
              <a:rPr lang="en-IN" sz="2400" b="1" dirty="0">
                <a:solidFill>
                  <a:schemeClr val="bg1"/>
                </a:solidFill>
                <a:latin typeface="Times New Roman" panose="02020603050405020304" pitchFamily="18" charset="0"/>
                <a:cs typeface="Times New Roman" panose="02020603050405020304" pitchFamily="18" charset="0"/>
              </a:rPr>
              <a:t>Scope</a:t>
            </a:r>
            <a:r>
              <a:rPr lang="en-IN" sz="2400" dirty="0">
                <a:solidFill>
                  <a:schemeClr val="bg1"/>
                </a:solidFill>
                <a:latin typeface="Times New Roman" panose="02020603050405020304" pitchFamily="18" charset="0"/>
                <a:cs typeface="Times New Roman" panose="02020603050405020304" pitchFamily="18" charset="0"/>
              </a:rPr>
              <a:t>: DL is focused on neural networks, including Convolutional Neural Networks (CNNs), Recurrent Neural Networks (RNNs), and Generative Adversarial Networks (GANs).</a:t>
            </a:r>
          </a:p>
          <a:p>
            <a:pPr>
              <a:lnSpc>
                <a:spcPct val="150000"/>
              </a:lnSpc>
            </a:pPr>
            <a:r>
              <a:rPr lang="en-IN" sz="2400" b="1" dirty="0">
                <a:solidFill>
                  <a:schemeClr val="bg1"/>
                </a:solidFill>
                <a:latin typeface="Times New Roman" panose="02020603050405020304" pitchFamily="18" charset="0"/>
                <a:cs typeface="Times New Roman" panose="02020603050405020304" pitchFamily="18" charset="0"/>
              </a:rPr>
              <a:t>Example</a:t>
            </a:r>
            <a:r>
              <a:rPr lang="en-IN" sz="2400" dirty="0">
                <a:solidFill>
                  <a:schemeClr val="bg1"/>
                </a:solidFill>
                <a:latin typeface="Times New Roman" panose="02020603050405020304" pitchFamily="18" charset="0"/>
                <a:cs typeface="Times New Roman" panose="02020603050405020304" pitchFamily="18" charset="0"/>
              </a:rPr>
              <a:t>: DL is used in facial recognition systems, speech recognition (like in virtual assistants), and advanced image processing.</a:t>
            </a:r>
          </a:p>
        </p:txBody>
      </p:sp>
    </p:spTree>
    <p:extLst>
      <p:ext uri="{BB962C8B-B14F-4D97-AF65-F5344CB8AC3E}">
        <p14:creationId xmlns:p14="http://schemas.microsoft.com/office/powerpoint/2010/main" val="35770862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26154"/>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170102"/>
            <a:ext cx="11834948" cy="369332"/>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CLASS 32			    BIAS VARIANCE TRADE OFF				UNIT I</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23960"/>
            <a:ext cx="2934789"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248194" y="722080"/>
            <a:ext cx="11639005" cy="5011949"/>
          </a:xfrm>
          <a:prstGeom prst="rect">
            <a:avLst/>
          </a:prstGeom>
          <a:noFill/>
        </p:spPr>
        <p:txBody>
          <a:bodyPr wrap="square" rtlCol="0">
            <a:spAutoFit/>
          </a:bodyPr>
          <a:lstStyle/>
          <a:p>
            <a:pPr>
              <a:lnSpc>
                <a:spcPct val="150000"/>
              </a:lnSpc>
            </a:pPr>
            <a:r>
              <a:rPr lang="en-IN" sz="2400" b="1" dirty="0">
                <a:solidFill>
                  <a:schemeClr val="bg1"/>
                </a:solidFill>
                <a:latin typeface="Times New Roman" panose="02020603050405020304" pitchFamily="18" charset="0"/>
                <a:cs typeface="Times New Roman" panose="02020603050405020304" pitchFamily="18" charset="0"/>
              </a:rPr>
              <a:t>Data Science (DS)</a:t>
            </a:r>
          </a:p>
          <a:p>
            <a:pPr>
              <a:lnSpc>
                <a:spcPct val="150000"/>
              </a:lnSpc>
            </a:pPr>
            <a:r>
              <a:rPr lang="en-IN" sz="2400" b="1" dirty="0">
                <a:solidFill>
                  <a:schemeClr val="bg1"/>
                </a:solidFill>
                <a:latin typeface="Times New Roman" panose="02020603050405020304" pitchFamily="18" charset="0"/>
                <a:cs typeface="Times New Roman" panose="02020603050405020304" pitchFamily="18" charset="0"/>
              </a:rPr>
              <a:t>Definition</a:t>
            </a:r>
            <a:r>
              <a:rPr lang="en-IN" sz="2400" dirty="0">
                <a:solidFill>
                  <a:schemeClr val="bg1"/>
                </a:solidFill>
                <a:latin typeface="Times New Roman" panose="02020603050405020304" pitchFamily="18" charset="0"/>
                <a:cs typeface="Times New Roman" panose="02020603050405020304" pitchFamily="18" charset="0"/>
              </a:rPr>
              <a:t>: DS is an interdisciplinary field that involves using scientific methods, processes, algorithms, and systems to extract knowledge and insights from structured and unstructured data. It combines aspects of statistics, data analysis, machine learning, and domain expertise.</a:t>
            </a:r>
          </a:p>
          <a:p>
            <a:pPr>
              <a:lnSpc>
                <a:spcPct val="150000"/>
              </a:lnSpc>
            </a:pPr>
            <a:r>
              <a:rPr lang="en-IN" sz="2400" b="1" dirty="0">
                <a:solidFill>
                  <a:schemeClr val="bg1"/>
                </a:solidFill>
                <a:latin typeface="Times New Roman" panose="02020603050405020304" pitchFamily="18" charset="0"/>
                <a:cs typeface="Times New Roman" panose="02020603050405020304" pitchFamily="18" charset="0"/>
              </a:rPr>
              <a:t>Scope</a:t>
            </a:r>
            <a:r>
              <a:rPr lang="en-IN" sz="2400" dirty="0">
                <a:solidFill>
                  <a:schemeClr val="bg1"/>
                </a:solidFill>
                <a:latin typeface="Times New Roman" panose="02020603050405020304" pitchFamily="18" charset="0"/>
                <a:cs typeface="Times New Roman" panose="02020603050405020304" pitchFamily="18" charset="0"/>
              </a:rPr>
              <a:t>: DS encompasses the entire process of gathering, cleaning, processing, </a:t>
            </a:r>
            <a:r>
              <a:rPr lang="en-IN" sz="2400" dirty="0" err="1">
                <a:solidFill>
                  <a:schemeClr val="bg1"/>
                </a:solidFill>
                <a:latin typeface="Times New Roman" panose="02020603050405020304" pitchFamily="18" charset="0"/>
                <a:cs typeface="Times New Roman" panose="02020603050405020304" pitchFamily="18" charset="0"/>
              </a:rPr>
              <a:t>analyzing</a:t>
            </a:r>
            <a:r>
              <a:rPr lang="en-IN" sz="2400" dirty="0">
                <a:solidFill>
                  <a:schemeClr val="bg1"/>
                </a:solidFill>
                <a:latin typeface="Times New Roman" panose="02020603050405020304" pitchFamily="18" charset="0"/>
                <a:cs typeface="Times New Roman" panose="02020603050405020304" pitchFamily="18" charset="0"/>
              </a:rPr>
              <a:t>, and interpreting data. It often includes ML as a tool for </a:t>
            </a:r>
            <a:r>
              <a:rPr lang="en-IN" sz="2400" dirty="0" err="1">
                <a:solidFill>
                  <a:schemeClr val="bg1"/>
                </a:solidFill>
                <a:latin typeface="Times New Roman" panose="02020603050405020304" pitchFamily="18" charset="0"/>
                <a:cs typeface="Times New Roman" panose="02020603050405020304" pitchFamily="18" charset="0"/>
              </a:rPr>
              <a:t>analyzing</a:t>
            </a:r>
            <a:r>
              <a:rPr lang="en-IN" sz="2400" dirty="0">
                <a:solidFill>
                  <a:schemeClr val="bg1"/>
                </a:solidFill>
                <a:latin typeface="Times New Roman" panose="02020603050405020304" pitchFamily="18" charset="0"/>
                <a:cs typeface="Times New Roman" panose="02020603050405020304" pitchFamily="18" charset="0"/>
              </a:rPr>
              <a:t> data but is broader, including traditional statistical methods and data management.</a:t>
            </a:r>
          </a:p>
          <a:p>
            <a:pPr>
              <a:lnSpc>
                <a:spcPct val="150000"/>
              </a:lnSpc>
            </a:pPr>
            <a:r>
              <a:rPr lang="en-IN" sz="2400" b="1" dirty="0">
                <a:solidFill>
                  <a:schemeClr val="bg1"/>
                </a:solidFill>
                <a:latin typeface="Times New Roman" panose="02020603050405020304" pitchFamily="18" charset="0"/>
                <a:cs typeface="Times New Roman" panose="02020603050405020304" pitchFamily="18" charset="0"/>
              </a:rPr>
              <a:t>Example</a:t>
            </a:r>
            <a:r>
              <a:rPr lang="en-IN" sz="2400" dirty="0">
                <a:solidFill>
                  <a:schemeClr val="bg1"/>
                </a:solidFill>
                <a:latin typeface="Times New Roman" panose="02020603050405020304" pitchFamily="18" charset="0"/>
                <a:cs typeface="Times New Roman" panose="02020603050405020304" pitchFamily="18" charset="0"/>
              </a:rPr>
              <a:t>: A data scientist might </a:t>
            </a:r>
            <a:r>
              <a:rPr lang="en-IN" sz="2400" dirty="0" err="1">
                <a:solidFill>
                  <a:schemeClr val="bg1"/>
                </a:solidFill>
                <a:latin typeface="Times New Roman" panose="02020603050405020304" pitchFamily="18" charset="0"/>
                <a:cs typeface="Times New Roman" panose="02020603050405020304" pitchFamily="18" charset="0"/>
              </a:rPr>
              <a:t>analyze</a:t>
            </a:r>
            <a:r>
              <a:rPr lang="en-IN" sz="2400" dirty="0">
                <a:solidFill>
                  <a:schemeClr val="bg1"/>
                </a:solidFill>
                <a:latin typeface="Times New Roman" panose="02020603050405020304" pitchFamily="18" charset="0"/>
                <a:cs typeface="Times New Roman" panose="02020603050405020304" pitchFamily="18" charset="0"/>
              </a:rPr>
              <a:t> customer </a:t>
            </a:r>
            <a:r>
              <a:rPr lang="en-IN" sz="2400" dirty="0" err="1">
                <a:solidFill>
                  <a:schemeClr val="bg1"/>
                </a:solidFill>
                <a:latin typeface="Times New Roman" panose="02020603050405020304" pitchFamily="18" charset="0"/>
                <a:cs typeface="Times New Roman" panose="02020603050405020304" pitchFamily="18" charset="0"/>
              </a:rPr>
              <a:t>behavior</a:t>
            </a:r>
            <a:r>
              <a:rPr lang="en-IN" sz="2400" dirty="0">
                <a:solidFill>
                  <a:schemeClr val="bg1"/>
                </a:solidFill>
                <a:latin typeface="Times New Roman" panose="02020603050405020304" pitchFamily="18" charset="0"/>
                <a:cs typeface="Times New Roman" panose="02020603050405020304" pitchFamily="18" charset="0"/>
              </a:rPr>
              <a:t> data to identify trends, predict future purchasing patterns, and inform business decisions.</a:t>
            </a:r>
          </a:p>
        </p:txBody>
      </p:sp>
    </p:spTree>
    <p:extLst>
      <p:ext uri="{BB962C8B-B14F-4D97-AF65-F5344CB8AC3E}">
        <p14:creationId xmlns:p14="http://schemas.microsoft.com/office/powerpoint/2010/main" val="645554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26154"/>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170102"/>
            <a:ext cx="11834948" cy="369332"/>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CLASS 32			    BIAS VARIANCE TRADE OFF				UNIT I</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23960"/>
            <a:ext cx="2934789"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248194" y="722080"/>
            <a:ext cx="11639005" cy="4539191"/>
          </a:xfrm>
          <a:prstGeom prst="rect">
            <a:avLst/>
          </a:prstGeom>
          <a:noFill/>
        </p:spPr>
        <p:txBody>
          <a:bodyPr wrap="square" rtlCol="0">
            <a:spAutoFit/>
          </a:bodyPr>
          <a:lstStyle/>
          <a:p>
            <a:pPr>
              <a:lnSpc>
                <a:spcPct val="150000"/>
              </a:lnSpc>
            </a:pPr>
            <a:r>
              <a:rPr lang="en-IN" sz="2800" b="1" dirty="0">
                <a:solidFill>
                  <a:schemeClr val="bg1"/>
                </a:solidFill>
                <a:latin typeface="Times New Roman" panose="02020603050405020304" pitchFamily="18" charset="0"/>
                <a:cs typeface="Times New Roman" panose="02020603050405020304" pitchFamily="18" charset="0"/>
              </a:rPr>
              <a:t>Key Differences and Relationships:</a:t>
            </a:r>
          </a:p>
          <a:p>
            <a:pPr>
              <a:lnSpc>
                <a:spcPct val="150000"/>
              </a:lnSpc>
            </a:pPr>
            <a:r>
              <a:rPr lang="en-IN" sz="2800" b="1" dirty="0">
                <a:solidFill>
                  <a:schemeClr val="bg1"/>
                </a:solidFill>
                <a:latin typeface="Times New Roman" panose="02020603050405020304" pitchFamily="18" charset="0"/>
                <a:cs typeface="Times New Roman" panose="02020603050405020304" pitchFamily="18" charset="0"/>
              </a:rPr>
              <a:t>AI</a:t>
            </a:r>
            <a:r>
              <a:rPr lang="en-IN" sz="2800" dirty="0">
                <a:solidFill>
                  <a:schemeClr val="bg1"/>
                </a:solidFill>
                <a:latin typeface="Times New Roman" panose="02020603050405020304" pitchFamily="18" charset="0"/>
                <a:cs typeface="Times New Roman" panose="02020603050405020304" pitchFamily="18" charset="0"/>
              </a:rPr>
              <a:t> is the umbrella term that includes any method that enables a machine to simulate human intelligence. </a:t>
            </a:r>
            <a:r>
              <a:rPr lang="en-IN" sz="2800" b="1" dirty="0">
                <a:solidFill>
                  <a:schemeClr val="bg1"/>
                </a:solidFill>
                <a:latin typeface="Times New Roman" panose="02020603050405020304" pitchFamily="18" charset="0"/>
                <a:cs typeface="Times New Roman" panose="02020603050405020304" pitchFamily="18" charset="0"/>
              </a:rPr>
              <a:t>ML</a:t>
            </a:r>
            <a:r>
              <a:rPr lang="en-IN" sz="2800" dirty="0">
                <a:solidFill>
                  <a:schemeClr val="bg1"/>
                </a:solidFill>
                <a:latin typeface="Times New Roman" panose="02020603050405020304" pitchFamily="18" charset="0"/>
                <a:cs typeface="Times New Roman" panose="02020603050405020304" pitchFamily="18" charset="0"/>
              </a:rPr>
              <a:t> is a subset of AI focused specifically on the ability of machines to learn from data. </a:t>
            </a:r>
            <a:r>
              <a:rPr lang="en-IN" sz="2800" b="1" dirty="0">
                <a:solidFill>
                  <a:schemeClr val="bg1"/>
                </a:solidFill>
                <a:latin typeface="Times New Roman" panose="02020603050405020304" pitchFamily="18" charset="0"/>
                <a:cs typeface="Times New Roman" panose="02020603050405020304" pitchFamily="18" charset="0"/>
              </a:rPr>
              <a:t>DL</a:t>
            </a:r>
            <a:r>
              <a:rPr lang="en-IN" sz="2800" dirty="0">
                <a:solidFill>
                  <a:schemeClr val="bg1"/>
                </a:solidFill>
                <a:latin typeface="Times New Roman" panose="02020603050405020304" pitchFamily="18" charset="0"/>
                <a:cs typeface="Times New Roman" panose="02020603050405020304" pitchFamily="18" charset="0"/>
              </a:rPr>
              <a:t> is a specialized subset of ML that deals with neural networks with many layers, designed to handle complex tasks. </a:t>
            </a:r>
            <a:r>
              <a:rPr lang="en-IN" sz="2800" b="1" dirty="0">
                <a:solidFill>
                  <a:schemeClr val="bg1"/>
                </a:solidFill>
                <a:latin typeface="Times New Roman" panose="02020603050405020304" pitchFamily="18" charset="0"/>
                <a:cs typeface="Times New Roman" panose="02020603050405020304" pitchFamily="18" charset="0"/>
              </a:rPr>
              <a:t>DS</a:t>
            </a:r>
            <a:r>
              <a:rPr lang="en-IN" sz="2800" dirty="0">
                <a:solidFill>
                  <a:schemeClr val="bg1"/>
                </a:solidFill>
                <a:latin typeface="Times New Roman" panose="02020603050405020304" pitchFamily="18" charset="0"/>
                <a:cs typeface="Times New Roman" panose="02020603050405020304" pitchFamily="18" charset="0"/>
              </a:rPr>
              <a:t> is a broader field focused on extracting insights from data and often employs ML as one of its tools.</a:t>
            </a:r>
          </a:p>
        </p:txBody>
      </p:sp>
    </p:spTree>
    <p:extLst>
      <p:ext uri="{BB962C8B-B14F-4D97-AF65-F5344CB8AC3E}">
        <p14:creationId xmlns:p14="http://schemas.microsoft.com/office/powerpoint/2010/main" val="2917081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CLASS 32			    BIAS VARIANCE TRADE OFF				UNIT I</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34725"/>
            <a:ext cx="3169920"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169920" y="1724297"/>
            <a:ext cx="5503817" cy="2954655"/>
          </a:xfrm>
          <a:prstGeom prst="rect">
            <a:avLst/>
          </a:prstGeom>
          <a:noFill/>
        </p:spPr>
        <p:txBody>
          <a:bodyPr wrap="square" rtlCol="0">
            <a:spAutoFit/>
          </a:bodyPr>
          <a:lstStyle/>
          <a:p>
            <a:pPr algn="ctr"/>
            <a:r>
              <a:rPr lang="en-IN" sz="2400" b="1" dirty="0" smtClean="0">
                <a:solidFill>
                  <a:schemeClr val="bg1"/>
                </a:solidFill>
                <a:latin typeface="Times New Roman" panose="02020603050405020304" pitchFamily="18" charset="0"/>
                <a:cs typeface="Times New Roman" panose="02020603050405020304" pitchFamily="18" charset="0"/>
              </a:rPr>
              <a:t>Agenda</a:t>
            </a:r>
          </a:p>
          <a:p>
            <a:pPr marL="285750" indent="-285750">
              <a:lnSpc>
                <a:spcPct val="150000"/>
              </a:lnSpc>
              <a:buFont typeface="Arial" panose="020B0604020202020204" pitchFamily="34" charset="0"/>
              <a:buChar char="•"/>
            </a:pPr>
            <a:r>
              <a:rPr lang="en-IN" dirty="0" smtClean="0">
                <a:solidFill>
                  <a:schemeClr val="bg1"/>
                </a:solidFill>
                <a:latin typeface="Times New Roman" panose="02020603050405020304" pitchFamily="18" charset="0"/>
                <a:cs typeface="Times New Roman" panose="02020603050405020304" pitchFamily="18" charset="0"/>
              </a:rPr>
              <a:t>Definition</a:t>
            </a:r>
          </a:p>
          <a:p>
            <a:pPr marL="285750" indent="-285750">
              <a:lnSpc>
                <a:spcPct val="150000"/>
              </a:lnSpc>
              <a:buFont typeface="Arial" panose="020B0604020202020204" pitchFamily="34" charset="0"/>
              <a:buChar char="•"/>
            </a:pPr>
            <a:r>
              <a:rPr lang="en-IN" dirty="0" smtClean="0">
                <a:solidFill>
                  <a:schemeClr val="bg1"/>
                </a:solidFill>
                <a:latin typeface="Times New Roman" panose="02020603050405020304" pitchFamily="18" charset="0"/>
                <a:cs typeface="Times New Roman" panose="02020603050405020304" pitchFamily="18" charset="0"/>
              </a:rPr>
              <a:t>Need of Machine Learning</a:t>
            </a:r>
          </a:p>
          <a:p>
            <a:pPr marL="285750" indent="-285750">
              <a:lnSpc>
                <a:spcPct val="150000"/>
              </a:lnSpc>
              <a:buFont typeface="Arial" panose="020B0604020202020204" pitchFamily="34" charset="0"/>
              <a:buChar char="•"/>
            </a:pPr>
            <a:r>
              <a:rPr lang="en-IN" dirty="0" smtClean="0">
                <a:solidFill>
                  <a:schemeClr val="bg1"/>
                </a:solidFill>
                <a:latin typeface="Times New Roman" panose="02020603050405020304" pitchFamily="18" charset="0"/>
                <a:cs typeface="Times New Roman" panose="02020603050405020304" pitchFamily="18" charset="0"/>
              </a:rPr>
              <a:t>Traditional Programming v/s Machine Learning</a:t>
            </a:r>
          </a:p>
          <a:p>
            <a:pPr marL="285750" indent="-285750">
              <a:lnSpc>
                <a:spcPct val="150000"/>
              </a:lnSpc>
              <a:buFont typeface="Arial" panose="020B0604020202020204" pitchFamily="34" charset="0"/>
              <a:buChar char="•"/>
            </a:pPr>
            <a:r>
              <a:rPr lang="en-IN" dirty="0" smtClean="0">
                <a:solidFill>
                  <a:schemeClr val="bg1"/>
                </a:solidFill>
                <a:latin typeface="Times New Roman" panose="02020603050405020304" pitchFamily="18" charset="0"/>
                <a:cs typeface="Times New Roman" panose="02020603050405020304" pitchFamily="18" charset="0"/>
              </a:rPr>
              <a:t>Working of Machine Learning</a:t>
            </a:r>
          </a:p>
          <a:p>
            <a:pPr marL="285750" indent="-285750">
              <a:lnSpc>
                <a:spcPct val="150000"/>
              </a:lnSpc>
              <a:buFont typeface="Arial" panose="020B0604020202020204" pitchFamily="34" charset="0"/>
              <a:buChar char="•"/>
            </a:pPr>
            <a:r>
              <a:rPr lang="en-IN" dirty="0" smtClean="0">
                <a:solidFill>
                  <a:schemeClr val="bg1"/>
                </a:solidFill>
                <a:latin typeface="Times New Roman" panose="02020603050405020304" pitchFamily="18" charset="0"/>
                <a:cs typeface="Times New Roman" panose="02020603050405020304" pitchFamily="18" charset="0"/>
              </a:rPr>
              <a:t>Applications of </a:t>
            </a:r>
            <a:r>
              <a:rPr lang="en-IN" dirty="0">
                <a:solidFill>
                  <a:schemeClr val="bg1"/>
                </a:solidFill>
                <a:latin typeface="Times New Roman" panose="02020603050405020304" pitchFamily="18" charset="0"/>
                <a:cs typeface="Times New Roman" panose="02020603050405020304" pitchFamily="18" charset="0"/>
              </a:rPr>
              <a:t>Machine Learning</a:t>
            </a:r>
            <a:endParaRPr lang="en-IN" dirty="0" smtClean="0">
              <a:solidFill>
                <a:schemeClr val="bg1"/>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IN" dirty="0" smtClean="0">
                <a:solidFill>
                  <a:schemeClr val="bg1"/>
                </a:solidFill>
                <a:latin typeface="Times New Roman" panose="02020603050405020304" pitchFamily="18" charset="0"/>
                <a:cs typeface="Times New Roman" panose="02020603050405020304" pitchFamily="18" charset="0"/>
              </a:rPr>
              <a:t>Scope and Limitations of Machine </a:t>
            </a:r>
            <a:r>
              <a:rPr lang="en-IN" dirty="0">
                <a:solidFill>
                  <a:schemeClr val="bg1"/>
                </a:solidFill>
                <a:latin typeface="Times New Roman" panose="02020603050405020304" pitchFamily="18" charset="0"/>
                <a:cs typeface="Times New Roman" panose="02020603050405020304" pitchFamily="18" charset="0"/>
              </a:rPr>
              <a:t>L</a:t>
            </a:r>
            <a:r>
              <a:rPr lang="en-IN" dirty="0" smtClean="0">
                <a:solidFill>
                  <a:schemeClr val="bg1"/>
                </a:solidFill>
                <a:latin typeface="Times New Roman" panose="02020603050405020304" pitchFamily="18" charset="0"/>
                <a:cs typeface="Times New Roman" panose="02020603050405020304" pitchFamily="18" charset="0"/>
              </a:rPr>
              <a:t>earning</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9786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26154"/>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170102"/>
            <a:ext cx="11834948" cy="369332"/>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CLASS 32			    BIAS VARIANCE TRADE OFF				UNIT I</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23960"/>
            <a:ext cx="2934789"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248194" y="722080"/>
            <a:ext cx="11639005" cy="661207"/>
          </a:xfrm>
          <a:prstGeom prst="rect">
            <a:avLst/>
          </a:prstGeom>
          <a:noFill/>
        </p:spPr>
        <p:txBody>
          <a:bodyPr wrap="square" rtlCol="0">
            <a:spAutoFit/>
          </a:bodyPr>
          <a:lstStyle/>
          <a:p>
            <a:pPr>
              <a:lnSpc>
                <a:spcPct val="150000"/>
              </a:lnSpc>
            </a:pPr>
            <a:endParaRPr lang="en-IN" sz="2800" dirty="0">
              <a:solidFill>
                <a:schemeClr val="bg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stretch>
            <a:fillRect/>
          </a:stretch>
        </p:blipFill>
        <p:spPr>
          <a:xfrm>
            <a:off x="1343025" y="1776412"/>
            <a:ext cx="9505950" cy="3305175"/>
          </a:xfrm>
          <a:prstGeom prst="rect">
            <a:avLst/>
          </a:prstGeom>
        </p:spPr>
      </p:pic>
    </p:spTree>
    <p:extLst>
      <p:ext uri="{BB962C8B-B14F-4D97-AF65-F5344CB8AC3E}">
        <p14:creationId xmlns:p14="http://schemas.microsoft.com/office/powerpoint/2010/main" val="1329625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26154"/>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170102"/>
            <a:ext cx="11834948" cy="369332"/>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CLASS 32			    BIAS VARIANCE TRADE OFF				UNIT I</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23960"/>
            <a:ext cx="2934789"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248194" y="722080"/>
            <a:ext cx="11639005" cy="5185522"/>
          </a:xfrm>
          <a:prstGeom prst="rect">
            <a:avLst/>
          </a:prstGeom>
          <a:noFill/>
        </p:spPr>
        <p:txBody>
          <a:bodyPr wrap="square" rtlCol="0">
            <a:spAutoFit/>
          </a:bodyPr>
          <a:lstStyle/>
          <a:p>
            <a:pPr>
              <a:lnSpc>
                <a:spcPct val="150000"/>
              </a:lnSpc>
            </a:pPr>
            <a:r>
              <a:rPr lang="en-IN" sz="2800" b="1" dirty="0">
                <a:solidFill>
                  <a:schemeClr val="bg1"/>
                </a:solidFill>
                <a:latin typeface="Times New Roman" panose="02020603050405020304" pitchFamily="18" charset="0"/>
                <a:cs typeface="Times New Roman" panose="02020603050405020304" pitchFamily="18" charset="0"/>
              </a:rPr>
              <a:t>Summary:</a:t>
            </a:r>
          </a:p>
          <a:p>
            <a:pPr>
              <a:lnSpc>
                <a:spcPct val="150000"/>
              </a:lnSpc>
            </a:pPr>
            <a:r>
              <a:rPr lang="en-IN" sz="2800" b="1" dirty="0">
                <a:solidFill>
                  <a:schemeClr val="bg1"/>
                </a:solidFill>
                <a:latin typeface="Times New Roman" panose="02020603050405020304" pitchFamily="18" charset="0"/>
                <a:cs typeface="Times New Roman" panose="02020603050405020304" pitchFamily="18" charset="0"/>
              </a:rPr>
              <a:t>AI</a:t>
            </a:r>
            <a:r>
              <a:rPr lang="en-IN" sz="2800" dirty="0">
                <a:solidFill>
                  <a:schemeClr val="bg1"/>
                </a:solidFill>
                <a:latin typeface="Times New Roman" panose="02020603050405020304" pitchFamily="18" charset="0"/>
                <a:cs typeface="Times New Roman" panose="02020603050405020304" pitchFamily="18" charset="0"/>
              </a:rPr>
              <a:t>: The broad field of creating systems that can perform tasks that require human intelligence.</a:t>
            </a:r>
          </a:p>
          <a:p>
            <a:pPr>
              <a:lnSpc>
                <a:spcPct val="150000"/>
              </a:lnSpc>
            </a:pPr>
            <a:r>
              <a:rPr lang="en-IN" sz="2800" b="1" dirty="0">
                <a:solidFill>
                  <a:schemeClr val="bg1"/>
                </a:solidFill>
                <a:latin typeface="Times New Roman" panose="02020603050405020304" pitchFamily="18" charset="0"/>
                <a:cs typeface="Times New Roman" panose="02020603050405020304" pitchFamily="18" charset="0"/>
              </a:rPr>
              <a:t>ML</a:t>
            </a:r>
            <a:r>
              <a:rPr lang="en-IN" sz="2800" dirty="0">
                <a:solidFill>
                  <a:schemeClr val="bg1"/>
                </a:solidFill>
                <a:latin typeface="Times New Roman" panose="02020603050405020304" pitchFamily="18" charset="0"/>
                <a:cs typeface="Times New Roman" panose="02020603050405020304" pitchFamily="18" charset="0"/>
              </a:rPr>
              <a:t>: A subset of AI focused on algorithms that learn from data.</a:t>
            </a:r>
          </a:p>
          <a:p>
            <a:pPr>
              <a:lnSpc>
                <a:spcPct val="150000"/>
              </a:lnSpc>
            </a:pPr>
            <a:r>
              <a:rPr lang="en-IN" sz="2800" b="1" dirty="0">
                <a:solidFill>
                  <a:schemeClr val="bg1"/>
                </a:solidFill>
                <a:latin typeface="Times New Roman" panose="02020603050405020304" pitchFamily="18" charset="0"/>
                <a:cs typeface="Times New Roman" panose="02020603050405020304" pitchFamily="18" charset="0"/>
              </a:rPr>
              <a:t>DL</a:t>
            </a:r>
            <a:r>
              <a:rPr lang="en-IN" sz="2800" dirty="0">
                <a:solidFill>
                  <a:schemeClr val="bg1"/>
                </a:solidFill>
                <a:latin typeface="Times New Roman" panose="02020603050405020304" pitchFamily="18" charset="0"/>
                <a:cs typeface="Times New Roman" panose="02020603050405020304" pitchFamily="18" charset="0"/>
              </a:rPr>
              <a:t>: A further subset of ML involving deep neural networks, especially for complex data.</a:t>
            </a:r>
          </a:p>
          <a:p>
            <a:pPr>
              <a:lnSpc>
                <a:spcPct val="150000"/>
              </a:lnSpc>
            </a:pPr>
            <a:r>
              <a:rPr lang="en-IN" sz="2800" b="1" dirty="0">
                <a:solidFill>
                  <a:schemeClr val="bg1"/>
                </a:solidFill>
                <a:latin typeface="Times New Roman" panose="02020603050405020304" pitchFamily="18" charset="0"/>
                <a:cs typeface="Times New Roman" panose="02020603050405020304" pitchFamily="18" charset="0"/>
              </a:rPr>
              <a:t>DS</a:t>
            </a:r>
            <a:r>
              <a:rPr lang="en-IN" sz="2800" dirty="0">
                <a:solidFill>
                  <a:schemeClr val="bg1"/>
                </a:solidFill>
                <a:latin typeface="Times New Roman" panose="02020603050405020304" pitchFamily="18" charset="0"/>
                <a:cs typeface="Times New Roman" panose="02020603050405020304" pitchFamily="18" charset="0"/>
              </a:rPr>
              <a:t>: The field of extracting insights from data, often using ML and AI techniques.</a:t>
            </a:r>
          </a:p>
        </p:txBody>
      </p:sp>
    </p:spTree>
    <p:extLst>
      <p:ext uri="{BB962C8B-B14F-4D97-AF65-F5344CB8AC3E}">
        <p14:creationId xmlns:p14="http://schemas.microsoft.com/office/powerpoint/2010/main" val="32958208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816"/>
            <a:ext cx="12192000" cy="70530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200296"/>
            <a:ext cx="11834948" cy="369332"/>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CLASS 32			    BIAS VARIANCE TRADE OFF				UNIT I</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337348"/>
            <a:ext cx="3396343"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396343" y="2189422"/>
            <a:ext cx="5556066" cy="1477328"/>
          </a:xfrm>
          <a:prstGeom prst="rect">
            <a:avLst/>
          </a:prstGeom>
          <a:noFill/>
        </p:spPr>
        <p:txBody>
          <a:bodyPr wrap="square" rtlCol="0">
            <a:spAutoFit/>
          </a:bodyPr>
          <a:lstStyle/>
          <a:p>
            <a:pPr algn="just">
              <a:lnSpc>
                <a:spcPct val="150000"/>
              </a:lnSpc>
            </a:pPr>
            <a:r>
              <a:rPr lang="en-IN" sz="6000" dirty="0" smtClean="0">
                <a:ln w="0"/>
                <a:gradFill>
                  <a:gsLst>
                    <a:gs pos="21000">
                      <a:srgbClr val="53575C"/>
                    </a:gs>
                    <a:gs pos="88000">
                      <a:srgbClr val="C5C7CA"/>
                    </a:gs>
                  </a:gsLst>
                  <a:lin ang="5400000"/>
                </a:gradFill>
                <a:latin typeface="Times New Roman" panose="02020603050405020304" pitchFamily="18" charset="0"/>
                <a:cs typeface="Times New Roman" panose="02020603050405020304" pitchFamily="18" charset="0"/>
              </a:rPr>
              <a:t>THANKYOU</a:t>
            </a:r>
            <a:endParaRPr lang="en-IN" sz="6000" dirty="0">
              <a:ln w="0"/>
              <a:gradFill>
                <a:gsLst>
                  <a:gs pos="21000">
                    <a:srgbClr val="53575C"/>
                  </a:gs>
                  <a:gs pos="88000">
                    <a:srgbClr val="C5C7CA"/>
                  </a:gs>
                </a:gsLst>
                <a:lin ang="5400000"/>
              </a:gra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0913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170102"/>
            <a:ext cx="11834948" cy="369332"/>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CLASS 32			    BIAS VARIANCE TRADE OFF				UNIT I</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23960"/>
            <a:ext cx="2934789"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83178" y="970221"/>
            <a:ext cx="11286308" cy="3246530"/>
          </a:xfrm>
          <a:prstGeom prst="rect">
            <a:avLst/>
          </a:prstGeom>
          <a:noFill/>
        </p:spPr>
        <p:txBody>
          <a:bodyPr wrap="square" rtlCol="0">
            <a:spAutoFit/>
          </a:bodyPr>
          <a:lstStyle/>
          <a:p>
            <a:pPr algn="just">
              <a:lnSpc>
                <a:spcPct val="150000"/>
              </a:lnSpc>
            </a:pPr>
            <a:r>
              <a:rPr lang="en-US" sz="2800" dirty="0">
                <a:solidFill>
                  <a:schemeClr val="bg1"/>
                </a:solidFill>
                <a:latin typeface="Times New Roman" panose="02020603050405020304" pitchFamily="18" charset="0"/>
                <a:cs typeface="Times New Roman" panose="02020603050405020304" pitchFamily="18" charset="0"/>
              </a:rPr>
              <a:t>The </a:t>
            </a:r>
            <a:r>
              <a:rPr lang="en-US" sz="2800" b="1" dirty="0">
                <a:solidFill>
                  <a:schemeClr val="bg1"/>
                </a:solidFill>
                <a:latin typeface="Times New Roman" panose="02020603050405020304" pitchFamily="18" charset="0"/>
                <a:cs typeface="Times New Roman" panose="02020603050405020304" pitchFamily="18" charset="0"/>
              </a:rPr>
              <a:t>inductive bias</a:t>
            </a:r>
            <a:r>
              <a:rPr lang="en-US" sz="2800" dirty="0">
                <a:solidFill>
                  <a:schemeClr val="bg1"/>
                </a:solidFill>
                <a:latin typeface="Times New Roman" panose="02020603050405020304" pitchFamily="18" charset="0"/>
                <a:cs typeface="Times New Roman" panose="02020603050405020304" pitchFamily="18" charset="0"/>
              </a:rPr>
              <a:t> (also known as </a:t>
            </a:r>
            <a:r>
              <a:rPr lang="en-US" sz="2800" b="1" dirty="0">
                <a:solidFill>
                  <a:schemeClr val="bg1"/>
                </a:solidFill>
                <a:latin typeface="Times New Roman" panose="02020603050405020304" pitchFamily="18" charset="0"/>
                <a:cs typeface="Times New Roman" panose="02020603050405020304" pitchFamily="18" charset="0"/>
              </a:rPr>
              <a:t>learning bias</a:t>
            </a:r>
            <a:r>
              <a:rPr lang="en-US" sz="2800" dirty="0">
                <a:solidFill>
                  <a:schemeClr val="bg1"/>
                </a:solidFill>
                <a:latin typeface="Times New Roman" panose="02020603050405020304" pitchFamily="18" charset="0"/>
                <a:cs typeface="Times New Roman" panose="02020603050405020304" pitchFamily="18" charset="0"/>
              </a:rPr>
              <a:t>) of a learning algorithm is the set of assumptions that the learner uses to predict outputs of given inputs that it has not encountered</a:t>
            </a:r>
            <a:r>
              <a:rPr lang="en-US" sz="2800" dirty="0" smtClean="0">
                <a:solidFill>
                  <a:schemeClr val="bg1"/>
                </a:solidFill>
                <a:latin typeface="Times New Roman" panose="02020603050405020304" pitchFamily="18" charset="0"/>
                <a:cs typeface="Times New Roman" panose="02020603050405020304" pitchFamily="18" charset="0"/>
              </a:rPr>
              <a:t>.</a:t>
            </a:r>
            <a:r>
              <a:rPr lang="en-US" sz="2800" baseline="30000" dirty="0" smtClean="0">
                <a:solidFill>
                  <a:schemeClr val="bg1"/>
                </a:solidFill>
                <a:latin typeface="Times New Roman" panose="02020603050405020304" pitchFamily="18" charset="0"/>
                <a:cs typeface="Times New Roman" panose="02020603050405020304" pitchFamily="18" charset="0"/>
              </a:rPr>
              <a:t> </a:t>
            </a:r>
            <a:r>
              <a:rPr lang="en-US" sz="2800" dirty="0">
                <a:solidFill>
                  <a:schemeClr val="bg1"/>
                </a:solidFill>
                <a:latin typeface="Times New Roman" panose="02020603050405020304" pitchFamily="18" charset="0"/>
                <a:cs typeface="Times New Roman" panose="02020603050405020304" pitchFamily="18" charset="0"/>
              </a:rPr>
              <a:t> Inductive bias is anything which makes the algorithm learn one pattern instead of another pattern (e.g. step-functions in decision </a:t>
            </a:r>
            <a:r>
              <a:rPr lang="en-US" sz="2800" dirty="0" smtClean="0">
                <a:solidFill>
                  <a:schemeClr val="bg1"/>
                </a:solidFill>
                <a:latin typeface="Times New Roman" panose="02020603050405020304" pitchFamily="18" charset="0"/>
                <a:cs typeface="Times New Roman" panose="02020603050405020304" pitchFamily="18" charset="0"/>
              </a:rPr>
              <a:t>trees</a:t>
            </a:r>
            <a:r>
              <a:rPr lang="en-US" sz="2800" dirty="0">
                <a:solidFill>
                  <a:schemeClr val="bg1"/>
                </a:solidFill>
                <a:latin typeface="Times New Roman" panose="02020603050405020304" pitchFamily="18" charset="0"/>
                <a:cs typeface="Times New Roman" panose="02020603050405020304" pitchFamily="18" charset="0"/>
              </a:rPr>
              <a:t> instead of continuous function in a linear regression </a:t>
            </a:r>
            <a:r>
              <a:rPr lang="en-US" sz="2800" dirty="0" smtClean="0">
                <a:solidFill>
                  <a:schemeClr val="bg1"/>
                </a:solidFill>
                <a:latin typeface="Times New Roman" panose="02020603050405020304" pitchFamily="18" charset="0"/>
                <a:cs typeface="Times New Roman" panose="02020603050405020304" pitchFamily="18" charset="0"/>
              </a:rPr>
              <a:t>model.</a:t>
            </a:r>
            <a:endParaRPr lang="en-US"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714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170102"/>
            <a:ext cx="11834948" cy="369332"/>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CLASS 32			    BIAS VARIANCE TRADE OFF				UNIT I</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23960"/>
            <a:ext cx="2934789"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pic>
        <p:nvPicPr>
          <p:cNvPr id="8" name="Picture 7"/>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4241" y="1484492"/>
            <a:ext cx="7103518" cy="3221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7529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170102"/>
            <a:ext cx="11834948" cy="369332"/>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CLASS 32			    BIAS VARIANCE TRADE OFF				UNIT I</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23960"/>
            <a:ext cx="2934789"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83178" y="970221"/>
            <a:ext cx="11286308" cy="5019131"/>
          </a:xfrm>
          <a:prstGeom prst="rect">
            <a:avLst/>
          </a:prstGeom>
          <a:noFill/>
        </p:spPr>
        <p:txBody>
          <a:bodyPr wrap="square" rtlCol="0">
            <a:spAutoFit/>
          </a:bodyPr>
          <a:lstStyle/>
          <a:p>
            <a:pPr algn="just">
              <a:lnSpc>
                <a:spcPct val="150000"/>
              </a:lnSpc>
            </a:pPr>
            <a:r>
              <a:rPr lang="en-IN" sz="2400" dirty="0">
                <a:solidFill>
                  <a:schemeClr val="bg1"/>
                </a:solidFill>
                <a:latin typeface="Times New Roman" panose="02020603050405020304" pitchFamily="18" charset="0"/>
                <a:cs typeface="Times New Roman" panose="02020603050405020304" pitchFamily="18" charset="0"/>
              </a:rPr>
              <a:t>The bias-variance </a:t>
            </a:r>
            <a:r>
              <a:rPr lang="en-IN" sz="2400" dirty="0" err="1">
                <a:solidFill>
                  <a:schemeClr val="bg1"/>
                </a:solidFill>
                <a:latin typeface="Times New Roman" panose="02020603050405020304" pitchFamily="18" charset="0"/>
                <a:cs typeface="Times New Roman" panose="02020603050405020304" pitchFamily="18" charset="0"/>
              </a:rPr>
              <a:t>tradeoff</a:t>
            </a:r>
            <a:r>
              <a:rPr lang="en-IN" sz="2400" dirty="0">
                <a:solidFill>
                  <a:schemeClr val="bg1"/>
                </a:solidFill>
                <a:latin typeface="Times New Roman" panose="02020603050405020304" pitchFamily="18" charset="0"/>
                <a:cs typeface="Times New Roman" panose="02020603050405020304" pitchFamily="18" charset="0"/>
              </a:rPr>
              <a:t> is a fundamental concept in machine learning that describes the balance between two sources of error that affect a model's performance: </a:t>
            </a:r>
            <a:r>
              <a:rPr lang="en-IN" sz="2400" b="1" dirty="0">
                <a:solidFill>
                  <a:schemeClr val="bg1"/>
                </a:solidFill>
                <a:latin typeface="Times New Roman" panose="02020603050405020304" pitchFamily="18" charset="0"/>
                <a:cs typeface="Times New Roman" panose="02020603050405020304" pitchFamily="18" charset="0"/>
              </a:rPr>
              <a:t>bias</a:t>
            </a:r>
            <a:r>
              <a:rPr lang="en-IN" sz="2400" dirty="0">
                <a:solidFill>
                  <a:schemeClr val="bg1"/>
                </a:solidFill>
                <a:latin typeface="Times New Roman" panose="02020603050405020304" pitchFamily="18" charset="0"/>
                <a:cs typeface="Times New Roman" panose="02020603050405020304" pitchFamily="18" charset="0"/>
              </a:rPr>
              <a:t> and </a:t>
            </a:r>
            <a:r>
              <a:rPr lang="en-IN" sz="2400" b="1" dirty="0">
                <a:solidFill>
                  <a:schemeClr val="bg1"/>
                </a:solidFill>
                <a:latin typeface="Times New Roman" panose="02020603050405020304" pitchFamily="18" charset="0"/>
                <a:cs typeface="Times New Roman" panose="02020603050405020304" pitchFamily="18" charset="0"/>
              </a:rPr>
              <a:t>variance</a:t>
            </a:r>
            <a:r>
              <a:rPr lang="en-IN" sz="2400" dirty="0" smtClean="0">
                <a:solidFill>
                  <a:schemeClr val="bg1"/>
                </a:solidFill>
                <a:latin typeface="Times New Roman" panose="02020603050405020304" pitchFamily="18" charset="0"/>
                <a:cs typeface="Times New Roman" panose="02020603050405020304" pitchFamily="18" charset="0"/>
              </a:rPr>
              <a:t>.</a:t>
            </a:r>
          </a:p>
          <a:p>
            <a:pPr algn="just">
              <a:lnSpc>
                <a:spcPct val="150000"/>
              </a:lnSpc>
            </a:pPr>
            <a:r>
              <a:rPr lang="en-US" sz="2400" dirty="0">
                <a:solidFill>
                  <a:schemeClr val="bg1"/>
                </a:solidFill>
                <a:latin typeface="Times New Roman" panose="02020603050405020304" pitchFamily="18" charset="0"/>
                <a:cs typeface="Times New Roman" panose="02020603050405020304" pitchFamily="18" charset="0"/>
              </a:rPr>
              <a:t>Bias is simply defined as the inability of the model because of that there is some difference or error occurring between the model’s predicted value and the actual value. These differences between actual or expected values and the predicted values are known as error or bias error or error due to bias. Bias is a systematic error that occurs due to wrong assumptions in the machine learning process. </a:t>
            </a:r>
          </a:p>
          <a:p>
            <a:pPr algn="just">
              <a:lnSpc>
                <a:spcPct val="150000"/>
              </a:lnSpc>
            </a:pPr>
            <a:r>
              <a:rPr lang="en-IN" sz="2400" dirty="0" smtClean="0">
                <a:solidFill>
                  <a:schemeClr val="bg1"/>
                </a:solidFill>
                <a:latin typeface="Times New Roman" panose="02020603050405020304" pitchFamily="18" charset="0"/>
                <a:cs typeface="Times New Roman" panose="02020603050405020304" pitchFamily="18" charset="0"/>
              </a:rPr>
              <a:t> </a:t>
            </a:r>
            <a:endParaRPr lang="en-US"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764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170102"/>
            <a:ext cx="11834948" cy="369332"/>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CLASS 32			    BIAS VARIANCE TRADE OFF				UNIT I</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23960"/>
            <a:ext cx="2934789"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278675" y="815528"/>
            <a:ext cx="11286308" cy="5262979"/>
          </a:xfrm>
          <a:prstGeom prst="rect">
            <a:avLst/>
          </a:prstGeom>
          <a:noFill/>
        </p:spPr>
        <p:txBody>
          <a:bodyPr wrap="square" rtlCol="0">
            <a:spAutoFit/>
          </a:bodyPr>
          <a:lstStyle/>
          <a:p>
            <a:pPr algn="just">
              <a:lnSpc>
                <a:spcPct val="150000"/>
              </a:lnSpc>
            </a:pPr>
            <a:r>
              <a:rPr lang="en-IN" sz="2800" b="1" dirty="0" smtClean="0">
                <a:solidFill>
                  <a:schemeClr val="bg1"/>
                </a:solidFill>
                <a:latin typeface="Times New Roman" panose="02020603050405020304" pitchFamily="18" charset="0"/>
                <a:cs typeface="Times New Roman" panose="02020603050405020304" pitchFamily="18" charset="0"/>
              </a:rPr>
              <a:t>Bias</a:t>
            </a:r>
            <a:r>
              <a:rPr lang="en-IN" sz="2800" dirty="0">
                <a:solidFill>
                  <a:schemeClr val="bg1"/>
                </a:solidFill>
                <a:latin typeface="Times New Roman" panose="02020603050405020304" pitchFamily="18" charset="0"/>
                <a:cs typeface="Times New Roman" panose="02020603050405020304" pitchFamily="18" charset="0"/>
              </a:rPr>
              <a:t>:</a:t>
            </a:r>
          </a:p>
          <a:p>
            <a:pPr algn="just">
              <a:lnSpc>
                <a:spcPct val="150000"/>
              </a:lnSpc>
            </a:pPr>
            <a:r>
              <a:rPr lang="en-IN" sz="2800" b="1" dirty="0">
                <a:solidFill>
                  <a:schemeClr val="bg1"/>
                </a:solidFill>
                <a:latin typeface="Times New Roman" panose="02020603050405020304" pitchFamily="18" charset="0"/>
                <a:cs typeface="Times New Roman" panose="02020603050405020304" pitchFamily="18" charset="0"/>
              </a:rPr>
              <a:t>Definition</a:t>
            </a:r>
            <a:r>
              <a:rPr lang="en-IN" sz="2800" dirty="0">
                <a:solidFill>
                  <a:schemeClr val="bg1"/>
                </a:solidFill>
                <a:latin typeface="Times New Roman" panose="02020603050405020304" pitchFamily="18" charset="0"/>
                <a:cs typeface="Times New Roman" panose="02020603050405020304" pitchFamily="18" charset="0"/>
              </a:rPr>
              <a:t>: Bias refers to the error introduced by approximating a real-world problem, which may be complex, by a much simpler model.</a:t>
            </a:r>
          </a:p>
          <a:p>
            <a:pPr algn="just">
              <a:lnSpc>
                <a:spcPct val="150000"/>
              </a:lnSpc>
            </a:pPr>
            <a:r>
              <a:rPr lang="en-IN" sz="2800" b="1" dirty="0">
                <a:solidFill>
                  <a:schemeClr val="bg1"/>
                </a:solidFill>
                <a:latin typeface="Times New Roman" panose="02020603050405020304" pitchFamily="18" charset="0"/>
                <a:cs typeface="Times New Roman" panose="02020603050405020304" pitchFamily="18" charset="0"/>
              </a:rPr>
              <a:t>High Bias</a:t>
            </a:r>
            <a:r>
              <a:rPr lang="en-IN" sz="2800" dirty="0">
                <a:solidFill>
                  <a:schemeClr val="bg1"/>
                </a:solidFill>
                <a:latin typeface="Times New Roman" panose="02020603050405020304" pitchFamily="18" charset="0"/>
                <a:cs typeface="Times New Roman" panose="02020603050405020304" pitchFamily="18" charset="0"/>
              </a:rPr>
              <a:t>: A model with high bias makes strong assumptions about the data. It might be too simple, leading to </a:t>
            </a:r>
            <a:r>
              <a:rPr lang="en-IN" sz="2800" dirty="0" err="1">
                <a:solidFill>
                  <a:schemeClr val="bg1"/>
                </a:solidFill>
                <a:latin typeface="Times New Roman" panose="02020603050405020304" pitchFamily="18" charset="0"/>
                <a:cs typeface="Times New Roman" panose="02020603050405020304" pitchFamily="18" charset="0"/>
              </a:rPr>
              <a:t>underfitting</a:t>
            </a:r>
            <a:r>
              <a:rPr lang="en-IN" sz="2800" dirty="0">
                <a:solidFill>
                  <a:schemeClr val="bg1"/>
                </a:solidFill>
                <a:latin typeface="Times New Roman" panose="02020603050405020304" pitchFamily="18" charset="0"/>
                <a:cs typeface="Times New Roman" panose="02020603050405020304" pitchFamily="18" charset="0"/>
              </a:rPr>
              <a:t>. This means the model fails to capture the underlying patterns in the data.</a:t>
            </a:r>
          </a:p>
          <a:p>
            <a:pPr algn="just">
              <a:lnSpc>
                <a:spcPct val="150000"/>
              </a:lnSpc>
            </a:pPr>
            <a:r>
              <a:rPr lang="en-IN" sz="2800" b="1" dirty="0">
                <a:solidFill>
                  <a:schemeClr val="bg1"/>
                </a:solidFill>
                <a:latin typeface="Times New Roman" panose="02020603050405020304" pitchFamily="18" charset="0"/>
                <a:cs typeface="Times New Roman" panose="02020603050405020304" pitchFamily="18" charset="0"/>
              </a:rPr>
              <a:t>Example</a:t>
            </a:r>
            <a:r>
              <a:rPr lang="en-IN" sz="2800" dirty="0">
                <a:solidFill>
                  <a:schemeClr val="bg1"/>
                </a:solidFill>
                <a:latin typeface="Times New Roman" panose="02020603050405020304" pitchFamily="18" charset="0"/>
                <a:cs typeface="Times New Roman" panose="02020603050405020304" pitchFamily="18" charset="0"/>
              </a:rPr>
              <a:t>: A linear model used to fit nonlinear data might have high bias because it cannot capture the curvature of the data</a:t>
            </a:r>
          </a:p>
        </p:txBody>
      </p:sp>
    </p:spTree>
    <p:extLst>
      <p:ext uri="{BB962C8B-B14F-4D97-AF65-F5344CB8AC3E}">
        <p14:creationId xmlns:p14="http://schemas.microsoft.com/office/powerpoint/2010/main" val="2601499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5389"/>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170102"/>
            <a:ext cx="11834948" cy="369332"/>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CLASS 32			    BIAS VARIANCE TRADE OFF				UNIT I</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23960"/>
            <a:ext cx="2934789"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391886" y="458956"/>
            <a:ext cx="11286308" cy="5909310"/>
          </a:xfrm>
          <a:prstGeom prst="rect">
            <a:avLst/>
          </a:prstGeom>
          <a:noFill/>
        </p:spPr>
        <p:txBody>
          <a:bodyPr wrap="square" rtlCol="0">
            <a:spAutoFit/>
          </a:bodyPr>
          <a:lstStyle/>
          <a:p>
            <a:pPr algn="just">
              <a:lnSpc>
                <a:spcPct val="150000"/>
              </a:lnSpc>
            </a:pPr>
            <a:r>
              <a:rPr lang="en-IN" sz="2800" b="1" dirty="0">
                <a:solidFill>
                  <a:schemeClr val="bg1"/>
                </a:solidFill>
                <a:latin typeface="Times New Roman" panose="02020603050405020304" pitchFamily="18" charset="0"/>
                <a:cs typeface="Times New Roman" panose="02020603050405020304" pitchFamily="18" charset="0"/>
              </a:rPr>
              <a:t>Variance</a:t>
            </a:r>
            <a:r>
              <a:rPr lang="en-IN" sz="2800" dirty="0">
                <a:solidFill>
                  <a:schemeClr val="bg1"/>
                </a:solidFill>
                <a:latin typeface="Times New Roman" panose="02020603050405020304" pitchFamily="18" charset="0"/>
                <a:cs typeface="Times New Roman" panose="02020603050405020304" pitchFamily="18" charset="0"/>
              </a:rPr>
              <a:t>:</a:t>
            </a:r>
          </a:p>
          <a:p>
            <a:pPr algn="just">
              <a:lnSpc>
                <a:spcPct val="150000"/>
              </a:lnSpc>
            </a:pPr>
            <a:r>
              <a:rPr lang="en-IN" sz="2800" b="1" dirty="0">
                <a:solidFill>
                  <a:schemeClr val="bg1"/>
                </a:solidFill>
                <a:latin typeface="Times New Roman" panose="02020603050405020304" pitchFamily="18" charset="0"/>
                <a:cs typeface="Times New Roman" panose="02020603050405020304" pitchFamily="18" charset="0"/>
              </a:rPr>
              <a:t>Definition</a:t>
            </a:r>
            <a:r>
              <a:rPr lang="en-IN" sz="2800" dirty="0">
                <a:solidFill>
                  <a:schemeClr val="bg1"/>
                </a:solidFill>
                <a:latin typeface="Times New Roman" panose="02020603050405020304" pitchFamily="18" charset="0"/>
                <a:cs typeface="Times New Roman" panose="02020603050405020304" pitchFamily="18" charset="0"/>
              </a:rPr>
              <a:t>: Variance refers to the error introduced by the model’s sensitivity to fluctuations in the training data.</a:t>
            </a:r>
          </a:p>
          <a:p>
            <a:pPr algn="just">
              <a:lnSpc>
                <a:spcPct val="150000"/>
              </a:lnSpc>
            </a:pPr>
            <a:r>
              <a:rPr lang="en-IN" sz="2800" b="1" dirty="0">
                <a:solidFill>
                  <a:schemeClr val="bg1"/>
                </a:solidFill>
                <a:latin typeface="Times New Roman" panose="02020603050405020304" pitchFamily="18" charset="0"/>
                <a:cs typeface="Times New Roman" panose="02020603050405020304" pitchFamily="18" charset="0"/>
              </a:rPr>
              <a:t>High Variance</a:t>
            </a:r>
            <a:r>
              <a:rPr lang="en-IN" sz="2800" dirty="0">
                <a:solidFill>
                  <a:schemeClr val="bg1"/>
                </a:solidFill>
                <a:latin typeface="Times New Roman" panose="02020603050405020304" pitchFamily="18" charset="0"/>
                <a:cs typeface="Times New Roman" panose="02020603050405020304" pitchFamily="18" charset="0"/>
              </a:rPr>
              <a:t>: A model with high variance pays too much attention to the training data, capturing noise along with the underlying patterns. This leads to overfitting, where the model performs well on the training data but poorly on new data.</a:t>
            </a:r>
          </a:p>
          <a:p>
            <a:pPr algn="just">
              <a:lnSpc>
                <a:spcPct val="150000"/>
              </a:lnSpc>
            </a:pPr>
            <a:r>
              <a:rPr lang="en-IN" sz="2800" b="1" dirty="0">
                <a:solidFill>
                  <a:schemeClr val="bg1"/>
                </a:solidFill>
                <a:latin typeface="Times New Roman" panose="02020603050405020304" pitchFamily="18" charset="0"/>
                <a:cs typeface="Times New Roman" panose="02020603050405020304" pitchFamily="18" charset="0"/>
              </a:rPr>
              <a:t>Example</a:t>
            </a:r>
            <a:r>
              <a:rPr lang="en-IN" sz="2800" dirty="0">
                <a:solidFill>
                  <a:schemeClr val="bg1"/>
                </a:solidFill>
                <a:latin typeface="Times New Roman" panose="02020603050405020304" pitchFamily="18" charset="0"/>
                <a:cs typeface="Times New Roman" panose="02020603050405020304" pitchFamily="18" charset="0"/>
              </a:rPr>
              <a:t>: A very deep decision tree might have high variance because it splits the data until it perfectly fits the training set, including its noise.</a:t>
            </a:r>
          </a:p>
        </p:txBody>
      </p:sp>
    </p:spTree>
    <p:extLst>
      <p:ext uri="{BB962C8B-B14F-4D97-AF65-F5344CB8AC3E}">
        <p14:creationId xmlns:p14="http://schemas.microsoft.com/office/powerpoint/2010/main" val="2542967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26154"/>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170102"/>
            <a:ext cx="11834948" cy="369332"/>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CLASS 32			    BIAS VARIANCE TRADE OFF				UNIT I</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23960"/>
            <a:ext cx="2934789"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248194" y="722080"/>
            <a:ext cx="11639005" cy="4708981"/>
          </a:xfrm>
          <a:prstGeom prst="rect">
            <a:avLst/>
          </a:prstGeom>
          <a:noFill/>
        </p:spPr>
        <p:txBody>
          <a:bodyPr wrap="square" rtlCol="0">
            <a:spAutoFit/>
          </a:bodyPr>
          <a:lstStyle/>
          <a:p>
            <a:pPr algn="just">
              <a:lnSpc>
                <a:spcPct val="150000"/>
              </a:lnSpc>
            </a:pPr>
            <a:r>
              <a:rPr lang="en-IN" sz="2000" b="1" dirty="0">
                <a:solidFill>
                  <a:schemeClr val="bg1"/>
                </a:solidFill>
                <a:latin typeface="Times New Roman" panose="02020603050405020304" pitchFamily="18" charset="0"/>
                <a:cs typeface="Times New Roman" panose="02020603050405020304" pitchFamily="18" charset="0"/>
              </a:rPr>
              <a:t>2. The </a:t>
            </a:r>
            <a:r>
              <a:rPr lang="en-IN" sz="2000" b="1" dirty="0" err="1">
                <a:solidFill>
                  <a:schemeClr val="bg1"/>
                </a:solidFill>
                <a:latin typeface="Times New Roman" panose="02020603050405020304" pitchFamily="18" charset="0"/>
                <a:cs typeface="Times New Roman" panose="02020603050405020304" pitchFamily="18" charset="0"/>
              </a:rPr>
              <a:t>Tradeoff</a:t>
            </a:r>
            <a:endParaRPr lang="en-IN" sz="2000" b="1" dirty="0">
              <a:solidFill>
                <a:schemeClr val="bg1"/>
              </a:solidFill>
              <a:latin typeface="Times New Roman" panose="02020603050405020304" pitchFamily="18" charset="0"/>
              <a:cs typeface="Times New Roman" panose="02020603050405020304" pitchFamily="18" charset="0"/>
            </a:endParaRPr>
          </a:p>
          <a:p>
            <a:pPr algn="just">
              <a:lnSpc>
                <a:spcPct val="150000"/>
              </a:lnSpc>
            </a:pPr>
            <a:r>
              <a:rPr lang="en-IN" sz="2000" b="1" dirty="0">
                <a:solidFill>
                  <a:schemeClr val="bg1"/>
                </a:solidFill>
                <a:latin typeface="Times New Roman" panose="02020603050405020304" pitchFamily="18" charset="0"/>
                <a:cs typeface="Times New Roman" panose="02020603050405020304" pitchFamily="18" charset="0"/>
              </a:rPr>
              <a:t>Bias-Variance </a:t>
            </a:r>
            <a:r>
              <a:rPr lang="en-IN" sz="2000" b="1" dirty="0" err="1">
                <a:solidFill>
                  <a:schemeClr val="bg1"/>
                </a:solidFill>
                <a:latin typeface="Times New Roman" panose="02020603050405020304" pitchFamily="18" charset="0"/>
                <a:cs typeface="Times New Roman" panose="02020603050405020304" pitchFamily="18" charset="0"/>
              </a:rPr>
              <a:t>Tradeoff</a:t>
            </a:r>
            <a:r>
              <a:rPr lang="en-IN" sz="2000" dirty="0">
                <a:solidFill>
                  <a:schemeClr val="bg1"/>
                </a:solidFill>
                <a:latin typeface="Times New Roman" panose="02020603050405020304" pitchFamily="18" charset="0"/>
                <a:cs typeface="Times New Roman" panose="02020603050405020304" pitchFamily="18" charset="0"/>
              </a:rPr>
              <a:t>: There is a </a:t>
            </a:r>
            <a:r>
              <a:rPr lang="en-IN" sz="2000" dirty="0" err="1">
                <a:solidFill>
                  <a:schemeClr val="bg1"/>
                </a:solidFill>
                <a:latin typeface="Times New Roman" panose="02020603050405020304" pitchFamily="18" charset="0"/>
                <a:cs typeface="Times New Roman" panose="02020603050405020304" pitchFamily="18" charset="0"/>
              </a:rPr>
              <a:t>tradeoff</a:t>
            </a:r>
            <a:r>
              <a:rPr lang="en-IN" sz="2000" dirty="0">
                <a:solidFill>
                  <a:schemeClr val="bg1"/>
                </a:solidFill>
                <a:latin typeface="Times New Roman" panose="02020603050405020304" pitchFamily="18" charset="0"/>
                <a:cs typeface="Times New Roman" panose="02020603050405020304" pitchFamily="18" charset="0"/>
              </a:rPr>
              <a:t> between bias and variance; as you decrease bias, variance usually increases, and vice versa.</a:t>
            </a:r>
          </a:p>
          <a:p>
            <a:pPr lvl="1" algn="just">
              <a:lnSpc>
                <a:spcPct val="150000"/>
              </a:lnSpc>
            </a:pPr>
            <a:r>
              <a:rPr lang="en-IN" sz="2000" b="1" dirty="0">
                <a:solidFill>
                  <a:schemeClr val="bg1"/>
                </a:solidFill>
                <a:latin typeface="Times New Roman" panose="02020603050405020304" pitchFamily="18" charset="0"/>
                <a:cs typeface="Times New Roman" panose="02020603050405020304" pitchFamily="18" charset="0"/>
              </a:rPr>
              <a:t>High Bias, Low Variance</a:t>
            </a:r>
            <a:r>
              <a:rPr lang="en-IN" sz="2000" dirty="0">
                <a:solidFill>
                  <a:schemeClr val="bg1"/>
                </a:solidFill>
                <a:latin typeface="Times New Roman" panose="02020603050405020304" pitchFamily="18" charset="0"/>
                <a:cs typeface="Times New Roman" panose="02020603050405020304" pitchFamily="18" charset="0"/>
              </a:rPr>
              <a:t>: The model is simple, and it might miss relevant relations between features and target outputs (</a:t>
            </a:r>
            <a:r>
              <a:rPr lang="en-IN" sz="2000" dirty="0" err="1">
                <a:solidFill>
                  <a:schemeClr val="bg1"/>
                </a:solidFill>
                <a:latin typeface="Times New Roman" panose="02020603050405020304" pitchFamily="18" charset="0"/>
                <a:cs typeface="Times New Roman" panose="02020603050405020304" pitchFamily="18" charset="0"/>
              </a:rPr>
              <a:t>underfitting</a:t>
            </a:r>
            <a:r>
              <a:rPr lang="en-IN" sz="2000" dirty="0">
                <a:solidFill>
                  <a:schemeClr val="bg1"/>
                </a:solidFill>
                <a:latin typeface="Times New Roman" panose="02020603050405020304" pitchFamily="18" charset="0"/>
                <a:cs typeface="Times New Roman" panose="02020603050405020304" pitchFamily="18" charset="0"/>
              </a:rPr>
              <a:t>). It consistently performs poorly on training data and unseen data.</a:t>
            </a:r>
          </a:p>
          <a:p>
            <a:pPr lvl="1" algn="just">
              <a:lnSpc>
                <a:spcPct val="150000"/>
              </a:lnSpc>
            </a:pPr>
            <a:r>
              <a:rPr lang="en-IN" sz="2000" b="1" dirty="0">
                <a:solidFill>
                  <a:schemeClr val="bg1"/>
                </a:solidFill>
                <a:latin typeface="Times New Roman" panose="02020603050405020304" pitchFamily="18" charset="0"/>
                <a:cs typeface="Times New Roman" panose="02020603050405020304" pitchFamily="18" charset="0"/>
              </a:rPr>
              <a:t>Low Bias, High Variance</a:t>
            </a:r>
            <a:r>
              <a:rPr lang="en-IN" sz="2000" dirty="0">
                <a:solidFill>
                  <a:schemeClr val="bg1"/>
                </a:solidFill>
                <a:latin typeface="Times New Roman" panose="02020603050405020304" pitchFamily="18" charset="0"/>
                <a:cs typeface="Times New Roman" panose="02020603050405020304" pitchFamily="18" charset="0"/>
              </a:rPr>
              <a:t>: The model is complex, capturing the idiosyncrasies of the training data (overfitting). It performs well on the training data but poorly on unseen data due to its sensitivity to data fluctuations.</a:t>
            </a:r>
          </a:p>
          <a:p>
            <a:pPr lvl="1" algn="just">
              <a:lnSpc>
                <a:spcPct val="150000"/>
              </a:lnSpc>
            </a:pPr>
            <a:r>
              <a:rPr lang="en-IN" sz="2000" b="1" dirty="0">
                <a:solidFill>
                  <a:schemeClr val="bg1"/>
                </a:solidFill>
                <a:latin typeface="Times New Roman" panose="02020603050405020304" pitchFamily="18" charset="0"/>
                <a:cs typeface="Times New Roman" panose="02020603050405020304" pitchFamily="18" charset="0"/>
              </a:rPr>
              <a:t>Optimal Point</a:t>
            </a:r>
            <a:r>
              <a:rPr lang="en-IN" sz="2000" dirty="0">
                <a:solidFill>
                  <a:schemeClr val="bg1"/>
                </a:solidFill>
                <a:latin typeface="Times New Roman" panose="02020603050405020304" pitchFamily="18" charset="0"/>
                <a:cs typeface="Times New Roman" panose="02020603050405020304" pitchFamily="18" charset="0"/>
              </a:rPr>
              <a:t>: The goal is to find a balance where the model has low enough bias to capture important patterns and low enough variance to generalize well to new data.</a:t>
            </a:r>
          </a:p>
        </p:txBody>
      </p:sp>
    </p:spTree>
    <p:extLst>
      <p:ext uri="{BB962C8B-B14F-4D97-AF65-F5344CB8AC3E}">
        <p14:creationId xmlns:p14="http://schemas.microsoft.com/office/powerpoint/2010/main" val="33298541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26154"/>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4" name="TextBox 3"/>
          <p:cNvSpPr txBox="1"/>
          <p:nvPr/>
        </p:nvSpPr>
        <p:spPr>
          <a:xfrm>
            <a:off x="178526" y="170102"/>
            <a:ext cx="11834948" cy="369332"/>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CLASS 32			    BIAS VARIANCE TRADE OFF				UNIT I</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0" y="6123960"/>
            <a:ext cx="2934789" cy="707886"/>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Prof. Vineeta Shrivastava</a:t>
            </a:r>
          </a:p>
          <a:p>
            <a:r>
              <a:rPr lang="en-IN" sz="1000" dirty="0">
                <a:solidFill>
                  <a:schemeClr val="bg1"/>
                </a:solidFill>
                <a:latin typeface="Times New Roman" panose="02020603050405020304" pitchFamily="18" charset="0"/>
                <a:cs typeface="Times New Roman" panose="02020603050405020304" pitchFamily="18" charset="0"/>
              </a:rPr>
              <a:t>Assistant Professor</a:t>
            </a:r>
          </a:p>
          <a:p>
            <a:r>
              <a:rPr lang="en-IN" sz="1000" dirty="0">
                <a:solidFill>
                  <a:schemeClr val="bg1"/>
                </a:solidFill>
                <a:latin typeface="Times New Roman" panose="02020603050405020304" pitchFamily="18" charset="0"/>
                <a:cs typeface="Times New Roman" panose="02020603050405020304" pitchFamily="18" charset="0"/>
              </a:rPr>
              <a:t>Department of Computer Science &amp; Engineering </a:t>
            </a:r>
          </a:p>
          <a:p>
            <a:r>
              <a:rPr lang="en-IN" sz="1000" dirty="0">
                <a:solidFill>
                  <a:schemeClr val="bg1"/>
                </a:solidFill>
                <a:latin typeface="Times New Roman" panose="02020603050405020304" pitchFamily="18" charset="0"/>
                <a:cs typeface="Times New Roman" panose="02020603050405020304" pitchFamily="18" charset="0"/>
              </a:rPr>
              <a:t> LNCT-E, Bhopal</a:t>
            </a:r>
          </a:p>
        </p:txBody>
      </p:sp>
      <p:sp>
        <p:nvSpPr>
          <p:cNvPr id="7" name="TextBox 6"/>
          <p:cNvSpPr txBox="1"/>
          <p:nvPr/>
        </p:nvSpPr>
        <p:spPr>
          <a:xfrm>
            <a:off x="8917577" y="6596390"/>
            <a:ext cx="3274423" cy="246221"/>
          </a:xfrm>
          <a:prstGeom prst="rect">
            <a:avLst/>
          </a:prstGeom>
          <a:noFill/>
        </p:spPr>
        <p:txBody>
          <a:bodyPr wrap="square" rtlCol="0">
            <a:spAutoFit/>
          </a:bodyPr>
          <a:lstStyle/>
          <a:p>
            <a:r>
              <a:rPr lang="en-IN" sz="1000" dirty="0">
                <a:solidFill>
                  <a:schemeClr val="bg1"/>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bg1"/>
                </a:solidFill>
                <a:latin typeface="Times New Roman" panose="02020603050405020304" pitchFamily="18" charset="0"/>
                <a:cs typeface="Times New Roman" panose="02020603050405020304" pitchFamily="18" charset="0"/>
              </a:rPr>
              <a:t>Bhopal</a:t>
            </a:r>
            <a:endParaRPr lang="en-IN" sz="1000"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248194" y="722080"/>
            <a:ext cx="11639005" cy="5185522"/>
          </a:xfrm>
          <a:prstGeom prst="rect">
            <a:avLst/>
          </a:prstGeom>
          <a:noFill/>
        </p:spPr>
        <p:txBody>
          <a:bodyPr wrap="square" rtlCol="0">
            <a:spAutoFit/>
          </a:bodyPr>
          <a:lstStyle/>
          <a:p>
            <a:pPr>
              <a:lnSpc>
                <a:spcPct val="150000"/>
              </a:lnSpc>
            </a:pPr>
            <a:r>
              <a:rPr lang="en-IN" sz="2800" b="1" dirty="0">
                <a:solidFill>
                  <a:schemeClr val="bg1"/>
                </a:solidFill>
                <a:latin typeface="Times New Roman" panose="02020603050405020304" pitchFamily="18" charset="0"/>
                <a:cs typeface="Times New Roman" panose="02020603050405020304" pitchFamily="18" charset="0"/>
              </a:rPr>
              <a:t>5. Mitigating the Bias-Variance </a:t>
            </a:r>
            <a:r>
              <a:rPr lang="en-IN" sz="2800" b="1" dirty="0" err="1">
                <a:solidFill>
                  <a:schemeClr val="bg1"/>
                </a:solidFill>
                <a:latin typeface="Times New Roman" panose="02020603050405020304" pitchFamily="18" charset="0"/>
                <a:cs typeface="Times New Roman" panose="02020603050405020304" pitchFamily="18" charset="0"/>
              </a:rPr>
              <a:t>Tradeoff</a:t>
            </a:r>
            <a:endParaRPr lang="en-IN" sz="2800" b="1" dirty="0">
              <a:solidFill>
                <a:schemeClr val="bg1"/>
              </a:solidFill>
              <a:latin typeface="Times New Roman" panose="02020603050405020304" pitchFamily="18" charset="0"/>
              <a:cs typeface="Times New Roman" panose="02020603050405020304" pitchFamily="18" charset="0"/>
            </a:endParaRPr>
          </a:p>
          <a:p>
            <a:pPr>
              <a:lnSpc>
                <a:spcPct val="150000"/>
              </a:lnSpc>
            </a:pPr>
            <a:r>
              <a:rPr lang="en-IN" sz="2800" dirty="0">
                <a:solidFill>
                  <a:schemeClr val="bg1"/>
                </a:solidFill>
                <a:latin typeface="Times New Roman" panose="02020603050405020304" pitchFamily="18" charset="0"/>
                <a:cs typeface="Times New Roman" panose="02020603050405020304" pitchFamily="18" charset="0"/>
              </a:rPr>
              <a:t>To manage the bias-variance </a:t>
            </a:r>
            <a:r>
              <a:rPr lang="en-IN" sz="2800" dirty="0" err="1">
                <a:solidFill>
                  <a:schemeClr val="bg1"/>
                </a:solidFill>
                <a:latin typeface="Times New Roman" panose="02020603050405020304" pitchFamily="18" charset="0"/>
                <a:cs typeface="Times New Roman" panose="02020603050405020304" pitchFamily="18" charset="0"/>
              </a:rPr>
              <a:t>tradeoff</a:t>
            </a:r>
            <a:r>
              <a:rPr lang="en-IN" sz="2800" dirty="0">
                <a:solidFill>
                  <a:schemeClr val="bg1"/>
                </a:solidFill>
                <a:latin typeface="Times New Roman" panose="02020603050405020304" pitchFamily="18" charset="0"/>
                <a:cs typeface="Times New Roman" panose="02020603050405020304" pitchFamily="18" charset="0"/>
              </a:rPr>
              <a:t>:</a:t>
            </a:r>
          </a:p>
          <a:p>
            <a:pPr>
              <a:lnSpc>
                <a:spcPct val="150000"/>
              </a:lnSpc>
            </a:pPr>
            <a:r>
              <a:rPr lang="en-IN" sz="2800" b="1" dirty="0">
                <a:solidFill>
                  <a:schemeClr val="bg1"/>
                </a:solidFill>
                <a:latin typeface="Times New Roman" panose="02020603050405020304" pitchFamily="18" charset="0"/>
                <a:cs typeface="Times New Roman" panose="02020603050405020304" pitchFamily="18" charset="0"/>
              </a:rPr>
              <a:t>Cross-Validation</a:t>
            </a:r>
            <a:r>
              <a:rPr lang="en-IN" sz="2800" dirty="0">
                <a:solidFill>
                  <a:schemeClr val="bg1"/>
                </a:solidFill>
                <a:latin typeface="Times New Roman" panose="02020603050405020304" pitchFamily="18" charset="0"/>
                <a:cs typeface="Times New Roman" panose="02020603050405020304" pitchFamily="18" charset="0"/>
              </a:rPr>
              <a:t>: Use cross-validation to estimate how your model will perform on unseen data, helping you choose the right level of complexity.</a:t>
            </a:r>
          </a:p>
          <a:p>
            <a:pPr>
              <a:lnSpc>
                <a:spcPct val="150000"/>
              </a:lnSpc>
            </a:pPr>
            <a:r>
              <a:rPr lang="en-IN" sz="2800" b="1" dirty="0">
                <a:solidFill>
                  <a:schemeClr val="bg1"/>
                </a:solidFill>
                <a:latin typeface="Times New Roman" panose="02020603050405020304" pitchFamily="18" charset="0"/>
                <a:cs typeface="Times New Roman" panose="02020603050405020304" pitchFamily="18" charset="0"/>
              </a:rPr>
              <a:t>Regularization</a:t>
            </a:r>
            <a:r>
              <a:rPr lang="en-IN" sz="2800" dirty="0">
                <a:solidFill>
                  <a:schemeClr val="bg1"/>
                </a:solidFill>
                <a:latin typeface="Times New Roman" panose="02020603050405020304" pitchFamily="18" charset="0"/>
                <a:cs typeface="Times New Roman" panose="02020603050405020304" pitchFamily="18" charset="0"/>
              </a:rPr>
              <a:t>: Techniques like L1 (Lasso) and L2 (Ridge) regularization can penalize model complexity, reducing variance without increasing bias too much.</a:t>
            </a:r>
          </a:p>
          <a:p>
            <a:pPr>
              <a:lnSpc>
                <a:spcPct val="150000"/>
              </a:lnSpc>
            </a:pPr>
            <a:r>
              <a:rPr lang="en-IN" sz="2800" b="1" dirty="0">
                <a:solidFill>
                  <a:schemeClr val="bg1"/>
                </a:solidFill>
                <a:latin typeface="Times New Roman" panose="02020603050405020304" pitchFamily="18" charset="0"/>
                <a:cs typeface="Times New Roman" panose="02020603050405020304" pitchFamily="18" charset="0"/>
              </a:rPr>
              <a:t>Ensemble Methods</a:t>
            </a:r>
            <a:r>
              <a:rPr lang="en-IN" sz="2800" dirty="0">
                <a:solidFill>
                  <a:schemeClr val="bg1"/>
                </a:solidFill>
                <a:latin typeface="Times New Roman" panose="02020603050405020304" pitchFamily="18" charset="0"/>
                <a:cs typeface="Times New Roman" panose="02020603050405020304" pitchFamily="18" charset="0"/>
              </a:rPr>
              <a:t>: Combining multiple models (e.g., bagging, boosting) can reduce variance without significantly increasing bias.</a:t>
            </a:r>
          </a:p>
        </p:txBody>
      </p:sp>
    </p:spTree>
    <p:extLst>
      <p:ext uri="{BB962C8B-B14F-4D97-AF65-F5344CB8AC3E}">
        <p14:creationId xmlns:p14="http://schemas.microsoft.com/office/powerpoint/2010/main" val="40921943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TotalTime>
  <Words>1802</Words>
  <Application>Microsoft Office PowerPoint</Application>
  <PresentationFormat>Widescreen</PresentationFormat>
  <Paragraphs>211</Paragraphs>
  <Slides>22</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Vineeta Shrivastava</dc:creator>
  <cp:lastModifiedBy>Vineeta Shrivastava</cp:lastModifiedBy>
  <cp:revision>60</cp:revision>
  <dcterms:created xsi:type="dcterms:W3CDTF">2024-01-07T08:32:03Z</dcterms:created>
  <dcterms:modified xsi:type="dcterms:W3CDTF">2024-08-27T05:30:24Z</dcterms:modified>
</cp:coreProperties>
</file>