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7" r:id="rId2"/>
    <p:sldId id="258" r:id="rId3"/>
    <p:sldId id="269" r:id="rId4"/>
    <p:sldId id="271" r:id="rId5"/>
    <p:sldId id="284" r:id="rId6"/>
    <p:sldId id="270"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43" r:id="rId31"/>
    <p:sldId id="344" r:id="rId32"/>
    <p:sldId id="345" r:id="rId33"/>
    <p:sldId id="346" r:id="rId34"/>
    <p:sldId id="34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7" r:id="rId55"/>
    <p:sldId id="328" r:id="rId56"/>
    <p:sldId id="329" r:id="rId57"/>
    <p:sldId id="330" r:id="rId58"/>
    <p:sldId id="331" r:id="rId59"/>
    <p:sldId id="332" r:id="rId60"/>
    <p:sldId id="333" r:id="rId61"/>
    <p:sldId id="334" r:id="rId62"/>
    <p:sldId id="335" r:id="rId63"/>
    <p:sldId id="340" r:id="rId64"/>
    <p:sldId id="336" r:id="rId65"/>
    <p:sldId id="337" r:id="rId66"/>
    <p:sldId id="338" r:id="rId67"/>
    <p:sldId id="339" r:id="rId68"/>
    <p:sldId id="341" r:id="rId69"/>
    <p:sldId id="342" r:id="rId70"/>
    <p:sldId id="268"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75" autoAdjust="0"/>
    <p:restoredTop sz="96433" autoAdjust="0"/>
  </p:normalViewPr>
  <p:slideViewPr>
    <p:cSldViewPr snapToGrid="0">
      <p:cViewPr varScale="1">
        <p:scale>
          <a:sx n="112" d="100"/>
          <a:sy n="112" d="100"/>
        </p:scale>
        <p:origin x="66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F2794-E7AA-4926-9E39-A6BABA00F5C5}" type="datetimeFigureOut">
              <a:rPr lang="en-IN" smtClean="0"/>
              <a:t>28-09-2024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4AFB5-9356-4993-B07B-EBD3F93D41D5}" type="slidenum">
              <a:rPr lang="en-IN" smtClean="0"/>
              <a:t>‹#›</a:t>
            </a:fld>
            <a:endParaRPr lang="en-IN"/>
          </a:p>
        </p:txBody>
      </p:sp>
    </p:spTree>
    <p:extLst>
      <p:ext uri="{BB962C8B-B14F-4D97-AF65-F5344CB8AC3E}">
        <p14:creationId xmlns:p14="http://schemas.microsoft.com/office/powerpoint/2010/main" val="976343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a:t>
            </a:fld>
            <a:endParaRPr lang="en-IN"/>
          </a:p>
        </p:txBody>
      </p:sp>
    </p:spTree>
    <p:extLst>
      <p:ext uri="{BB962C8B-B14F-4D97-AF65-F5344CB8AC3E}">
        <p14:creationId xmlns:p14="http://schemas.microsoft.com/office/powerpoint/2010/main" val="1989774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10</a:t>
            </a:fld>
            <a:endParaRPr lang="en-IN"/>
          </a:p>
        </p:txBody>
      </p:sp>
    </p:spTree>
    <p:extLst>
      <p:ext uri="{BB962C8B-B14F-4D97-AF65-F5344CB8AC3E}">
        <p14:creationId xmlns:p14="http://schemas.microsoft.com/office/powerpoint/2010/main" val="1514515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11</a:t>
            </a:fld>
            <a:endParaRPr lang="en-IN"/>
          </a:p>
        </p:txBody>
      </p:sp>
    </p:spTree>
    <p:extLst>
      <p:ext uri="{BB962C8B-B14F-4D97-AF65-F5344CB8AC3E}">
        <p14:creationId xmlns:p14="http://schemas.microsoft.com/office/powerpoint/2010/main" val="471189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12</a:t>
            </a:fld>
            <a:endParaRPr lang="en-IN"/>
          </a:p>
        </p:txBody>
      </p:sp>
    </p:spTree>
    <p:extLst>
      <p:ext uri="{BB962C8B-B14F-4D97-AF65-F5344CB8AC3E}">
        <p14:creationId xmlns:p14="http://schemas.microsoft.com/office/powerpoint/2010/main" val="1037962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13</a:t>
            </a:fld>
            <a:endParaRPr lang="en-IN"/>
          </a:p>
        </p:txBody>
      </p:sp>
    </p:spTree>
    <p:extLst>
      <p:ext uri="{BB962C8B-B14F-4D97-AF65-F5344CB8AC3E}">
        <p14:creationId xmlns:p14="http://schemas.microsoft.com/office/powerpoint/2010/main" val="554149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14</a:t>
            </a:fld>
            <a:endParaRPr lang="en-IN"/>
          </a:p>
        </p:txBody>
      </p:sp>
    </p:spTree>
    <p:extLst>
      <p:ext uri="{BB962C8B-B14F-4D97-AF65-F5344CB8AC3E}">
        <p14:creationId xmlns:p14="http://schemas.microsoft.com/office/powerpoint/2010/main" val="3976272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15</a:t>
            </a:fld>
            <a:endParaRPr lang="en-IN"/>
          </a:p>
        </p:txBody>
      </p:sp>
    </p:spTree>
    <p:extLst>
      <p:ext uri="{BB962C8B-B14F-4D97-AF65-F5344CB8AC3E}">
        <p14:creationId xmlns:p14="http://schemas.microsoft.com/office/powerpoint/2010/main" val="1705770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16</a:t>
            </a:fld>
            <a:endParaRPr lang="en-IN"/>
          </a:p>
        </p:txBody>
      </p:sp>
    </p:spTree>
    <p:extLst>
      <p:ext uri="{BB962C8B-B14F-4D97-AF65-F5344CB8AC3E}">
        <p14:creationId xmlns:p14="http://schemas.microsoft.com/office/powerpoint/2010/main" val="3107760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17</a:t>
            </a:fld>
            <a:endParaRPr lang="en-IN"/>
          </a:p>
        </p:txBody>
      </p:sp>
    </p:spTree>
    <p:extLst>
      <p:ext uri="{BB962C8B-B14F-4D97-AF65-F5344CB8AC3E}">
        <p14:creationId xmlns:p14="http://schemas.microsoft.com/office/powerpoint/2010/main" val="4821231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18</a:t>
            </a:fld>
            <a:endParaRPr lang="en-IN"/>
          </a:p>
        </p:txBody>
      </p:sp>
    </p:spTree>
    <p:extLst>
      <p:ext uri="{BB962C8B-B14F-4D97-AF65-F5344CB8AC3E}">
        <p14:creationId xmlns:p14="http://schemas.microsoft.com/office/powerpoint/2010/main" val="1702567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19</a:t>
            </a:fld>
            <a:endParaRPr lang="en-IN"/>
          </a:p>
        </p:txBody>
      </p:sp>
    </p:spTree>
    <p:extLst>
      <p:ext uri="{BB962C8B-B14F-4D97-AF65-F5344CB8AC3E}">
        <p14:creationId xmlns:p14="http://schemas.microsoft.com/office/powerpoint/2010/main" val="1269913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a:t>
            </a:fld>
            <a:endParaRPr lang="en-IN"/>
          </a:p>
        </p:txBody>
      </p:sp>
    </p:spTree>
    <p:extLst>
      <p:ext uri="{BB962C8B-B14F-4D97-AF65-F5344CB8AC3E}">
        <p14:creationId xmlns:p14="http://schemas.microsoft.com/office/powerpoint/2010/main" val="2132504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20</a:t>
            </a:fld>
            <a:endParaRPr lang="en-IN"/>
          </a:p>
        </p:txBody>
      </p:sp>
    </p:spTree>
    <p:extLst>
      <p:ext uri="{BB962C8B-B14F-4D97-AF65-F5344CB8AC3E}">
        <p14:creationId xmlns:p14="http://schemas.microsoft.com/office/powerpoint/2010/main" val="3447125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21</a:t>
            </a:fld>
            <a:endParaRPr lang="en-IN"/>
          </a:p>
        </p:txBody>
      </p:sp>
    </p:spTree>
    <p:extLst>
      <p:ext uri="{BB962C8B-B14F-4D97-AF65-F5344CB8AC3E}">
        <p14:creationId xmlns:p14="http://schemas.microsoft.com/office/powerpoint/2010/main" val="3743048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22</a:t>
            </a:fld>
            <a:endParaRPr lang="en-IN"/>
          </a:p>
        </p:txBody>
      </p:sp>
    </p:spTree>
    <p:extLst>
      <p:ext uri="{BB962C8B-B14F-4D97-AF65-F5344CB8AC3E}">
        <p14:creationId xmlns:p14="http://schemas.microsoft.com/office/powerpoint/2010/main" val="1375298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23</a:t>
            </a:fld>
            <a:endParaRPr lang="en-IN"/>
          </a:p>
        </p:txBody>
      </p:sp>
    </p:spTree>
    <p:extLst>
      <p:ext uri="{BB962C8B-B14F-4D97-AF65-F5344CB8AC3E}">
        <p14:creationId xmlns:p14="http://schemas.microsoft.com/office/powerpoint/2010/main" val="7999822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24</a:t>
            </a:fld>
            <a:endParaRPr lang="en-IN"/>
          </a:p>
        </p:txBody>
      </p:sp>
    </p:spTree>
    <p:extLst>
      <p:ext uri="{BB962C8B-B14F-4D97-AF65-F5344CB8AC3E}">
        <p14:creationId xmlns:p14="http://schemas.microsoft.com/office/powerpoint/2010/main" val="3278039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25</a:t>
            </a:fld>
            <a:endParaRPr lang="en-IN"/>
          </a:p>
        </p:txBody>
      </p:sp>
    </p:spTree>
    <p:extLst>
      <p:ext uri="{BB962C8B-B14F-4D97-AF65-F5344CB8AC3E}">
        <p14:creationId xmlns:p14="http://schemas.microsoft.com/office/powerpoint/2010/main" val="403215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26</a:t>
            </a:fld>
            <a:endParaRPr lang="en-IN"/>
          </a:p>
        </p:txBody>
      </p:sp>
    </p:spTree>
    <p:extLst>
      <p:ext uri="{BB962C8B-B14F-4D97-AF65-F5344CB8AC3E}">
        <p14:creationId xmlns:p14="http://schemas.microsoft.com/office/powerpoint/2010/main" val="2716498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27</a:t>
            </a:fld>
            <a:endParaRPr lang="en-IN"/>
          </a:p>
        </p:txBody>
      </p:sp>
    </p:spTree>
    <p:extLst>
      <p:ext uri="{BB962C8B-B14F-4D97-AF65-F5344CB8AC3E}">
        <p14:creationId xmlns:p14="http://schemas.microsoft.com/office/powerpoint/2010/main" val="504788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28</a:t>
            </a:fld>
            <a:endParaRPr lang="en-IN"/>
          </a:p>
        </p:txBody>
      </p:sp>
    </p:spTree>
    <p:extLst>
      <p:ext uri="{BB962C8B-B14F-4D97-AF65-F5344CB8AC3E}">
        <p14:creationId xmlns:p14="http://schemas.microsoft.com/office/powerpoint/2010/main" val="19390204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29</a:t>
            </a:fld>
            <a:endParaRPr lang="en-IN"/>
          </a:p>
        </p:txBody>
      </p:sp>
    </p:spTree>
    <p:extLst>
      <p:ext uri="{BB962C8B-B14F-4D97-AF65-F5344CB8AC3E}">
        <p14:creationId xmlns:p14="http://schemas.microsoft.com/office/powerpoint/2010/main" val="1996854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a:t>
            </a:fld>
            <a:endParaRPr lang="en-IN"/>
          </a:p>
        </p:txBody>
      </p:sp>
    </p:spTree>
    <p:extLst>
      <p:ext uri="{BB962C8B-B14F-4D97-AF65-F5344CB8AC3E}">
        <p14:creationId xmlns:p14="http://schemas.microsoft.com/office/powerpoint/2010/main" val="36973770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30</a:t>
            </a:fld>
            <a:endParaRPr lang="en-IN"/>
          </a:p>
        </p:txBody>
      </p:sp>
    </p:spTree>
    <p:extLst>
      <p:ext uri="{BB962C8B-B14F-4D97-AF65-F5344CB8AC3E}">
        <p14:creationId xmlns:p14="http://schemas.microsoft.com/office/powerpoint/2010/main" val="37074504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31</a:t>
            </a:fld>
            <a:endParaRPr lang="en-IN"/>
          </a:p>
        </p:txBody>
      </p:sp>
    </p:spTree>
    <p:extLst>
      <p:ext uri="{BB962C8B-B14F-4D97-AF65-F5344CB8AC3E}">
        <p14:creationId xmlns:p14="http://schemas.microsoft.com/office/powerpoint/2010/main" val="7882281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32</a:t>
            </a:fld>
            <a:endParaRPr lang="en-IN"/>
          </a:p>
        </p:txBody>
      </p:sp>
    </p:spTree>
    <p:extLst>
      <p:ext uri="{BB962C8B-B14F-4D97-AF65-F5344CB8AC3E}">
        <p14:creationId xmlns:p14="http://schemas.microsoft.com/office/powerpoint/2010/main" val="9805055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33</a:t>
            </a:fld>
            <a:endParaRPr lang="en-IN"/>
          </a:p>
        </p:txBody>
      </p:sp>
    </p:spTree>
    <p:extLst>
      <p:ext uri="{BB962C8B-B14F-4D97-AF65-F5344CB8AC3E}">
        <p14:creationId xmlns:p14="http://schemas.microsoft.com/office/powerpoint/2010/main" val="34202565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34</a:t>
            </a:fld>
            <a:endParaRPr lang="en-IN"/>
          </a:p>
        </p:txBody>
      </p:sp>
    </p:spTree>
    <p:extLst>
      <p:ext uri="{BB962C8B-B14F-4D97-AF65-F5344CB8AC3E}">
        <p14:creationId xmlns:p14="http://schemas.microsoft.com/office/powerpoint/2010/main" val="30482579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35</a:t>
            </a:fld>
            <a:endParaRPr lang="en-IN"/>
          </a:p>
        </p:txBody>
      </p:sp>
    </p:spTree>
    <p:extLst>
      <p:ext uri="{BB962C8B-B14F-4D97-AF65-F5344CB8AC3E}">
        <p14:creationId xmlns:p14="http://schemas.microsoft.com/office/powerpoint/2010/main" val="27708875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36</a:t>
            </a:fld>
            <a:endParaRPr lang="en-IN"/>
          </a:p>
        </p:txBody>
      </p:sp>
    </p:spTree>
    <p:extLst>
      <p:ext uri="{BB962C8B-B14F-4D97-AF65-F5344CB8AC3E}">
        <p14:creationId xmlns:p14="http://schemas.microsoft.com/office/powerpoint/2010/main" val="39477066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37</a:t>
            </a:fld>
            <a:endParaRPr lang="en-IN"/>
          </a:p>
        </p:txBody>
      </p:sp>
    </p:spTree>
    <p:extLst>
      <p:ext uri="{BB962C8B-B14F-4D97-AF65-F5344CB8AC3E}">
        <p14:creationId xmlns:p14="http://schemas.microsoft.com/office/powerpoint/2010/main" val="40859858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38</a:t>
            </a:fld>
            <a:endParaRPr lang="en-IN"/>
          </a:p>
        </p:txBody>
      </p:sp>
    </p:spTree>
    <p:extLst>
      <p:ext uri="{BB962C8B-B14F-4D97-AF65-F5344CB8AC3E}">
        <p14:creationId xmlns:p14="http://schemas.microsoft.com/office/powerpoint/2010/main" val="4556763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39</a:t>
            </a:fld>
            <a:endParaRPr lang="en-IN"/>
          </a:p>
        </p:txBody>
      </p:sp>
    </p:spTree>
    <p:extLst>
      <p:ext uri="{BB962C8B-B14F-4D97-AF65-F5344CB8AC3E}">
        <p14:creationId xmlns:p14="http://schemas.microsoft.com/office/powerpoint/2010/main" val="2790273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a:t>
            </a:fld>
            <a:endParaRPr lang="en-IN"/>
          </a:p>
        </p:txBody>
      </p:sp>
    </p:spTree>
    <p:extLst>
      <p:ext uri="{BB962C8B-B14F-4D97-AF65-F5344CB8AC3E}">
        <p14:creationId xmlns:p14="http://schemas.microsoft.com/office/powerpoint/2010/main" val="18634216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1E4AFB5-9356-4993-B07B-EBD3F93D41D5}" type="slidenum">
              <a:rPr lang="en-IN" smtClean="0"/>
              <a:t>40</a:t>
            </a:fld>
            <a:endParaRPr lang="en-IN"/>
          </a:p>
        </p:txBody>
      </p:sp>
    </p:spTree>
    <p:extLst>
      <p:ext uri="{BB962C8B-B14F-4D97-AF65-F5344CB8AC3E}">
        <p14:creationId xmlns:p14="http://schemas.microsoft.com/office/powerpoint/2010/main" val="28869477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41</a:t>
            </a:fld>
            <a:endParaRPr lang="en-IN"/>
          </a:p>
        </p:txBody>
      </p:sp>
    </p:spTree>
    <p:extLst>
      <p:ext uri="{BB962C8B-B14F-4D97-AF65-F5344CB8AC3E}">
        <p14:creationId xmlns:p14="http://schemas.microsoft.com/office/powerpoint/2010/main" val="16985235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42</a:t>
            </a:fld>
            <a:endParaRPr lang="en-IN"/>
          </a:p>
        </p:txBody>
      </p:sp>
    </p:spTree>
    <p:extLst>
      <p:ext uri="{BB962C8B-B14F-4D97-AF65-F5344CB8AC3E}">
        <p14:creationId xmlns:p14="http://schemas.microsoft.com/office/powerpoint/2010/main" val="19088200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43</a:t>
            </a:fld>
            <a:endParaRPr lang="en-IN"/>
          </a:p>
        </p:txBody>
      </p:sp>
    </p:spTree>
    <p:extLst>
      <p:ext uri="{BB962C8B-B14F-4D97-AF65-F5344CB8AC3E}">
        <p14:creationId xmlns:p14="http://schemas.microsoft.com/office/powerpoint/2010/main" val="18718372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44</a:t>
            </a:fld>
            <a:endParaRPr lang="en-IN"/>
          </a:p>
        </p:txBody>
      </p:sp>
    </p:spTree>
    <p:extLst>
      <p:ext uri="{BB962C8B-B14F-4D97-AF65-F5344CB8AC3E}">
        <p14:creationId xmlns:p14="http://schemas.microsoft.com/office/powerpoint/2010/main" val="16758971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45</a:t>
            </a:fld>
            <a:endParaRPr lang="en-IN"/>
          </a:p>
        </p:txBody>
      </p:sp>
    </p:spTree>
    <p:extLst>
      <p:ext uri="{BB962C8B-B14F-4D97-AF65-F5344CB8AC3E}">
        <p14:creationId xmlns:p14="http://schemas.microsoft.com/office/powerpoint/2010/main" val="23955405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46</a:t>
            </a:fld>
            <a:endParaRPr lang="en-IN"/>
          </a:p>
        </p:txBody>
      </p:sp>
    </p:spTree>
    <p:extLst>
      <p:ext uri="{BB962C8B-B14F-4D97-AF65-F5344CB8AC3E}">
        <p14:creationId xmlns:p14="http://schemas.microsoft.com/office/powerpoint/2010/main" val="8310212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47</a:t>
            </a:fld>
            <a:endParaRPr lang="en-IN"/>
          </a:p>
        </p:txBody>
      </p:sp>
    </p:spTree>
    <p:extLst>
      <p:ext uri="{BB962C8B-B14F-4D97-AF65-F5344CB8AC3E}">
        <p14:creationId xmlns:p14="http://schemas.microsoft.com/office/powerpoint/2010/main" val="8296345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48</a:t>
            </a:fld>
            <a:endParaRPr lang="en-IN"/>
          </a:p>
        </p:txBody>
      </p:sp>
    </p:spTree>
    <p:extLst>
      <p:ext uri="{BB962C8B-B14F-4D97-AF65-F5344CB8AC3E}">
        <p14:creationId xmlns:p14="http://schemas.microsoft.com/office/powerpoint/2010/main" val="33820161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49</a:t>
            </a:fld>
            <a:endParaRPr lang="en-IN"/>
          </a:p>
        </p:txBody>
      </p:sp>
    </p:spTree>
    <p:extLst>
      <p:ext uri="{BB962C8B-B14F-4D97-AF65-F5344CB8AC3E}">
        <p14:creationId xmlns:p14="http://schemas.microsoft.com/office/powerpoint/2010/main" val="661297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a:t>
            </a:fld>
            <a:endParaRPr lang="en-IN"/>
          </a:p>
        </p:txBody>
      </p:sp>
    </p:spTree>
    <p:extLst>
      <p:ext uri="{BB962C8B-B14F-4D97-AF65-F5344CB8AC3E}">
        <p14:creationId xmlns:p14="http://schemas.microsoft.com/office/powerpoint/2010/main" val="20514451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50</a:t>
            </a:fld>
            <a:endParaRPr lang="en-IN"/>
          </a:p>
        </p:txBody>
      </p:sp>
    </p:spTree>
    <p:extLst>
      <p:ext uri="{BB962C8B-B14F-4D97-AF65-F5344CB8AC3E}">
        <p14:creationId xmlns:p14="http://schemas.microsoft.com/office/powerpoint/2010/main" val="25027544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51</a:t>
            </a:fld>
            <a:endParaRPr lang="en-IN"/>
          </a:p>
        </p:txBody>
      </p:sp>
    </p:spTree>
    <p:extLst>
      <p:ext uri="{BB962C8B-B14F-4D97-AF65-F5344CB8AC3E}">
        <p14:creationId xmlns:p14="http://schemas.microsoft.com/office/powerpoint/2010/main" val="21147611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52</a:t>
            </a:fld>
            <a:endParaRPr lang="en-IN"/>
          </a:p>
        </p:txBody>
      </p:sp>
    </p:spTree>
    <p:extLst>
      <p:ext uri="{BB962C8B-B14F-4D97-AF65-F5344CB8AC3E}">
        <p14:creationId xmlns:p14="http://schemas.microsoft.com/office/powerpoint/2010/main" val="8115083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53</a:t>
            </a:fld>
            <a:endParaRPr lang="en-IN"/>
          </a:p>
        </p:txBody>
      </p:sp>
    </p:spTree>
    <p:extLst>
      <p:ext uri="{BB962C8B-B14F-4D97-AF65-F5344CB8AC3E}">
        <p14:creationId xmlns:p14="http://schemas.microsoft.com/office/powerpoint/2010/main" val="13197279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54</a:t>
            </a:fld>
            <a:endParaRPr lang="en-IN"/>
          </a:p>
        </p:txBody>
      </p:sp>
    </p:spTree>
    <p:extLst>
      <p:ext uri="{BB962C8B-B14F-4D97-AF65-F5344CB8AC3E}">
        <p14:creationId xmlns:p14="http://schemas.microsoft.com/office/powerpoint/2010/main" val="18626294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55</a:t>
            </a:fld>
            <a:endParaRPr lang="en-IN"/>
          </a:p>
        </p:txBody>
      </p:sp>
    </p:spTree>
    <p:extLst>
      <p:ext uri="{BB962C8B-B14F-4D97-AF65-F5344CB8AC3E}">
        <p14:creationId xmlns:p14="http://schemas.microsoft.com/office/powerpoint/2010/main" val="14958073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56</a:t>
            </a:fld>
            <a:endParaRPr lang="en-IN"/>
          </a:p>
        </p:txBody>
      </p:sp>
    </p:spTree>
    <p:extLst>
      <p:ext uri="{BB962C8B-B14F-4D97-AF65-F5344CB8AC3E}">
        <p14:creationId xmlns:p14="http://schemas.microsoft.com/office/powerpoint/2010/main" val="40638755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57</a:t>
            </a:fld>
            <a:endParaRPr lang="en-IN"/>
          </a:p>
        </p:txBody>
      </p:sp>
    </p:spTree>
    <p:extLst>
      <p:ext uri="{BB962C8B-B14F-4D97-AF65-F5344CB8AC3E}">
        <p14:creationId xmlns:p14="http://schemas.microsoft.com/office/powerpoint/2010/main" val="41655846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58</a:t>
            </a:fld>
            <a:endParaRPr lang="en-IN"/>
          </a:p>
        </p:txBody>
      </p:sp>
    </p:spTree>
    <p:extLst>
      <p:ext uri="{BB962C8B-B14F-4D97-AF65-F5344CB8AC3E}">
        <p14:creationId xmlns:p14="http://schemas.microsoft.com/office/powerpoint/2010/main" val="36347243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59</a:t>
            </a:fld>
            <a:endParaRPr lang="en-IN"/>
          </a:p>
        </p:txBody>
      </p:sp>
    </p:spTree>
    <p:extLst>
      <p:ext uri="{BB962C8B-B14F-4D97-AF65-F5344CB8AC3E}">
        <p14:creationId xmlns:p14="http://schemas.microsoft.com/office/powerpoint/2010/main" val="1454183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a:t>
            </a:fld>
            <a:endParaRPr lang="en-IN"/>
          </a:p>
        </p:txBody>
      </p:sp>
    </p:spTree>
    <p:extLst>
      <p:ext uri="{BB962C8B-B14F-4D97-AF65-F5344CB8AC3E}">
        <p14:creationId xmlns:p14="http://schemas.microsoft.com/office/powerpoint/2010/main" val="6977381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60</a:t>
            </a:fld>
            <a:endParaRPr lang="en-IN"/>
          </a:p>
        </p:txBody>
      </p:sp>
    </p:spTree>
    <p:extLst>
      <p:ext uri="{BB962C8B-B14F-4D97-AF65-F5344CB8AC3E}">
        <p14:creationId xmlns:p14="http://schemas.microsoft.com/office/powerpoint/2010/main" val="2188304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61</a:t>
            </a:fld>
            <a:endParaRPr lang="en-IN"/>
          </a:p>
        </p:txBody>
      </p:sp>
    </p:spTree>
    <p:extLst>
      <p:ext uri="{BB962C8B-B14F-4D97-AF65-F5344CB8AC3E}">
        <p14:creationId xmlns:p14="http://schemas.microsoft.com/office/powerpoint/2010/main" val="6464888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62</a:t>
            </a:fld>
            <a:endParaRPr lang="en-IN"/>
          </a:p>
        </p:txBody>
      </p:sp>
    </p:spTree>
    <p:extLst>
      <p:ext uri="{BB962C8B-B14F-4D97-AF65-F5344CB8AC3E}">
        <p14:creationId xmlns:p14="http://schemas.microsoft.com/office/powerpoint/2010/main" val="25412282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63</a:t>
            </a:fld>
            <a:endParaRPr lang="en-IN"/>
          </a:p>
        </p:txBody>
      </p:sp>
    </p:spTree>
    <p:extLst>
      <p:ext uri="{BB962C8B-B14F-4D97-AF65-F5344CB8AC3E}">
        <p14:creationId xmlns:p14="http://schemas.microsoft.com/office/powerpoint/2010/main" val="851521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64</a:t>
            </a:fld>
            <a:endParaRPr lang="en-IN"/>
          </a:p>
        </p:txBody>
      </p:sp>
    </p:spTree>
    <p:extLst>
      <p:ext uri="{BB962C8B-B14F-4D97-AF65-F5344CB8AC3E}">
        <p14:creationId xmlns:p14="http://schemas.microsoft.com/office/powerpoint/2010/main" val="202677584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65</a:t>
            </a:fld>
            <a:endParaRPr lang="en-IN"/>
          </a:p>
        </p:txBody>
      </p:sp>
    </p:spTree>
    <p:extLst>
      <p:ext uri="{BB962C8B-B14F-4D97-AF65-F5344CB8AC3E}">
        <p14:creationId xmlns:p14="http://schemas.microsoft.com/office/powerpoint/2010/main" val="4021549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66</a:t>
            </a:fld>
            <a:endParaRPr lang="en-IN"/>
          </a:p>
        </p:txBody>
      </p:sp>
    </p:spTree>
    <p:extLst>
      <p:ext uri="{BB962C8B-B14F-4D97-AF65-F5344CB8AC3E}">
        <p14:creationId xmlns:p14="http://schemas.microsoft.com/office/powerpoint/2010/main" val="77854300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67</a:t>
            </a:fld>
            <a:endParaRPr lang="en-IN"/>
          </a:p>
        </p:txBody>
      </p:sp>
    </p:spTree>
    <p:extLst>
      <p:ext uri="{BB962C8B-B14F-4D97-AF65-F5344CB8AC3E}">
        <p14:creationId xmlns:p14="http://schemas.microsoft.com/office/powerpoint/2010/main" val="226705523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68</a:t>
            </a:fld>
            <a:endParaRPr lang="en-IN"/>
          </a:p>
        </p:txBody>
      </p:sp>
    </p:spTree>
    <p:extLst>
      <p:ext uri="{BB962C8B-B14F-4D97-AF65-F5344CB8AC3E}">
        <p14:creationId xmlns:p14="http://schemas.microsoft.com/office/powerpoint/2010/main" val="263865237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69</a:t>
            </a:fld>
            <a:endParaRPr lang="en-IN"/>
          </a:p>
        </p:txBody>
      </p:sp>
    </p:spTree>
    <p:extLst>
      <p:ext uri="{BB962C8B-B14F-4D97-AF65-F5344CB8AC3E}">
        <p14:creationId xmlns:p14="http://schemas.microsoft.com/office/powerpoint/2010/main" val="2853952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7</a:t>
            </a:fld>
            <a:endParaRPr lang="en-IN"/>
          </a:p>
        </p:txBody>
      </p:sp>
    </p:spTree>
    <p:extLst>
      <p:ext uri="{BB962C8B-B14F-4D97-AF65-F5344CB8AC3E}">
        <p14:creationId xmlns:p14="http://schemas.microsoft.com/office/powerpoint/2010/main" val="29379897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70</a:t>
            </a:fld>
            <a:endParaRPr lang="en-IN"/>
          </a:p>
        </p:txBody>
      </p:sp>
    </p:spTree>
    <p:extLst>
      <p:ext uri="{BB962C8B-B14F-4D97-AF65-F5344CB8AC3E}">
        <p14:creationId xmlns:p14="http://schemas.microsoft.com/office/powerpoint/2010/main" val="932875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8</a:t>
            </a:fld>
            <a:endParaRPr lang="en-IN"/>
          </a:p>
        </p:txBody>
      </p:sp>
    </p:spTree>
    <p:extLst>
      <p:ext uri="{BB962C8B-B14F-4D97-AF65-F5344CB8AC3E}">
        <p14:creationId xmlns:p14="http://schemas.microsoft.com/office/powerpoint/2010/main" val="858067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9</a:t>
            </a:fld>
            <a:endParaRPr lang="en-IN"/>
          </a:p>
        </p:txBody>
      </p:sp>
    </p:spTree>
    <p:extLst>
      <p:ext uri="{BB962C8B-B14F-4D97-AF65-F5344CB8AC3E}">
        <p14:creationId xmlns:p14="http://schemas.microsoft.com/office/powerpoint/2010/main" val="639442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18D3023-38AD-4070-AFD6-F3B893B3D63C}" type="datetime1">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2245371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8226EE-7E74-427E-8367-86945C9F51DB}" type="datetime1">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345874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11280D-23DE-48C7-B7DE-FAFA3798A105}" type="datetime1">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40981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0E0699-EEF6-4D2F-9052-B6160CBCE403}" type="datetime1">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410329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5100CB-DDA9-411D-9D3F-44D79B19567F}" type="datetime1">
              <a:rPr lang="en-IN" smtClean="0"/>
              <a:t>28-09-2024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230954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D0D441A-52DE-4A89-B9F7-60319B8BB4FD}" type="datetime1">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110031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7173DAF-B5D9-40B7-99B0-B951BC7DA987}" type="datetime1">
              <a:rPr lang="en-IN" smtClean="0"/>
              <a:t>28-09-2024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623756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CCCF52E-FF53-441E-8F3A-D65D9C172224}" type="datetime1">
              <a:rPr lang="en-IN" smtClean="0"/>
              <a:t>28-09-2024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66007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6DA06-9A3B-412F-8EAD-F8BD672812F9}" type="datetime1">
              <a:rPr lang="en-IN" smtClean="0"/>
              <a:t>28-09-2024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3785339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2BF14-603E-469D-9805-C5CCF8F60D66}" type="datetime1">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139595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BB93C6-868E-414E-8FD4-F87090506A6F}" type="datetime1">
              <a:rPr lang="en-IN" smtClean="0"/>
              <a:t>28-09-2024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304210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8F9B0-DDDB-4904-BD60-39D8A2E8DF33}" type="datetime1">
              <a:rPr lang="en-IN" smtClean="0"/>
              <a:t>28-09-2024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F146B-EF74-4A67-9F0E-26AB803D6F59}" type="slidenum">
              <a:rPr lang="en-IN" smtClean="0"/>
              <a:t>‹#›</a:t>
            </a:fld>
            <a:endParaRPr lang="en-IN"/>
          </a:p>
        </p:txBody>
      </p:sp>
    </p:spTree>
    <p:extLst>
      <p:ext uri="{BB962C8B-B14F-4D97-AF65-F5344CB8AC3E}">
        <p14:creationId xmlns:p14="http://schemas.microsoft.com/office/powerpoint/2010/main" val="2005676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amazon.in/Charu-C-Aggarwal/e/B00E6PGCPM/ref=dp_byline_cont_book_1"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www.amazon.in/Chandan-K-Reddy/e/B00G1SWXDM/ref=dp_byline_cont_book_2"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70272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smtClean="0">
                <a:solidFill>
                  <a:schemeClr val="bg1"/>
                </a:solidFill>
                <a:latin typeface="Times New Roman" panose="02020603050405020304" pitchFamily="18" charset="0"/>
                <a:cs typeface="Times New Roman" panose="02020603050405020304" pitchFamily="18" charset="0"/>
              </a:rPr>
              <a:t>CLUSTERING										UNIT 2</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319391"/>
            <a:ext cx="2943497"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a:t>
            </a:r>
            <a:r>
              <a:rPr lang="en-IN" sz="1000" dirty="0" smtClean="0">
                <a:solidFill>
                  <a:schemeClr val="bg1"/>
                </a:solidFill>
                <a:latin typeface="Times New Roman" panose="02020603050405020304" pitchFamily="18" charset="0"/>
                <a:cs typeface="Times New Roman" panose="02020603050405020304" pitchFamily="18" charset="0"/>
              </a:rPr>
              <a:t>Shrivastava</a:t>
            </a:r>
          </a:p>
          <a:p>
            <a:r>
              <a:rPr lang="en-IN" sz="1000" dirty="0" smtClean="0">
                <a:solidFill>
                  <a:schemeClr val="bg1"/>
                </a:solidFill>
                <a:latin typeface="Times New Roman" panose="02020603050405020304" pitchFamily="18" charset="0"/>
                <a:cs typeface="Times New Roman" panose="02020603050405020304" pitchFamily="18" charset="0"/>
              </a:rPr>
              <a:t>Assistant Professor</a:t>
            </a:r>
            <a:endParaRPr lang="en-IN" sz="1000" dirty="0">
              <a:solidFill>
                <a:schemeClr val="bg1"/>
              </a:solidFill>
              <a:latin typeface="Times New Roman" panose="02020603050405020304" pitchFamily="18" charset="0"/>
              <a:cs typeface="Times New Roman" panose="02020603050405020304" pitchFamily="18" charset="0"/>
            </a:endParaRPr>
          </a:p>
          <a:p>
            <a:r>
              <a:rPr lang="en-IN" sz="1000" dirty="0" smtClean="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bg1"/>
                </a:solidFill>
                <a:latin typeface="Times New Roman" panose="02020603050405020304" pitchFamily="18" charset="0"/>
                <a:cs typeface="Times New Roman" panose="02020603050405020304" pitchFamily="18" charset="0"/>
              </a:rPr>
              <a:t> LNCT-E, 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830491" y="6734889"/>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78526" y="2613392"/>
            <a:ext cx="11599817" cy="523220"/>
          </a:xfrm>
          <a:prstGeom prst="rect">
            <a:avLst/>
          </a:prstGeom>
          <a:noFill/>
        </p:spPr>
        <p:txBody>
          <a:bodyPr wrap="square" rtlCol="0">
            <a:spAutoFit/>
          </a:bodyPr>
          <a:lstStyle/>
          <a:p>
            <a:pPr algn="ctr"/>
            <a:r>
              <a:rPr lang="en-IN" sz="2800" dirty="0" smtClean="0">
                <a:solidFill>
                  <a:schemeClr val="bg1"/>
                </a:solidFill>
                <a:latin typeface="Times New Roman" panose="02020603050405020304" pitchFamily="18" charset="0"/>
                <a:cs typeface="Times New Roman" panose="02020603050405020304" pitchFamily="18" charset="0"/>
              </a:rPr>
              <a:t>CLUSTERING</a:t>
            </a:r>
            <a:endParaRPr lang="en-IN" sz="2800" dirty="0">
              <a:solidFill>
                <a:schemeClr val="bg1"/>
              </a:solidFill>
            </a:endParaRPr>
          </a:p>
        </p:txBody>
      </p:sp>
    </p:spTree>
    <p:extLst>
      <p:ext uri="{BB962C8B-B14F-4D97-AF65-F5344CB8AC3E}">
        <p14:creationId xmlns:p14="http://schemas.microsoft.com/office/powerpoint/2010/main" val="656871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2862322"/>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Key Challenges in </a:t>
            </a:r>
            <a:r>
              <a:rPr lang="en-IN" sz="2000" b="1" dirty="0" smtClean="0">
                <a:solidFill>
                  <a:schemeClr val="bg1"/>
                </a:solidFill>
                <a:latin typeface="Times New Roman" panose="02020603050405020304" pitchFamily="18" charset="0"/>
                <a:cs typeface="Times New Roman" panose="02020603050405020304" pitchFamily="18" charset="0"/>
              </a:rPr>
              <a:t>Clustering</a:t>
            </a:r>
          </a:p>
          <a:p>
            <a:pPr marL="342900" indent="-342900" algn="just">
              <a:lnSpc>
                <a:spcPct val="150000"/>
              </a:lnSpc>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Choosing the Number of Clusters</a:t>
            </a:r>
            <a:r>
              <a:rPr lang="en-IN" sz="2000" dirty="0">
                <a:solidFill>
                  <a:schemeClr val="bg1"/>
                </a:solidFill>
                <a:latin typeface="Times New Roman" panose="02020603050405020304" pitchFamily="18" charset="0"/>
                <a:cs typeface="Times New Roman" panose="02020603050405020304" pitchFamily="18" charset="0"/>
              </a:rPr>
              <a:t>: Many algorithms require the number of clusters to be specified in advance, which can be </a:t>
            </a:r>
            <a:r>
              <a:rPr lang="en-IN" sz="2000" dirty="0" smtClean="0">
                <a:solidFill>
                  <a:schemeClr val="bg1"/>
                </a:solidFill>
                <a:latin typeface="Times New Roman" panose="02020603050405020304" pitchFamily="18" charset="0"/>
                <a:cs typeface="Times New Roman" panose="02020603050405020304" pitchFamily="18" charset="0"/>
              </a:rPr>
              <a:t>difficult</a:t>
            </a:r>
          </a:p>
          <a:p>
            <a:pPr marL="342900" indent="-342900" algn="just">
              <a:lnSpc>
                <a:spcPct val="150000"/>
              </a:lnSpc>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Scalability</a:t>
            </a:r>
            <a:r>
              <a:rPr lang="en-IN" sz="2000" dirty="0">
                <a:solidFill>
                  <a:schemeClr val="bg1"/>
                </a:solidFill>
                <a:latin typeface="Times New Roman" panose="02020603050405020304" pitchFamily="18" charset="0"/>
                <a:cs typeface="Times New Roman" panose="02020603050405020304" pitchFamily="18" charset="0"/>
              </a:rPr>
              <a:t>: Clustering large datasets </a:t>
            </a:r>
            <a:r>
              <a:rPr lang="en-IN" sz="2000" dirty="0" smtClean="0">
                <a:solidFill>
                  <a:schemeClr val="bg1"/>
                </a:solidFill>
                <a:latin typeface="Times New Roman" panose="02020603050405020304" pitchFamily="18" charset="0"/>
                <a:cs typeface="Times New Roman" panose="02020603050405020304" pitchFamily="18" charset="0"/>
              </a:rPr>
              <a:t>efficiently</a:t>
            </a:r>
          </a:p>
          <a:p>
            <a:pPr marL="342900" indent="-342900" algn="just">
              <a:lnSpc>
                <a:spcPct val="150000"/>
              </a:lnSpc>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Handling Noise and Outliers</a:t>
            </a:r>
            <a:r>
              <a:rPr lang="en-IN" sz="2000" dirty="0">
                <a:solidFill>
                  <a:schemeClr val="bg1"/>
                </a:solidFill>
                <a:latin typeface="Times New Roman" panose="02020603050405020304" pitchFamily="18" charset="0"/>
                <a:cs typeface="Times New Roman" panose="02020603050405020304" pitchFamily="18" charset="0"/>
              </a:rPr>
              <a:t>: Some algorithms are sensitive to noise or outliers, leading to less accurate results</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7803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3785652"/>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Partitioning </a:t>
            </a:r>
            <a:r>
              <a:rPr lang="en-IN" sz="2000" b="1" dirty="0" smtClean="0">
                <a:solidFill>
                  <a:schemeClr val="bg1"/>
                </a:solidFill>
                <a:latin typeface="Times New Roman" panose="02020603050405020304" pitchFamily="18" charset="0"/>
                <a:cs typeface="Times New Roman" panose="02020603050405020304" pitchFamily="18" charset="0"/>
              </a:rPr>
              <a:t>Clustering</a:t>
            </a:r>
          </a:p>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This clustering method classifies the information into multiple groups based on the characteristics and similarity of the data. </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Its </a:t>
            </a:r>
            <a:r>
              <a:rPr lang="en-IN" sz="2000" dirty="0">
                <a:solidFill>
                  <a:schemeClr val="bg1"/>
                </a:solidFill>
                <a:latin typeface="Times New Roman" panose="02020603050405020304" pitchFamily="18" charset="0"/>
                <a:cs typeface="Times New Roman" panose="02020603050405020304" pitchFamily="18" charset="0"/>
              </a:rPr>
              <a:t>the data analysts to specify the number of clusters that has to be generated for the clustering methods. </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In </a:t>
            </a:r>
            <a:r>
              <a:rPr lang="en-IN" sz="2000" dirty="0">
                <a:solidFill>
                  <a:schemeClr val="bg1"/>
                </a:solidFill>
                <a:latin typeface="Times New Roman" panose="02020603050405020304" pitchFamily="18" charset="0"/>
                <a:cs typeface="Times New Roman" panose="02020603050405020304" pitchFamily="18" charset="0"/>
              </a:rPr>
              <a:t>the partitioning method when database(D) that contains multiple(N) objects then the partitioning method constructs user-specified(K) partitions of the data in which each partition represents a cluster and a particular region. </a:t>
            </a:r>
          </a:p>
        </p:txBody>
      </p:sp>
    </p:spTree>
    <p:extLst>
      <p:ext uri="{BB962C8B-B14F-4D97-AF65-F5344CB8AC3E}">
        <p14:creationId xmlns:p14="http://schemas.microsoft.com/office/powerpoint/2010/main" val="210525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1938992"/>
          </a:xfrm>
          <a:prstGeom prst="rect">
            <a:avLst/>
          </a:prstGeom>
          <a:noFill/>
        </p:spPr>
        <p:txBody>
          <a:bodyPr wrap="square" rtlCol="0">
            <a:spAutoFit/>
          </a:bodyPr>
          <a:lstStyle/>
          <a:p>
            <a:pPr>
              <a:lnSpc>
                <a:spcPct val="150000"/>
              </a:lnSpc>
            </a:pPr>
            <a:r>
              <a:rPr lang="en-IN" sz="2000" b="1" dirty="0">
                <a:solidFill>
                  <a:schemeClr val="bg1"/>
                </a:solidFill>
                <a:latin typeface="Times New Roman" panose="02020603050405020304" pitchFamily="18" charset="0"/>
                <a:cs typeface="Times New Roman" panose="02020603050405020304" pitchFamily="18" charset="0"/>
              </a:rPr>
              <a:t>Partitioning </a:t>
            </a:r>
            <a:r>
              <a:rPr lang="en-IN" sz="2000" b="1" dirty="0" smtClean="0">
                <a:solidFill>
                  <a:schemeClr val="bg1"/>
                </a:solidFill>
                <a:latin typeface="Times New Roman" panose="02020603050405020304" pitchFamily="18" charset="0"/>
                <a:cs typeface="Times New Roman" panose="02020603050405020304" pitchFamily="18" charset="0"/>
              </a:rPr>
              <a:t>Clustering Algorithms</a:t>
            </a:r>
          </a:p>
          <a:p>
            <a:pPr marL="342900" indent="-342900">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K-Mean</a:t>
            </a:r>
            <a:r>
              <a:rPr lang="en-IN" sz="2000" dirty="0">
                <a:solidFill>
                  <a:schemeClr val="bg1"/>
                </a:solidFill>
                <a:latin typeface="Times New Roman" panose="02020603050405020304" pitchFamily="18" charset="0"/>
                <a:cs typeface="Times New Roman" panose="02020603050405020304" pitchFamily="18" charset="0"/>
              </a:rPr>
              <a:t>, </a:t>
            </a:r>
          </a:p>
          <a:p>
            <a:pPr marL="342900" indent="-342900">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(K-</a:t>
            </a:r>
            <a:r>
              <a:rPr lang="en-IN" sz="2000" dirty="0" err="1" smtClean="0">
                <a:solidFill>
                  <a:schemeClr val="bg1"/>
                </a:solidFill>
                <a:latin typeface="Times New Roman" panose="02020603050405020304" pitchFamily="18" charset="0"/>
                <a:cs typeface="Times New Roman" panose="02020603050405020304" pitchFamily="18" charset="0"/>
              </a:rPr>
              <a:t>Medoids</a:t>
            </a:r>
            <a:r>
              <a:rPr lang="en-IN" sz="2000" dirty="0">
                <a:solidFill>
                  <a:schemeClr val="bg1"/>
                </a:solidFill>
                <a:latin typeface="Times New Roman" panose="02020603050405020304" pitchFamily="18" charset="0"/>
                <a:cs typeface="Times New Roman" panose="02020603050405020304" pitchFamily="18" charset="0"/>
              </a:rPr>
              <a:t>), </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CLARA </a:t>
            </a:r>
            <a:r>
              <a:rPr lang="en-IN" sz="2000" dirty="0">
                <a:solidFill>
                  <a:schemeClr val="bg1"/>
                </a:solidFill>
                <a:latin typeface="Times New Roman" panose="02020603050405020304" pitchFamily="18" charset="0"/>
                <a:cs typeface="Times New Roman" panose="02020603050405020304" pitchFamily="18" charset="0"/>
              </a:rPr>
              <a:t>algorithm (Clustering Large Applications</a:t>
            </a:r>
            <a:r>
              <a:rPr lang="en-IN" sz="2000" dirty="0" smtClean="0">
                <a:solidFill>
                  <a:schemeClr val="bg1"/>
                </a:solidFill>
                <a:latin typeface="Times New Roman" panose="02020603050405020304" pitchFamily="18" charset="0"/>
                <a:cs typeface="Times New Roman" panose="02020603050405020304" pitchFamily="18" charset="0"/>
              </a:rPr>
              <a:t>)</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307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1938992"/>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K-Means </a:t>
            </a:r>
            <a:r>
              <a:rPr lang="en-IN" sz="2000" b="1" dirty="0" smtClean="0">
                <a:solidFill>
                  <a:schemeClr val="bg1"/>
                </a:solidFill>
                <a:latin typeface="Times New Roman" panose="02020603050405020304" pitchFamily="18" charset="0"/>
                <a:cs typeface="Times New Roman" panose="02020603050405020304" pitchFamily="18" charset="0"/>
              </a:rPr>
              <a:t>Clustering</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K-Means Clustering is a technique that partitions a dataset into K clusters based on the similarity between data points. </a:t>
            </a:r>
            <a:endParaRPr lang="en-IN" sz="2000"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The </a:t>
            </a:r>
            <a:r>
              <a:rPr lang="en-IN" sz="2000" dirty="0">
                <a:solidFill>
                  <a:schemeClr val="bg1"/>
                </a:solidFill>
                <a:latin typeface="Times New Roman" panose="02020603050405020304" pitchFamily="18" charset="0"/>
                <a:cs typeface="Times New Roman" panose="02020603050405020304" pitchFamily="18" charset="0"/>
              </a:rPr>
              <a:t>algorithm iteratively updates the cluster assignments and centroids until convergence.</a:t>
            </a:r>
            <a:endParaRPr lang="en-IN" sz="20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691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4708981"/>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The K means algorithm takes the input parameter K from the user and partitions the dataset containing N objects into K clusters so that resulting similarity among the data objects inside the group (</a:t>
            </a:r>
            <a:r>
              <a:rPr lang="en-IN" sz="2000" dirty="0" err="1">
                <a:solidFill>
                  <a:schemeClr val="bg1"/>
                </a:solidFill>
                <a:latin typeface="Times New Roman" panose="02020603050405020304" pitchFamily="18" charset="0"/>
                <a:cs typeface="Times New Roman" panose="02020603050405020304" pitchFamily="18" charset="0"/>
              </a:rPr>
              <a:t>intracluster</a:t>
            </a:r>
            <a:r>
              <a:rPr lang="en-IN" sz="2000" dirty="0">
                <a:solidFill>
                  <a:schemeClr val="bg1"/>
                </a:solidFill>
                <a:latin typeface="Times New Roman" panose="02020603050405020304" pitchFamily="18" charset="0"/>
                <a:cs typeface="Times New Roman" panose="02020603050405020304" pitchFamily="18" charset="0"/>
              </a:rPr>
              <a:t>) is high but the similarity of data objects with the data objects from outside the cluster is low (</a:t>
            </a:r>
            <a:r>
              <a:rPr lang="en-IN" sz="2000" dirty="0" err="1">
                <a:solidFill>
                  <a:schemeClr val="bg1"/>
                </a:solidFill>
                <a:latin typeface="Times New Roman" panose="02020603050405020304" pitchFamily="18" charset="0"/>
                <a:cs typeface="Times New Roman" panose="02020603050405020304" pitchFamily="18" charset="0"/>
              </a:rPr>
              <a:t>intercluster</a:t>
            </a:r>
            <a:r>
              <a:rPr lang="en-IN" sz="2000" dirty="0">
                <a:solidFill>
                  <a:schemeClr val="bg1"/>
                </a:solidFill>
                <a:latin typeface="Times New Roman" panose="02020603050405020304" pitchFamily="18" charset="0"/>
                <a:cs typeface="Times New Roman" panose="02020603050405020304" pitchFamily="18" charset="0"/>
              </a:rPr>
              <a:t>). </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The </a:t>
            </a:r>
            <a:r>
              <a:rPr lang="en-IN" sz="2000" dirty="0">
                <a:solidFill>
                  <a:schemeClr val="bg1"/>
                </a:solidFill>
                <a:latin typeface="Times New Roman" panose="02020603050405020304" pitchFamily="18" charset="0"/>
                <a:cs typeface="Times New Roman" panose="02020603050405020304" pitchFamily="18" charset="0"/>
              </a:rPr>
              <a:t>similarity of the cluster is determined with respect to the mean value of the cluster. </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At </a:t>
            </a:r>
            <a:r>
              <a:rPr lang="en-IN" sz="2000" dirty="0">
                <a:solidFill>
                  <a:schemeClr val="bg1"/>
                </a:solidFill>
                <a:latin typeface="Times New Roman" panose="02020603050405020304" pitchFamily="18" charset="0"/>
                <a:cs typeface="Times New Roman" panose="02020603050405020304" pitchFamily="18" charset="0"/>
              </a:rPr>
              <a:t>the start randomly k objects from the dataset are chosen in which each of the objects represents a cluster mean(centre</a:t>
            </a:r>
            <a:r>
              <a:rPr lang="en-IN" sz="2000" dirty="0" smtClean="0">
                <a:solidFill>
                  <a:schemeClr val="bg1"/>
                </a:solidFill>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rPr>
              <a:t>For the rest of the data objects, they are assigned to the nearest cluster based on their distance from the cluster mean. </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The </a:t>
            </a:r>
            <a:r>
              <a:rPr lang="en-IN" sz="2000" dirty="0">
                <a:solidFill>
                  <a:schemeClr val="bg1"/>
                </a:solidFill>
                <a:latin typeface="Times New Roman" panose="02020603050405020304" pitchFamily="18" charset="0"/>
                <a:cs typeface="Times New Roman" panose="02020603050405020304" pitchFamily="18" charset="0"/>
              </a:rPr>
              <a:t>new mean of each of the cluster is then calculated with the added data objects.</a:t>
            </a:r>
            <a:endParaRPr lang="en-IN" sz="20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286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6203769" y="1593123"/>
            <a:ext cx="4191000" cy="3009900"/>
          </a:xfrm>
          <a:prstGeom prst="rect">
            <a:avLst/>
          </a:prstGeom>
        </p:spPr>
      </p:pic>
      <p:pic>
        <p:nvPicPr>
          <p:cNvPr id="9" name="Picture 8"/>
          <p:cNvPicPr>
            <a:picLocks noChangeAspect="1"/>
          </p:cNvPicPr>
          <p:nvPr/>
        </p:nvPicPr>
        <p:blipFill>
          <a:blip r:embed="rId4"/>
          <a:stretch>
            <a:fillRect/>
          </a:stretch>
        </p:blipFill>
        <p:spPr>
          <a:xfrm>
            <a:off x="724851" y="1523454"/>
            <a:ext cx="4650635" cy="3009900"/>
          </a:xfrm>
          <a:prstGeom prst="rect">
            <a:avLst/>
          </a:prstGeom>
        </p:spPr>
      </p:pic>
      <p:sp>
        <p:nvSpPr>
          <p:cNvPr id="10" name="TextBox 9"/>
          <p:cNvSpPr txBox="1"/>
          <p:nvPr/>
        </p:nvSpPr>
        <p:spPr>
          <a:xfrm>
            <a:off x="4476206" y="5329646"/>
            <a:ext cx="342246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Figure –</a:t>
            </a:r>
            <a:r>
              <a:rPr lang="en-IN" dirty="0">
                <a:solidFill>
                  <a:schemeClr val="bg1"/>
                </a:solidFill>
                <a:latin typeface="Times New Roman" panose="02020603050405020304" pitchFamily="18" charset="0"/>
                <a:cs typeface="Times New Roman" panose="02020603050405020304" pitchFamily="18" charset="0"/>
              </a:rPr>
              <a:t> K-mean Clustering</a:t>
            </a:r>
          </a:p>
        </p:txBody>
      </p:sp>
    </p:spTree>
    <p:extLst>
      <p:ext uri="{BB962C8B-B14F-4D97-AF65-F5344CB8AC3E}">
        <p14:creationId xmlns:p14="http://schemas.microsoft.com/office/powerpoint/2010/main" val="68681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2345322"/>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K-Means Clustering </a:t>
            </a:r>
            <a:r>
              <a:rPr lang="en-IN" sz="2000" b="1" dirty="0" smtClean="0">
                <a:solidFill>
                  <a:schemeClr val="bg1"/>
                </a:solidFill>
                <a:latin typeface="Times New Roman" panose="02020603050405020304" pitchFamily="18" charset="0"/>
                <a:cs typeface="Times New Roman" panose="02020603050405020304" pitchFamily="18" charset="0"/>
              </a:rPr>
              <a:t>Works</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Initialization</a:t>
            </a:r>
            <a:r>
              <a:rPr lang="en-IN" sz="2000" dirty="0">
                <a:solidFill>
                  <a:schemeClr val="bg1"/>
                </a:solidFill>
                <a:latin typeface="Times New Roman" panose="02020603050405020304" pitchFamily="18" charset="0"/>
                <a:cs typeface="Times New Roman" panose="02020603050405020304" pitchFamily="18" charset="0"/>
              </a:rPr>
              <a:t>: Choose the number of clusters (K) and initialize the centroids randomly</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Assignment</a:t>
            </a:r>
            <a:r>
              <a:rPr lang="en-IN" sz="2000" dirty="0">
                <a:solidFill>
                  <a:schemeClr val="bg1"/>
                </a:solidFill>
                <a:latin typeface="Times New Roman" panose="02020603050405020304" pitchFamily="18" charset="0"/>
                <a:cs typeface="Times New Roman" panose="02020603050405020304" pitchFamily="18" charset="0"/>
              </a:rPr>
              <a:t>: Assign each data point to the closest centroid based on the Euclidean distance</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Update</a:t>
            </a:r>
            <a:r>
              <a:rPr lang="en-IN" sz="2000" dirty="0">
                <a:solidFill>
                  <a:schemeClr val="bg1"/>
                </a:solidFill>
                <a:latin typeface="Times New Roman" panose="02020603050405020304" pitchFamily="18" charset="0"/>
                <a:cs typeface="Times New Roman" panose="02020603050405020304" pitchFamily="18" charset="0"/>
              </a:rPr>
              <a:t>: Update the centroids by calculating the mean of all data points assigned to each cluster</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Repeat</a:t>
            </a:r>
            <a:r>
              <a:rPr lang="en-IN" sz="2000" dirty="0">
                <a:solidFill>
                  <a:schemeClr val="bg1"/>
                </a:solidFill>
                <a:latin typeface="Times New Roman" panose="02020603050405020304" pitchFamily="18" charset="0"/>
                <a:cs typeface="Times New Roman" panose="02020603050405020304" pitchFamily="18" charset="0"/>
              </a:rPr>
              <a:t>: Repeat steps 2 and 3 until convergence or a stopping criterion is met.</a:t>
            </a:r>
            <a:endParaRPr lang="en-IN" sz="20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823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3323987"/>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Key </a:t>
            </a:r>
            <a:r>
              <a:rPr lang="en-IN" sz="2000" b="1" dirty="0" smtClean="0">
                <a:solidFill>
                  <a:schemeClr val="bg1"/>
                </a:solidFill>
                <a:latin typeface="Times New Roman" panose="02020603050405020304" pitchFamily="18" charset="0"/>
                <a:cs typeface="Times New Roman" panose="02020603050405020304" pitchFamily="18" charset="0"/>
              </a:rPr>
              <a:t>Components</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Centroids</a:t>
            </a:r>
            <a:r>
              <a:rPr lang="en-IN" sz="2000" dirty="0">
                <a:solidFill>
                  <a:schemeClr val="bg1"/>
                </a:solidFill>
                <a:latin typeface="Times New Roman" panose="02020603050405020304" pitchFamily="18" charset="0"/>
                <a:cs typeface="Times New Roman" panose="02020603050405020304" pitchFamily="18" charset="0"/>
              </a:rPr>
              <a:t>: The </a:t>
            </a:r>
            <a:r>
              <a:rPr lang="en-IN" sz="2000" dirty="0" err="1">
                <a:solidFill>
                  <a:schemeClr val="bg1"/>
                </a:solidFill>
                <a:latin typeface="Times New Roman" panose="02020603050405020304" pitchFamily="18" charset="0"/>
                <a:cs typeface="Times New Roman" panose="02020603050405020304" pitchFamily="18" charset="0"/>
              </a:rPr>
              <a:t>center</a:t>
            </a:r>
            <a:r>
              <a:rPr lang="en-IN" sz="2000" dirty="0">
                <a:solidFill>
                  <a:schemeClr val="bg1"/>
                </a:solidFill>
                <a:latin typeface="Times New Roman" panose="02020603050405020304" pitchFamily="18" charset="0"/>
                <a:cs typeface="Times New Roman" panose="02020603050405020304" pitchFamily="18" charset="0"/>
              </a:rPr>
              <a:t> of each cluster, represented by a vector of features</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Cluster </a:t>
            </a:r>
            <a:r>
              <a:rPr lang="en-IN" sz="2000" dirty="0">
                <a:solidFill>
                  <a:schemeClr val="bg1"/>
                </a:solidFill>
                <a:latin typeface="Times New Roman" panose="02020603050405020304" pitchFamily="18" charset="0"/>
                <a:cs typeface="Times New Roman" panose="02020603050405020304" pitchFamily="18" charset="0"/>
              </a:rPr>
              <a:t>Assignment: The assignment of each data point to a cluster</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Distance </a:t>
            </a:r>
            <a:r>
              <a:rPr lang="en-IN" sz="2000" dirty="0">
                <a:solidFill>
                  <a:schemeClr val="bg1"/>
                </a:solidFill>
                <a:latin typeface="Times New Roman" panose="02020603050405020304" pitchFamily="18" charset="0"/>
                <a:cs typeface="Times New Roman" panose="02020603050405020304" pitchFamily="18" charset="0"/>
              </a:rPr>
              <a:t>Metric: The Euclidean distance is commonly used, but other metrics like Manhattan or </a:t>
            </a:r>
            <a:r>
              <a:rPr lang="en-IN" sz="2000" dirty="0" err="1">
                <a:solidFill>
                  <a:schemeClr val="bg1"/>
                </a:solidFill>
                <a:latin typeface="Times New Roman" panose="02020603050405020304" pitchFamily="18" charset="0"/>
                <a:cs typeface="Times New Roman" panose="02020603050405020304" pitchFamily="18" charset="0"/>
              </a:rPr>
              <a:t>Minkowski</a:t>
            </a:r>
            <a:r>
              <a:rPr lang="en-IN" sz="2000" dirty="0">
                <a:solidFill>
                  <a:schemeClr val="bg1"/>
                </a:solidFill>
                <a:latin typeface="Times New Roman" panose="02020603050405020304" pitchFamily="18" charset="0"/>
                <a:cs typeface="Times New Roman" panose="02020603050405020304" pitchFamily="18" charset="0"/>
              </a:rPr>
              <a:t> can be employed</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Stopping </a:t>
            </a:r>
            <a:r>
              <a:rPr lang="en-IN" sz="2000" dirty="0">
                <a:solidFill>
                  <a:schemeClr val="bg1"/>
                </a:solidFill>
                <a:latin typeface="Times New Roman" panose="02020603050405020304" pitchFamily="18" charset="0"/>
                <a:cs typeface="Times New Roman" panose="02020603050405020304" pitchFamily="18" charset="0"/>
              </a:rPr>
              <a:t>Criterion: Convergence, maximum iterations, or a tolerance threshold can be used to stop the algorithm.</a:t>
            </a:r>
          </a:p>
        </p:txBody>
      </p:sp>
    </p:spTree>
    <p:extLst>
      <p:ext uri="{BB962C8B-B14F-4D97-AF65-F5344CB8AC3E}">
        <p14:creationId xmlns:p14="http://schemas.microsoft.com/office/powerpoint/2010/main" val="1130122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4708981"/>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K-Means Clustering </a:t>
            </a:r>
            <a:r>
              <a:rPr lang="en-IN" sz="2000" b="1" dirty="0" smtClean="0">
                <a:solidFill>
                  <a:schemeClr val="bg1"/>
                </a:solidFill>
                <a:latin typeface="Times New Roman" panose="02020603050405020304" pitchFamily="18" charset="0"/>
                <a:cs typeface="Times New Roman" panose="02020603050405020304" pitchFamily="18" charset="0"/>
              </a:rPr>
              <a:t>Algorithm</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Input</a:t>
            </a:r>
            <a:r>
              <a:rPr lang="en-IN" sz="2000" dirty="0">
                <a:solidFill>
                  <a:schemeClr val="bg1"/>
                </a:solidFill>
                <a:latin typeface="Times New Roman" panose="02020603050405020304" pitchFamily="18" charset="0"/>
                <a:cs typeface="Times New Roman" panose="02020603050405020304" pitchFamily="18" charset="0"/>
              </a:rPr>
              <a:t>: Dataset, K (number of clusters), Distance Metric, Stopping </a:t>
            </a:r>
            <a:r>
              <a:rPr lang="en-IN" sz="2000" dirty="0" smtClean="0">
                <a:solidFill>
                  <a:schemeClr val="bg1"/>
                </a:solidFill>
                <a:latin typeface="Times New Roman" panose="02020603050405020304" pitchFamily="18" charset="0"/>
                <a:cs typeface="Times New Roman" panose="02020603050405020304" pitchFamily="18" charset="0"/>
              </a:rPr>
              <a:t>Criterion</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Initialize </a:t>
            </a:r>
            <a:r>
              <a:rPr lang="en-IN" sz="2000" dirty="0">
                <a:solidFill>
                  <a:schemeClr val="bg1"/>
                </a:solidFill>
                <a:latin typeface="Times New Roman" panose="02020603050405020304" pitchFamily="18" charset="0"/>
                <a:cs typeface="Times New Roman" panose="02020603050405020304" pitchFamily="18" charset="0"/>
              </a:rPr>
              <a:t>centroids </a:t>
            </a:r>
            <a:r>
              <a:rPr lang="en-IN" sz="2000" dirty="0" smtClean="0">
                <a:solidFill>
                  <a:schemeClr val="bg1"/>
                </a:solidFill>
                <a:latin typeface="Times New Roman" panose="02020603050405020304" pitchFamily="18" charset="0"/>
                <a:cs typeface="Times New Roman" panose="02020603050405020304" pitchFamily="18" charset="0"/>
              </a:rPr>
              <a:t>randomly</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For </a:t>
            </a:r>
            <a:r>
              <a:rPr lang="en-IN" sz="2000" dirty="0">
                <a:solidFill>
                  <a:schemeClr val="bg1"/>
                </a:solidFill>
                <a:latin typeface="Times New Roman" panose="02020603050405020304" pitchFamily="18" charset="0"/>
                <a:cs typeface="Times New Roman" panose="02020603050405020304" pitchFamily="18" charset="0"/>
              </a:rPr>
              <a:t>each data point:    </a:t>
            </a:r>
            <a:endParaRPr lang="en-IN" sz="2000" dirty="0" smtClean="0">
              <a:solidFill>
                <a:schemeClr val="bg1"/>
              </a:solidFill>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Calculate </a:t>
            </a:r>
            <a:r>
              <a:rPr lang="en-IN" sz="2000" dirty="0">
                <a:solidFill>
                  <a:schemeClr val="bg1"/>
                </a:solidFill>
                <a:latin typeface="Times New Roman" panose="02020603050405020304" pitchFamily="18" charset="0"/>
                <a:cs typeface="Times New Roman" panose="02020603050405020304" pitchFamily="18" charset="0"/>
              </a:rPr>
              <a:t>distance to each centroid    </a:t>
            </a:r>
            <a:endParaRPr lang="en-IN" sz="2000" dirty="0" smtClean="0">
              <a:solidFill>
                <a:schemeClr val="bg1"/>
              </a:solidFill>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Assign </a:t>
            </a:r>
            <a:r>
              <a:rPr lang="en-IN" sz="2000" dirty="0">
                <a:solidFill>
                  <a:schemeClr val="bg1"/>
                </a:solidFill>
                <a:latin typeface="Times New Roman" panose="02020603050405020304" pitchFamily="18" charset="0"/>
                <a:cs typeface="Times New Roman" panose="02020603050405020304" pitchFamily="18" charset="0"/>
              </a:rPr>
              <a:t>to closest </a:t>
            </a:r>
            <a:r>
              <a:rPr lang="en-IN" sz="2000" dirty="0" smtClean="0">
                <a:solidFill>
                  <a:schemeClr val="bg1"/>
                </a:solidFill>
                <a:latin typeface="Times New Roman" panose="02020603050405020304" pitchFamily="18" charset="0"/>
                <a:cs typeface="Times New Roman" panose="02020603050405020304" pitchFamily="18" charset="0"/>
              </a:rPr>
              <a:t>centroid</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Update </a:t>
            </a:r>
            <a:r>
              <a:rPr lang="en-IN" sz="2000" dirty="0">
                <a:solidFill>
                  <a:schemeClr val="bg1"/>
                </a:solidFill>
                <a:latin typeface="Times New Roman" panose="02020603050405020304" pitchFamily="18" charset="0"/>
                <a:cs typeface="Times New Roman" panose="02020603050405020304" pitchFamily="18" charset="0"/>
              </a:rPr>
              <a:t>centroids:    </a:t>
            </a:r>
            <a:endParaRPr lang="en-IN" sz="2000" dirty="0" smtClean="0">
              <a:solidFill>
                <a:schemeClr val="bg1"/>
              </a:solidFill>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Calculate </a:t>
            </a:r>
            <a:r>
              <a:rPr lang="en-IN" sz="2000" dirty="0">
                <a:solidFill>
                  <a:schemeClr val="bg1"/>
                </a:solidFill>
                <a:latin typeface="Times New Roman" panose="02020603050405020304" pitchFamily="18" charset="0"/>
                <a:cs typeface="Times New Roman" panose="02020603050405020304" pitchFamily="18" charset="0"/>
              </a:rPr>
              <a:t>mean of assigned data </a:t>
            </a:r>
            <a:r>
              <a:rPr lang="en-IN" sz="2000" dirty="0" smtClean="0">
                <a:solidFill>
                  <a:schemeClr val="bg1"/>
                </a:solidFill>
                <a:latin typeface="Times New Roman" panose="02020603050405020304" pitchFamily="18" charset="0"/>
                <a:cs typeface="Times New Roman" panose="02020603050405020304" pitchFamily="18" charset="0"/>
              </a:rPr>
              <a:t>points</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Repeat </a:t>
            </a:r>
            <a:r>
              <a:rPr lang="en-IN" sz="2000" dirty="0">
                <a:solidFill>
                  <a:schemeClr val="bg1"/>
                </a:solidFill>
                <a:latin typeface="Times New Roman" panose="02020603050405020304" pitchFamily="18" charset="0"/>
                <a:cs typeface="Times New Roman" panose="02020603050405020304" pitchFamily="18" charset="0"/>
              </a:rPr>
              <a:t>steps 3-4 until convergence or stopping </a:t>
            </a:r>
            <a:r>
              <a:rPr lang="en-IN" sz="2000" dirty="0" smtClean="0">
                <a:solidFill>
                  <a:schemeClr val="bg1"/>
                </a:solidFill>
                <a:latin typeface="Times New Roman" panose="02020603050405020304" pitchFamily="18" charset="0"/>
                <a:cs typeface="Times New Roman" panose="02020603050405020304" pitchFamily="18" charset="0"/>
              </a:rPr>
              <a:t>criterion</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Output</a:t>
            </a:r>
            <a:r>
              <a:rPr lang="en-IN" sz="2000" dirty="0">
                <a:solidFill>
                  <a:schemeClr val="bg1"/>
                </a:solidFill>
                <a:latin typeface="Times New Roman" panose="02020603050405020304" pitchFamily="18" charset="0"/>
                <a:cs typeface="Times New Roman" panose="02020603050405020304" pitchFamily="18" charset="0"/>
              </a:rPr>
              <a:t>: Cluster assignments and centroids</a:t>
            </a:r>
            <a:endParaRPr lang="en-IN" sz="20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921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1883657"/>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K-Means Clustering </a:t>
            </a:r>
            <a:r>
              <a:rPr lang="en-IN" sz="2000" b="1" dirty="0" smtClean="0">
                <a:solidFill>
                  <a:schemeClr val="bg1"/>
                </a:solidFill>
                <a:latin typeface="Times New Roman" panose="02020603050405020304" pitchFamily="18" charset="0"/>
                <a:cs typeface="Times New Roman" panose="02020603050405020304" pitchFamily="18" charset="0"/>
              </a:rPr>
              <a:t>Variants</a:t>
            </a:r>
          </a:p>
          <a:p>
            <a:pPr marL="457200" indent="-457200" algn="just">
              <a:lnSpc>
                <a:spcPct val="150000"/>
              </a:lnSpc>
              <a:buAutoNum type="arabicPeriod"/>
            </a:pPr>
            <a:r>
              <a:rPr lang="en-IN" sz="2000" b="1" dirty="0" smtClean="0">
                <a:solidFill>
                  <a:schemeClr val="bg1"/>
                </a:solidFill>
                <a:latin typeface="Times New Roman" panose="02020603050405020304" pitchFamily="18" charset="0"/>
                <a:cs typeface="Times New Roman" panose="02020603050405020304" pitchFamily="18" charset="0"/>
              </a:rPr>
              <a:t>K-</a:t>
            </a:r>
            <a:r>
              <a:rPr lang="en-IN" sz="2000" b="1" dirty="0" err="1" smtClean="0">
                <a:solidFill>
                  <a:schemeClr val="bg1"/>
                </a:solidFill>
                <a:latin typeface="Times New Roman" panose="02020603050405020304" pitchFamily="18" charset="0"/>
                <a:cs typeface="Times New Roman" panose="02020603050405020304" pitchFamily="18" charset="0"/>
              </a:rPr>
              <a:t>Medoids</a:t>
            </a:r>
            <a:r>
              <a:rPr lang="en-IN" sz="2000" b="1" dirty="0">
                <a:solidFill>
                  <a:schemeClr val="bg1"/>
                </a:solidFill>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rPr>
              <a:t>Uses </a:t>
            </a:r>
            <a:r>
              <a:rPr lang="en-IN" sz="2000" dirty="0" err="1">
                <a:solidFill>
                  <a:schemeClr val="bg1"/>
                </a:solidFill>
                <a:latin typeface="Times New Roman" panose="02020603050405020304" pitchFamily="18" charset="0"/>
                <a:cs typeface="Times New Roman" panose="02020603050405020304" pitchFamily="18" charset="0"/>
              </a:rPr>
              <a:t>medoids</a:t>
            </a:r>
            <a:r>
              <a:rPr lang="en-IN" sz="2000" dirty="0">
                <a:solidFill>
                  <a:schemeClr val="bg1"/>
                </a:solidFill>
                <a:latin typeface="Times New Roman" panose="02020603050405020304" pitchFamily="18" charset="0"/>
                <a:cs typeface="Times New Roman" panose="02020603050405020304" pitchFamily="18" charset="0"/>
              </a:rPr>
              <a:t> instead of centroids, which are more robust to outliers</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b="1" dirty="0" smtClean="0">
                <a:solidFill>
                  <a:schemeClr val="bg1"/>
                </a:solidFill>
                <a:latin typeface="Times New Roman" panose="02020603050405020304" pitchFamily="18" charset="0"/>
                <a:cs typeface="Times New Roman" panose="02020603050405020304" pitchFamily="18" charset="0"/>
              </a:rPr>
              <a:t>K-Modes</a:t>
            </a:r>
            <a:r>
              <a:rPr lang="en-IN" sz="2000" b="1" dirty="0">
                <a:solidFill>
                  <a:schemeClr val="bg1"/>
                </a:solidFill>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rPr>
              <a:t>Uses modes instead of centroids, which are more suitable for categorical data</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b="1" dirty="0" smtClean="0">
                <a:solidFill>
                  <a:schemeClr val="bg1"/>
                </a:solidFill>
                <a:latin typeface="Times New Roman" panose="02020603050405020304" pitchFamily="18" charset="0"/>
                <a:cs typeface="Times New Roman" panose="02020603050405020304" pitchFamily="18" charset="0"/>
              </a:rPr>
              <a:t>Hierarchical </a:t>
            </a:r>
            <a:r>
              <a:rPr lang="en-IN" sz="2000" b="1" dirty="0">
                <a:solidFill>
                  <a:schemeClr val="bg1"/>
                </a:solidFill>
                <a:latin typeface="Times New Roman" panose="02020603050405020304" pitchFamily="18" charset="0"/>
                <a:cs typeface="Times New Roman" panose="02020603050405020304" pitchFamily="18" charset="0"/>
              </a:rPr>
              <a:t>K-Means</a:t>
            </a:r>
            <a:r>
              <a:rPr lang="en-IN" sz="2000" dirty="0">
                <a:solidFill>
                  <a:schemeClr val="bg1"/>
                </a:solidFill>
                <a:latin typeface="Times New Roman" panose="02020603050405020304" pitchFamily="18" charset="0"/>
                <a:cs typeface="Times New Roman" panose="02020603050405020304" pitchFamily="18" charset="0"/>
              </a:rPr>
              <a:t>: Performs hierarchical clustering by merging or </a:t>
            </a:r>
            <a:r>
              <a:rPr lang="en-IN" sz="2000" dirty="0" smtClean="0">
                <a:solidFill>
                  <a:schemeClr val="bg1"/>
                </a:solidFill>
                <a:latin typeface="Times New Roman" panose="02020603050405020304" pitchFamily="18" charset="0"/>
                <a:cs typeface="Times New Roman" panose="02020603050405020304" pitchFamily="18" charset="0"/>
              </a:rPr>
              <a:t>splitting clusters.</a:t>
            </a:r>
          </a:p>
        </p:txBody>
      </p:sp>
    </p:spTree>
    <p:extLst>
      <p:ext uri="{BB962C8B-B14F-4D97-AF65-F5344CB8AC3E}">
        <p14:creationId xmlns:p14="http://schemas.microsoft.com/office/powerpoint/2010/main" val="159198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40229" y="1180485"/>
            <a:ext cx="5503817" cy="4247317"/>
          </a:xfrm>
          <a:prstGeom prst="rect">
            <a:avLst/>
          </a:prstGeom>
          <a:noFill/>
        </p:spPr>
        <p:txBody>
          <a:bodyPr wrap="square" rtlCol="0">
            <a:spAutoFit/>
          </a:bodyPr>
          <a:lstStyle/>
          <a:p>
            <a:pPr algn="ctr"/>
            <a:r>
              <a:rPr lang="en-IN" sz="2400" b="1" dirty="0" smtClean="0">
                <a:solidFill>
                  <a:schemeClr val="bg1"/>
                </a:solidFill>
                <a:latin typeface="Times New Roman" panose="02020603050405020304" pitchFamily="18" charset="0"/>
                <a:cs typeface="Times New Roman" panose="02020603050405020304" pitchFamily="18" charset="0"/>
              </a:rPr>
              <a:t>Agenda</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Clustering</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Types of Clustering</a:t>
            </a:r>
          </a:p>
          <a:p>
            <a:pPr marL="285750" indent="-285750">
              <a:lnSpc>
                <a:spcPct val="150000"/>
              </a:lnSpc>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Key Concepts in </a:t>
            </a:r>
            <a:r>
              <a:rPr lang="en-IN" dirty="0" smtClean="0">
                <a:solidFill>
                  <a:schemeClr val="bg1"/>
                </a:solidFill>
                <a:latin typeface="Times New Roman" panose="02020603050405020304" pitchFamily="18" charset="0"/>
                <a:cs typeface="Times New Roman" panose="02020603050405020304" pitchFamily="18" charset="0"/>
              </a:rPr>
              <a:t>Clustering</a:t>
            </a:r>
          </a:p>
          <a:p>
            <a:pPr marL="285750" indent="-285750">
              <a:lnSpc>
                <a:spcPct val="150000"/>
              </a:lnSpc>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Popular Clustering </a:t>
            </a:r>
            <a:r>
              <a:rPr lang="en-IN" dirty="0" smtClean="0">
                <a:solidFill>
                  <a:schemeClr val="bg1"/>
                </a:solidFill>
                <a:latin typeface="Times New Roman" panose="02020603050405020304" pitchFamily="18" charset="0"/>
                <a:cs typeface="Times New Roman" panose="02020603050405020304" pitchFamily="18" charset="0"/>
              </a:rPr>
              <a:t>Algorithms</a:t>
            </a:r>
          </a:p>
          <a:p>
            <a:pPr marL="285750" indent="-285750">
              <a:lnSpc>
                <a:spcPct val="150000"/>
              </a:lnSpc>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Applications of </a:t>
            </a:r>
            <a:r>
              <a:rPr lang="en-IN" dirty="0" smtClean="0">
                <a:solidFill>
                  <a:schemeClr val="bg1"/>
                </a:solidFill>
                <a:latin typeface="Times New Roman" panose="02020603050405020304" pitchFamily="18" charset="0"/>
                <a:cs typeface="Times New Roman" panose="02020603050405020304" pitchFamily="18" charset="0"/>
              </a:rPr>
              <a:t>Clustering</a:t>
            </a:r>
          </a:p>
          <a:p>
            <a:pPr marL="285750" indent="-285750">
              <a:lnSpc>
                <a:spcPct val="150000"/>
              </a:lnSpc>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Key Challenges in </a:t>
            </a:r>
            <a:r>
              <a:rPr lang="en-IN" dirty="0" smtClean="0">
                <a:solidFill>
                  <a:schemeClr val="bg1"/>
                </a:solidFill>
                <a:latin typeface="Times New Roman" panose="02020603050405020304" pitchFamily="18" charset="0"/>
                <a:cs typeface="Times New Roman" panose="02020603050405020304" pitchFamily="18" charset="0"/>
              </a:rPr>
              <a:t>Clustering</a:t>
            </a:r>
          </a:p>
          <a:p>
            <a:pPr marL="742950" lvl="1" indent="-285750">
              <a:lnSpc>
                <a:spcPct val="150000"/>
              </a:lnSpc>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Partitioning </a:t>
            </a:r>
            <a:r>
              <a:rPr lang="en-IN" dirty="0" smtClean="0">
                <a:solidFill>
                  <a:schemeClr val="bg1"/>
                </a:solidFill>
                <a:latin typeface="Times New Roman" panose="02020603050405020304" pitchFamily="18" charset="0"/>
                <a:cs typeface="Times New Roman" panose="02020603050405020304" pitchFamily="18" charset="0"/>
              </a:rPr>
              <a:t>Clustering</a:t>
            </a:r>
          </a:p>
          <a:p>
            <a:pPr marL="1200150" lvl="2" indent="-285750">
              <a:lnSpc>
                <a:spcPct val="150000"/>
              </a:lnSpc>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K-Means Clustering</a:t>
            </a:r>
          </a:p>
          <a:p>
            <a:pPr marL="1200150" lvl="2" indent="-285750">
              <a:lnSpc>
                <a:spcPct val="150000"/>
              </a:lnSpc>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K-</a:t>
            </a:r>
            <a:r>
              <a:rPr lang="en-IN" dirty="0" err="1">
                <a:solidFill>
                  <a:schemeClr val="bg1"/>
                </a:solidFill>
                <a:latin typeface="Times New Roman" panose="02020603050405020304" pitchFamily="18" charset="0"/>
                <a:cs typeface="Times New Roman" panose="02020603050405020304" pitchFamily="18" charset="0"/>
              </a:rPr>
              <a:t>Medoids</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175863" y="1018903"/>
            <a:ext cx="4981303" cy="1615827"/>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DATA CLUSTERING Hardcover – 21 August </a:t>
            </a:r>
            <a:r>
              <a:rPr lang="en-IN" dirty="0" smtClean="0">
                <a:solidFill>
                  <a:schemeClr val="bg1"/>
                </a:solidFill>
                <a:latin typeface="Times New Roman" panose="02020603050405020304" pitchFamily="18" charset="0"/>
                <a:cs typeface="Times New Roman" panose="02020603050405020304" pitchFamily="18" charset="0"/>
              </a:rPr>
              <a:t>2013 by</a:t>
            </a:r>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hlinkClick r:id="rId3"/>
              </a:rPr>
              <a:t>Charu</a:t>
            </a:r>
            <a:r>
              <a:rPr lang="en-IN" dirty="0">
                <a:solidFill>
                  <a:schemeClr val="bg1"/>
                </a:solidFill>
                <a:latin typeface="Times New Roman" panose="02020603050405020304" pitchFamily="18" charset="0"/>
                <a:cs typeface="Times New Roman" panose="02020603050405020304" pitchFamily="18" charset="0"/>
                <a:hlinkClick r:id="rId3"/>
              </a:rPr>
              <a:t> C. Aggarwal</a:t>
            </a:r>
            <a:r>
              <a:rPr lang="en-IN" dirty="0">
                <a:solidFill>
                  <a:schemeClr val="bg1"/>
                </a:solidFill>
                <a:latin typeface="Times New Roman" panose="02020603050405020304" pitchFamily="18" charset="0"/>
                <a:cs typeface="Times New Roman" panose="02020603050405020304" pitchFamily="18" charset="0"/>
              </a:rPr>
              <a:t> (Editor), </a:t>
            </a:r>
            <a:r>
              <a:rPr lang="en-IN" dirty="0" err="1">
                <a:solidFill>
                  <a:schemeClr val="bg1"/>
                </a:solidFill>
                <a:latin typeface="Times New Roman" panose="02020603050405020304" pitchFamily="18" charset="0"/>
                <a:cs typeface="Times New Roman" panose="02020603050405020304" pitchFamily="18" charset="0"/>
                <a:hlinkClick r:id="rId4"/>
              </a:rPr>
              <a:t>Chandan</a:t>
            </a:r>
            <a:r>
              <a:rPr lang="en-IN" dirty="0">
                <a:solidFill>
                  <a:schemeClr val="bg1"/>
                </a:solidFill>
                <a:latin typeface="Times New Roman" panose="02020603050405020304" pitchFamily="18" charset="0"/>
                <a:cs typeface="Times New Roman" panose="02020603050405020304" pitchFamily="18" charset="0"/>
                <a:hlinkClick r:id="rId4"/>
              </a:rPr>
              <a:t> K. Reddy</a:t>
            </a:r>
            <a:r>
              <a:rPr lang="en-IN" dirty="0">
                <a:solidFill>
                  <a:schemeClr val="bg1"/>
                </a:solidFill>
                <a:latin typeface="Times New Roman" panose="02020603050405020304" pitchFamily="18" charset="0"/>
                <a:cs typeface="Times New Roman" panose="02020603050405020304" pitchFamily="18" charset="0"/>
              </a:rPr>
              <a:t> (Editor)</a:t>
            </a:r>
          </a:p>
          <a:p>
            <a:pPr algn="just">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0978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3785652"/>
          </a:xfrm>
          <a:prstGeom prst="rect">
            <a:avLst/>
          </a:prstGeom>
          <a:noFill/>
        </p:spPr>
        <p:txBody>
          <a:bodyPr wrap="square" rtlCol="0">
            <a:spAutoFit/>
          </a:bodyPr>
          <a:lstStyle/>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Advantages</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Efficient: K-Means is relatively fast and scalable.</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Simple: Easy to implement and understand.</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Effective: Works well for many datasets.</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Disadvantages</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Sensitive to Initializations: Centroid initialization can affect convergence.</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Sensitive to Outliers: Outliers can affect centroid calculation.</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Assumes Spherical Clusters: K-Means assumes clusters are spherical and well-separated.</a:t>
            </a:r>
          </a:p>
        </p:txBody>
      </p:sp>
    </p:spTree>
    <p:extLst>
      <p:ext uri="{BB962C8B-B14F-4D97-AF65-F5344CB8AC3E}">
        <p14:creationId xmlns:p14="http://schemas.microsoft.com/office/powerpoint/2010/main" val="881010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498663"/>
          </a:xfrm>
          <a:prstGeom prst="rect">
            <a:avLst/>
          </a:prstGeom>
          <a:noFill/>
        </p:spPr>
        <p:txBody>
          <a:bodyPr wrap="square" rtlCol="0">
            <a:spAutoFit/>
          </a:bodyPr>
          <a:lstStyle/>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Numerical on k mean clustering</a:t>
            </a:r>
            <a:endParaRPr lang="en-IN" sz="2000" dirty="0" smtClean="0">
              <a:solidFill>
                <a:schemeClr val="bg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726159696"/>
              </p:ext>
            </p:extLst>
          </p:nvPr>
        </p:nvGraphicFramePr>
        <p:xfrm>
          <a:off x="4392022" y="780627"/>
          <a:ext cx="2322286" cy="5225110"/>
        </p:xfrm>
        <a:graphic>
          <a:graphicData uri="http://schemas.openxmlformats.org/drawingml/2006/table">
            <a:tbl>
              <a:tblPr firstRow="1" bandRow="1">
                <a:tableStyleId>{073A0DAA-6AF3-43AB-8588-CEC1D06C72B9}</a:tableStyleId>
              </a:tblPr>
              <a:tblGrid>
                <a:gridCol w="1161143"/>
                <a:gridCol w="1161143"/>
              </a:tblGrid>
              <a:tr h="475010">
                <a:tc>
                  <a:txBody>
                    <a:bodyPr/>
                    <a:lstStyle/>
                    <a:p>
                      <a:pPr algn="ctr"/>
                      <a:r>
                        <a:rPr lang="en-IN" dirty="0" smtClean="0">
                          <a:latin typeface="Times New Roman" panose="02020603050405020304" pitchFamily="18" charset="0"/>
                          <a:cs typeface="Times New Roman" panose="02020603050405020304" pitchFamily="18" charset="0"/>
                        </a:rPr>
                        <a:t>x</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y</a:t>
                      </a:r>
                      <a:endParaRPr lang="en-IN" dirty="0">
                        <a:latin typeface="Times New Roman" panose="02020603050405020304" pitchFamily="18" charset="0"/>
                        <a:cs typeface="Times New Roman" panose="02020603050405020304" pitchFamily="18" charset="0"/>
                      </a:endParaRPr>
                    </a:p>
                  </a:txBody>
                  <a:tcPr/>
                </a:tc>
              </a:tr>
              <a:tr h="475010">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r>
              <a:tr h="475010">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r>
              <a:tr h="47501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r>
              <a:tr h="475010">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r>
              <a:tr h="47501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r>
              <a:tr h="475010">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r>
              <a:tr h="47501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r>
              <a:tr h="47501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r>
              <a:tr h="475010">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r>
              <a:tr h="475010">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014752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498663"/>
          </a:xfrm>
          <a:prstGeom prst="rect">
            <a:avLst/>
          </a:prstGeom>
          <a:noFill/>
        </p:spPr>
        <p:txBody>
          <a:bodyPr wrap="square" rtlCol="0">
            <a:spAutoFit/>
          </a:bodyPr>
          <a:lstStyle/>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Centroid </a:t>
            </a:r>
            <a:endParaRPr lang="en-IN" sz="2000" dirty="0" smtClean="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910851" y="1041916"/>
            <a:ext cx="8643937" cy="4392144"/>
          </a:xfrm>
          <a:prstGeom prst="rect">
            <a:avLst/>
          </a:prstGeom>
        </p:spPr>
      </p:pic>
      <p:cxnSp>
        <p:nvCxnSpPr>
          <p:cNvPr id="9" name="Straight Arrow Connector 8"/>
          <p:cNvCxnSpPr/>
          <p:nvPr/>
        </p:nvCxnSpPr>
        <p:spPr>
          <a:xfrm>
            <a:off x="1706880" y="1280160"/>
            <a:ext cx="4815840" cy="16633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98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496388" y="1858870"/>
            <a:ext cx="1353503" cy="1338828"/>
          </a:xfrm>
          <a:prstGeom prst="rect">
            <a:avLst/>
          </a:prstGeom>
          <a:noFill/>
        </p:spPr>
        <p:txBody>
          <a:bodyPr wrap="square" rtlCol="0">
            <a:spAutoFit/>
          </a:bodyPr>
          <a:lstStyle/>
          <a:p>
            <a:pPr algn="just">
              <a:lnSpc>
                <a:spcPct val="150000"/>
              </a:lnSpc>
            </a:pPr>
            <a:r>
              <a:rPr lang="en-IN" b="1" dirty="0" smtClean="0">
                <a:solidFill>
                  <a:schemeClr val="bg1"/>
                </a:solidFill>
                <a:latin typeface="Times New Roman" panose="02020603050405020304" pitchFamily="18" charset="0"/>
                <a:cs typeface="Times New Roman" panose="02020603050405020304" pitchFamily="18" charset="0"/>
              </a:rPr>
              <a:t>Select randomly seed points</a:t>
            </a:r>
            <a:endParaRPr lang="en-IN" dirty="0" smtClean="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1910851" y="1041916"/>
            <a:ext cx="8643937" cy="4392144"/>
          </a:xfrm>
          <a:prstGeom prst="rect">
            <a:avLst/>
          </a:prstGeom>
        </p:spPr>
      </p:pic>
      <p:sp>
        <p:nvSpPr>
          <p:cNvPr id="5" name="Oval 4"/>
          <p:cNvSpPr/>
          <p:nvPr/>
        </p:nvSpPr>
        <p:spPr>
          <a:xfrm>
            <a:off x="3021874" y="2595154"/>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p:cNvSpPr/>
          <p:nvPr/>
        </p:nvSpPr>
        <p:spPr>
          <a:xfrm>
            <a:off x="6008914" y="4606834"/>
            <a:ext cx="313509" cy="2873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p:cNvSpPr/>
          <p:nvPr/>
        </p:nvSpPr>
        <p:spPr>
          <a:xfrm>
            <a:off x="9074331" y="2420983"/>
            <a:ext cx="330926" cy="313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 name="Straight Arrow Connector 11"/>
          <p:cNvCxnSpPr/>
          <p:nvPr/>
        </p:nvCxnSpPr>
        <p:spPr>
          <a:xfrm flipV="1">
            <a:off x="827314" y="2778034"/>
            <a:ext cx="2081349" cy="5225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79566" y="3309257"/>
            <a:ext cx="5007428" cy="1584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914400" y="2603862"/>
            <a:ext cx="8003177" cy="705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380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29404" y="569628"/>
            <a:ext cx="10955383" cy="5632311"/>
          </a:xfrm>
          <a:prstGeom prst="rect">
            <a:avLst/>
          </a:prstGeom>
          <a:noFill/>
        </p:spPr>
        <p:txBody>
          <a:bodyPr wrap="square" rtlCol="0">
            <a:spAutoFit/>
          </a:bodyPr>
          <a:lstStyle/>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Iteration-1</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C1-Seed Point1 (1,5)</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C2-Seed Point2 (4,1)</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C3-Seed Point3 (8,4)</a:t>
            </a:r>
          </a:p>
          <a:p>
            <a:pPr algn="just">
              <a:lnSpc>
                <a:spcPct val="150000"/>
              </a:lnSpc>
            </a:pPr>
            <a:endParaRPr lang="en-IN" sz="2000" b="1"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sz="2000" b="1"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x</a:t>
            </a:r>
            <a:r>
              <a:rPr lang="en-IN" sz="2000" b="1" dirty="0" smtClean="0">
                <a:solidFill>
                  <a:schemeClr val="bg1"/>
                </a:solidFill>
                <a:latin typeface="Times New Roman" panose="02020603050405020304" pitchFamily="18" charset="0"/>
                <a:cs typeface="Times New Roman" panose="02020603050405020304" pitchFamily="18" charset="0"/>
              </a:rPr>
              <a:t>1,y1=1,5</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x2,y2=2,4</a:t>
            </a:r>
            <a:endParaRPr lang="en-IN" sz="2000" b="1"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New Centroids</a:t>
            </a:r>
          </a:p>
          <a:p>
            <a:pPr lvl="1"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C1-Centroid (2.66,5.66)</a:t>
            </a:r>
          </a:p>
          <a:p>
            <a:pPr lvl="1"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C2-Centroid (4.5,3)</a:t>
            </a:r>
          </a:p>
          <a:p>
            <a:pPr lvl="1"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C3-Centroid (6,5)</a:t>
            </a:r>
          </a:p>
        </p:txBody>
      </p:sp>
      <p:pic>
        <p:nvPicPr>
          <p:cNvPr id="5" name="Picture 4"/>
          <p:cNvPicPr>
            <a:picLocks noChangeAspect="1"/>
          </p:cNvPicPr>
          <p:nvPr/>
        </p:nvPicPr>
        <p:blipFill>
          <a:blip r:embed="rId3"/>
          <a:stretch>
            <a:fillRect/>
          </a:stretch>
        </p:blipFill>
        <p:spPr>
          <a:xfrm>
            <a:off x="451213" y="2993723"/>
            <a:ext cx="2558503" cy="415427"/>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1344629925"/>
              </p:ext>
            </p:extLst>
          </p:nvPr>
        </p:nvGraphicFramePr>
        <p:xfrm>
          <a:off x="6099626" y="283779"/>
          <a:ext cx="3549472" cy="5850946"/>
        </p:xfrm>
        <a:graphic>
          <a:graphicData uri="http://schemas.openxmlformats.org/drawingml/2006/table">
            <a:tbl>
              <a:tblPr firstRow="1" bandRow="1">
                <a:tableStyleId>{073A0DAA-6AF3-43AB-8588-CEC1D06C72B9}</a:tableStyleId>
              </a:tblPr>
              <a:tblGrid>
                <a:gridCol w="318591"/>
                <a:gridCol w="365760"/>
                <a:gridCol w="635726"/>
                <a:gridCol w="600891"/>
                <a:gridCol w="618309"/>
                <a:gridCol w="1010195"/>
              </a:tblGrid>
              <a:tr h="444186">
                <a:tc gridSpan="5">
                  <a:txBody>
                    <a:bodyPr/>
                    <a:lstStyle/>
                    <a:p>
                      <a:pPr algn="ctr"/>
                      <a:r>
                        <a:rPr lang="en-IN" sz="1400" dirty="0" smtClean="0">
                          <a:latin typeface="Times New Roman" panose="02020603050405020304" pitchFamily="18" charset="0"/>
                          <a:cs typeface="Times New Roman" panose="02020603050405020304" pitchFamily="18" charset="0"/>
                        </a:rPr>
                        <a:t>Distance to</a:t>
                      </a:r>
                      <a:endParaRPr lang="en-IN" sz="14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a:txBody>
                    <a:bodyPr/>
                    <a:lstStyle/>
                    <a:p>
                      <a:endParaRPr lang="en-IN" sz="1400" dirty="0">
                        <a:latin typeface="Times New Roman" panose="02020603050405020304" pitchFamily="18" charset="0"/>
                        <a:cs typeface="Times New Roman" panose="02020603050405020304" pitchFamily="18" charset="0"/>
                      </a:endParaRPr>
                    </a:p>
                  </a:txBody>
                  <a:tcPr/>
                </a:tc>
              </a:tr>
              <a:tr h="384040">
                <a:tc>
                  <a:txBody>
                    <a:bodyPr/>
                    <a:lstStyle/>
                    <a:p>
                      <a:r>
                        <a:rPr lang="en-IN" sz="1400" dirty="0" smtClean="0">
                          <a:latin typeface="Times New Roman" panose="02020603050405020304" pitchFamily="18" charset="0"/>
                          <a:cs typeface="Times New Roman" panose="02020603050405020304" pitchFamily="18" charset="0"/>
                        </a:rPr>
                        <a:t>x</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(8,4)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Cluster </a:t>
                      </a:r>
                    </a:p>
                    <a:p>
                      <a:r>
                        <a:rPr lang="en-IN" sz="1400" dirty="0" smtClean="0">
                          <a:latin typeface="Times New Roman" panose="02020603050405020304" pitchFamily="18" charset="0"/>
                          <a:cs typeface="Times New Roman" panose="02020603050405020304" pitchFamily="18" charset="0"/>
                        </a:rPr>
                        <a:t>Numbers</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1.41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3.61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6.00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1.41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5.39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6.32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4.12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5.10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3.61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3.61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6.00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7.288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4.47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5.10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5.39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2.83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1.41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3.61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4.47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6.08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4.24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5.39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2.83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2.24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3.16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998218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5170646"/>
          </a:xfrm>
          <a:prstGeom prst="rect">
            <a:avLst/>
          </a:prstGeom>
          <a:noFill/>
        </p:spPr>
        <p:txBody>
          <a:bodyPr wrap="square" rtlCol="0">
            <a:spAutoFit/>
          </a:bodyPr>
          <a:lstStyle/>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Iteration 2</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C1-Centroid (2.66,5.66)</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C2-Centroid (4.5,3)</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C3-Centroid (6,5)</a:t>
            </a:r>
          </a:p>
          <a:p>
            <a:pPr algn="just">
              <a:lnSpc>
                <a:spcPct val="150000"/>
              </a:lnSpc>
            </a:pPr>
            <a:endParaRPr lang="en-IN" sz="2000"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sz="2000"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New </a:t>
            </a:r>
            <a:r>
              <a:rPr lang="en-IN" sz="2000" dirty="0" smtClean="0">
                <a:solidFill>
                  <a:schemeClr val="bg1"/>
                </a:solidFill>
                <a:latin typeface="Times New Roman" panose="02020603050405020304" pitchFamily="18" charset="0"/>
                <a:cs typeface="Times New Roman" panose="02020603050405020304" pitchFamily="18" charset="0"/>
              </a:rPr>
              <a:t>Centroids</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C1-Centroid (2.66,5.66)</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C2-Centroid (5,3)</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C3-Centroid (6,5.5)</a:t>
            </a:r>
          </a:p>
          <a:p>
            <a:pPr algn="just">
              <a:lnSpc>
                <a:spcPct val="150000"/>
              </a:lnSpc>
            </a:pPr>
            <a:endParaRPr lang="en-IN" sz="2000" dirty="0" smtClean="0">
              <a:solidFill>
                <a:schemeClr val="bg1"/>
              </a:solidFill>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986672602"/>
              </p:ext>
            </p:extLst>
          </p:nvPr>
        </p:nvGraphicFramePr>
        <p:xfrm>
          <a:off x="5320863" y="569628"/>
          <a:ext cx="5506658" cy="5850946"/>
        </p:xfrm>
        <a:graphic>
          <a:graphicData uri="http://schemas.openxmlformats.org/drawingml/2006/table">
            <a:tbl>
              <a:tblPr firstRow="1" bandRow="1">
                <a:tableStyleId>{073A0DAA-6AF3-43AB-8588-CEC1D06C72B9}</a:tableStyleId>
              </a:tblPr>
              <a:tblGrid>
                <a:gridCol w="353455"/>
                <a:gridCol w="405784"/>
                <a:gridCol w="1008430"/>
                <a:gridCol w="741281"/>
                <a:gridCol w="871616"/>
                <a:gridCol w="1108914"/>
                <a:gridCol w="1017178"/>
              </a:tblGrid>
              <a:tr h="444186">
                <a:tc gridSpan="5">
                  <a:txBody>
                    <a:bodyPr/>
                    <a:lstStyle/>
                    <a:p>
                      <a:pPr algn="ctr"/>
                      <a:r>
                        <a:rPr lang="en-IN" sz="1400" dirty="0" smtClean="0">
                          <a:latin typeface="Times New Roman" panose="02020603050405020304" pitchFamily="18" charset="0"/>
                          <a:cs typeface="Times New Roman" panose="02020603050405020304" pitchFamily="18" charset="0"/>
                        </a:rPr>
                        <a:t>Distance to</a:t>
                      </a:r>
                      <a:endParaRPr lang="en-IN" sz="14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smtClean="0">
                          <a:solidFill>
                            <a:schemeClr val="bg1"/>
                          </a:solidFill>
                          <a:latin typeface="Times New Roman" panose="02020603050405020304" pitchFamily="18" charset="0"/>
                          <a:cs typeface="Times New Roman" panose="02020603050405020304" pitchFamily="18" charset="0"/>
                        </a:rPr>
                        <a:t>Iteration 2</a:t>
                      </a:r>
                    </a:p>
                  </a:txBody>
                  <a:tcPr/>
                </a:tc>
                <a:tc>
                  <a:txBody>
                    <a:bodyPr/>
                    <a:lstStyle/>
                    <a:p>
                      <a:r>
                        <a:rPr lang="en-IN" sz="1400" dirty="0" smtClean="0">
                          <a:latin typeface="Times New Roman" panose="02020603050405020304" pitchFamily="18" charset="0"/>
                          <a:cs typeface="Times New Roman" panose="02020603050405020304" pitchFamily="18" charset="0"/>
                        </a:rPr>
                        <a:t>Iteration 1</a:t>
                      </a:r>
                      <a:endParaRPr lang="en-IN" sz="1400" dirty="0">
                        <a:latin typeface="Times New Roman" panose="02020603050405020304" pitchFamily="18" charset="0"/>
                        <a:cs typeface="Times New Roman" panose="02020603050405020304" pitchFamily="18" charset="0"/>
                      </a:endParaRPr>
                    </a:p>
                  </a:txBody>
                  <a:tcPr/>
                </a:tc>
              </a:tr>
              <a:tr h="384040">
                <a:tc>
                  <a:txBody>
                    <a:bodyPr/>
                    <a:lstStyle/>
                    <a:p>
                      <a:r>
                        <a:rPr lang="en-IN" sz="1400" dirty="0" smtClean="0">
                          <a:latin typeface="Times New Roman" panose="02020603050405020304" pitchFamily="18" charset="0"/>
                          <a:cs typeface="Times New Roman" panose="02020603050405020304" pitchFamily="18" charset="0"/>
                        </a:rPr>
                        <a:t>x</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y</a:t>
                      </a:r>
                      <a:endParaRPr lang="en-IN" sz="1400" dirty="0">
                        <a:latin typeface="Times New Roman" panose="02020603050405020304" pitchFamily="18" charset="0"/>
                        <a:cs typeface="Times New Roman" panose="02020603050405020304" pitchFamily="18" charset="0"/>
                      </a:endParaRPr>
                    </a:p>
                  </a:txBody>
                  <a:tcPr/>
                </a:tc>
                <a:tc>
                  <a:txBody>
                    <a:bodyPr/>
                    <a:lstStyle/>
                    <a:p>
                      <a:pPr marL="0" algn="l" defTabSz="914400" rtl="0" eaLnBrk="1" latinLnBrk="0" hangingPunct="1"/>
                      <a:r>
                        <a:rPr lang="en-IN" sz="1400" kern="1200" dirty="0" smtClean="0">
                          <a:solidFill>
                            <a:schemeClr val="dk1"/>
                          </a:solidFill>
                          <a:latin typeface="Times New Roman" panose="02020603050405020304" pitchFamily="18" charset="0"/>
                          <a:ea typeface="+mn-ea"/>
                          <a:cs typeface="Times New Roman" panose="02020603050405020304" pitchFamily="18" charset="0"/>
                        </a:rPr>
                        <a:t>(2.66,5.66)</a:t>
                      </a:r>
                      <a:endParaRPr lang="en-IN"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IN" sz="1400" kern="1200" dirty="0" smtClean="0">
                          <a:solidFill>
                            <a:schemeClr val="dk1"/>
                          </a:solidFill>
                          <a:latin typeface="Times New Roman" panose="02020603050405020304" pitchFamily="18" charset="0"/>
                          <a:ea typeface="+mn-ea"/>
                          <a:cs typeface="Times New Roman" panose="02020603050405020304" pitchFamily="18" charset="0"/>
                        </a:rPr>
                        <a:t>(4.5,3)</a:t>
                      </a:r>
                      <a:endParaRPr lang="en-IN"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IN" sz="1400" kern="1200" dirty="0" smtClean="0">
                          <a:solidFill>
                            <a:schemeClr val="dk1"/>
                          </a:solidFill>
                          <a:latin typeface="Times New Roman" panose="02020603050405020304" pitchFamily="18" charset="0"/>
                          <a:ea typeface="+mn-ea"/>
                          <a:cs typeface="Times New Roman" panose="02020603050405020304" pitchFamily="18" charset="0"/>
                        </a:rPr>
                        <a:t>(6,5)</a:t>
                      </a:r>
                      <a:endParaRPr lang="en-IN"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Cluster </a:t>
                      </a:r>
                    </a:p>
                    <a:p>
                      <a:r>
                        <a:rPr lang="en-IN" sz="1400" dirty="0" smtClean="0">
                          <a:latin typeface="Times New Roman" panose="02020603050405020304" pitchFamily="18" charset="0"/>
                          <a:cs typeface="Times New Roman" panose="02020603050405020304" pitchFamily="18" charset="0"/>
                        </a:rPr>
                        <a:t>Numbers</a:t>
                      </a:r>
                    </a:p>
                  </a:txBody>
                  <a:tcPr/>
                </a:tc>
                <a:tc>
                  <a:txBody>
                    <a:bodyPr/>
                    <a:lstStyle/>
                    <a:p>
                      <a:r>
                        <a:rPr lang="en-IN" sz="1400" dirty="0" smtClean="0">
                          <a:latin typeface="Times New Roman" panose="02020603050405020304" pitchFamily="18" charset="0"/>
                          <a:cs typeface="Times New Roman" panose="02020603050405020304" pitchFamily="18" charset="0"/>
                        </a:rPr>
                        <a:t>Cluster </a:t>
                      </a:r>
                    </a:p>
                    <a:p>
                      <a:r>
                        <a:rPr lang="en-IN" sz="1400" dirty="0" smtClean="0">
                          <a:latin typeface="Times New Roman" panose="02020603050405020304" pitchFamily="18" charset="0"/>
                          <a:cs typeface="Times New Roman" panose="02020603050405020304" pitchFamily="18" charset="0"/>
                        </a:rPr>
                        <a:t>Numbers</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1.79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2.69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4.12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0.74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3.91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4.12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2.36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3.04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1.41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1.90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4.03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2.83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5.97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2.83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3.36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3.35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4.34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1.12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3.16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2.70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4.03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2.24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4.27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2.13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1.12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2.24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4206109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5170646"/>
          </a:xfrm>
          <a:prstGeom prst="rect">
            <a:avLst/>
          </a:prstGeom>
          <a:noFill/>
        </p:spPr>
        <p:txBody>
          <a:bodyPr wrap="square" rtlCol="0">
            <a:spAutoFit/>
          </a:bodyPr>
          <a:lstStyle/>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Iteration 3</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C1-Centroid (2.66,5.66)</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C2-Centroid (5,3)</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C3-Centroid (6,5.5)</a:t>
            </a: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New Centroids</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C1-Centroid (2.66,5.66)</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C2-Centroid (</a:t>
            </a:r>
            <a:r>
              <a:rPr lang="en-IN" sz="2000" b="1" dirty="0" smtClean="0">
                <a:solidFill>
                  <a:schemeClr val="bg1"/>
                </a:solidFill>
                <a:latin typeface="Times New Roman" panose="02020603050405020304" pitchFamily="18" charset="0"/>
                <a:cs typeface="Times New Roman" panose="02020603050405020304" pitchFamily="18" charset="0"/>
              </a:rPr>
              <a:t>5.75,3</a:t>
            </a:r>
            <a:r>
              <a:rPr lang="en-IN" sz="2000" b="1" dirty="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C3-Centroid </a:t>
            </a:r>
            <a:r>
              <a:rPr lang="en-IN" sz="2000" b="1" dirty="0" smtClean="0">
                <a:solidFill>
                  <a:schemeClr val="bg1"/>
                </a:solidFill>
                <a:latin typeface="Times New Roman" panose="02020603050405020304" pitchFamily="18" charset="0"/>
                <a:cs typeface="Times New Roman" panose="02020603050405020304" pitchFamily="18" charset="0"/>
              </a:rPr>
              <a:t>(5.33,6.33)</a:t>
            </a:r>
            <a:endParaRPr lang="en-IN" sz="2000" b="1"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sz="2000" dirty="0" smtClean="0">
              <a:solidFill>
                <a:schemeClr val="bg1"/>
              </a:solidFill>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514472542"/>
              </p:ext>
            </p:extLst>
          </p:nvPr>
        </p:nvGraphicFramePr>
        <p:xfrm>
          <a:off x="5320863" y="569628"/>
          <a:ext cx="5506658" cy="5850946"/>
        </p:xfrm>
        <a:graphic>
          <a:graphicData uri="http://schemas.openxmlformats.org/drawingml/2006/table">
            <a:tbl>
              <a:tblPr firstRow="1" bandRow="1">
                <a:tableStyleId>{073A0DAA-6AF3-43AB-8588-CEC1D06C72B9}</a:tableStyleId>
              </a:tblPr>
              <a:tblGrid>
                <a:gridCol w="353455"/>
                <a:gridCol w="405784"/>
                <a:gridCol w="1008430"/>
                <a:gridCol w="741281"/>
                <a:gridCol w="871616"/>
                <a:gridCol w="1108914"/>
                <a:gridCol w="1017178"/>
              </a:tblGrid>
              <a:tr h="444186">
                <a:tc gridSpan="5">
                  <a:txBody>
                    <a:bodyPr/>
                    <a:lstStyle/>
                    <a:p>
                      <a:pPr algn="ctr"/>
                      <a:r>
                        <a:rPr lang="en-IN" sz="1400" dirty="0" smtClean="0">
                          <a:latin typeface="Times New Roman" panose="02020603050405020304" pitchFamily="18" charset="0"/>
                          <a:cs typeface="Times New Roman" panose="02020603050405020304" pitchFamily="18" charset="0"/>
                        </a:rPr>
                        <a:t>Distance to</a:t>
                      </a:r>
                      <a:endParaRPr lang="en-IN" sz="14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smtClean="0">
                          <a:solidFill>
                            <a:schemeClr val="bg1"/>
                          </a:solidFill>
                          <a:latin typeface="Times New Roman" panose="02020603050405020304" pitchFamily="18" charset="0"/>
                          <a:cs typeface="Times New Roman" panose="02020603050405020304" pitchFamily="18" charset="0"/>
                        </a:rPr>
                        <a:t>Iteration 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smtClean="0">
                          <a:solidFill>
                            <a:schemeClr val="bg1"/>
                          </a:solidFill>
                          <a:latin typeface="Times New Roman" panose="02020603050405020304" pitchFamily="18" charset="0"/>
                          <a:cs typeface="Times New Roman" panose="02020603050405020304" pitchFamily="18" charset="0"/>
                        </a:rPr>
                        <a:t>Iteration 2</a:t>
                      </a:r>
                    </a:p>
                  </a:txBody>
                  <a:tcPr/>
                </a:tc>
              </a:tr>
              <a:tr h="384040">
                <a:tc>
                  <a:txBody>
                    <a:bodyPr/>
                    <a:lstStyle/>
                    <a:p>
                      <a:r>
                        <a:rPr lang="en-IN" sz="1400" dirty="0" smtClean="0">
                          <a:latin typeface="Times New Roman" panose="02020603050405020304" pitchFamily="18" charset="0"/>
                          <a:cs typeface="Times New Roman" panose="02020603050405020304" pitchFamily="18" charset="0"/>
                        </a:rPr>
                        <a:t>x</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y</a:t>
                      </a:r>
                      <a:endParaRPr lang="en-IN" sz="1400" dirty="0">
                        <a:latin typeface="Times New Roman" panose="02020603050405020304" pitchFamily="18" charset="0"/>
                        <a:cs typeface="Times New Roman" panose="02020603050405020304" pitchFamily="18" charset="0"/>
                      </a:endParaRPr>
                    </a:p>
                  </a:txBody>
                  <a:tcPr/>
                </a:tc>
                <a:tc>
                  <a:txBody>
                    <a:bodyPr/>
                    <a:lstStyle/>
                    <a:p>
                      <a:pPr marL="0" algn="l" defTabSz="914400" rtl="0" eaLnBrk="1" latinLnBrk="0" hangingPunct="1"/>
                      <a:r>
                        <a:rPr lang="en-IN" sz="1400" kern="1200" dirty="0" smtClean="0">
                          <a:solidFill>
                            <a:schemeClr val="dk1"/>
                          </a:solidFill>
                          <a:latin typeface="Times New Roman" panose="02020603050405020304" pitchFamily="18" charset="0"/>
                          <a:ea typeface="+mn-ea"/>
                          <a:cs typeface="Times New Roman" panose="02020603050405020304" pitchFamily="18" charset="0"/>
                        </a:rPr>
                        <a:t>(2.66,5.66)</a:t>
                      </a:r>
                      <a:endParaRPr lang="en-IN"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IN" sz="1400" kern="1200" dirty="0" smtClean="0">
                          <a:solidFill>
                            <a:schemeClr val="dk1"/>
                          </a:solidFill>
                          <a:latin typeface="Times New Roman" panose="02020603050405020304" pitchFamily="18" charset="0"/>
                          <a:ea typeface="+mn-ea"/>
                          <a:cs typeface="Times New Roman" panose="02020603050405020304" pitchFamily="18" charset="0"/>
                        </a:rPr>
                        <a:t>(5,3)</a:t>
                      </a:r>
                      <a:endParaRPr lang="en-IN"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IN" sz="1400" kern="1200" dirty="0" smtClean="0">
                          <a:solidFill>
                            <a:schemeClr val="dk1"/>
                          </a:solidFill>
                          <a:latin typeface="Times New Roman" panose="02020603050405020304" pitchFamily="18" charset="0"/>
                          <a:ea typeface="+mn-ea"/>
                          <a:cs typeface="Times New Roman" panose="02020603050405020304" pitchFamily="18" charset="0"/>
                        </a:rPr>
                        <a:t>(6,5.5)</a:t>
                      </a:r>
                      <a:endParaRPr lang="en-IN"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Cluster </a:t>
                      </a:r>
                    </a:p>
                    <a:p>
                      <a:r>
                        <a:rPr lang="en-IN" sz="1400" dirty="0" smtClean="0">
                          <a:latin typeface="Times New Roman" panose="02020603050405020304" pitchFamily="18" charset="0"/>
                          <a:cs typeface="Times New Roman" panose="02020603050405020304" pitchFamily="18" charset="0"/>
                        </a:rPr>
                        <a:t>Numbers</a:t>
                      </a:r>
                    </a:p>
                  </a:txBody>
                  <a:tcPr/>
                </a:tc>
                <a:tc>
                  <a:txBody>
                    <a:bodyPr/>
                    <a:lstStyle/>
                    <a:p>
                      <a:r>
                        <a:rPr lang="en-IN" sz="1400" dirty="0" smtClean="0">
                          <a:latin typeface="Times New Roman" panose="02020603050405020304" pitchFamily="18" charset="0"/>
                          <a:cs typeface="Times New Roman" panose="02020603050405020304" pitchFamily="18" charset="0"/>
                        </a:rPr>
                        <a:t>Cluster </a:t>
                      </a:r>
                    </a:p>
                    <a:p>
                      <a:r>
                        <a:rPr lang="en-IN" sz="1400" dirty="0" smtClean="0">
                          <a:latin typeface="Times New Roman" panose="02020603050405020304" pitchFamily="18" charset="0"/>
                          <a:cs typeface="Times New Roman" panose="02020603050405020304" pitchFamily="18" charset="0"/>
                        </a:rPr>
                        <a:t>Numbers</a:t>
                      </a: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1.79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3.16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4.27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0.74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4.24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4.03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2.36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1.12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1.90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4.12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5.97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3.20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3.36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3.16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4.34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3.64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2.70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4.27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2.13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1.41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5401706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43945" y="935158"/>
            <a:ext cx="10955383" cy="4708981"/>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Iteration </a:t>
            </a:r>
            <a:r>
              <a:rPr lang="en-IN" sz="2000" b="1" dirty="0" smtClean="0">
                <a:solidFill>
                  <a:schemeClr val="bg1"/>
                </a:solidFill>
                <a:latin typeface="Times New Roman" panose="02020603050405020304" pitchFamily="18" charset="0"/>
                <a:cs typeface="Times New Roman" panose="02020603050405020304" pitchFamily="18" charset="0"/>
              </a:rPr>
              <a:t>4</a:t>
            </a:r>
            <a:endParaRPr lang="en-IN" sz="2000" b="1"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C1-Centroid (2.66,5.66)</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C2-Centroid (</a:t>
            </a:r>
            <a:r>
              <a:rPr lang="en-IN" sz="2000" b="1" dirty="0" smtClean="0">
                <a:solidFill>
                  <a:schemeClr val="bg1"/>
                </a:solidFill>
                <a:latin typeface="Times New Roman" panose="02020603050405020304" pitchFamily="18" charset="0"/>
                <a:cs typeface="Times New Roman" panose="02020603050405020304" pitchFamily="18" charset="0"/>
              </a:rPr>
              <a:t>5.75,3</a:t>
            </a:r>
            <a:r>
              <a:rPr lang="en-IN" sz="2000" b="1" dirty="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C3-Centroid </a:t>
            </a:r>
            <a:r>
              <a:rPr lang="en-IN" sz="2000" b="1" dirty="0" smtClean="0">
                <a:solidFill>
                  <a:schemeClr val="bg1"/>
                </a:solidFill>
                <a:latin typeface="Times New Roman" panose="02020603050405020304" pitchFamily="18" charset="0"/>
                <a:cs typeface="Times New Roman" panose="02020603050405020304" pitchFamily="18" charset="0"/>
              </a:rPr>
              <a:t>(5.33,6.33)</a:t>
            </a:r>
            <a:endParaRPr lang="en-IN" sz="2000" b="1"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New </a:t>
            </a:r>
            <a:r>
              <a:rPr lang="en-IN" sz="2000" dirty="0" smtClean="0">
                <a:solidFill>
                  <a:schemeClr val="bg1"/>
                </a:solidFill>
                <a:latin typeface="Times New Roman" panose="02020603050405020304" pitchFamily="18" charset="0"/>
                <a:cs typeface="Times New Roman" panose="02020603050405020304" pitchFamily="18" charset="0"/>
              </a:rPr>
              <a:t>Centroids</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C1-Centroid </a:t>
            </a:r>
            <a:r>
              <a:rPr lang="en-IN" sz="2000" b="1" dirty="0" smtClean="0">
                <a:solidFill>
                  <a:schemeClr val="bg1"/>
                </a:solidFill>
                <a:latin typeface="Times New Roman" panose="02020603050405020304" pitchFamily="18" charset="0"/>
                <a:cs typeface="Times New Roman" panose="02020603050405020304" pitchFamily="18" charset="0"/>
              </a:rPr>
              <a:t>(2,5)</a:t>
            </a:r>
            <a:endParaRPr lang="en-IN" sz="2000" b="1"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C2-Centroid (5.75,3)</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C3-Centroid (</a:t>
            </a:r>
            <a:r>
              <a:rPr lang="en-IN" sz="2000" b="1" dirty="0" smtClean="0">
                <a:solidFill>
                  <a:schemeClr val="bg1"/>
                </a:solidFill>
                <a:latin typeface="Times New Roman" panose="02020603050405020304" pitchFamily="18" charset="0"/>
                <a:cs typeface="Times New Roman" panose="02020603050405020304" pitchFamily="18" charset="0"/>
              </a:rPr>
              <a:t>5,6.5)</a:t>
            </a:r>
            <a:endParaRPr lang="en-IN" sz="2000" b="1"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796534707"/>
              </p:ext>
            </p:extLst>
          </p:nvPr>
        </p:nvGraphicFramePr>
        <p:xfrm>
          <a:off x="5320863" y="569628"/>
          <a:ext cx="5728849" cy="5850946"/>
        </p:xfrm>
        <a:graphic>
          <a:graphicData uri="http://schemas.openxmlformats.org/drawingml/2006/table">
            <a:tbl>
              <a:tblPr firstRow="1" bandRow="1">
                <a:tableStyleId>{073A0DAA-6AF3-43AB-8588-CEC1D06C72B9}</a:tableStyleId>
              </a:tblPr>
              <a:tblGrid>
                <a:gridCol w="353455"/>
                <a:gridCol w="405784"/>
                <a:gridCol w="1008430"/>
                <a:gridCol w="859057"/>
                <a:gridCol w="1008404"/>
                <a:gridCol w="1085315"/>
                <a:gridCol w="1008404"/>
              </a:tblGrid>
              <a:tr h="444186">
                <a:tc gridSpan="5">
                  <a:txBody>
                    <a:bodyPr/>
                    <a:lstStyle/>
                    <a:p>
                      <a:pPr algn="ctr"/>
                      <a:r>
                        <a:rPr lang="en-IN" sz="1400" dirty="0" smtClean="0">
                          <a:latin typeface="Times New Roman" panose="02020603050405020304" pitchFamily="18" charset="0"/>
                          <a:cs typeface="Times New Roman" panose="02020603050405020304" pitchFamily="18" charset="0"/>
                        </a:rPr>
                        <a:t>Distance to</a:t>
                      </a:r>
                      <a:endParaRPr lang="en-IN" sz="14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smtClean="0">
                          <a:solidFill>
                            <a:schemeClr val="bg1"/>
                          </a:solidFill>
                          <a:latin typeface="Times New Roman" panose="02020603050405020304" pitchFamily="18" charset="0"/>
                          <a:cs typeface="Times New Roman" panose="02020603050405020304" pitchFamily="18" charset="0"/>
                        </a:rPr>
                        <a:t>Iteration 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smtClean="0">
                          <a:solidFill>
                            <a:schemeClr val="bg1"/>
                          </a:solidFill>
                          <a:latin typeface="Times New Roman" panose="02020603050405020304" pitchFamily="18" charset="0"/>
                          <a:cs typeface="Times New Roman" panose="02020603050405020304" pitchFamily="18" charset="0"/>
                        </a:rPr>
                        <a:t>Iteration 3</a:t>
                      </a:r>
                    </a:p>
                  </a:txBody>
                  <a:tcPr/>
                </a:tc>
              </a:tr>
              <a:tr h="384040">
                <a:tc>
                  <a:txBody>
                    <a:bodyPr/>
                    <a:lstStyle/>
                    <a:p>
                      <a:r>
                        <a:rPr lang="en-IN" sz="1400" dirty="0" smtClean="0">
                          <a:latin typeface="Times New Roman" panose="02020603050405020304" pitchFamily="18" charset="0"/>
                          <a:cs typeface="Times New Roman" panose="02020603050405020304" pitchFamily="18" charset="0"/>
                        </a:rPr>
                        <a:t>x</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y</a:t>
                      </a:r>
                      <a:endParaRPr lang="en-IN" sz="1400" dirty="0">
                        <a:latin typeface="Times New Roman" panose="02020603050405020304" pitchFamily="18" charset="0"/>
                        <a:cs typeface="Times New Roman" panose="02020603050405020304" pitchFamily="18" charset="0"/>
                      </a:endParaRPr>
                    </a:p>
                  </a:txBody>
                  <a:tcPr/>
                </a:tc>
                <a:tc>
                  <a:txBody>
                    <a:bodyPr/>
                    <a:lstStyle/>
                    <a:p>
                      <a:pPr marL="0" algn="l" defTabSz="914400" rtl="0" eaLnBrk="1" latinLnBrk="0" hangingPunct="1"/>
                      <a:r>
                        <a:rPr lang="en-IN" sz="1400" kern="1200" dirty="0" smtClean="0">
                          <a:solidFill>
                            <a:schemeClr val="dk1"/>
                          </a:solidFill>
                          <a:latin typeface="Times New Roman" panose="02020603050405020304" pitchFamily="18" charset="0"/>
                          <a:ea typeface="+mn-ea"/>
                          <a:cs typeface="Times New Roman" panose="02020603050405020304" pitchFamily="18" charset="0"/>
                        </a:rPr>
                        <a:t>(2.66,5.66)</a:t>
                      </a:r>
                      <a:endParaRPr lang="en-IN"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IN" sz="1400" kern="1200" dirty="0" smtClean="0">
                          <a:solidFill>
                            <a:schemeClr val="dk1"/>
                          </a:solidFill>
                          <a:latin typeface="Times New Roman" panose="02020603050405020304" pitchFamily="18" charset="0"/>
                          <a:ea typeface="+mn-ea"/>
                          <a:cs typeface="Times New Roman" panose="02020603050405020304" pitchFamily="18" charset="0"/>
                        </a:rPr>
                        <a:t>(5.75,3)</a:t>
                      </a:r>
                      <a:endParaRPr lang="en-IN"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IN" sz="1400" kern="1200" dirty="0" smtClean="0">
                          <a:solidFill>
                            <a:schemeClr val="dk1"/>
                          </a:solidFill>
                          <a:latin typeface="Times New Roman" panose="02020603050405020304" pitchFamily="18" charset="0"/>
                          <a:ea typeface="+mn-ea"/>
                          <a:cs typeface="Times New Roman" panose="02020603050405020304" pitchFamily="18" charset="0"/>
                        </a:rPr>
                        <a:t>(5.33,6.33)</a:t>
                      </a:r>
                      <a:endParaRPr lang="en-IN"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Cluster </a:t>
                      </a:r>
                    </a:p>
                    <a:p>
                      <a:r>
                        <a:rPr lang="en-IN" sz="1400" dirty="0" smtClean="0">
                          <a:latin typeface="Times New Roman" panose="02020603050405020304" pitchFamily="18" charset="0"/>
                          <a:cs typeface="Times New Roman" panose="02020603050405020304" pitchFamily="18" charset="0"/>
                        </a:rPr>
                        <a:t>Numbers</a:t>
                      </a:r>
                    </a:p>
                  </a:txBody>
                  <a:tcPr/>
                </a:tc>
                <a:tc>
                  <a:txBody>
                    <a:bodyPr/>
                    <a:lstStyle/>
                    <a:p>
                      <a:r>
                        <a:rPr lang="en-IN" sz="1400" dirty="0" smtClean="0">
                          <a:latin typeface="Times New Roman" panose="02020603050405020304" pitchFamily="18" charset="0"/>
                          <a:cs typeface="Times New Roman" panose="02020603050405020304" pitchFamily="18" charset="0"/>
                        </a:rPr>
                        <a:t>Cluster </a:t>
                      </a:r>
                    </a:p>
                    <a:p>
                      <a:r>
                        <a:rPr lang="en-IN" sz="1400" dirty="0" smtClean="0">
                          <a:latin typeface="Times New Roman" panose="02020603050405020304" pitchFamily="18" charset="0"/>
                          <a:cs typeface="Times New Roman" panose="02020603050405020304" pitchFamily="18" charset="0"/>
                        </a:rPr>
                        <a:t>Numbers</a:t>
                      </a: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1.79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3.88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4.06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0.74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4.80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3.35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2.36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3.09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0.47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1.90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4.37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1.49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5.97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2.25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4.27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3.36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0.75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4.34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1.25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4.34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2.70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4.07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0.75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4.27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0.25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3.40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2.13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2.02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2.68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88395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96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3323987"/>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Iteration </a:t>
            </a:r>
            <a:r>
              <a:rPr lang="en-IN" sz="2000" b="1" dirty="0" smtClean="0">
                <a:solidFill>
                  <a:schemeClr val="bg1"/>
                </a:solidFill>
                <a:latin typeface="Times New Roman" panose="02020603050405020304" pitchFamily="18" charset="0"/>
                <a:cs typeface="Times New Roman" panose="02020603050405020304" pitchFamily="18" charset="0"/>
              </a:rPr>
              <a:t>5</a:t>
            </a:r>
            <a:endParaRPr lang="en-IN" sz="2000" b="1"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C1-Centroid (2,5)</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C2-Centroid (5.75,3)</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C3-Centroid (5,6.5)</a:t>
            </a: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No Movement of data points,</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Hence they are final position</a:t>
            </a:r>
            <a:endParaRPr lang="en-IN" sz="2000" dirty="0">
              <a:solidFill>
                <a:schemeClr val="bg1"/>
              </a:solidFill>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24738343"/>
              </p:ext>
            </p:extLst>
          </p:nvPr>
        </p:nvGraphicFramePr>
        <p:xfrm>
          <a:off x="5320863" y="569628"/>
          <a:ext cx="5728849" cy="5850946"/>
        </p:xfrm>
        <a:graphic>
          <a:graphicData uri="http://schemas.openxmlformats.org/drawingml/2006/table">
            <a:tbl>
              <a:tblPr firstRow="1" bandRow="1">
                <a:tableStyleId>{073A0DAA-6AF3-43AB-8588-CEC1D06C72B9}</a:tableStyleId>
              </a:tblPr>
              <a:tblGrid>
                <a:gridCol w="353455"/>
                <a:gridCol w="405784"/>
                <a:gridCol w="636892"/>
                <a:gridCol w="905855"/>
                <a:gridCol w="905854"/>
                <a:gridCol w="1016949"/>
                <a:gridCol w="1504060"/>
              </a:tblGrid>
              <a:tr h="444186">
                <a:tc gridSpan="5">
                  <a:txBody>
                    <a:bodyPr/>
                    <a:lstStyle/>
                    <a:p>
                      <a:pPr algn="ctr"/>
                      <a:r>
                        <a:rPr lang="en-IN" sz="1400" dirty="0" smtClean="0">
                          <a:latin typeface="Times New Roman" panose="02020603050405020304" pitchFamily="18" charset="0"/>
                          <a:cs typeface="Times New Roman" panose="02020603050405020304" pitchFamily="18" charset="0"/>
                        </a:rPr>
                        <a:t>Distance to</a:t>
                      </a:r>
                      <a:endParaRPr lang="en-IN" sz="1400" dirty="0">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smtClean="0">
                          <a:solidFill>
                            <a:schemeClr val="bg1"/>
                          </a:solidFill>
                          <a:latin typeface="Times New Roman" panose="02020603050405020304" pitchFamily="18" charset="0"/>
                          <a:cs typeface="Times New Roman" panose="02020603050405020304" pitchFamily="18" charset="0"/>
                        </a:rPr>
                        <a:t>Iteration 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b="1" dirty="0" smtClean="0">
                          <a:solidFill>
                            <a:schemeClr val="bg1"/>
                          </a:solidFill>
                          <a:latin typeface="Times New Roman" panose="02020603050405020304" pitchFamily="18" charset="0"/>
                          <a:cs typeface="Times New Roman" panose="02020603050405020304" pitchFamily="18" charset="0"/>
                        </a:rPr>
                        <a:t>Iteration 4</a:t>
                      </a:r>
                    </a:p>
                  </a:txBody>
                  <a:tcPr/>
                </a:tc>
              </a:tr>
              <a:tr h="384040">
                <a:tc>
                  <a:txBody>
                    <a:bodyPr/>
                    <a:lstStyle/>
                    <a:p>
                      <a:r>
                        <a:rPr lang="en-IN" sz="1400" dirty="0" smtClean="0">
                          <a:latin typeface="Times New Roman" panose="02020603050405020304" pitchFamily="18" charset="0"/>
                          <a:cs typeface="Times New Roman" panose="02020603050405020304" pitchFamily="18" charset="0"/>
                        </a:rPr>
                        <a:t>x</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y</a:t>
                      </a:r>
                      <a:endParaRPr lang="en-IN" sz="1400" dirty="0">
                        <a:latin typeface="Times New Roman" panose="02020603050405020304" pitchFamily="18" charset="0"/>
                        <a:cs typeface="Times New Roman" panose="02020603050405020304" pitchFamily="18" charset="0"/>
                      </a:endParaRPr>
                    </a:p>
                  </a:txBody>
                  <a:tcPr/>
                </a:tc>
                <a:tc>
                  <a:txBody>
                    <a:bodyPr/>
                    <a:lstStyle/>
                    <a:p>
                      <a:pPr marL="0" algn="l" defTabSz="914400" rtl="0" eaLnBrk="1" latinLnBrk="0" hangingPunct="1"/>
                      <a:r>
                        <a:rPr lang="en-IN" sz="1400" kern="1200" dirty="0" smtClean="0">
                          <a:solidFill>
                            <a:schemeClr val="dk1"/>
                          </a:solidFill>
                          <a:latin typeface="Times New Roman" panose="02020603050405020304" pitchFamily="18" charset="0"/>
                          <a:ea typeface="+mn-ea"/>
                          <a:cs typeface="Times New Roman" panose="02020603050405020304" pitchFamily="18" charset="0"/>
                        </a:rPr>
                        <a:t>(2,5)</a:t>
                      </a:r>
                      <a:endParaRPr lang="en-IN"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IN" sz="1400" kern="1200" dirty="0" smtClean="0">
                          <a:solidFill>
                            <a:schemeClr val="dk1"/>
                          </a:solidFill>
                          <a:latin typeface="Times New Roman" panose="02020603050405020304" pitchFamily="18" charset="0"/>
                          <a:ea typeface="+mn-ea"/>
                          <a:cs typeface="Times New Roman" panose="02020603050405020304" pitchFamily="18" charset="0"/>
                        </a:rPr>
                        <a:t>(5.75,3)</a:t>
                      </a:r>
                      <a:endParaRPr lang="en-IN"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0" algn="l" defTabSz="914400" rtl="0" eaLnBrk="1" latinLnBrk="0" hangingPunct="1"/>
                      <a:r>
                        <a:rPr lang="en-IN" sz="1400" kern="1200" dirty="0" smtClean="0">
                          <a:solidFill>
                            <a:schemeClr val="dk1"/>
                          </a:solidFill>
                          <a:latin typeface="Times New Roman" panose="02020603050405020304" pitchFamily="18" charset="0"/>
                          <a:ea typeface="+mn-ea"/>
                          <a:cs typeface="Times New Roman" panose="02020603050405020304" pitchFamily="18" charset="0"/>
                        </a:rPr>
                        <a:t>(5,6.5)</a:t>
                      </a:r>
                      <a:endParaRPr lang="en-IN" sz="1400" kern="120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Cluster </a:t>
                      </a:r>
                    </a:p>
                    <a:p>
                      <a:r>
                        <a:rPr lang="en-IN" sz="1400" dirty="0" smtClean="0">
                          <a:latin typeface="Times New Roman" panose="02020603050405020304" pitchFamily="18" charset="0"/>
                          <a:cs typeface="Times New Roman" panose="02020603050405020304" pitchFamily="18" charset="0"/>
                        </a:rPr>
                        <a:t>Numbers</a:t>
                      </a:r>
                    </a:p>
                  </a:txBody>
                  <a:tcPr/>
                </a:tc>
                <a:tc>
                  <a:txBody>
                    <a:bodyPr/>
                    <a:lstStyle/>
                    <a:p>
                      <a:r>
                        <a:rPr lang="en-IN" sz="1400" dirty="0" smtClean="0">
                          <a:latin typeface="Times New Roman" panose="02020603050405020304" pitchFamily="18" charset="0"/>
                          <a:cs typeface="Times New Roman" panose="02020603050405020304" pitchFamily="18" charset="0"/>
                        </a:rPr>
                        <a:t>Cluster </a:t>
                      </a:r>
                    </a:p>
                    <a:p>
                      <a:r>
                        <a:rPr lang="en-IN" sz="1400" dirty="0" smtClean="0">
                          <a:latin typeface="Times New Roman" panose="02020603050405020304" pitchFamily="18" charset="0"/>
                          <a:cs typeface="Times New Roman" panose="02020603050405020304" pitchFamily="18" charset="0"/>
                        </a:rPr>
                        <a:t>Numbers</a:t>
                      </a: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3.88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3.91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4.80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3.04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3.16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3.09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2.83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4.37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1.12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6.32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2.25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4.61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4.12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3.01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1.12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4.24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1.25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3.61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4.07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C3</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4.47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0.25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3.64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488860">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2.24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2.02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2.69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4238358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70530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337348"/>
            <a:ext cx="3396343"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43" y="2189422"/>
            <a:ext cx="5556066" cy="1311449"/>
          </a:xfrm>
          <a:prstGeom prst="rect">
            <a:avLst/>
          </a:prstGeom>
          <a:noFill/>
        </p:spPr>
        <p:txBody>
          <a:bodyPr wrap="square" rtlCol="0">
            <a:spAutoFit/>
          </a:bodyPr>
          <a:lstStyle/>
          <a:p>
            <a:pPr algn="just">
              <a:lnSpc>
                <a:spcPct val="150000"/>
              </a:lnSpc>
            </a:pPr>
            <a:endParaRPr lang="en-IN" sz="6000"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171700" y="1319212"/>
            <a:ext cx="7848600" cy="4219575"/>
          </a:xfrm>
          <a:prstGeom prst="rect">
            <a:avLst/>
          </a:prstGeom>
        </p:spPr>
      </p:pic>
    </p:spTree>
    <p:extLst>
      <p:ext uri="{BB962C8B-B14F-4D97-AF65-F5344CB8AC3E}">
        <p14:creationId xmlns:p14="http://schemas.microsoft.com/office/powerpoint/2010/main" val="73841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3323987"/>
          </a:xfrm>
          <a:prstGeom prst="rect">
            <a:avLst/>
          </a:prstGeom>
          <a:noFill/>
        </p:spPr>
        <p:txBody>
          <a:bodyPr wrap="square" rtlCol="0">
            <a:spAutoFit/>
          </a:bodyPr>
          <a:lstStyle/>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Clustering</a:t>
            </a:r>
          </a:p>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Clustering in machine learning is an </a:t>
            </a:r>
            <a:r>
              <a:rPr lang="en-IN" sz="2000" b="1" dirty="0">
                <a:solidFill>
                  <a:schemeClr val="bg1"/>
                </a:solidFill>
                <a:latin typeface="Times New Roman" panose="02020603050405020304" pitchFamily="18" charset="0"/>
                <a:cs typeface="Times New Roman" panose="02020603050405020304" pitchFamily="18" charset="0"/>
              </a:rPr>
              <a:t>unsupervised learning</a:t>
            </a:r>
            <a:r>
              <a:rPr lang="en-IN" sz="2000" dirty="0">
                <a:solidFill>
                  <a:schemeClr val="bg1"/>
                </a:solidFill>
                <a:latin typeface="Times New Roman" panose="02020603050405020304" pitchFamily="18" charset="0"/>
                <a:cs typeface="Times New Roman" panose="02020603050405020304" pitchFamily="18" charset="0"/>
              </a:rPr>
              <a:t> technique used to group similar data points into clusters based on their features. </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The </a:t>
            </a:r>
            <a:r>
              <a:rPr lang="en-IN" sz="2000" dirty="0">
                <a:solidFill>
                  <a:schemeClr val="bg1"/>
                </a:solidFill>
                <a:latin typeface="Times New Roman" panose="02020603050405020304" pitchFamily="18" charset="0"/>
                <a:cs typeface="Times New Roman" panose="02020603050405020304" pitchFamily="18" charset="0"/>
              </a:rPr>
              <a:t>main goal of clustering is to divide a dataset into subsets, or clusters, where data points within the same cluster are more similar to each other than to those in other clusters. </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Since </a:t>
            </a:r>
            <a:r>
              <a:rPr lang="en-IN" sz="2000" dirty="0">
                <a:solidFill>
                  <a:schemeClr val="bg1"/>
                </a:solidFill>
                <a:latin typeface="Times New Roman" panose="02020603050405020304" pitchFamily="18" charset="0"/>
                <a:cs typeface="Times New Roman" panose="02020603050405020304" pitchFamily="18" charset="0"/>
              </a:rPr>
              <a:t>clustering is unsupervised, it doesn't rely on </a:t>
            </a:r>
            <a:r>
              <a:rPr lang="en-IN" sz="2000" dirty="0" err="1">
                <a:solidFill>
                  <a:schemeClr val="bg1"/>
                </a:solidFill>
                <a:latin typeface="Times New Roman" panose="02020603050405020304" pitchFamily="18" charset="0"/>
                <a:cs typeface="Times New Roman" panose="02020603050405020304" pitchFamily="18" charset="0"/>
              </a:rPr>
              <a:t>labeled</a:t>
            </a:r>
            <a:r>
              <a:rPr lang="en-IN" sz="2000" dirty="0">
                <a:solidFill>
                  <a:schemeClr val="bg1"/>
                </a:solidFill>
                <a:latin typeface="Times New Roman" panose="02020603050405020304" pitchFamily="18" charset="0"/>
                <a:cs typeface="Times New Roman" panose="02020603050405020304" pitchFamily="18" charset="0"/>
              </a:rPr>
              <a:t> data, making it useful for exploratory data analysis</a:t>
            </a:r>
            <a:endParaRPr lang="en-IN" sz="20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2139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1938992"/>
          </a:xfrm>
          <a:prstGeom prst="rect">
            <a:avLst/>
          </a:prstGeom>
          <a:noFill/>
        </p:spPr>
        <p:txBody>
          <a:bodyPr wrap="square" rtlCol="0">
            <a:spAutoFit/>
          </a:bodyPr>
          <a:lstStyle/>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Suppose that the machine learning tasks is to cluster points into tree clusters, were the points are</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A1(2,10),A2(2,5),A3(,4),B1(5,),B2(7,5),B3(7,5),B3(6,4),C1(1,2),C2(4,9).</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The distance function is Euclidean distance.</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Suppose initially we assign A1,B1 and C1 as the centre of each cluster, respectively.</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991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879414"/>
            <a:ext cx="10955383" cy="5170646"/>
          </a:xfrm>
          <a:prstGeom prst="rect">
            <a:avLst/>
          </a:prstGeom>
          <a:noFill/>
        </p:spPr>
        <p:txBody>
          <a:bodyPr wrap="square" rtlCol="0">
            <a:spAutoFit/>
          </a:bodyPr>
          <a:lstStyle/>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Initial Centroids:</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First iteration</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A1</a:t>
            </a:r>
            <a:r>
              <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r>
              <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2,10)</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B1(5,8)</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C1(1,2)</a:t>
            </a:r>
          </a:p>
          <a:p>
            <a:pPr algn="just">
              <a:lnSpc>
                <a:spcPct val="150000"/>
              </a:lnSpc>
            </a:pPr>
            <a:endPar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a:p>
            <a:pPr algn="just">
              <a:lnSpc>
                <a:spcPct val="150000"/>
              </a:lnSpc>
            </a:pPr>
            <a:endPar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New Centroid:</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A1(2,10)</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B1(6,6)</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C1(1.5,3.5)</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3"/>
          <a:stretch>
            <a:fillRect/>
          </a:stretch>
        </p:blipFill>
        <p:spPr>
          <a:xfrm>
            <a:off x="716133" y="3321313"/>
            <a:ext cx="2558503" cy="415427"/>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882213547"/>
              </p:ext>
            </p:extLst>
          </p:nvPr>
        </p:nvGraphicFramePr>
        <p:xfrm>
          <a:off x="3892945" y="1164047"/>
          <a:ext cx="5738165" cy="3985146"/>
        </p:xfrm>
        <a:graphic>
          <a:graphicData uri="http://schemas.openxmlformats.org/drawingml/2006/table">
            <a:tbl>
              <a:tblPr firstRow="1" bandRow="1">
                <a:tableStyleId>{073A0DAA-6AF3-43AB-8588-CEC1D06C72B9}</a:tableStyleId>
              </a:tblPr>
              <a:tblGrid>
                <a:gridCol w="567960"/>
                <a:gridCol w="504331"/>
                <a:gridCol w="664490"/>
                <a:gridCol w="888394"/>
                <a:gridCol w="808944"/>
                <a:gridCol w="743939"/>
                <a:gridCol w="1560107"/>
              </a:tblGrid>
              <a:tr h="370840">
                <a:tc rowSpan="2" gridSpan="3">
                  <a:txBody>
                    <a:bodyPr/>
                    <a:lstStyle/>
                    <a:p>
                      <a:r>
                        <a:rPr lang="en-IN" dirty="0" smtClean="0">
                          <a:latin typeface="Times New Roman" panose="02020603050405020304" pitchFamily="18" charset="0"/>
                          <a:cs typeface="Times New Roman" panose="02020603050405020304" pitchFamily="18" charset="0"/>
                        </a:rPr>
                        <a:t>Data Points</a:t>
                      </a:r>
                      <a:endParaRPr lang="en-IN" dirty="0">
                        <a:latin typeface="Times New Roman" panose="02020603050405020304" pitchFamily="18" charset="0"/>
                        <a:cs typeface="Times New Roman" panose="02020603050405020304" pitchFamily="18" charset="0"/>
                      </a:endParaRPr>
                    </a:p>
                  </a:txBody>
                  <a:tcPr/>
                </a:tc>
                <a:tc rowSpan="2" hMerge="1">
                  <a:txBody>
                    <a:bodyPr/>
                    <a:lstStyle/>
                    <a:p>
                      <a:endParaRPr lang="en-IN" dirty="0"/>
                    </a:p>
                  </a:txBody>
                  <a:tcPr/>
                </a:tc>
                <a:tc rowSpan="2" hMerge="1">
                  <a:txBody>
                    <a:bodyPr/>
                    <a:lstStyle/>
                    <a:p>
                      <a:endParaRPr lang="en-IN" dirty="0"/>
                    </a:p>
                  </a:txBody>
                  <a:tcPr/>
                </a:tc>
                <a:tc gridSpan="3">
                  <a:txBody>
                    <a:bodyPr/>
                    <a:lstStyle/>
                    <a:p>
                      <a:pPr algn="ctr"/>
                      <a:r>
                        <a:rPr lang="en-IN" dirty="0" smtClean="0">
                          <a:latin typeface="Times New Roman" panose="02020603050405020304" pitchFamily="18" charset="0"/>
                          <a:cs typeface="Times New Roman" panose="02020603050405020304" pitchFamily="18" charset="0"/>
                        </a:rPr>
                        <a:t>Distance to</a:t>
                      </a:r>
                      <a:endParaRPr lang="en-IN" dirty="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c hMerge="1">
                  <a:txBody>
                    <a:bodyPr/>
                    <a:lstStyle/>
                    <a:p>
                      <a:endParaRPr lang="en-IN" dirty="0"/>
                    </a:p>
                  </a:txBody>
                  <a:tcPr/>
                </a:tc>
                <a:tc>
                  <a:txBody>
                    <a:bodyPr/>
                    <a:lstStyle/>
                    <a:p>
                      <a:r>
                        <a:rPr lang="en-IN" dirty="0" smtClean="0">
                          <a:latin typeface="Times New Roman" panose="02020603050405020304" pitchFamily="18" charset="0"/>
                          <a:cs typeface="Times New Roman" panose="02020603050405020304" pitchFamily="18" charset="0"/>
                        </a:rPr>
                        <a:t>Cluster Number</a:t>
                      </a:r>
                      <a:endParaRPr lang="en-IN" dirty="0">
                        <a:latin typeface="Times New Roman" panose="02020603050405020304" pitchFamily="18" charset="0"/>
                        <a:cs typeface="Times New Roman" panose="02020603050405020304" pitchFamily="18" charset="0"/>
                      </a:endParaRPr>
                    </a:p>
                  </a:txBody>
                  <a:tcPr/>
                </a:tc>
              </a:tr>
              <a:tr h="370840">
                <a:tc gridSpan="3" vMerge="1">
                  <a:txBody>
                    <a:bodyPr/>
                    <a:lstStyle/>
                    <a:p>
                      <a:endParaRPr lang="en-IN" dirty="0"/>
                    </a:p>
                  </a:txBody>
                  <a:tcPr/>
                </a:tc>
                <a:tc hMerge="1" vMerge="1">
                  <a:txBody>
                    <a:bodyPr/>
                    <a:lstStyle/>
                    <a:p>
                      <a:endParaRPr lang="en-IN" dirty="0">
                        <a:latin typeface="Times New Roman" panose="02020603050405020304" pitchFamily="18" charset="0"/>
                        <a:cs typeface="Times New Roman" panose="02020603050405020304" pitchFamily="18" charset="0"/>
                      </a:endParaRPr>
                    </a:p>
                  </a:txBody>
                  <a:tcPr/>
                </a:tc>
                <a:tc hMerge="1" vMerge="1">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(2,10)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(1,2)</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a:p>
                  </a:txBody>
                  <a:tcPr/>
                </a:tc>
              </a:tr>
              <a:tr h="378346">
                <a:tc>
                  <a:txBody>
                    <a:bodyPr/>
                    <a:lstStyle/>
                    <a:p>
                      <a:r>
                        <a:rPr lang="en-IN" dirty="0" smtClean="0">
                          <a:latin typeface="Times New Roman" panose="02020603050405020304" pitchFamily="18" charset="0"/>
                          <a:cs typeface="Times New Roman" panose="02020603050405020304" pitchFamily="18" charset="0"/>
                        </a:rPr>
                        <a:t>A1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3.61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8.06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A2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4.24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3.16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C3</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A3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8.49</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7.28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B1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3.61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7.21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B2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7.07</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3.61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6.71</a:t>
                      </a:r>
                      <a:endParaRPr lang="en-IN" dirty="0">
                        <a:latin typeface="Times New Roman" panose="02020603050405020304" pitchFamily="18" charset="0"/>
                        <a:cs typeface="Times New Roman" panose="02020603050405020304" pitchFamily="18" charset="0"/>
                      </a:endParaRPr>
                    </a:p>
                  </a:txBody>
                  <a:tcPr/>
                </a:tc>
                <a:tc>
                  <a:txBody>
                    <a:bodyPr/>
                    <a:lstStyle/>
                    <a:p>
                      <a:r>
                        <a:rPr lang="en-IN"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B3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7.21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4.12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5.39</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8.06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7.21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C3</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9</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2.24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1.41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7.62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392791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4247317"/>
          </a:xfrm>
          <a:prstGeom prst="rect">
            <a:avLst/>
          </a:prstGeom>
          <a:noFill/>
        </p:spPr>
        <p:txBody>
          <a:bodyPr wrap="square" rtlCol="0">
            <a:spAutoFit/>
          </a:bodyPr>
          <a:lstStyle/>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Second iteration </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A1(2,10</a:t>
            </a:r>
            <a:r>
              <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B1(6,6)</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C1(1.5,3.5</a:t>
            </a:r>
            <a:r>
              <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p>
          <a:p>
            <a:pPr algn="just">
              <a:lnSpc>
                <a:spcPct val="150000"/>
              </a:lnSpc>
            </a:pPr>
            <a:endPar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New Centroids</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A1:(3,9.5)</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B1:(6.5,5.25)</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C1:(1.5,3.5)</a:t>
            </a:r>
          </a:p>
        </p:txBody>
      </p:sp>
      <p:graphicFrame>
        <p:nvGraphicFramePr>
          <p:cNvPr id="8" name="Table 7"/>
          <p:cNvGraphicFramePr>
            <a:graphicFrameLocks noGrp="1"/>
          </p:cNvGraphicFramePr>
          <p:nvPr>
            <p:extLst>
              <p:ext uri="{D42A27DB-BD31-4B8C-83A1-F6EECF244321}">
                <p14:modId xmlns:p14="http://schemas.microsoft.com/office/powerpoint/2010/main" val="391212686"/>
              </p:ext>
            </p:extLst>
          </p:nvPr>
        </p:nvGraphicFramePr>
        <p:xfrm>
          <a:off x="3892944" y="1164047"/>
          <a:ext cx="7680748" cy="4259466"/>
        </p:xfrm>
        <a:graphic>
          <a:graphicData uri="http://schemas.openxmlformats.org/drawingml/2006/table">
            <a:tbl>
              <a:tblPr firstRow="1" bandRow="1">
                <a:tableStyleId>{073A0DAA-6AF3-43AB-8588-CEC1D06C72B9}</a:tableStyleId>
              </a:tblPr>
              <a:tblGrid>
                <a:gridCol w="624456"/>
                <a:gridCol w="554498"/>
                <a:gridCol w="730589"/>
                <a:gridCol w="1024077"/>
                <a:gridCol w="842099"/>
                <a:gridCol w="1296968"/>
                <a:gridCol w="1236264"/>
                <a:gridCol w="1371797"/>
              </a:tblGrid>
              <a:tr h="370840">
                <a:tc rowSpan="2" gridSpan="3">
                  <a:txBody>
                    <a:bodyPr/>
                    <a:lstStyle/>
                    <a:p>
                      <a:r>
                        <a:rPr lang="en-IN" dirty="0" smtClean="0">
                          <a:latin typeface="Times New Roman" panose="02020603050405020304" pitchFamily="18" charset="0"/>
                          <a:cs typeface="Times New Roman" panose="02020603050405020304" pitchFamily="18" charset="0"/>
                        </a:rPr>
                        <a:t>Data Points</a:t>
                      </a:r>
                      <a:endParaRPr lang="en-IN" dirty="0">
                        <a:latin typeface="Times New Roman" panose="02020603050405020304" pitchFamily="18" charset="0"/>
                        <a:cs typeface="Times New Roman" panose="02020603050405020304" pitchFamily="18" charset="0"/>
                      </a:endParaRPr>
                    </a:p>
                  </a:txBody>
                  <a:tcPr/>
                </a:tc>
                <a:tc rowSpan="2" hMerge="1">
                  <a:txBody>
                    <a:bodyPr/>
                    <a:lstStyle/>
                    <a:p>
                      <a:endParaRPr lang="en-IN" dirty="0"/>
                    </a:p>
                  </a:txBody>
                  <a:tcPr/>
                </a:tc>
                <a:tc rowSpan="2" hMerge="1">
                  <a:txBody>
                    <a:bodyPr/>
                    <a:lstStyle/>
                    <a:p>
                      <a:endParaRPr lang="en-IN" dirty="0"/>
                    </a:p>
                  </a:txBody>
                  <a:tcPr/>
                </a:tc>
                <a:tc gridSpan="3">
                  <a:txBody>
                    <a:bodyPr/>
                    <a:lstStyle/>
                    <a:p>
                      <a:pPr algn="ctr"/>
                      <a:r>
                        <a:rPr lang="en-IN" dirty="0" smtClean="0">
                          <a:latin typeface="Times New Roman" panose="02020603050405020304" pitchFamily="18" charset="0"/>
                          <a:cs typeface="Times New Roman" panose="02020603050405020304" pitchFamily="18" charset="0"/>
                        </a:rPr>
                        <a:t>Distance to</a:t>
                      </a:r>
                      <a:endParaRPr lang="en-IN" dirty="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c hMerge="1">
                  <a:txBody>
                    <a:bodyPr/>
                    <a:lstStyle/>
                    <a:p>
                      <a:endParaRPr lang="en-IN" dirty="0"/>
                    </a:p>
                  </a:txBody>
                  <a:tcPr/>
                </a:tc>
                <a:tc>
                  <a:txBody>
                    <a:bodyPr/>
                    <a:lstStyle/>
                    <a:p>
                      <a:r>
                        <a:rPr lang="en-IN" dirty="0" smtClean="0">
                          <a:latin typeface="Times New Roman" panose="02020603050405020304" pitchFamily="18" charset="0"/>
                          <a:cs typeface="Times New Roman" panose="02020603050405020304" pitchFamily="18" charset="0"/>
                        </a:rPr>
                        <a:t>Cluster Number</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latin typeface="Times New Roman" panose="02020603050405020304" pitchFamily="18" charset="0"/>
                          <a:cs typeface="Times New Roman" panose="02020603050405020304" pitchFamily="18" charset="0"/>
                        </a:rPr>
                        <a:t>Iteration 2</a:t>
                      </a:r>
                      <a:endParaRPr lang="en-IN"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Cluster Number</a:t>
                      </a:r>
                      <a:r>
                        <a:rPr lang="en-IN" baseline="0" dirty="0" smtClean="0">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latin typeface="Times New Roman" panose="02020603050405020304" pitchFamily="18" charset="0"/>
                          <a:cs typeface="Times New Roman" panose="02020603050405020304" pitchFamily="18" charset="0"/>
                        </a:rPr>
                        <a:t>Iteration 1</a:t>
                      </a:r>
                      <a:endParaRPr lang="en-IN" dirty="0" smtClean="0">
                        <a:latin typeface="Times New Roman" panose="02020603050405020304" pitchFamily="18" charset="0"/>
                        <a:cs typeface="Times New Roman" panose="02020603050405020304" pitchFamily="18" charset="0"/>
                      </a:endParaRPr>
                    </a:p>
                  </a:txBody>
                  <a:tcPr/>
                </a:tc>
              </a:tr>
              <a:tr h="370840">
                <a:tc gridSpan="3" vMerge="1">
                  <a:txBody>
                    <a:bodyPr/>
                    <a:lstStyle/>
                    <a:p>
                      <a:endParaRPr lang="en-IN" dirty="0"/>
                    </a:p>
                  </a:txBody>
                  <a:tcPr/>
                </a:tc>
                <a:tc hMerge="1" vMerge="1">
                  <a:txBody>
                    <a:bodyPr/>
                    <a:lstStyle/>
                    <a:p>
                      <a:endParaRPr lang="en-IN" dirty="0">
                        <a:latin typeface="Times New Roman" panose="02020603050405020304" pitchFamily="18" charset="0"/>
                        <a:cs typeface="Times New Roman" panose="02020603050405020304" pitchFamily="18" charset="0"/>
                      </a:endParaRPr>
                    </a:p>
                  </a:txBody>
                  <a:tcPr/>
                </a:tc>
                <a:tc hMerge="1" vMerge="1">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(2,10)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(1.5,3.5)</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p>
                  </a:txBody>
                  <a:tcPr/>
                </a:tc>
                <a:tc>
                  <a:txBody>
                    <a:bodyPr/>
                    <a:lstStyle/>
                    <a:p>
                      <a:endParaRPr lang="en-IN" dirty="0"/>
                    </a:p>
                  </a:txBody>
                  <a:tcPr/>
                </a:tc>
              </a:tr>
              <a:tr h="378346">
                <a:tc>
                  <a:txBody>
                    <a:bodyPr/>
                    <a:lstStyle/>
                    <a:p>
                      <a:r>
                        <a:rPr lang="en-IN" dirty="0" smtClean="0">
                          <a:latin typeface="Times New Roman" panose="02020603050405020304" pitchFamily="18" charset="0"/>
                          <a:cs typeface="Times New Roman" panose="02020603050405020304" pitchFamily="18" charset="0"/>
                        </a:rPr>
                        <a:t>A1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5.66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6.52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A2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4.12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1.58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C3</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A3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8.49</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2.83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6.52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B1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3.61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2.24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5.70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B2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7.07</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1.41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5.70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B3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7.21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4.53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8.06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6.40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1.58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C3</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9</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2.24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3.61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6.04</a:t>
                      </a:r>
                      <a:endParaRPr lang="en-IN"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C1</a:t>
                      </a: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548954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5170646"/>
          </a:xfrm>
          <a:prstGeom prst="rect">
            <a:avLst/>
          </a:prstGeom>
          <a:noFill/>
        </p:spPr>
        <p:txBody>
          <a:bodyPr wrap="square" rtlCol="0">
            <a:spAutoFit/>
          </a:bodyPr>
          <a:lstStyle/>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Third iteration</a:t>
            </a:r>
            <a:endPar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A1:(3,9.5)</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B1:(6.5,5.25)</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C1:(1.5,3.5</a:t>
            </a:r>
            <a:r>
              <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p>
          <a:p>
            <a:pPr algn="just">
              <a:lnSpc>
                <a:spcPct val="150000"/>
              </a:lnSpc>
            </a:pPr>
            <a:endPar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a:p>
            <a:pPr algn="just">
              <a:lnSpc>
                <a:spcPct val="150000"/>
              </a:lnSpc>
            </a:pPr>
            <a:endPar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New Centroids:</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A1:(</a:t>
            </a:r>
            <a:r>
              <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3.67,9)</a:t>
            </a:r>
            <a:endPar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B1</a:t>
            </a:r>
            <a:r>
              <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:(7,4.33)</a:t>
            </a:r>
            <a:endPar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C1:(1.5,3.5)</a:t>
            </a:r>
          </a:p>
          <a:p>
            <a:pPr algn="just">
              <a:lnSpc>
                <a:spcPct val="150000"/>
              </a:lnSpc>
            </a:pPr>
            <a:endPar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p:txBody>
      </p:sp>
      <p:graphicFrame>
        <p:nvGraphicFramePr>
          <p:cNvPr id="8" name="Table 7"/>
          <p:cNvGraphicFramePr>
            <a:graphicFrameLocks noGrp="1"/>
          </p:cNvGraphicFramePr>
          <p:nvPr>
            <p:extLst>
              <p:ext uri="{D42A27DB-BD31-4B8C-83A1-F6EECF244321}">
                <p14:modId xmlns:p14="http://schemas.microsoft.com/office/powerpoint/2010/main" val="1406998090"/>
              </p:ext>
            </p:extLst>
          </p:nvPr>
        </p:nvGraphicFramePr>
        <p:xfrm>
          <a:off x="3892944" y="1164047"/>
          <a:ext cx="7680748" cy="4259466"/>
        </p:xfrm>
        <a:graphic>
          <a:graphicData uri="http://schemas.openxmlformats.org/drawingml/2006/table">
            <a:tbl>
              <a:tblPr firstRow="1" bandRow="1">
                <a:tableStyleId>{073A0DAA-6AF3-43AB-8588-CEC1D06C72B9}</a:tableStyleId>
              </a:tblPr>
              <a:tblGrid>
                <a:gridCol w="624456"/>
                <a:gridCol w="554498"/>
                <a:gridCol w="730589"/>
                <a:gridCol w="923053"/>
                <a:gridCol w="1170774"/>
                <a:gridCol w="1069317"/>
                <a:gridCol w="1236264"/>
                <a:gridCol w="1371797"/>
              </a:tblGrid>
              <a:tr h="370840">
                <a:tc rowSpan="2" gridSpan="3">
                  <a:txBody>
                    <a:bodyPr/>
                    <a:lstStyle/>
                    <a:p>
                      <a:r>
                        <a:rPr lang="en-IN" dirty="0" smtClean="0">
                          <a:latin typeface="Times New Roman" panose="02020603050405020304" pitchFamily="18" charset="0"/>
                          <a:cs typeface="Times New Roman" panose="02020603050405020304" pitchFamily="18" charset="0"/>
                        </a:rPr>
                        <a:t>Data Points</a:t>
                      </a:r>
                      <a:endParaRPr lang="en-IN" dirty="0">
                        <a:latin typeface="Times New Roman" panose="02020603050405020304" pitchFamily="18" charset="0"/>
                        <a:cs typeface="Times New Roman" panose="02020603050405020304" pitchFamily="18" charset="0"/>
                      </a:endParaRPr>
                    </a:p>
                  </a:txBody>
                  <a:tcPr/>
                </a:tc>
                <a:tc rowSpan="2" hMerge="1">
                  <a:txBody>
                    <a:bodyPr/>
                    <a:lstStyle/>
                    <a:p>
                      <a:endParaRPr lang="en-IN" dirty="0"/>
                    </a:p>
                  </a:txBody>
                  <a:tcPr/>
                </a:tc>
                <a:tc rowSpan="2" hMerge="1">
                  <a:txBody>
                    <a:bodyPr/>
                    <a:lstStyle/>
                    <a:p>
                      <a:endParaRPr lang="en-IN" dirty="0"/>
                    </a:p>
                  </a:txBody>
                  <a:tcPr/>
                </a:tc>
                <a:tc gridSpan="3">
                  <a:txBody>
                    <a:bodyPr/>
                    <a:lstStyle/>
                    <a:p>
                      <a:pPr algn="ctr"/>
                      <a:r>
                        <a:rPr lang="en-IN" dirty="0" smtClean="0">
                          <a:latin typeface="Times New Roman" panose="02020603050405020304" pitchFamily="18" charset="0"/>
                          <a:cs typeface="Times New Roman" panose="02020603050405020304" pitchFamily="18" charset="0"/>
                        </a:rPr>
                        <a:t>Distance to</a:t>
                      </a:r>
                      <a:endParaRPr lang="en-IN" dirty="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c hMerge="1">
                  <a:txBody>
                    <a:bodyPr/>
                    <a:lstStyle/>
                    <a:p>
                      <a:endParaRPr lang="en-IN" dirty="0"/>
                    </a:p>
                  </a:txBody>
                  <a:tcPr/>
                </a:tc>
                <a:tc>
                  <a:txBody>
                    <a:bodyPr/>
                    <a:lstStyle/>
                    <a:p>
                      <a:r>
                        <a:rPr lang="en-IN" dirty="0" smtClean="0">
                          <a:latin typeface="Times New Roman" panose="02020603050405020304" pitchFamily="18" charset="0"/>
                          <a:cs typeface="Times New Roman" panose="02020603050405020304" pitchFamily="18" charset="0"/>
                        </a:rPr>
                        <a:t>Cluster Number</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latin typeface="Times New Roman" panose="02020603050405020304" pitchFamily="18" charset="0"/>
                          <a:cs typeface="Times New Roman" panose="02020603050405020304" pitchFamily="18" charset="0"/>
                        </a:rPr>
                        <a:t>Iteration 3</a:t>
                      </a:r>
                      <a:endParaRPr lang="en-IN"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Cluster Number</a:t>
                      </a:r>
                      <a:r>
                        <a:rPr lang="en-IN" baseline="0" dirty="0" smtClean="0">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latin typeface="Times New Roman" panose="02020603050405020304" pitchFamily="18" charset="0"/>
                          <a:cs typeface="Times New Roman" panose="02020603050405020304" pitchFamily="18" charset="0"/>
                        </a:rPr>
                        <a:t>Iteration 2</a:t>
                      </a:r>
                      <a:endParaRPr lang="en-IN" dirty="0" smtClean="0">
                        <a:latin typeface="Times New Roman" panose="02020603050405020304" pitchFamily="18" charset="0"/>
                        <a:cs typeface="Times New Roman" panose="02020603050405020304" pitchFamily="18" charset="0"/>
                      </a:endParaRPr>
                    </a:p>
                  </a:txBody>
                  <a:tcPr/>
                </a:tc>
              </a:tr>
              <a:tr h="370840">
                <a:tc gridSpan="3" vMerge="1">
                  <a:txBody>
                    <a:bodyPr/>
                    <a:lstStyle/>
                    <a:p>
                      <a:endParaRPr lang="en-IN" dirty="0"/>
                    </a:p>
                  </a:txBody>
                  <a:tcPr/>
                </a:tc>
                <a:tc hMerge="1" vMerge="1">
                  <a:txBody>
                    <a:bodyPr/>
                    <a:lstStyle/>
                    <a:p>
                      <a:endParaRPr lang="en-IN" dirty="0">
                        <a:latin typeface="Times New Roman" panose="02020603050405020304" pitchFamily="18" charset="0"/>
                        <a:cs typeface="Times New Roman" panose="02020603050405020304" pitchFamily="18" charset="0"/>
                      </a:endParaRPr>
                    </a:p>
                  </a:txBody>
                  <a:tcPr/>
                </a:tc>
                <a:tc hMerge="1" vMerge="1">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(3,9.5)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(6.5,5.25)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(1.5,3.5)</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p>
                  </a:txBody>
                  <a:tcPr/>
                </a:tc>
                <a:tc>
                  <a:txBody>
                    <a:bodyPr/>
                    <a:lstStyle/>
                    <a:p>
                      <a:endParaRPr lang="en-IN" dirty="0"/>
                    </a:p>
                  </a:txBody>
                  <a:tcPr/>
                </a:tc>
              </a:tr>
              <a:tr h="378346">
                <a:tc>
                  <a:txBody>
                    <a:bodyPr/>
                    <a:lstStyle/>
                    <a:p>
                      <a:r>
                        <a:rPr lang="en-IN" dirty="0" smtClean="0">
                          <a:latin typeface="Times New Roman" panose="02020603050405020304" pitchFamily="18" charset="0"/>
                          <a:cs typeface="Times New Roman" panose="02020603050405020304" pitchFamily="18" charset="0"/>
                        </a:rPr>
                        <a:t>A1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1.12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6.54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6.52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A2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4.61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4.51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1.58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C3</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A3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7.43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1.95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6.52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B1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2.50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3.13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5.70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B2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6.02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0.56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5.70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B3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6.26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1.35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4.53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7.76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6.39</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1.58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C3</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9</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1.12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4.51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6.04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2602392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4708981"/>
          </a:xfrm>
          <a:prstGeom prst="rect">
            <a:avLst/>
          </a:prstGeom>
          <a:noFill/>
        </p:spPr>
        <p:txBody>
          <a:bodyPr wrap="square" rtlCol="0">
            <a:spAutoFit/>
          </a:bodyPr>
          <a:lstStyle/>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Fourth iteration</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A1:(3.67,9)</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B1:(7,4.33)</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C1:(1.5,3.5</a:t>
            </a:r>
            <a:r>
              <a:rPr lang="en-IN" sz="2000" b="1" dirty="0" smtClean="0">
                <a:solidFill>
                  <a:schemeClr val="bg1"/>
                </a:solidFill>
                <a:latin typeface="Times New Roman" panose="02020603050405020304" pitchFamily="18" charset="0"/>
                <a:cs typeface="Times New Roman" panose="02020603050405020304" pitchFamily="18" charset="0"/>
                <a:sym typeface="Wingdings" panose="05000000000000000000" pitchFamily="2" charset="2"/>
              </a:rPr>
              <a:t>)</a:t>
            </a:r>
          </a:p>
          <a:p>
            <a:pPr algn="just">
              <a:lnSpc>
                <a:spcPct val="150000"/>
              </a:lnSpc>
            </a:pPr>
            <a:endPar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No Movement of data points,</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Hence they are final position</a:t>
            </a:r>
          </a:p>
          <a:p>
            <a:pPr algn="just">
              <a:lnSpc>
                <a:spcPct val="150000"/>
              </a:lnSpc>
            </a:pPr>
            <a:endParaRPr lang="en-IN" sz="2000" b="1" dirty="0">
              <a:solidFill>
                <a:schemeClr val="bg1"/>
              </a:solidFill>
              <a:latin typeface="Times New Roman" panose="02020603050405020304" pitchFamily="18" charset="0"/>
              <a:cs typeface="Times New Roman" panose="02020603050405020304" pitchFamily="18" charset="0"/>
              <a:sym typeface="Wingdings" panose="05000000000000000000" pitchFamily="2" charset="2"/>
            </a:endParaRPr>
          </a:p>
          <a:p>
            <a:pPr algn="just">
              <a:lnSpc>
                <a:spcPct val="150000"/>
              </a:lnSpc>
            </a:pPr>
            <a:endParaRPr lang="en-IN" sz="2000"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355146768"/>
              </p:ext>
            </p:extLst>
          </p:nvPr>
        </p:nvGraphicFramePr>
        <p:xfrm>
          <a:off x="3892944" y="1164047"/>
          <a:ext cx="7680748" cy="4259466"/>
        </p:xfrm>
        <a:graphic>
          <a:graphicData uri="http://schemas.openxmlformats.org/drawingml/2006/table">
            <a:tbl>
              <a:tblPr firstRow="1" bandRow="1">
                <a:tableStyleId>{073A0DAA-6AF3-43AB-8588-CEC1D06C72B9}</a:tableStyleId>
              </a:tblPr>
              <a:tblGrid>
                <a:gridCol w="624456"/>
                <a:gridCol w="554498"/>
                <a:gridCol w="730589"/>
                <a:gridCol w="923053"/>
                <a:gridCol w="1170774"/>
                <a:gridCol w="1069317"/>
                <a:gridCol w="1236264"/>
                <a:gridCol w="1371797"/>
              </a:tblGrid>
              <a:tr h="370840">
                <a:tc rowSpan="2" gridSpan="3">
                  <a:txBody>
                    <a:bodyPr/>
                    <a:lstStyle/>
                    <a:p>
                      <a:r>
                        <a:rPr lang="en-IN" dirty="0" smtClean="0">
                          <a:latin typeface="Times New Roman" panose="02020603050405020304" pitchFamily="18" charset="0"/>
                          <a:cs typeface="Times New Roman" panose="02020603050405020304" pitchFamily="18" charset="0"/>
                        </a:rPr>
                        <a:t>Data Points</a:t>
                      </a:r>
                      <a:endParaRPr lang="en-IN" dirty="0">
                        <a:latin typeface="Times New Roman" panose="02020603050405020304" pitchFamily="18" charset="0"/>
                        <a:cs typeface="Times New Roman" panose="02020603050405020304" pitchFamily="18" charset="0"/>
                      </a:endParaRPr>
                    </a:p>
                  </a:txBody>
                  <a:tcPr/>
                </a:tc>
                <a:tc rowSpan="2" hMerge="1">
                  <a:txBody>
                    <a:bodyPr/>
                    <a:lstStyle/>
                    <a:p>
                      <a:endParaRPr lang="en-IN" dirty="0"/>
                    </a:p>
                  </a:txBody>
                  <a:tcPr/>
                </a:tc>
                <a:tc rowSpan="2" hMerge="1">
                  <a:txBody>
                    <a:bodyPr/>
                    <a:lstStyle/>
                    <a:p>
                      <a:endParaRPr lang="en-IN" dirty="0"/>
                    </a:p>
                  </a:txBody>
                  <a:tcPr/>
                </a:tc>
                <a:tc gridSpan="3">
                  <a:txBody>
                    <a:bodyPr/>
                    <a:lstStyle/>
                    <a:p>
                      <a:pPr algn="ctr"/>
                      <a:r>
                        <a:rPr lang="en-IN" dirty="0" smtClean="0">
                          <a:latin typeface="Times New Roman" panose="02020603050405020304" pitchFamily="18" charset="0"/>
                          <a:cs typeface="Times New Roman" panose="02020603050405020304" pitchFamily="18" charset="0"/>
                        </a:rPr>
                        <a:t>Distance to</a:t>
                      </a:r>
                      <a:endParaRPr lang="en-IN" dirty="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c hMerge="1">
                  <a:txBody>
                    <a:bodyPr/>
                    <a:lstStyle/>
                    <a:p>
                      <a:endParaRPr lang="en-IN" dirty="0"/>
                    </a:p>
                  </a:txBody>
                  <a:tcPr/>
                </a:tc>
                <a:tc>
                  <a:txBody>
                    <a:bodyPr/>
                    <a:lstStyle/>
                    <a:p>
                      <a:r>
                        <a:rPr lang="en-IN" dirty="0" smtClean="0">
                          <a:latin typeface="Times New Roman" panose="02020603050405020304" pitchFamily="18" charset="0"/>
                          <a:cs typeface="Times New Roman" panose="02020603050405020304" pitchFamily="18" charset="0"/>
                        </a:rPr>
                        <a:t>Cluster Number</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latin typeface="Times New Roman" panose="02020603050405020304" pitchFamily="18" charset="0"/>
                          <a:cs typeface="Times New Roman" panose="02020603050405020304" pitchFamily="18" charset="0"/>
                        </a:rPr>
                        <a:t>Iteration 4</a:t>
                      </a:r>
                      <a:endParaRPr lang="en-IN"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latin typeface="Times New Roman" panose="02020603050405020304" pitchFamily="18" charset="0"/>
                          <a:cs typeface="Times New Roman" panose="02020603050405020304" pitchFamily="18" charset="0"/>
                        </a:rPr>
                        <a:t>Cluster Number</a:t>
                      </a:r>
                      <a:r>
                        <a:rPr lang="en-IN" baseline="0" dirty="0" smtClean="0">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IN" baseline="0" dirty="0" smtClean="0">
                          <a:latin typeface="Times New Roman" panose="02020603050405020304" pitchFamily="18" charset="0"/>
                          <a:cs typeface="Times New Roman" panose="02020603050405020304" pitchFamily="18" charset="0"/>
                        </a:rPr>
                        <a:t>Iteration 3</a:t>
                      </a:r>
                      <a:endParaRPr lang="en-IN" dirty="0" smtClean="0">
                        <a:latin typeface="Times New Roman" panose="02020603050405020304" pitchFamily="18" charset="0"/>
                        <a:cs typeface="Times New Roman" panose="02020603050405020304" pitchFamily="18" charset="0"/>
                      </a:endParaRPr>
                    </a:p>
                  </a:txBody>
                  <a:tcPr/>
                </a:tc>
              </a:tr>
              <a:tr h="370840">
                <a:tc gridSpan="3" vMerge="1">
                  <a:txBody>
                    <a:bodyPr/>
                    <a:lstStyle/>
                    <a:p>
                      <a:endParaRPr lang="en-IN" dirty="0"/>
                    </a:p>
                  </a:txBody>
                  <a:tcPr/>
                </a:tc>
                <a:tc hMerge="1" vMerge="1">
                  <a:txBody>
                    <a:bodyPr/>
                    <a:lstStyle/>
                    <a:p>
                      <a:endParaRPr lang="en-IN" dirty="0">
                        <a:latin typeface="Times New Roman" panose="02020603050405020304" pitchFamily="18" charset="0"/>
                        <a:cs typeface="Times New Roman" panose="02020603050405020304" pitchFamily="18" charset="0"/>
                      </a:endParaRPr>
                    </a:p>
                  </a:txBody>
                  <a:tcPr/>
                </a:tc>
                <a:tc hMerge="1" vMerge="1">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(3.67,9)</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(7,4.33)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(1.5,3.5)</a:t>
                      </a:r>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p>
                  </a:txBody>
                  <a:tcPr/>
                </a:tc>
                <a:tc>
                  <a:txBody>
                    <a:bodyPr/>
                    <a:lstStyle/>
                    <a:p>
                      <a:endParaRPr lang="en-IN" dirty="0"/>
                    </a:p>
                  </a:txBody>
                  <a:tcPr/>
                </a:tc>
              </a:tr>
              <a:tr h="378346">
                <a:tc>
                  <a:txBody>
                    <a:bodyPr/>
                    <a:lstStyle/>
                    <a:p>
                      <a:r>
                        <a:rPr lang="en-IN" dirty="0" smtClean="0">
                          <a:latin typeface="Times New Roman" panose="02020603050405020304" pitchFamily="18" charset="0"/>
                          <a:cs typeface="Times New Roman" panose="02020603050405020304" pitchFamily="18" charset="0"/>
                        </a:rPr>
                        <a:t>A1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1.94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7.56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6.52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A2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4.33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5.04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1.58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C3</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A3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6.62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1.05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6.52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B1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1.67</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4.18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5.70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B2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5.21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0.67</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5.70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B3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5.52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1.05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4.53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7.49</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6.44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1.58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C3</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C2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9</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0.33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5.55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6.04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C1</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558304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3323987"/>
          </a:xfrm>
          <a:prstGeom prst="rect">
            <a:avLst/>
          </a:prstGeom>
          <a:noFill/>
        </p:spPr>
        <p:txBody>
          <a:bodyPr wrap="square" rtlCol="0">
            <a:spAutoFit/>
          </a:bodyPr>
          <a:lstStyle/>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K-</a:t>
            </a:r>
            <a:r>
              <a:rPr lang="en-IN" sz="2000" b="1" dirty="0" err="1" smtClean="0">
                <a:solidFill>
                  <a:schemeClr val="bg1"/>
                </a:solidFill>
                <a:latin typeface="Times New Roman" panose="02020603050405020304" pitchFamily="18" charset="0"/>
                <a:cs typeface="Times New Roman" panose="02020603050405020304" pitchFamily="18" charset="0"/>
              </a:rPr>
              <a:t>Medoid</a:t>
            </a:r>
            <a:endParaRPr lang="en-IN" sz="2000" b="1" dirty="0" smtClean="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K-</a:t>
            </a:r>
            <a:r>
              <a:rPr lang="en-IN" sz="2000" dirty="0" err="1">
                <a:solidFill>
                  <a:schemeClr val="bg1"/>
                </a:solidFill>
                <a:latin typeface="Times New Roman" panose="02020603050405020304" pitchFamily="18" charset="0"/>
                <a:cs typeface="Times New Roman" panose="02020603050405020304" pitchFamily="18" charset="0"/>
              </a:rPr>
              <a:t>Medoid</a:t>
            </a:r>
            <a:r>
              <a:rPr lang="en-IN" sz="2000" dirty="0">
                <a:solidFill>
                  <a:schemeClr val="bg1"/>
                </a:solidFill>
                <a:latin typeface="Times New Roman" panose="02020603050405020304" pitchFamily="18" charset="0"/>
                <a:cs typeface="Times New Roman" panose="02020603050405020304" pitchFamily="18" charset="0"/>
              </a:rPr>
              <a:t> Clustering is a variant of the K-Means Clustering algorithm that uses </a:t>
            </a:r>
            <a:r>
              <a:rPr lang="en-IN" sz="2000" dirty="0" err="1">
                <a:solidFill>
                  <a:schemeClr val="bg1"/>
                </a:solidFill>
                <a:latin typeface="Times New Roman" panose="02020603050405020304" pitchFamily="18" charset="0"/>
                <a:cs typeface="Times New Roman" panose="02020603050405020304" pitchFamily="18" charset="0"/>
              </a:rPr>
              <a:t>medoids</a:t>
            </a:r>
            <a:r>
              <a:rPr lang="en-IN" sz="2000" dirty="0">
                <a:solidFill>
                  <a:schemeClr val="bg1"/>
                </a:solidFill>
                <a:latin typeface="Times New Roman" panose="02020603050405020304" pitchFamily="18" charset="0"/>
                <a:cs typeface="Times New Roman" panose="02020603050405020304" pitchFamily="18" charset="0"/>
              </a:rPr>
              <a:t> instead of centroids to represent clusters</a:t>
            </a:r>
            <a:r>
              <a:rPr lang="en-IN" sz="2000"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What </a:t>
            </a:r>
            <a:r>
              <a:rPr lang="en-IN" sz="2000" b="1" dirty="0">
                <a:solidFill>
                  <a:schemeClr val="bg1"/>
                </a:solidFill>
                <a:latin typeface="Times New Roman" panose="02020603050405020304" pitchFamily="18" charset="0"/>
                <a:cs typeface="Times New Roman" panose="02020603050405020304" pitchFamily="18" charset="0"/>
              </a:rPr>
              <a:t>is a </a:t>
            </a:r>
            <a:r>
              <a:rPr lang="en-IN" sz="2000" b="1" dirty="0" err="1">
                <a:solidFill>
                  <a:schemeClr val="bg1"/>
                </a:solidFill>
                <a:latin typeface="Times New Roman" panose="02020603050405020304" pitchFamily="18" charset="0"/>
                <a:cs typeface="Times New Roman" panose="02020603050405020304" pitchFamily="18" charset="0"/>
              </a:rPr>
              <a:t>Medoid</a:t>
            </a:r>
            <a:r>
              <a:rPr lang="en-IN" sz="2000" b="1" dirty="0" smtClean="0">
                <a:solidFill>
                  <a:schemeClr val="bg1"/>
                </a:solidFill>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A </a:t>
            </a:r>
            <a:r>
              <a:rPr lang="en-IN" sz="2000" dirty="0" err="1">
                <a:solidFill>
                  <a:schemeClr val="bg1"/>
                </a:solidFill>
                <a:latin typeface="Times New Roman" panose="02020603050405020304" pitchFamily="18" charset="0"/>
                <a:cs typeface="Times New Roman" panose="02020603050405020304" pitchFamily="18" charset="0"/>
              </a:rPr>
              <a:t>medoid</a:t>
            </a:r>
            <a:r>
              <a:rPr lang="en-IN" sz="2000" dirty="0">
                <a:solidFill>
                  <a:schemeClr val="bg1"/>
                </a:solidFill>
                <a:latin typeface="Times New Roman" panose="02020603050405020304" pitchFamily="18" charset="0"/>
                <a:cs typeface="Times New Roman" panose="02020603050405020304" pitchFamily="18" charset="0"/>
              </a:rPr>
              <a:t> is an object in a cluster that is representative of the cluster's characteristics. Unlike centroids, which are calculated as the mean of the cluster's objects, </a:t>
            </a:r>
            <a:r>
              <a:rPr lang="en-IN" sz="2000" dirty="0" err="1">
                <a:solidFill>
                  <a:schemeClr val="bg1"/>
                </a:solidFill>
                <a:latin typeface="Times New Roman" panose="02020603050405020304" pitchFamily="18" charset="0"/>
                <a:cs typeface="Times New Roman" panose="02020603050405020304" pitchFamily="18" charset="0"/>
              </a:rPr>
              <a:t>medoids</a:t>
            </a:r>
            <a:r>
              <a:rPr lang="en-IN" sz="2000" dirty="0">
                <a:solidFill>
                  <a:schemeClr val="bg1"/>
                </a:solidFill>
                <a:latin typeface="Times New Roman" panose="02020603050405020304" pitchFamily="18" charset="0"/>
                <a:cs typeface="Times New Roman" panose="02020603050405020304" pitchFamily="18" charset="0"/>
              </a:rPr>
              <a:t> are actual objects in the cluster that are closest to the cluster's centroid.</a:t>
            </a:r>
          </a:p>
        </p:txBody>
      </p:sp>
    </p:spTree>
    <p:extLst>
      <p:ext uri="{BB962C8B-B14F-4D97-AF65-F5344CB8AC3E}">
        <p14:creationId xmlns:p14="http://schemas.microsoft.com/office/powerpoint/2010/main" val="376806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234532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K-</a:t>
            </a:r>
            <a:r>
              <a:rPr lang="en-IN" sz="2000" b="1" dirty="0" err="1">
                <a:solidFill>
                  <a:schemeClr val="bg1"/>
                </a:solidFill>
                <a:latin typeface="Times New Roman" panose="02020603050405020304" pitchFamily="18" charset="0"/>
                <a:cs typeface="Times New Roman" panose="02020603050405020304" pitchFamily="18" charset="0"/>
              </a:rPr>
              <a:t>Medoids</a:t>
            </a:r>
            <a:r>
              <a:rPr lang="en-IN" sz="2000" dirty="0">
                <a:solidFill>
                  <a:schemeClr val="bg1"/>
                </a:solidFill>
                <a:latin typeface="Times New Roman" panose="02020603050405020304" pitchFamily="18" charset="0"/>
                <a:cs typeface="Times New Roman" panose="02020603050405020304" pitchFamily="18" charset="0"/>
              </a:rPr>
              <a:t> (also called Partitioning Around </a:t>
            </a:r>
            <a:r>
              <a:rPr lang="en-IN" sz="2000" dirty="0" err="1">
                <a:solidFill>
                  <a:schemeClr val="bg1"/>
                </a:solidFill>
                <a:latin typeface="Times New Roman" panose="02020603050405020304" pitchFamily="18" charset="0"/>
                <a:cs typeface="Times New Roman" panose="02020603050405020304" pitchFamily="18" charset="0"/>
              </a:rPr>
              <a:t>Medoid</a:t>
            </a:r>
            <a:r>
              <a:rPr lang="en-IN" sz="2000" dirty="0">
                <a:solidFill>
                  <a:schemeClr val="bg1"/>
                </a:solidFill>
                <a:latin typeface="Times New Roman" panose="02020603050405020304" pitchFamily="18" charset="0"/>
                <a:cs typeface="Times New Roman" panose="02020603050405020304" pitchFamily="18" charset="0"/>
              </a:rPr>
              <a:t>) algorithm was proposed in 1987 by Kaufman and </a:t>
            </a:r>
            <a:r>
              <a:rPr lang="en-IN" sz="2000" dirty="0" err="1">
                <a:solidFill>
                  <a:schemeClr val="bg1"/>
                </a:solidFill>
                <a:latin typeface="Times New Roman" panose="02020603050405020304" pitchFamily="18" charset="0"/>
                <a:cs typeface="Times New Roman" panose="02020603050405020304" pitchFamily="18" charset="0"/>
              </a:rPr>
              <a:t>Rousseeuw</a:t>
            </a:r>
            <a:r>
              <a:rPr lang="en-IN" sz="2000" dirty="0">
                <a:solidFill>
                  <a:schemeClr val="bg1"/>
                </a:solidFill>
                <a:latin typeface="Times New Roman" panose="02020603050405020304" pitchFamily="18" charset="0"/>
                <a:cs typeface="Times New Roman" panose="02020603050405020304" pitchFamily="18" charset="0"/>
              </a:rPr>
              <a:t>. </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A </a:t>
            </a:r>
            <a:r>
              <a:rPr lang="en-IN" sz="2000" dirty="0" err="1">
                <a:solidFill>
                  <a:schemeClr val="bg1"/>
                </a:solidFill>
                <a:latin typeface="Times New Roman" panose="02020603050405020304" pitchFamily="18" charset="0"/>
                <a:cs typeface="Times New Roman" panose="02020603050405020304" pitchFamily="18" charset="0"/>
              </a:rPr>
              <a:t>medoid</a:t>
            </a:r>
            <a:r>
              <a:rPr lang="en-IN" sz="2000" dirty="0">
                <a:solidFill>
                  <a:schemeClr val="bg1"/>
                </a:solidFill>
                <a:latin typeface="Times New Roman" panose="02020603050405020304" pitchFamily="18" charset="0"/>
                <a:cs typeface="Times New Roman" panose="02020603050405020304" pitchFamily="18" charset="0"/>
              </a:rPr>
              <a:t> can be defined as a point in the cluster, whose dissimilarities with all the other points in the cluster are minimum. </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The </a:t>
            </a:r>
            <a:r>
              <a:rPr lang="en-IN" sz="2000" dirty="0">
                <a:solidFill>
                  <a:schemeClr val="bg1"/>
                </a:solidFill>
                <a:latin typeface="Times New Roman" panose="02020603050405020304" pitchFamily="18" charset="0"/>
                <a:cs typeface="Times New Roman" panose="02020603050405020304" pitchFamily="18" charset="0"/>
              </a:rPr>
              <a:t>dissimilarity of the </a:t>
            </a:r>
            <a:r>
              <a:rPr lang="en-IN" sz="2000" dirty="0" err="1">
                <a:solidFill>
                  <a:schemeClr val="bg1"/>
                </a:solidFill>
                <a:latin typeface="Times New Roman" panose="02020603050405020304" pitchFamily="18" charset="0"/>
                <a:cs typeface="Times New Roman" panose="02020603050405020304" pitchFamily="18" charset="0"/>
              </a:rPr>
              <a:t>medoid</a:t>
            </a:r>
            <a:r>
              <a:rPr lang="en-IN" sz="2000" dirty="0">
                <a:solidFill>
                  <a:schemeClr val="bg1"/>
                </a:solidFill>
                <a:latin typeface="Times New Roman" panose="02020603050405020304" pitchFamily="18" charset="0"/>
                <a:cs typeface="Times New Roman" panose="02020603050405020304" pitchFamily="18" charset="0"/>
              </a:rPr>
              <a:t>(Ci) and object(Pi) is calculated by using E = |Pi – Ci|</a:t>
            </a:r>
          </a:p>
        </p:txBody>
      </p:sp>
    </p:spTree>
    <p:extLst>
      <p:ext uri="{BB962C8B-B14F-4D97-AF65-F5344CB8AC3E}">
        <p14:creationId xmlns:p14="http://schemas.microsoft.com/office/powerpoint/2010/main" val="1984153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286232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K-</a:t>
            </a:r>
            <a:r>
              <a:rPr lang="en-IN" sz="2000" dirty="0" err="1">
                <a:solidFill>
                  <a:schemeClr val="bg1"/>
                </a:solidFill>
                <a:latin typeface="Times New Roman" panose="02020603050405020304" pitchFamily="18" charset="0"/>
                <a:cs typeface="Times New Roman" panose="02020603050405020304" pitchFamily="18" charset="0"/>
              </a:rPr>
              <a:t>medoid</a:t>
            </a:r>
            <a:r>
              <a:rPr lang="en-IN" sz="2000" dirty="0">
                <a:solidFill>
                  <a:schemeClr val="bg1"/>
                </a:solidFill>
                <a:latin typeface="Times New Roman" panose="02020603050405020304" pitchFamily="18" charset="0"/>
                <a:cs typeface="Times New Roman" panose="02020603050405020304" pitchFamily="18" charset="0"/>
              </a:rPr>
              <a:t> clustering is a clustering algorithm similar to K-means, but instead of using the mean of the data points in a cluster (which might not be an actual data point), it uses an actual data point from the cluster as the </a:t>
            </a:r>
            <a:r>
              <a:rPr lang="en-IN" sz="2000" dirty="0" err="1">
                <a:solidFill>
                  <a:schemeClr val="bg1"/>
                </a:solidFill>
                <a:latin typeface="Times New Roman" panose="02020603050405020304" pitchFamily="18" charset="0"/>
                <a:cs typeface="Times New Roman" panose="02020603050405020304" pitchFamily="18" charset="0"/>
              </a:rPr>
              <a:t>center</a:t>
            </a:r>
            <a:r>
              <a:rPr lang="en-IN" sz="2000" dirty="0">
                <a:solidFill>
                  <a:schemeClr val="bg1"/>
                </a:solidFill>
                <a:latin typeface="Times New Roman" panose="02020603050405020304" pitchFamily="18" charset="0"/>
                <a:cs typeface="Times New Roman" panose="02020603050405020304" pitchFamily="18" charset="0"/>
              </a:rPr>
              <a:t> (</a:t>
            </a:r>
            <a:r>
              <a:rPr lang="en-IN" sz="2000" dirty="0" err="1">
                <a:solidFill>
                  <a:schemeClr val="bg1"/>
                </a:solidFill>
                <a:latin typeface="Times New Roman" panose="02020603050405020304" pitchFamily="18" charset="0"/>
                <a:cs typeface="Times New Roman" panose="02020603050405020304" pitchFamily="18" charset="0"/>
              </a:rPr>
              <a:t>medoid</a:t>
            </a:r>
            <a:r>
              <a:rPr lang="en-IN" sz="2000" dirty="0">
                <a:solidFill>
                  <a:schemeClr val="bg1"/>
                </a:solidFill>
                <a:latin typeface="Times New Roman" panose="02020603050405020304" pitchFamily="18" charset="0"/>
                <a:cs typeface="Times New Roman" panose="02020603050405020304" pitchFamily="18" charset="0"/>
              </a:rPr>
              <a:t>). </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This </a:t>
            </a:r>
            <a:r>
              <a:rPr lang="en-IN" sz="2000" dirty="0">
                <a:solidFill>
                  <a:schemeClr val="bg1"/>
                </a:solidFill>
                <a:latin typeface="Times New Roman" panose="02020603050405020304" pitchFamily="18" charset="0"/>
                <a:cs typeface="Times New Roman" panose="02020603050405020304" pitchFamily="18" charset="0"/>
              </a:rPr>
              <a:t>makes K-</a:t>
            </a:r>
            <a:r>
              <a:rPr lang="en-IN" sz="2000" dirty="0" err="1">
                <a:solidFill>
                  <a:schemeClr val="bg1"/>
                </a:solidFill>
                <a:latin typeface="Times New Roman" panose="02020603050405020304" pitchFamily="18" charset="0"/>
                <a:cs typeface="Times New Roman" panose="02020603050405020304" pitchFamily="18" charset="0"/>
              </a:rPr>
              <a:t>medoid</a:t>
            </a:r>
            <a:r>
              <a:rPr lang="en-IN" sz="2000" dirty="0">
                <a:solidFill>
                  <a:schemeClr val="bg1"/>
                </a:solidFill>
                <a:latin typeface="Times New Roman" panose="02020603050405020304" pitchFamily="18" charset="0"/>
                <a:cs typeface="Times New Roman" panose="02020603050405020304" pitchFamily="18" charset="0"/>
              </a:rPr>
              <a:t> clustering more robust to noise and outliers.</a:t>
            </a:r>
          </a:p>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One of the most commonly used algorithms for K-</a:t>
            </a:r>
            <a:r>
              <a:rPr lang="en-IN" sz="2000" dirty="0" err="1">
                <a:solidFill>
                  <a:schemeClr val="bg1"/>
                </a:solidFill>
                <a:latin typeface="Times New Roman" panose="02020603050405020304" pitchFamily="18" charset="0"/>
                <a:cs typeface="Times New Roman" panose="02020603050405020304" pitchFamily="18" charset="0"/>
              </a:rPr>
              <a:t>medoid</a:t>
            </a:r>
            <a:r>
              <a:rPr lang="en-IN" sz="2000" dirty="0">
                <a:solidFill>
                  <a:schemeClr val="bg1"/>
                </a:solidFill>
                <a:latin typeface="Times New Roman" panose="02020603050405020304" pitchFamily="18" charset="0"/>
                <a:cs typeface="Times New Roman" panose="02020603050405020304" pitchFamily="18" charset="0"/>
              </a:rPr>
              <a:t> clustering is the </a:t>
            </a:r>
            <a:r>
              <a:rPr lang="en-IN" sz="2000" b="1" dirty="0">
                <a:solidFill>
                  <a:schemeClr val="bg1"/>
                </a:solidFill>
                <a:latin typeface="Times New Roman" panose="02020603050405020304" pitchFamily="18" charset="0"/>
                <a:cs typeface="Times New Roman" panose="02020603050405020304" pitchFamily="18" charset="0"/>
              </a:rPr>
              <a:t>Partitioning Around </a:t>
            </a:r>
            <a:r>
              <a:rPr lang="en-IN" sz="2000" b="1" dirty="0" err="1">
                <a:solidFill>
                  <a:schemeClr val="bg1"/>
                </a:solidFill>
                <a:latin typeface="Times New Roman" panose="02020603050405020304" pitchFamily="18" charset="0"/>
                <a:cs typeface="Times New Roman" panose="02020603050405020304" pitchFamily="18" charset="0"/>
              </a:rPr>
              <a:t>Medoids</a:t>
            </a:r>
            <a:r>
              <a:rPr lang="en-IN" sz="2000" b="1" dirty="0">
                <a:solidFill>
                  <a:schemeClr val="bg1"/>
                </a:solidFill>
                <a:latin typeface="Times New Roman" panose="02020603050405020304" pitchFamily="18" charset="0"/>
                <a:cs typeface="Times New Roman" panose="02020603050405020304" pitchFamily="18" charset="0"/>
              </a:rPr>
              <a:t> (PAM)</a:t>
            </a:r>
            <a:r>
              <a:rPr lang="en-IN" sz="2000" dirty="0">
                <a:solidFill>
                  <a:schemeClr val="bg1"/>
                </a:solidFill>
                <a:latin typeface="Times New Roman" panose="02020603050405020304" pitchFamily="18" charset="0"/>
                <a:cs typeface="Times New Roman" panose="02020603050405020304" pitchFamily="18" charset="0"/>
              </a:rPr>
              <a:t> algorithm. </a:t>
            </a:r>
          </a:p>
        </p:txBody>
      </p:sp>
    </p:spTree>
    <p:extLst>
      <p:ext uri="{BB962C8B-B14F-4D97-AF65-F5344CB8AC3E}">
        <p14:creationId xmlns:p14="http://schemas.microsoft.com/office/powerpoint/2010/main" val="18793438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69341"/>
            <a:ext cx="10955383" cy="3323987"/>
          </a:xfrm>
          <a:prstGeom prst="rect">
            <a:avLst/>
          </a:prstGeom>
          <a:noFill/>
        </p:spPr>
        <p:txBody>
          <a:bodyPr wrap="square" rtlCol="0">
            <a:spAutoFit/>
          </a:bodyPr>
          <a:lstStyle/>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Key </a:t>
            </a:r>
            <a:r>
              <a:rPr lang="en-IN" sz="2000" dirty="0" smtClean="0">
                <a:solidFill>
                  <a:schemeClr val="bg1"/>
                </a:solidFill>
                <a:latin typeface="Times New Roman" panose="02020603050405020304" pitchFamily="18" charset="0"/>
                <a:cs typeface="Times New Roman" panose="02020603050405020304" pitchFamily="18" charset="0"/>
              </a:rPr>
              <a:t>Components</a:t>
            </a:r>
          </a:p>
          <a:p>
            <a:pPr marL="457200" indent="-457200" algn="just">
              <a:lnSpc>
                <a:spcPct val="150000"/>
              </a:lnSpc>
              <a:buAutoNum type="arabicPeriod"/>
            </a:pPr>
            <a:r>
              <a:rPr lang="en-IN" sz="2000" dirty="0" err="1" smtClean="0">
                <a:solidFill>
                  <a:schemeClr val="bg1"/>
                </a:solidFill>
                <a:latin typeface="Times New Roman" panose="02020603050405020304" pitchFamily="18" charset="0"/>
                <a:cs typeface="Times New Roman" panose="02020603050405020304" pitchFamily="18" charset="0"/>
              </a:rPr>
              <a:t>Medoids</a:t>
            </a:r>
            <a:r>
              <a:rPr lang="en-IN" sz="2000" dirty="0">
                <a:solidFill>
                  <a:schemeClr val="bg1"/>
                </a:solidFill>
                <a:latin typeface="Times New Roman" panose="02020603050405020304" pitchFamily="18" charset="0"/>
                <a:cs typeface="Times New Roman" panose="02020603050405020304" pitchFamily="18" charset="0"/>
              </a:rPr>
              <a:t>: The representative objects in each cluster</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Distance </a:t>
            </a:r>
            <a:r>
              <a:rPr lang="en-IN" sz="2000" dirty="0">
                <a:solidFill>
                  <a:schemeClr val="bg1"/>
                </a:solidFill>
                <a:latin typeface="Times New Roman" panose="02020603050405020304" pitchFamily="18" charset="0"/>
                <a:cs typeface="Times New Roman" panose="02020603050405020304" pitchFamily="18" charset="0"/>
              </a:rPr>
              <a:t>Metric: The metric used to calculate the distance between objects, such as Euclidean distance or Manhattan distance</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Cluster </a:t>
            </a:r>
            <a:r>
              <a:rPr lang="en-IN" sz="2000" dirty="0">
                <a:solidFill>
                  <a:schemeClr val="bg1"/>
                </a:solidFill>
                <a:latin typeface="Times New Roman" panose="02020603050405020304" pitchFamily="18" charset="0"/>
                <a:cs typeface="Times New Roman" panose="02020603050405020304" pitchFamily="18" charset="0"/>
              </a:rPr>
              <a:t>Assignment: The assignment of each object to a cluster based on the closest </a:t>
            </a:r>
            <a:r>
              <a:rPr lang="en-IN" sz="2000" dirty="0" err="1">
                <a:solidFill>
                  <a:schemeClr val="bg1"/>
                </a:solidFill>
                <a:latin typeface="Times New Roman" panose="02020603050405020304" pitchFamily="18" charset="0"/>
                <a:cs typeface="Times New Roman" panose="02020603050405020304" pitchFamily="18" charset="0"/>
              </a:rPr>
              <a:t>medoid</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Stopping </a:t>
            </a:r>
            <a:r>
              <a:rPr lang="en-IN" sz="2000" dirty="0">
                <a:solidFill>
                  <a:schemeClr val="bg1"/>
                </a:solidFill>
                <a:latin typeface="Times New Roman" panose="02020603050405020304" pitchFamily="18" charset="0"/>
                <a:cs typeface="Times New Roman" panose="02020603050405020304" pitchFamily="18" charset="0"/>
              </a:rPr>
              <a:t>Criterion: The condition that determines when the algorithm should stop, such as convergence or a maximum number of iterations.</a:t>
            </a:r>
          </a:p>
        </p:txBody>
      </p:sp>
    </p:spTree>
    <p:extLst>
      <p:ext uri="{BB962C8B-B14F-4D97-AF65-F5344CB8AC3E}">
        <p14:creationId xmlns:p14="http://schemas.microsoft.com/office/powerpoint/2010/main" val="2407129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3785652"/>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K-</a:t>
            </a:r>
            <a:r>
              <a:rPr lang="en-IN" sz="2000" b="1" dirty="0" err="1">
                <a:solidFill>
                  <a:schemeClr val="bg1"/>
                </a:solidFill>
                <a:latin typeface="Times New Roman" panose="02020603050405020304" pitchFamily="18" charset="0"/>
                <a:cs typeface="Times New Roman" panose="02020603050405020304" pitchFamily="18" charset="0"/>
              </a:rPr>
              <a:t>Medoid</a:t>
            </a:r>
            <a:r>
              <a:rPr lang="en-IN" sz="2000" b="1" dirty="0">
                <a:solidFill>
                  <a:schemeClr val="bg1"/>
                </a:solidFill>
                <a:latin typeface="Times New Roman" panose="02020603050405020304" pitchFamily="18" charset="0"/>
                <a:cs typeface="Times New Roman" panose="02020603050405020304" pitchFamily="18" charset="0"/>
              </a:rPr>
              <a:t> Clustering </a:t>
            </a:r>
            <a:r>
              <a:rPr lang="en-IN" sz="2000" b="1" dirty="0" smtClean="0">
                <a:solidFill>
                  <a:schemeClr val="bg1"/>
                </a:solidFill>
                <a:latin typeface="Times New Roman" panose="02020603050405020304" pitchFamily="18" charset="0"/>
                <a:cs typeface="Times New Roman" panose="02020603050405020304" pitchFamily="18" charset="0"/>
              </a:rPr>
              <a:t>Algorithm</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The </a:t>
            </a:r>
            <a:r>
              <a:rPr lang="en-IN" sz="2000" dirty="0">
                <a:solidFill>
                  <a:schemeClr val="bg1"/>
                </a:solidFill>
                <a:latin typeface="Times New Roman" panose="02020603050405020304" pitchFamily="18" charset="0"/>
                <a:cs typeface="Times New Roman" panose="02020603050405020304" pitchFamily="18" charset="0"/>
              </a:rPr>
              <a:t>K-</a:t>
            </a:r>
            <a:r>
              <a:rPr lang="en-IN" sz="2000" dirty="0" err="1">
                <a:solidFill>
                  <a:schemeClr val="bg1"/>
                </a:solidFill>
                <a:latin typeface="Times New Roman" panose="02020603050405020304" pitchFamily="18" charset="0"/>
                <a:cs typeface="Times New Roman" panose="02020603050405020304" pitchFamily="18" charset="0"/>
              </a:rPr>
              <a:t>Medoid</a:t>
            </a:r>
            <a:r>
              <a:rPr lang="en-IN" sz="2000" dirty="0">
                <a:solidFill>
                  <a:schemeClr val="bg1"/>
                </a:solidFill>
                <a:latin typeface="Times New Roman" panose="02020603050405020304" pitchFamily="18" charset="0"/>
                <a:cs typeface="Times New Roman" panose="02020603050405020304" pitchFamily="18" charset="0"/>
              </a:rPr>
              <a:t> Clustering algorithm is similar to the K-Means Clustering algorithm, but with a few key </a:t>
            </a:r>
            <a:r>
              <a:rPr lang="en-IN" sz="2000" dirty="0" smtClean="0">
                <a:solidFill>
                  <a:schemeClr val="bg1"/>
                </a:solidFill>
                <a:latin typeface="Times New Roman" panose="02020603050405020304" pitchFamily="18" charset="0"/>
                <a:cs typeface="Times New Roman" panose="02020603050405020304" pitchFamily="18" charset="0"/>
              </a:rPr>
              <a:t>differences</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a:t>
            </a:r>
            <a:r>
              <a:rPr lang="en-IN" sz="2000" dirty="0">
                <a:solidFill>
                  <a:schemeClr val="bg1"/>
                </a:solidFill>
                <a:latin typeface="Times New Roman" panose="02020603050405020304" pitchFamily="18" charset="0"/>
                <a:cs typeface="Times New Roman" panose="02020603050405020304" pitchFamily="18" charset="0"/>
              </a:rPr>
              <a:t>1. Initialization: Choose K initial </a:t>
            </a:r>
            <a:r>
              <a:rPr lang="en-IN" sz="2000" dirty="0" err="1">
                <a:solidFill>
                  <a:schemeClr val="bg1"/>
                </a:solidFill>
                <a:latin typeface="Times New Roman" panose="02020603050405020304" pitchFamily="18" charset="0"/>
                <a:cs typeface="Times New Roman" panose="02020603050405020304" pitchFamily="18" charset="0"/>
              </a:rPr>
              <a:t>medoids</a:t>
            </a:r>
            <a:r>
              <a:rPr lang="en-IN" sz="2000" dirty="0">
                <a:solidFill>
                  <a:schemeClr val="bg1"/>
                </a:solidFill>
                <a:latin typeface="Times New Roman" panose="02020603050405020304" pitchFamily="18" charset="0"/>
                <a:cs typeface="Times New Roman" panose="02020603050405020304" pitchFamily="18" charset="0"/>
              </a:rPr>
              <a:t> randomly from the dataset</a:t>
            </a:r>
            <a:r>
              <a:rPr lang="en-IN" sz="2000"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2</a:t>
            </a:r>
            <a:r>
              <a:rPr lang="en-IN" sz="2000" dirty="0">
                <a:solidFill>
                  <a:schemeClr val="bg1"/>
                </a:solidFill>
                <a:latin typeface="Times New Roman" panose="02020603050405020304" pitchFamily="18" charset="0"/>
                <a:cs typeface="Times New Roman" panose="02020603050405020304" pitchFamily="18" charset="0"/>
              </a:rPr>
              <a:t>. Assignment: Assign each object in the dataset to the closest </a:t>
            </a:r>
            <a:r>
              <a:rPr lang="en-IN" sz="2000" dirty="0" err="1">
                <a:solidFill>
                  <a:schemeClr val="bg1"/>
                </a:solidFill>
                <a:latin typeface="Times New Roman" panose="02020603050405020304" pitchFamily="18" charset="0"/>
                <a:cs typeface="Times New Roman" panose="02020603050405020304" pitchFamily="18" charset="0"/>
              </a:rPr>
              <a:t>medoid</a:t>
            </a:r>
            <a:r>
              <a:rPr lang="en-IN" sz="2000" dirty="0">
                <a:solidFill>
                  <a:schemeClr val="bg1"/>
                </a:solidFill>
                <a:latin typeface="Times New Roman" panose="02020603050405020304" pitchFamily="18" charset="0"/>
                <a:cs typeface="Times New Roman" panose="02020603050405020304" pitchFamily="18" charset="0"/>
              </a:rPr>
              <a:t> based on the distance metric</a:t>
            </a:r>
            <a:r>
              <a:rPr lang="en-IN" sz="2000"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3</a:t>
            </a:r>
            <a:r>
              <a:rPr lang="en-IN" sz="2000" dirty="0">
                <a:solidFill>
                  <a:schemeClr val="bg1"/>
                </a:solidFill>
                <a:latin typeface="Times New Roman" panose="02020603050405020304" pitchFamily="18" charset="0"/>
                <a:cs typeface="Times New Roman" panose="02020603050405020304" pitchFamily="18" charset="0"/>
              </a:rPr>
              <a:t>. Update: Update the </a:t>
            </a:r>
            <a:r>
              <a:rPr lang="en-IN" sz="2000" dirty="0" err="1">
                <a:solidFill>
                  <a:schemeClr val="bg1"/>
                </a:solidFill>
                <a:latin typeface="Times New Roman" panose="02020603050405020304" pitchFamily="18" charset="0"/>
                <a:cs typeface="Times New Roman" panose="02020603050405020304" pitchFamily="18" charset="0"/>
              </a:rPr>
              <a:t>medoids</a:t>
            </a:r>
            <a:r>
              <a:rPr lang="en-IN" sz="2000" dirty="0">
                <a:solidFill>
                  <a:schemeClr val="bg1"/>
                </a:solidFill>
                <a:latin typeface="Times New Roman" panose="02020603050405020304" pitchFamily="18" charset="0"/>
                <a:cs typeface="Times New Roman" panose="02020603050405020304" pitchFamily="18" charset="0"/>
              </a:rPr>
              <a:t> by selecting the object in each cluster that is closest to the cluster's centroid</a:t>
            </a:r>
            <a:r>
              <a:rPr lang="en-IN" sz="2000"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4</a:t>
            </a:r>
            <a:r>
              <a:rPr lang="en-IN" sz="2000" dirty="0">
                <a:solidFill>
                  <a:schemeClr val="bg1"/>
                </a:solidFill>
                <a:latin typeface="Times New Roman" panose="02020603050405020304" pitchFamily="18" charset="0"/>
                <a:cs typeface="Times New Roman" panose="02020603050405020304" pitchFamily="18" charset="0"/>
              </a:rPr>
              <a:t>. Repeat: Repeat steps 2-3 until convergence or a stopping criterion is met.</a:t>
            </a:r>
          </a:p>
        </p:txBody>
      </p:sp>
    </p:spTree>
    <p:extLst>
      <p:ext uri="{BB962C8B-B14F-4D97-AF65-F5344CB8AC3E}">
        <p14:creationId xmlns:p14="http://schemas.microsoft.com/office/powerpoint/2010/main" val="35310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517064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Clustering or cluster analysis is a machine learning technique, which groups the unlabelled dataset. </a:t>
            </a:r>
            <a:endParaRPr lang="en-IN" sz="2000" dirty="0" smtClean="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It </a:t>
            </a:r>
            <a:r>
              <a:rPr lang="en-IN" sz="2000" dirty="0">
                <a:solidFill>
                  <a:schemeClr val="bg1"/>
                </a:solidFill>
                <a:latin typeface="Times New Roman" panose="02020603050405020304" pitchFamily="18" charset="0"/>
                <a:cs typeface="Times New Roman" panose="02020603050405020304" pitchFamily="18" charset="0"/>
              </a:rPr>
              <a:t>can be defined as </a:t>
            </a:r>
            <a:r>
              <a:rPr lang="en-IN" sz="2000" b="1" dirty="0">
                <a:solidFill>
                  <a:schemeClr val="bg1"/>
                </a:solidFill>
                <a:latin typeface="Times New Roman" panose="02020603050405020304" pitchFamily="18" charset="0"/>
                <a:cs typeface="Times New Roman" panose="02020603050405020304" pitchFamily="18" charset="0"/>
              </a:rPr>
              <a:t>"A way of grouping the data points into different clusters, consisting of similar data points. </a:t>
            </a:r>
            <a:endParaRPr lang="en-IN" sz="2000" b="1" dirty="0" smtClean="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b="1" dirty="0" smtClean="0">
                <a:solidFill>
                  <a:schemeClr val="bg1"/>
                </a:solidFill>
                <a:latin typeface="Times New Roman" panose="02020603050405020304" pitchFamily="18" charset="0"/>
                <a:cs typeface="Times New Roman" panose="02020603050405020304" pitchFamily="18" charset="0"/>
              </a:rPr>
              <a:t>The </a:t>
            </a:r>
            <a:r>
              <a:rPr lang="en-IN" sz="2000" b="1" dirty="0">
                <a:solidFill>
                  <a:schemeClr val="bg1"/>
                </a:solidFill>
                <a:latin typeface="Times New Roman" panose="02020603050405020304" pitchFamily="18" charset="0"/>
                <a:cs typeface="Times New Roman" panose="02020603050405020304" pitchFamily="18" charset="0"/>
              </a:rPr>
              <a:t>objects with the possible similarities remain in a group that has less or no similarities with another group."</a:t>
            </a:r>
            <a:endParaRPr lang="en-IN" sz="2000" dirty="0">
              <a:solidFill>
                <a:schemeClr val="bg1"/>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It does it by finding some similar patterns in the unlabelled dataset such as shape, size, </a:t>
            </a:r>
            <a:r>
              <a:rPr lang="en-IN" sz="2000" dirty="0" err="1">
                <a:solidFill>
                  <a:schemeClr val="bg1"/>
                </a:solidFill>
                <a:latin typeface="Times New Roman" panose="02020603050405020304" pitchFamily="18" charset="0"/>
                <a:cs typeface="Times New Roman" panose="02020603050405020304" pitchFamily="18" charset="0"/>
              </a:rPr>
              <a:t>color</a:t>
            </a:r>
            <a:r>
              <a:rPr lang="en-IN" sz="2000" dirty="0">
                <a:solidFill>
                  <a:schemeClr val="bg1"/>
                </a:solidFill>
                <a:latin typeface="Times New Roman" panose="02020603050405020304" pitchFamily="18" charset="0"/>
                <a:cs typeface="Times New Roman" panose="02020603050405020304" pitchFamily="18" charset="0"/>
              </a:rPr>
              <a:t>, </a:t>
            </a:r>
            <a:r>
              <a:rPr lang="en-IN" sz="2000" dirty="0" err="1">
                <a:solidFill>
                  <a:schemeClr val="bg1"/>
                </a:solidFill>
                <a:latin typeface="Times New Roman" panose="02020603050405020304" pitchFamily="18" charset="0"/>
                <a:cs typeface="Times New Roman" panose="02020603050405020304" pitchFamily="18" charset="0"/>
              </a:rPr>
              <a:t>behavior</a:t>
            </a:r>
            <a:r>
              <a:rPr lang="en-IN" sz="2000" dirty="0">
                <a:solidFill>
                  <a:schemeClr val="bg1"/>
                </a:solidFill>
                <a:latin typeface="Times New Roman" panose="02020603050405020304" pitchFamily="18" charset="0"/>
                <a:cs typeface="Times New Roman" panose="02020603050405020304" pitchFamily="18" charset="0"/>
              </a:rPr>
              <a:t>, etc., and divides them as per the presence and absence of those similar patterns.</a:t>
            </a:r>
          </a:p>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It is an unsupervised </a:t>
            </a:r>
            <a:r>
              <a:rPr lang="en-IN" sz="2000" dirty="0" smtClean="0">
                <a:solidFill>
                  <a:schemeClr val="bg1"/>
                </a:solidFill>
                <a:latin typeface="Times New Roman" panose="02020603050405020304" pitchFamily="18" charset="0"/>
                <a:cs typeface="Times New Roman" panose="02020603050405020304" pitchFamily="18" charset="0"/>
              </a:rPr>
              <a:t>learning</a:t>
            </a:r>
            <a:r>
              <a:rPr lang="en-IN" sz="2000" dirty="0">
                <a:solidFill>
                  <a:schemeClr val="bg1"/>
                </a:solidFill>
                <a:latin typeface="Times New Roman" panose="02020603050405020304" pitchFamily="18" charset="0"/>
                <a:cs typeface="Times New Roman" panose="02020603050405020304" pitchFamily="18" charset="0"/>
              </a:rPr>
              <a:t> method, hence no supervision is provided to the algorithm, and it deals with the </a:t>
            </a:r>
            <a:r>
              <a:rPr lang="en-IN" sz="2000" dirty="0" err="1">
                <a:solidFill>
                  <a:schemeClr val="bg1"/>
                </a:solidFill>
                <a:latin typeface="Times New Roman" panose="02020603050405020304" pitchFamily="18" charset="0"/>
                <a:cs typeface="Times New Roman" panose="02020603050405020304" pitchFamily="18" charset="0"/>
              </a:rPr>
              <a:t>unlabeled</a:t>
            </a:r>
            <a:r>
              <a:rPr lang="en-IN" sz="2000" dirty="0">
                <a:solidFill>
                  <a:schemeClr val="bg1"/>
                </a:solidFill>
                <a:latin typeface="Times New Roman" panose="02020603050405020304" pitchFamily="18" charset="0"/>
                <a:cs typeface="Times New Roman" panose="02020603050405020304" pitchFamily="18" charset="0"/>
              </a:rPr>
              <a:t> dataset.</a:t>
            </a:r>
          </a:p>
          <a:p>
            <a:pPr marL="342900" indent="-342900" algn="just">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After applying this clustering technique, each cluster or group is provided with a cluster-ID. ML system can use this id to simplify the processing of large and complex datasets.</a:t>
            </a:r>
          </a:p>
        </p:txBody>
      </p:sp>
    </p:spTree>
    <p:extLst>
      <p:ext uri="{BB962C8B-B14F-4D97-AF65-F5344CB8AC3E}">
        <p14:creationId xmlns:p14="http://schemas.microsoft.com/office/powerpoint/2010/main" val="337329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3785652"/>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Algorithm: Partitioning Around </a:t>
            </a:r>
            <a:r>
              <a:rPr lang="en-IN" sz="2000" b="1" dirty="0" err="1">
                <a:solidFill>
                  <a:schemeClr val="bg1"/>
                </a:solidFill>
                <a:latin typeface="Times New Roman" panose="02020603050405020304" pitchFamily="18" charset="0"/>
                <a:cs typeface="Times New Roman" panose="02020603050405020304" pitchFamily="18" charset="0"/>
              </a:rPr>
              <a:t>Medoids</a:t>
            </a:r>
            <a:r>
              <a:rPr lang="en-IN" sz="2000" b="1" dirty="0">
                <a:solidFill>
                  <a:schemeClr val="bg1"/>
                </a:solidFill>
                <a:latin typeface="Times New Roman" panose="02020603050405020304" pitchFamily="18" charset="0"/>
                <a:cs typeface="Times New Roman" panose="02020603050405020304" pitchFamily="18" charset="0"/>
              </a:rPr>
              <a:t> (PAM)</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Input:</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A set of </a:t>
            </a:r>
            <a:r>
              <a:rPr lang="en-IN" sz="2000" dirty="0" smtClean="0">
                <a:solidFill>
                  <a:schemeClr val="bg1"/>
                </a:solidFill>
                <a:latin typeface="Times New Roman" panose="02020603050405020304" pitchFamily="18" charset="0"/>
                <a:cs typeface="Times New Roman" panose="02020603050405020304" pitchFamily="18" charset="0"/>
              </a:rPr>
              <a:t>n </a:t>
            </a:r>
            <a:r>
              <a:rPr lang="en-IN" sz="2000" dirty="0">
                <a:solidFill>
                  <a:schemeClr val="bg1"/>
                </a:solidFill>
                <a:latin typeface="Times New Roman" panose="02020603050405020304" pitchFamily="18" charset="0"/>
                <a:cs typeface="Times New Roman" panose="02020603050405020304" pitchFamily="18" charset="0"/>
              </a:rPr>
              <a:t>data points D={x</a:t>
            </a:r>
            <a:r>
              <a:rPr lang="en-IN" sz="2000" baseline="-25000" dirty="0">
                <a:solidFill>
                  <a:schemeClr val="bg1"/>
                </a:solidFill>
                <a:latin typeface="Times New Roman" panose="02020603050405020304" pitchFamily="18" charset="0"/>
                <a:cs typeface="Times New Roman" panose="02020603050405020304" pitchFamily="18" charset="0"/>
              </a:rPr>
              <a:t>1</a:t>
            </a:r>
            <a:r>
              <a:rPr lang="en-IN" sz="2000" dirty="0">
                <a:solidFill>
                  <a:schemeClr val="bg1"/>
                </a:solidFill>
                <a:latin typeface="Times New Roman" panose="02020603050405020304" pitchFamily="18" charset="0"/>
                <a:cs typeface="Times New Roman" panose="02020603050405020304" pitchFamily="18" charset="0"/>
              </a:rPr>
              <a:t>,x</a:t>
            </a:r>
            <a:r>
              <a:rPr lang="en-IN" sz="2000" baseline="-25000" dirty="0">
                <a:solidFill>
                  <a:schemeClr val="bg1"/>
                </a:solidFill>
                <a:latin typeface="Times New Roman" panose="02020603050405020304" pitchFamily="18" charset="0"/>
                <a:cs typeface="Times New Roman" panose="02020603050405020304" pitchFamily="18" charset="0"/>
              </a:rPr>
              <a:t>2</a:t>
            </a:r>
            <a:r>
              <a:rPr lang="en-IN" sz="2000" dirty="0">
                <a:solidFill>
                  <a:schemeClr val="bg1"/>
                </a:solidFill>
                <a:latin typeface="Times New Roman" panose="02020603050405020304" pitchFamily="18" charset="0"/>
                <a:cs typeface="Times New Roman" panose="02020603050405020304" pitchFamily="18" charset="0"/>
              </a:rPr>
              <a:t>,…,</a:t>
            </a:r>
            <a:r>
              <a:rPr lang="en-IN" sz="2000" dirty="0" err="1" smtClean="0">
                <a:solidFill>
                  <a:schemeClr val="bg1"/>
                </a:solidFill>
                <a:latin typeface="Times New Roman" panose="02020603050405020304" pitchFamily="18" charset="0"/>
                <a:cs typeface="Times New Roman" panose="02020603050405020304" pitchFamily="18" charset="0"/>
              </a:rPr>
              <a:t>x</a:t>
            </a:r>
            <a:r>
              <a:rPr lang="en-IN" sz="2000" baseline="-25000" dirty="0" err="1" smtClean="0">
                <a:solidFill>
                  <a:schemeClr val="bg1"/>
                </a:solidFill>
                <a:latin typeface="Times New Roman" panose="02020603050405020304" pitchFamily="18" charset="0"/>
                <a:cs typeface="Times New Roman" panose="02020603050405020304" pitchFamily="18" charset="0"/>
              </a:rPr>
              <a:t>n</a:t>
            </a:r>
            <a:r>
              <a:rPr lang="en-IN" sz="2000"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The </a:t>
            </a:r>
            <a:r>
              <a:rPr lang="en-IN" sz="2000" dirty="0">
                <a:solidFill>
                  <a:schemeClr val="bg1"/>
                </a:solidFill>
                <a:latin typeface="Times New Roman" panose="02020603050405020304" pitchFamily="18" charset="0"/>
                <a:cs typeface="Times New Roman" panose="02020603050405020304" pitchFamily="18" charset="0"/>
              </a:rPr>
              <a:t>desired number of clusters </a:t>
            </a:r>
            <a:r>
              <a:rPr lang="en-IN" sz="2000" dirty="0" smtClean="0">
                <a:solidFill>
                  <a:schemeClr val="bg1"/>
                </a:solidFill>
                <a:latin typeface="Times New Roman" panose="02020603050405020304" pitchFamily="18" charset="0"/>
                <a:cs typeface="Times New Roman" panose="02020603050405020304" pitchFamily="18" charset="0"/>
              </a:rPr>
              <a:t>K.</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A distance or dissimilarity measure </a:t>
            </a:r>
            <a:r>
              <a:rPr lang="en-IN" sz="2000" dirty="0" smtClean="0">
                <a:solidFill>
                  <a:schemeClr val="bg1"/>
                </a:solidFill>
                <a:latin typeface="Times New Roman" panose="02020603050405020304" pitchFamily="18" charset="0"/>
                <a:cs typeface="Times New Roman" panose="02020603050405020304" pitchFamily="18" charset="0"/>
              </a:rPr>
              <a:t>d(</a:t>
            </a:r>
            <a:r>
              <a:rPr lang="en-IN" sz="2000" dirty="0" err="1" smtClean="0">
                <a:solidFill>
                  <a:schemeClr val="bg1"/>
                </a:solidFill>
                <a:latin typeface="Times New Roman" panose="02020603050405020304" pitchFamily="18" charset="0"/>
                <a:cs typeface="Times New Roman" panose="02020603050405020304" pitchFamily="18" charset="0"/>
              </a:rPr>
              <a:t>x</a:t>
            </a:r>
            <a:r>
              <a:rPr lang="en-IN" sz="2000" baseline="-25000" dirty="0" err="1" smtClean="0">
                <a:solidFill>
                  <a:schemeClr val="bg1"/>
                </a:solidFill>
                <a:latin typeface="Times New Roman" panose="02020603050405020304" pitchFamily="18" charset="0"/>
                <a:cs typeface="Times New Roman" panose="02020603050405020304" pitchFamily="18" charset="0"/>
              </a:rPr>
              <a:t>i</a:t>
            </a:r>
            <a:r>
              <a:rPr lang="en-IN" sz="2000" dirty="0" err="1" smtClean="0">
                <a:solidFill>
                  <a:schemeClr val="bg1"/>
                </a:solidFill>
                <a:latin typeface="Times New Roman" panose="02020603050405020304" pitchFamily="18" charset="0"/>
                <a:cs typeface="Times New Roman" panose="02020603050405020304" pitchFamily="18" charset="0"/>
              </a:rPr>
              <a:t>,x</a:t>
            </a:r>
            <a:r>
              <a:rPr lang="en-IN" sz="2000" baseline="-25000" dirty="0" err="1" smtClean="0">
                <a:solidFill>
                  <a:schemeClr val="bg1"/>
                </a:solidFill>
                <a:latin typeface="Times New Roman" panose="02020603050405020304" pitchFamily="18" charset="0"/>
                <a:cs typeface="Times New Roman" panose="02020603050405020304" pitchFamily="18" charset="0"/>
              </a:rPr>
              <a:t>j</a:t>
            </a:r>
            <a:r>
              <a:rPr lang="en-IN" sz="2000" dirty="0" smtClean="0">
                <a:solidFill>
                  <a:schemeClr val="bg1"/>
                </a:solidFill>
                <a:latin typeface="Times New Roman" panose="02020603050405020304" pitchFamily="18" charset="0"/>
                <a:cs typeface="Times New Roman" panose="02020603050405020304" pitchFamily="18" charset="0"/>
              </a:rPr>
              <a:t>).</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Output:</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A set </a:t>
            </a:r>
            <a:r>
              <a:rPr lang="en-IN" sz="2000" dirty="0" smtClean="0">
                <a:solidFill>
                  <a:schemeClr val="bg1"/>
                </a:solidFill>
                <a:latin typeface="Times New Roman" panose="02020603050405020304" pitchFamily="18" charset="0"/>
                <a:cs typeface="Times New Roman" panose="02020603050405020304" pitchFamily="18" charset="0"/>
              </a:rPr>
              <a:t>of  K </a:t>
            </a:r>
            <a:r>
              <a:rPr lang="en-IN" sz="2000" dirty="0">
                <a:solidFill>
                  <a:schemeClr val="bg1"/>
                </a:solidFill>
                <a:latin typeface="Times New Roman" panose="02020603050405020304" pitchFamily="18" charset="0"/>
                <a:cs typeface="Times New Roman" panose="02020603050405020304" pitchFamily="18" charset="0"/>
              </a:rPr>
              <a:t>clusters {C</a:t>
            </a:r>
            <a:r>
              <a:rPr lang="en-IN" sz="2000" baseline="-25000" dirty="0">
                <a:solidFill>
                  <a:schemeClr val="bg1"/>
                </a:solidFill>
                <a:latin typeface="Times New Roman" panose="02020603050405020304" pitchFamily="18" charset="0"/>
                <a:cs typeface="Times New Roman" panose="02020603050405020304" pitchFamily="18" charset="0"/>
              </a:rPr>
              <a:t>1</a:t>
            </a:r>
            <a:r>
              <a:rPr lang="en-IN" sz="2000" dirty="0">
                <a:solidFill>
                  <a:schemeClr val="bg1"/>
                </a:solidFill>
                <a:latin typeface="Times New Roman" panose="02020603050405020304" pitchFamily="18" charset="0"/>
                <a:cs typeface="Times New Roman" panose="02020603050405020304" pitchFamily="18" charset="0"/>
              </a:rPr>
              <a:t>,C</a:t>
            </a:r>
            <a:r>
              <a:rPr lang="en-IN" sz="2000" baseline="-25000" dirty="0">
                <a:solidFill>
                  <a:schemeClr val="bg1"/>
                </a:solidFill>
                <a:latin typeface="Times New Roman" panose="02020603050405020304" pitchFamily="18" charset="0"/>
                <a:cs typeface="Times New Roman" panose="02020603050405020304" pitchFamily="18" charset="0"/>
              </a:rPr>
              <a:t>2</a:t>
            </a:r>
            <a:r>
              <a:rPr lang="en-IN" sz="2000" dirty="0">
                <a:solidFill>
                  <a:schemeClr val="bg1"/>
                </a:solidFill>
                <a:latin typeface="Times New Roman" panose="02020603050405020304" pitchFamily="18" charset="0"/>
                <a:cs typeface="Times New Roman" panose="02020603050405020304" pitchFamily="18" charset="0"/>
              </a:rPr>
              <a:t>,…,C</a:t>
            </a:r>
            <a:r>
              <a:rPr lang="en-IN" sz="2000" baseline="-25000" dirty="0">
                <a:solidFill>
                  <a:schemeClr val="bg1"/>
                </a:solidFill>
                <a:latin typeface="Times New Roman" panose="02020603050405020304" pitchFamily="18" charset="0"/>
                <a:cs typeface="Times New Roman" panose="02020603050405020304" pitchFamily="18" charset="0"/>
              </a:rPr>
              <a:t>K</a:t>
            </a:r>
            <a:r>
              <a:rPr lang="en-IN" sz="2000" dirty="0" smtClean="0">
                <a:solidFill>
                  <a:schemeClr val="bg1"/>
                </a:solidFill>
                <a:latin typeface="Times New Roman" panose="02020603050405020304" pitchFamily="18" charset="0"/>
                <a:cs typeface="Times New Roman" panose="02020603050405020304" pitchFamily="18" charset="0"/>
              </a:rPr>
              <a:t>}.</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A set of </a:t>
            </a:r>
            <a:r>
              <a:rPr lang="en-IN" sz="2000" dirty="0" err="1">
                <a:solidFill>
                  <a:schemeClr val="bg1"/>
                </a:solidFill>
                <a:latin typeface="Times New Roman" panose="02020603050405020304" pitchFamily="18" charset="0"/>
                <a:cs typeface="Times New Roman" panose="02020603050405020304" pitchFamily="18" charset="0"/>
              </a:rPr>
              <a:t>medoids</a:t>
            </a:r>
            <a:r>
              <a:rPr lang="en-IN" sz="2000" dirty="0">
                <a:solidFill>
                  <a:schemeClr val="bg1"/>
                </a:solidFill>
                <a:latin typeface="Times New Roman" panose="02020603050405020304" pitchFamily="18" charset="0"/>
                <a:cs typeface="Times New Roman" panose="02020603050405020304" pitchFamily="18" charset="0"/>
              </a:rPr>
              <a:t> {m1,m</a:t>
            </a:r>
            <a:r>
              <a:rPr lang="en-IN" sz="2000" baseline="-25000" dirty="0">
                <a:solidFill>
                  <a:schemeClr val="bg1"/>
                </a:solidFill>
                <a:latin typeface="Times New Roman" panose="02020603050405020304" pitchFamily="18" charset="0"/>
                <a:cs typeface="Times New Roman" panose="02020603050405020304" pitchFamily="18" charset="0"/>
              </a:rPr>
              <a:t>2</a:t>
            </a:r>
            <a:r>
              <a:rPr lang="en-IN" sz="2000" dirty="0">
                <a:solidFill>
                  <a:schemeClr val="bg1"/>
                </a:solidFill>
                <a:latin typeface="Times New Roman" panose="02020603050405020304" pitchFamily="18" charset="0"/>
                <a:cs typeface="Times New Roman" panose="02020603050405020304" pitchFamily="18" charset="0"/>
              </a:rPr>
              <a:t>,…,</a:t>
            </a:r>
            <a:r>
              <a:rPr lang="en-IN" sz="2000" dirty="0" err="1" smtClean="0">
                <a:solidFill>
                  <a:schemeClr val="bg1"/>
                </a:solidFill>
                <a:latin typeface="Times New Roman" panose="02020603050405020304" pitchFamily="18" charset="0"/>
                <a:cs typeface="Times New Roman" panose="02020603050405020304" pitchFamily="18" charset="0"/>
              </a:rPr>
              <a:t>m</a:t>
            </a:r>
            <a:r>
              <a:rPr lang="en-IN" sz="2000" baseline="-25000" dirty="0" err="1" smtClean="0">
                <a:solidFill>
                  <a:schemeClr val="bg1"/>
                </a:solidFill>
                <a:latin typeface="Times New Roman" panose="02020603050405020304" pitchFamily="18" charset="0"/>
                <a:cs typeface="Times New Roman" panose="02020603050405020304" pitchFamily="18" charset="0"/>
              </a:rPr>
              <a:t>K</a:t>
            </a:r>
            <a:r>
              <a:rPr lang="en-IN" sz="2000" dirty="0" smtClean="0">
                <a:solidFill>
                  <a:schemeClr val="bg1"/>
                </a:solidFill>
                <a:latin typeface="Times New Roman" panose="02020603050405020304" pitchFamily="18" charset="0"/>
                <a:cs typeface="Times New Roman" panose="02020603050405020304" pitchFamily="18" charset="0"/>
              </a:rPr>
              <a:t>) where </a:t>
            </a:r>
            <a:r>
              <a:rPr lang="en-IN" sz="2000" dirty="0" err="1">
                <a:solidFill>
                  <a:schemeClr val="bg1"/>
                </a:solidFill>
                <a:latin typeface="Times New Roman" panose="02020603050405020304" pitchFamily="18" charset="0"/>
                <a:cs typeface="Times New Roman" panose="02020603050405020304" pitchFamily="18" charset="0"/>
              </a:rPr>
              <a:t>m</a:t>
            </a:r>
            <a:r>
              <a:rPr lang="en-IN" sz="2000" baseline="-25000" dirty="0" err="1">
                <a:solidFill>
                  <a:schemeClr val="bg1"/>
                </a:solidFill>
                <a:latin typeface="Times New Roman" panose="02020603050405020304" pitchFamily="18" charset="0"/>
                <a:cs typeface="Times New Roman" panose="02020603050405020304" pitchFamily="18" charset="0"/>
              </a:rPr>
              <a:t>k</a:t>
            </a:r>
            <a:r>
              <a:rPr lang="en-IN" sz="2000" dirty="0" err="1">
                <a:solidFill>
                  <a:schemeClr val="bg1"/>
                </a:solidFill>
                <a:latin typeface="Times New Roman" panose="02020603050405020304" pitchFamily="18" charset="0"/>
                <a:cs typeface="Times New Roman" panose="02020603050405020304" pitchFamily="18" charset="0"/>
              </a:rPr>
              <a:t>∈</a:t>
            </a:r>
            <a:r>
              <a:rPr lang="en-IN" sz="2000" dirty="0" err="1" smtClean="0">
                <a:solidFill>
                  <a:schemeClr val="bg1"/>
                </a:solidFill>
                <a:latin typeface="Times New Roman" panose="02020603050405020304" pitchFamily="18" charset="0"/>
                <a:cs typeface="Times New Roman" panose="02020603050405020304" pitchFamily="18" charset="0"/>
              </a:rPr>
              <a:t>D</a:t>
            </a:r>
            <a:r>
              <a:rPr lang="en-IN" sz="2000" dirty="0" smtClean="0">
                <a:solidFill>
                  <a:schemeClr val="bg1"/>
                </a:solidFill>
                <a:latin typeface="Times New Roman" panose="02020603050405020304" pitchFamily="18" charset="0"/>
                <a:cs typeface="Times New Roman" panose="02020603050405020304" pitchFamily="18" charset="0"/>
              </a:rPr>
              <a:t>.</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7026864" y="943704"/>
            <a:ext cx="3781425" cy="4333875"/>
          </a:xfrm>
          <a:prstGeom prst="rect">
            <a:avLst/>
          </a:prstGeom>
        </p:spPr>
      </p:pic>
    </p:spTree>
    <p:extLst>
      <p:ext uri="{BB962C8B-B14F-4D97-AF65-F5344CB8AC3E}">
        <p14:creationId xmlns:p14="http://schemas.microsoft.com/office/powerpoint/2010/main" val="16415352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3323987"/>
          </a:xfrm>
          <a:prstGeom prst="rect">
            <a:avLst/>
          </a:prstGeom>
          <a:noFill/>
        </p:spPr>
        <p:txBody>
          <a:bodyPr wrap="square" rtlCol="0">
            <a:spAutoFit/>
          </a:bodyPr>
          <a:lstStyle/>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K-</a:t>
            </a:r>
            <a:r>
              <a:rPr lang="en-IN" sz="2000" dirty="0" err="1">
                <a:solidFill>
                  <a:schemeClr val="bg1"/>
                </a:solidFill>
                <a:latin typeface="Times New Roman" panose="02020603050405020304" pitchFamily="18" charset="0"/>
                <a:cs typeface="Times New Roman" panose="02020603050405020304" pitchFamily="18" charset="0"/>
              </a:rPr>
              <a:t>Medoid</a:t>
            </a:r>
            <a:r>
              <a:rPr lang="en-IN" sz="2000" dirty="0">
                <a:solidFill>
                  <a:schemeClr val="bg1"/>
                </a:solidFill>
                <a:latin typeface="Times New Roman" panose="02020603050405020304" pitchFamily="18" charset="0"/>
                <a:cs typeface="Times New Roman" panose="02020603050405020304" pitchFamily="18" charset="0"/>
              </a:rPr>
              <a:t> Clustering Algorithm </a:t>
            </a:r>
            <a:r>
              <a:rPr lang="en-IN" sz="2000" dirty="0" smtClean="0">
                <a:solidFill>
                  <a:schemeClr val="bg1"/>
                </a:solidFill>
                <a:latin typeface="Times New Roman" panose="02020603050405020304" pitchFamily="18" charset="0"/>
                <a:cs typeface="Times New Roman" panose="02020603050405020304" pitchFamily="18" charset="0"/>
              </a:rPr>
              <a:t>Steps</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Input</a:t>
            </a:r>
            <a:r>
              <a:rPr lang="en-IN" sz="2000" dirty="0">
                <a:solidFill>
                  <a:schemeClr val="bg1"/>
                </a:solidFill>
                <a:latin typeface="Times New Roman" panose="02020603050405020304" pitchFamily="18" charset="0"/>
                <a:cs typeface="Times New Roman" panose="02020603050405020304" pitchFamily="18" charset="0"/>
              </a:rPr>
              <a:t>: Dataset, K (number of clusters), Distance Metric, Stopping </a:t>
            </a:r>
            <a:r>
              <a:rPr lang="en-IN" sz="2000" dirty="0" smtClean="0">
                <a:solidFill>
                  <a:schemeClr val="bg1"/>
                </a:solidFill>
                <a:latin typeface="Times New Roman" panose="02020603050405020304" pitchFamily="18" charset="0"/>
                <a:cs typeface="Times New Roman" panose="02020603050405020304" pitchFamily="18" charset="0"/>
              </a:rPr>
              <a:t>Criterion</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Initialize </a:t>
            </a:r>
            <a:r>
              <a:rPr lang="en-IN" sz="2000" dirty="0" err="1">
                <a:solidFill>
                  <a:schemeClr val="bg1"/>
                </a:solidFill>
                <a:latin typeface="Times New Roman" panose="02020603050405020304" pitchFamily="18" charset="0"/>
                <a:cs typeface="Times New Roman" panose="02020603050405020304" pitchFamily="18" charset="0"/>
              </a:rPr>
              <a:t>medoids</a:t>
            </a:r>
            <a:r>
              <a:rPr lang="en-IN" sz="2000" dirty="0">
                <a:solidFill>
                  <a:schemeClr val="bg1"/>
                </a:solidFill>
                <a:latin typeface="Times New Roman" panose="02020603050405020304" pitchFamily="18" charset="0"/>
                <a:cs typeface="Times New Roman" panose="02020603050405020304" pitchFamily="18" charset="0"/>
              </a:rPr>
              <a:t> </a:t>
            </a:r>
            <a:r>
              <a:rPr lang="en-IN" sz="2000" dirty="0" smtClean="0">
                <a:solidFill>
                  <a:schemeClr val="bg1"/>
                </a:solidFill>
                <a:latin typeface="Times New Roman" panose="02020603050405020304" pitchFamily="18" charset="0"/>
                <a:cs typeface="Times New Roman" panose="02020603050405020304" pitchFamily="18" charset="0"/>
              </a:rPr>
              <a:t>randomly</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For </a:t>
            </a:r>
            <a:r>
              <a:rPr lang="en-IN" sz="2000" dirty="0">
                <a:solidFill>
                  <a:schemeClr val="bg1"/>
                </a:solidFill>
                <a:latin typeface="Times New Roman" panose="02020603050405020304" pitchFamily="18" charset="0"/>
                <a:cs typeface="Times New Roman" panose="02020603050405020304" pitchFamily="18" charset="0"/>
              </a:rPr>
              <a:t>each object in the dataset:   </a:t>
            </a:r>
            <a:r>
              <a:rPr lang="en-IN" sz="2000" dirty="0" smtClean="0">
                <a:solidFill>
                  <a:schemeClr val="bg1"/>
                </a:solidFill>
                <a:latin typeface="Times New Roman" panose="02020603050405020304" pitchFamily="18" charset="0"/>
                <a:cs typeface="Times New Roman" panose="02020603050405020304" pitchFamily="18" charset="0"/>
              </a:rPr>
              <a:t> - </a:t>
            </a:r>
            <a:r>
              <a:rPr lang="en-IN" sz="2000" dirty="0">
                <a:solidFill>
                  <a:schemeClr val="bg1"/>
                </a:solidFill>
                <a:latin typeface="Times New Roman" panose="02020603050405020304" pitchFamily="18" charset="0"/>
                <a:cs typeface="Times New Roman" panose="02020603050405020304" pitchFamily="18" charset="0"/>
              </a:rPr>
              <a:t>Calculate distance to each </a:t>
            </a:r>
            <a:r>
              <a:rPr lang="en-IN" sz="2000" dirty="0" err="1">
                <a:solidFill>
                  <a:schemeClr val="bg1"/>
                </a:solidFill>
                <a:latin typeface="Times New Roman" panose="02020603050405020304" pitchFamily="18" charset="0"/>
                <a:cs typeface="Times New Roman" panose="02020603050405020304" pitchFamily="18" charset="0"/>
              </a:rPr>
              <a:t>medoid</a:t>
            </a:r>
            <a:r>
              <a:rPr lang="en-IN" sz="2000" dirty="0">
                <a:solidFill>
                  <a:schemeClr val="bg1"/>
                </a:solidFill>
                <a:latin typeface="Times New Roman" panose="02020603050405020304" pitchFamily="18" charset="0"/>
                <a:cs typeface="Times New Roman" panose="02020603050405020304" pitchFamily="18" charset="0"/>
              </a:rPr>
              <a:t>   </a:t>
            </a:r>
            <a:r>
              <a:rPr lang="en-IN" sz="2000" dirty="0" smtClean="0">
                <a:solidFill>
                  <a:schemeClr val="bg1"/>
                </a:solidFill>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rPr>
              <a:t>- Assign to closest </a:t>
            </a:r>
            <a:r>
              <a:rPr lang="en-IN" sz="2000" dirty="0" err="1" smtClean="0">
                <a:solidFill>
                  <a:schemeClr val="bg1"/>
                </a:solidFill>
                <a:latin typeface="Times New Roman" panose="02020603050405020304" pitchFamily="18" charset="0"/>
                <a:cs typeface="Times New Roman" panose="02020603050405020304" pitchFamily="18" charset="0"/>
              </a:rPr>
              <a:t>medoid</a:t>
            </a:r>
            <a:endParaRPr lang="en-IN" sz="2000" dirty="0">
              <a:solidFill>
                <a:schemeClr val="bg1"/>
              </a:solidFill>
              <a:latin typeface="Times New Roman" panose="02020603050405020304" pitchFamily="18" charset="0"/>
              <a:cs typeface="Times New Roman" panose="02020603050405020304" pitchFamily="18" charset="0"/>
            </a:endParaRP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Update </a:t>
            </a:r>
            <a:r>
              <a:rPr lang="en-IN" sz="2000" dirty="0" err="1">
                <a:solidFill>
                  <a:schemeClr val="bg1"/>
                </a:solidFill>
                <a:latin typeface="Times New Roman" panose="02020603050405020304" pitchFamily="18" charset="0"/>
                <a:cs typeface="Times New Roman" panose="02020603050405020304" pitchFamily="18" charset="0"/>
              </a:rPr>
              <a:t>medoids</a:t>
            </a:r>
            <a:r>
              <a:rPr lang="en-IN" sz="2000" dirty="0">
                <a:solidFill>
                  <a:schemeClr val="bg1"/>
                </a:solidFill>
                <a:latin typeface="Times New Roman" panose="02020603050405020304" pitchFamily="18" charset="0"/>
                <a:cs typeface="Times New Roman" panose="02020603050405020304" pitchFamily="18" charset="0"/>
              </a:rPr>
              <a:t>:  </a:t>
            </a:r>
            <a:r>
              <a:rPr lang="en-IN" sz="2000" dirty="0" smtClean="0">
                <a:solidFill>
                  <a:schemeClr val="bg1"/>
                </a:solidFill>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rPr>
              <a:t>- For each cluster, select the object closest to the </a:t>
            </a:r>
            <a:r>
              <a:rPr lang="en-IN" sz="2000" dirty="0" smtClean="0">
                <a:solidFill>
                  <a:schemeClr val="bg1"/>
                </a:solidFill>
                <a:latin typeface="Times New Roman" panose="02020603050405020304" pitchFamily="18" charset="0"/>
                <a:cs typeface="Times New Roman" panose="02020603050405020304" pitchFamily="18" charset="0"/>
              </a:rPr>
              <a:t>centroid</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Repeat </a:t>
            </a:r>
            <a:r>
              <a:rPr lang="en-IN" sz="2000" dirty="0">
                <a:solidFill>
                  <a:schemeClr val="bg1"/>
                </a:solidFill>
                <a:latin typeface="Times New Roman" panose="02020603050405020304" pitchFamily="18" charset="0"/>
                <a:cs typeface="Times New Roman" panose="02020603050405020304" pitchFamily="18" charset="0"/>
              </a:rPr>
              <a:t>steps 3-4 until convergence or stopping </a:t>
            </a:r>
            <a:r>
              <a:rPr lang="en-IN" sz="2000" dirty="0" smtClean="0">
                <a:solidFill>
                  <a:schemeClr val="bg1"/>
                </a:solidFill>
                <a:latin typeface="Times New Roman" panose="02020603050405020304" pitchFamily="18" charset="0"/>
                <a:cs typeface="Times New Roman" panose="02020603050405020304" pitchFamily="18" charset="0"/>
              </a:rPr>
              <a:t>criterion</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Output</a:t>
            </a:r>
            <a:r>
              <a:rPr lang="en-IN" sz="2000" dirty="0">
                <a:solidFill>
                  <a:schemeClr val="bg1"/>
                </a:solidFill>
                <a:latin typeface="Times New Roman" panose="02020603050405020304" pitchFamily="18" charset="0"/>
                <a:cs typeface="Times New Roman" panose="02020603050405020304" pitchFamily="18" charset="0"/>
              </a:rPr>
              <a:t>: Cluster assignments and </a:t>
            </a:r>
            <a:r>
              <a:rPr lang="en-IN" sz="2000" dirty="0" err="1">
                <a:solidFill>
                  <a:schemeClr val="bg1"/>
                </a:solidFill>
                <a:latin typeface="Times New Roman" panose="02020603050405020304" pitchFamily="18" charset="0"/>
                <a:cs typeface="Times New Roman" panose="02020603050405020304" pitchFamily="18" charset="0"/>
              </a:rPr>
              <a:t>medoids</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7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3323987"/>
          </a:xfrm>
          <a:prstGeom prst="rect">
            <a:avLst/>
          </a:prstGeom>
          <a:noFill/>
        </p:spPr>
        <p:txBody>
          <a:bodyPr wrap="square" rtlCol="0">
            <a:spAutoFit/>
          </a:bodyPr>
          <a:lstStyle/>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Advantages</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Robustness </a:t>
            </a:r>
            <a:r>
              <a:rPr lang="en-IN" sz="2000" dirty="0">
                <a:solidFill>
                  <a:schemeClr val="bg1"/>
                </a:solidFill>
                <a:latin typeface="Times New Roman" panose="02020603050405020304" pitchFamily="18" charset="0"/>
                <a:cs typeface="Times New Roman" panose="02020603050405020304" pitchFamily="18" charset="0"/>
              </a:rPr>
              <a:t>to Outliers: K-</a:t>
            </a:r>
            <a:r>
              <a:rPr lang="en-IN" sz="2000" dirty="0" err="1">
                <a:solidFill>
                  <a:schemeClr val="bg1"/>
                </a:solidFill>
                <a:latin typeface="Times New Roman" panose="02020603050405020304" pitchFamily="18" charset="0"/>
                <a:cs typeface="Times New Roman" panose="02020603050405020304" pitchFamily="18" charset="0"/>
              </a:rPr>
              <a:t>Medoid</a:t>
            </a:r>
            <a:r>
              <a:rPr lang="en-IN" sz="2000" dirty="0">
                <a:solidFill>
                  <a:schemeClr val="bg1"/>
                </a:solidFill>
                <a:latin typeface="Times New Roman" panose="02020603050405020304" pitchFamily="18" charset="0"/>
                <a:cs typeface="Times New Roman" panose="02020603050405020304" pitchFamily="18" charset="0"/>
              </a:rPr>
              <a:t> Clustering is more robust to outliers than K-Means Clustering because </a:t>
            </a:r>
            <a:r>
              <a:rPr lang="en-IN" sz="2000" dirty="0" err="1">
                <a:solidFill>
                  <a:schemeClr val="bg1"/>
                </a:solidFill>
                <a:latin typeface="Times New Roman" panose="02020603050405020304" pitchFamily="18" charset="0"/>
                <a:cs typeface="Times New Roman" panose="02020603050405020304" pitchFamily="18" charset="0"/>
              </a:rPr>
              <a:t>medoids</a:t>
            </a:r>
            <a:r>
              <a:rPr lang="en-IN" sz="2000" dirty="0">
                <a:solidFill>
                  <a:schemeClr val="bg1"/>
                </a:solidFill>
                <a:latin typeface="Times New Roman" panose="02020603050405020304" pitchFamily="18" charset="0"/>
                <a:cs typeface="Times New Roman" panose="02020603050405020304" pitchFamily="18" charset="0"/>
              </a:rPr>
              <a:t> are less affected by extreme values</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Handling </a:t>
            </a:r>
            <a:r>
              <a:rPr lang="en-IN" sz="2000" dirty="0">
                <a:solidFill>
                  <a:schemeClr val="bg1"/>
                </a:solidFill>
                <a:latin typeface="Times New Roman" panose="02020603050405020304" pitchFamily="18" charset="0"/>
                <a:cs typeface="Times New Roman" panose="02020603050405020304" pitchFamily="18" charset="0"/>
              </a:rPr>
              <a:t>Non-Spherical Clusters: K-</a:t>
            </a:r>
            <a:r>
              <a:rPr lang="en-IN" sz="2000" dirty="0" err="1">
                <a:solidFill>
                  <a:schemeClr val="bg1"/>
                </a:solidFill>
                <a:latin typeface="Times New Roman" panose="02020603050405020304" pitchFamily="18" charset="0"/>
                <a:cs typeface="Times New Roman" panose="02020603050405020304" pitchFamily="18" charset="0"/>
              </a:rPr>
              <a:t>Medoid</a:t>
            </a:r>
            <a:r>
              <a:rPr lang="en-IN" sz="2000" dirty="0">
                <a:solidFill>
                  <a:schemeClr val="bg1"/>
                </a:solidFill>
                <a:latin typeface="Times New Roman" panose="02020603050405020304" pitchFamily="18" charset="0"/>
                <a:cs typeface="Times New Roman" panose="02020603050405020304" pitchFamily="18" charset="0"/>
              </a:rPr>
              <a:t> Clustering can handle non-spherical clusters better than K-Means Clustering because </a:t>
            </a:r>
            <a:r>
              <a:rPr lang="en-IN" sz="2000" dirty="0" err="1">
                <a:solidFill>
                  <a:schemeClr val="bg1"/>
                </a:solidFill>
                <a:latin typeface="Times New Roman" panose="02020603050405020304" pitchFamily="18" charset="0"/>
                <a:cs typeface="Times New Roman" panose="02020603050405020304" pitchFamily="18" charset="0"/>
              </a:rPr>
              <a:t>medoids</a:t>
            </a:r>
            <a:r>
              <a:rPr lang="en-IN" sz="2000" dirty="0">
                <a:solidFill>
                  <a:schemeClr val="bg1"/>
                </a:solidFill>
                <a:latin typeface="Times New Roman" panose="02020603050405020304" pitchFamily="18" charset="0"/>
                <a:cs typeface="Times New Roman" panose="02020603050405020304" pitchFamily="18" charset="0"/>
              </a:rPr>
              <a:t> can capture the shape of the cluster</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Interpretability</a:t>
            </a:r>
            <a:r>
              <a:rPr lang="en-IN" sz="2000" dirty="0">
                <a:solidFill>
                  <a:schemeClr val="bg1"/>
                </a:solidFill>
                <a:latin typeface="Times New Roman" panose="02020603050405020304" pitchFamily="18" charset="0"/>
                <a:cs typeface="Times New Roman" panose="02020603050405020304" pitchFamily="18" charset="0"/>
              </a:rPr>
              <a:t>: </a:t>
            </a:r>
            <a:r>
              <a:rPr lang="en-IN" sz="2000" dirty="0" err="1">
                <a:solidFill>
                  <a:schemeClr val="bg1"/>
                </a:solidFill>
                <a:latin typeface="Times New Roman" panose="02020603050405020304" pitchFamily="18" charset="0"/>
                <a:cs typeface="Times New Roman" panose="02020603050405020304" pitchFamily="18" charset="0"/>
              </a:rPr>
              <a:t>Medoids</a:t>
            </a:r>
            <a:r>
              <a:rPr lang="en-IN" sz="2000" dirty="0">
                <a:solidFill>
                  <a:schemeClr val="bg1"/>
                </a:solidFill>
                <a:latin typeface="Times New Roman" panose="02020603050405020304" pitchFamily="18" charset="0"/>
                <a:cs typeface="Times New Roman" panose="02020603050405020304" pitchFamily="18" charset="0"/>
              </a:rPr>
              <a:t> are actual objects in the dataset, making them easier to interpret than centroids</a:t>
            </a:r>
            <a:r>
              <a:rPr lang="en-IN" sz="2000" dirty="0" smtClean="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118178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2345322"/>
          </a:xfrm>
          <a:prstGeom prst="rect">
            <a:avLst/>
          </a:prstGeom>
          <a:noFill/>
        </p:spPr>
        <p:txBody>
          <a:bodyPr wrap="square" rtlCol="0">
            <a:spAutoFit/>
          </a:bodyPr>
          <a:lstStyle/>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Disadvantages</a:t>
            </a:r>
          </a:p>
          <a:p>
            <a:pPr marL="457200" indent="-457200" algn="just">
              <a:lnSpc>
                <a:spcPct val="150000"/>
              </a:lnSpc>
              <a:buAutoNum type="arabicPeriod"/>
            </a:pPr>
            <a:r>
              <a:rPr lang="en-IN" sz="2000" dirty="0">
                <a:solidFill>
                  <a:schemeClr val="bg1"/>
                </a:solidFill>
                <a:latin typeface="Times New Roman" panose="02020603050405020304" pitchFamily="18" charset="0"/>
                <a:cs typeface="Times New Roman" panose="02020603050405020304" pitchFamily="18" charset="0"/>
              </a:rPr>
              <a:t>Computational Complexity: K-</a:t>
            </a:r>
            <a:r>
              <a:rPr lang="en-IN" sz="2000" dirty="0" err="1">
                <a:solidFill>
                  <a:schemeClr val="bg1"/>
                </a:solidFill>
                <a:latin typeface="Times New Roman" panose="02020603050405020304" pitchFamily="18" charset="0"/>
                <a:cs typeface="Times New Roman" panose="02020603050405020304" pitchFamily="18" charset="0"/>
              </a:rPr>
              <a:t>Medoid</a:t>
            </a:r>
            <a:r>
              <a:rPr lang="en-IN" sz="2000" dirty="0">
                <a:solidFill>
                  <a:schemeClr val="bg1"/>
                </a:solidFill>
                <a:latin typeface="Times New Roman" panose="02020603050405020304" pitchFamily="18" charset="0"/>
                <a:cs typeface="Times New Roman" panose="02020603050405020304" pitchFamily="18" charset="0"/>
              </a:rPr>
              <a:t> Clustering is more computationally expensive than K-Means Clustering because of the additional step of selecting </a:t>
            </a:r>
            <a:r>
              <a:rPr lang="en-IN" sz="2000" dirty="0" err="1">
                <a:solidFill>
                  <a:schemeClr val="bg1"/>
                </a:solidFill>
                <a:latin typeface="Times New Roman" panose="02020603050405020304" pitchFamily="18" charset="0"/>
                <a:cs typeface="Times New Roman" panose="02020603050405020304" pitchFamily="18" charset="0"/>
              </a:rPr>
              <a:t>medoids</a:t>
            </a:r>
            <a:r>
              <a:rPr lang="en-IN" sz="2000" dirty="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a:solidFill>
                  <a:schemeClr val="bg1"/>
                </a:solidFill>
                <a:latin typeface="Times New Roman" panose="02020603050405020304" pitchFamily="18" charset="0"/>
                <a:cs typeface="Times New Roman" panose="02020603050405020304" pitchFamily="18" charset="0"/>
              </a:rPr>
              <a:t>Sensitive to Initializations: K-</a:t>
            </a:r>
            <a:r>
              <a:rPr lang="en-IN" sz="2000" dirty="0" err="1">
                <a:solidFill>
                  <a:schemeClr val="bg1"/>
                </a:solidFill>
                <a:latin typeface="Times New Roman" panose="02020603050405020304" pitchFamily="18" charset="0"/>
                <a:cs typeface="Times New Roman" panose="02020603050405020304" pitchFamily="18" charset="0"/>
              </a:rPr>
              <a:t>Medoid</a:t>
            </a:r>
            <a:r>
              <a:rPr lang="en-IN" sz="2000" dirty="0">
                <a:solidFill>
                  <a:schemeClr val="bg1"/>
                </a:solidFill>
                <a:latin typeface="Times New Roman" panose="02020603050405020304" pitchFamily="18" charset="0"/>
                <a:cs typeface="Times New Roman" panose="02020603050405020304" pitchFamily="18" charset="0"/>
              </a:rPr>
              <a:t> Clustering is sensitive to the initial selection of </a:t>
            </a:r>
            <a:r>
              <a:rPr lang="en-IN" sz="2000" dirty="0" err="1">
                <a:solidFill>
                  <a:schemeClr val="bg1"/>
                </a:solidFill>
                <a:latin typeface="Times New Roman" panose="02020603050405020304" pitchFamily="18" charset="0"/>
                <a:cs typeface="Times New Roman" panose="02020603050405020304" pitchFamily="18" charset="0"/>
              </a:rPr>
              <a:t>medoids</a:t>
            </a:r>
            <a:r>
              <a:rPr lang="en-IN" sz="2000" dirty="0">
                <a:solidFill>
                  <a:schemeClr val="bg1"/>
                </a:solidFill>
                <a:latin typeface="Times New Roman" panose="02020603050405020304" pitchFamily="18" charset="0"/>
                <a:cs typeface="Times New Roman" panose="02020603050405020304" pitchFamily="18" charset="0"/>
              </a:rPr>
              <a:t>, which can affect convergence.</a:t>
            </a:r>
          </a:p>
        </p:txBody>
      </p:sp>
    </p:spTree>
    <p:extLst>
      <p:ext uri="{BB962C8B-B14F-4D97-AF65-F5344CB8AC3E}">
        <p14:creationId xmlns:p14="http://schemas.microsoft.com/office/powerpoint/2010/main" val="38220897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2400657"/>
          </a:xfrm>
          <a:prstGeom prst="rect">
            <a:avLst/>
          </a:prstGeom>
          <a:noFill/>
        </p:spPr>
        <p:txBody>
          <a:bodyPr wrap="square" rtlCol="0">
            <a:spAutoFit/>
          </a:bodyPr>
          <a:lstStyle/>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Real-World </a:t>
            </a:r>
            <a:r>
              <a:rPr lang="en-IN" sz="2000" dirty="0" smtClean="0">
                <a:solidFill>
                  <a:schemeClr val="bg1"/>
                </a:solidFill>
                <a:latin typeface="Times New Roman" panose="02020603050405020304" pitchFamily="18" charset="0"/>
                <a:cs typeface="Times New Roman" panose="02020603050405020304" pitchFamily="18" charset="0"/>
              </a:rPr>
              <a:t>Applications</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Customer </a:t>
            </a:r>
            <a:r>
              <a:rPr lang="en-IN" sz="2000" dirty="0">
                <a:solidFill>
                  <a:schemeClr val="bg1"/>
                </a:solidFill>
                <a:latin typeface="Times New Roman" panose="02020603050405020304" pitchFamily="18" charset="0"/>
                <a:cs typeface="Times New Roman" panose="02020603050405020304" pitchFamily="18" charset="0"/>
              </a:rPr>
              <a:t>Segmentation: Identify customer groups based on demographic and </a:t>
            </a:r>
            <a:r>
              <a:rPr lang="en-IN" sz="2000" dirty="0" err="1">
                <a:solidFill>
                  <a:schemeClr val="bg1"/>
                </a:solidFill>
                <a:latin typeface="Times New Roman" panose="02020603050405020304" pitchFamily="18" charset="0"/>
                <a:cs typeface="Times New Roman" panose="02020603050405020304" pitchFamily="18" charset="0"/>
              </a:rPr>
              <a:t>behavioral</a:t>
            </a:r>
            <a:r>
              <a:rPr lang="en-IN" sz="2000" dirty="0">
                <a:solidFill>
                  <a:schemeClr val="bg1"/>
                </a:solidFill>
                <a:latin typeface="Times New Roman" panose="02020603050405020304" pitchFamily="18" charset="0"/>
                <a:cs typeface="Times New Roman" panose="02020603050405020304" pitchFamily="18" charset="0"/>
              </a:rPr>
              <a:t> </a:t>
            </a:r>
            <a:r>
              <a:rPr lang="en-IN" sz="2000" dirty="0" smtClean="0">
                <a:solidFill>
                  <a:schemeClr val="bg1"/>
                </a:solidFill>
                <a:latin typeface="Times New Roman" panose="02020603050405020304" pitchFamily="18" charset="0"/>
                <a:cs typeface="Times New Roman" panose="02020603050405020304" pitchFamily="18" charset="0"/>
              </a:rPr>
              <a:t>characteristics.</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Gene </a:t>
            </a:r>
            <a:r>
              <a:rPr lang="en-IN" sz="2000" dirty="0">
                <a:solidFill>
                  <a:schemeClr val="bg1"/>
                </a:solidFill>
                <a:latin typeface="Times New Roman" panose="02020603050405020304" pitchFamily="18" charset="0"/>
                <a:cs typeface="Times New Roman" panose="02020603050405020304" pitchFamily="18" charset="0"/>
              </a:rPr>
              <a:t>Expression Analysis: Identify co-regulated genes based on expression levels</a:t>
            </a:r>
            <a:r>
              <a:rPr lang="en-IN" sz="2000" dirty="0" smtClean="0">
                <a:solidFill>
                  <a:schemeClr val="bg1"/>
                </a:solidFill>
                <a:latin typeface="Times New Roman" panose="02020603050405020304" pitchFamily="18" charset="0"/>
                <a:cs typeface="Times New Roman" panose="02020603050405020304" pitchFamily="18" charset="0"/>
              </a:rPr>
              <a:t>.</a:t>
            </a:r>
          </a:p>
          <a:p>
            <a:pPr marL="457200" indent="-457200" algn="just">
              <a:lnSpc>
                <a:spcPct val="150000"/>
              </a:lnSpc>
              <a:buAutoNum type="arabicPeriod"/>
            </a:pPr>
            <a:r>
              <a:rPr lang="en-IN" sz="2000" dirty="0" smtClean="0">
                <a:solidFill>
                  <a:schemeClr val="bg1"/>
                </a:solidFill>
                <a:latin typeface="Times New Roman" panose="02020603050405020304" pitchFamily="18" charset="0"/>
                <a:cs typeface="Times New Roman" panose="02020603050405020304" pitchFamily="18" charset="0"/>
              </a:rPr>
              <a:t>Image </a:t>
            </a:r>
            <a:r>
              <a:rPr lang="en-IN" sz="2000" dirty="0">
                <a:solidFill>
                  <a:schemeClr val="bg1"/>
                </a:solidFill>
                <a:latin typeface="Times New Roman" panose="02020603050405020304" pitchFamily="18" charset="0"/>
                <a:cs typeface="Times New Roman" panose="02020603050405020304" pitchFamily="18" charset="0"/>
              </a:rPr>
              <a:t>Segmentation: Segment images into regions based on pixel characteristics.</a:t>
            </a:r>
          </a:p>
        </p:txBody>
      </p:sp>
    </p:spTree>
    <p:extLst>
      <p:ext uri="{BB962C8B-B14F-4D97-AF65-F5344CB8AC3E}">
        <p14:creationId xmlns:p14="http://schemas.microsoft.com/office/powerpoint/2010/main" val="20428303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3785652"/>
          </a:xfrm>
          <a:prstGeom prst="rect">
            <a:avLst/>
          </a:prstGeom>
          <a:noFill/>
        </p:spPr>
        <p:txBody>
          <a:bodyPr wrap="square" rtlCol="0">
            <a:spAutoFit/>
          </a:bodyPr>
          <a:lstStyle/>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Numerical on K-</a:t>
            </a:r>
            <a:r>
              <a:rPr lang="en-IN" sz="2000" dirty="0" err="1" smtClean="0">
                <a:solidFill>
                  <a:schemeClr val="bg1"/>
                </a:solidFill>
                <a:latin typeface="Times New Roman" panose="02020603050405020304" pitchFamily="18" charset="0"/>
                <a:cs typeface="Times New Roman" panose="02020603050405020304" pitchFamily="18" charset="0"/>
              </a:rPr>
              <a:t>medoid</a:t>
            </a:r>
            <a:endParaRPr lang="en-IN" sz="2000"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Step 1</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Select two random </a:t>
            </a:r>
            <a:r>
              <a:rPr lang="en-IN" sz="2000" dirty="0" err="1" smtClean="0">
                <a:solidFill>
                  <a:schemeClr val="bg1"/>
                </a:solidFill>
                <a:latin typeface="Times New Roman" panose="02020603050405020304" pitchFamily="18" charset="0"/>
                <a:cs typeface="Times New Roman" panose="02020603050405020304" pitchFamily="18" charset="0"/>
              </a:rPr>
              <a:t>medoid</a:t>
            </a:r>
            <a:endParaRPr lang="en-IN" sz="2000"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C1-(3,4)</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C2-(7,4)</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Step 2</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Calculate the distance from these </a:t>
            </a:r>
            <a:r>
              <a:rPr lang="en-IN" sz="2000" dirty="0" err="1" smtClean="0">
                <a:solidFill>
                  <a:schemeClr val="bg1"/>
                </a:solidFill>
                <a:latin typeface="Times New Roman" panose="02020603050405020304" pitchFamily="18" charset="0"/>
                <a:cs typeface="Times New Roman" panose="02020603050405020304" pitchFamily="18" charset="0"/>
              </a:rPr>
              <a:t>medoid</a:t>
            </a:r>
            <a:r>
              <a:rPr lang="en-IN" sz="2000" dirty="0" smtClean="0">
                <a:solidFill>
                  <a:schemeClr val="bg1"/>
                </a:solidFill>
                <a:latin typeface="Times New Roman" panose="02020603050405020304" pitchFamily="18" charset="0"/>
                <a:cs typeface="Times New Roman" panose="02020603050405020304" pitchFamily="18" charset="0"/>
              </a:rPr>
              <a:t> to</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 these data points</a:t>
            </a:r>
            <a:endParaRPr lang="en-IN" sz="2000"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17149291"/>
              </p:ext>
            </p:extLst>
          </p:nvPr>
        </p:nvGraphicFramePr>
        <p:xfrm>
          <a:off x="5785494" y="694506"/>
          <a:ext cx="5366766" cy="5191989"/>
        </p:xfrm>
        <a:graphic>
          <a:graphicData uri="http://schemas.openxmlformats.org/drawingml/2006/table">
            <a:tbl>
              <a:tblPr firstRow="1" bandRow="1">
                <a:tableStyleId>{5C22544A-7EE6-4342-B048-85BDC9FD1C3A}</a:tableStyleId>
              </a:tblPr>
              <a:tblGrid>
                <a:gridCol w="435844"/>
                <a:gridCol w="316195"/>
                <a:gridCol w="290557"/>
                <a:gridCol w="658026"/>
                <a:gridCol w="752030"/>
                <a:gridCol w="2914114"/>
              </a:tblGrid>
              <a:tr h="471999">
                <a:tc>
                  <a:txBody>
                    <a:bodyPr/>
                    <a:lstStyle/>
                    <a:p>
                      <a:r>
                        <a:rPr lang="en-IN" sz="1200" dirty="0" err="1" smtClean="0">
                          <a:latin typeface="Times New Roman" panose="02020603050405020304" pitchFamily="18" charset="0"/>
                          <a:cs typeface="Times New Roman" panose="02020603050405020304" pitchFamily="18" charset="0"/>
                        </a:rPr>
                        <a:t>i</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X</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C1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C2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Cluster</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r>
                        <a:rPr lang="en-IN" sz="1200" dirty="0" smtClean="0">
                          <a:latin typeface="Times New Roman" panose="02020603050405020304" pitchFamily="18" charset="0"/>
                          <a:cs typeface="Times New Roman" panose="02020603050405020304" pitchFamily="18" charset="0"/>
                        </a:rPr>
                        <a:t>X1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r>
              <a:tr h="471999">
                <a:tc>
                  <a:txBody>
                    <a:bodyPr/>
                    <a:lstStyle/>
                    <a:p>
                      <a:r>
                        <a:rPr lang="en-IN" sz="1200" dirty="0" smtClean="0">
                          <a:latin typeface="Times New Roman" panose="02020603050405020304" pitchFamily="18" charset="0"/>
                          <a:cs typeface="Times New Roman" panose="02020603050405020304" pitchFamily="18" charset="0"/>
                        </a:rPr>
                        <a:t>X2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r>
              <a:tr h="471999">
                <a:tc>
                  <a:txBody>
                    <a:bodyPr/>
                    <a:lstStyle/>
                    <a:p>
                      <a:r>
                        <a:rPr lang="en-IN" sz="1200" dirty="0" smtClean="0">
                          <a:latin typeface="Times New Roman" panose="02020603050405020304" pitchFamily="18" charset="0"/>
                          <a:cs typeface="Times New Roman" panose="02020603050405020304" pitchFamily="18" charset="0"/>
                        </a:rPr>
                        <a:t>X3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8</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r>
              <a:tr h="471999">
                <a:tc>
                  <a:txBody>
                    <a:bodyPr/>
                    <a:lstStyle/>
                    <a:p>
                      <a:r>
                        <a:rPr lang="en-IN" sz="1200" dirty="0" smtClean="0">
                          <a:latin typeface="Times New Roman" panose="02020603050405020304" pitchFamily="18" charset="0"/>
                          <a:cs typeface="Times New Roman" panose="02020603050405020304" pitchFamily="18" charset="0"/>
                        </a:rPr>
                        <a:t>X4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7</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r>
              <a:tr h="471999">
                <a:tc>
                  <a:txBody>
                    <a:bodyPr/>
                    <a:lstStyle/>
                    <a:p>
                      <a:r>
                        <a:rPr lang="en-IN" sz="1200" dirty="0" smtClean="0">
                          <a:latin typeface="Times New Roman" panose="02020603050405020304" pitchFamily="18" charset="0"/>
                          <a:cs typeface="Times New Roman" panose="02020603050405020304" pitchFamily="18" charset="0"/>
                        </a:rPr>
                        <a:t>X5</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r>
              <a:tr h="4719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anose="02020603050405020304" pitchFamily="18" charset="0"/>
                          <a:cs typeface="Times New Roman" panose="02020603050405020304" pitchFamily="18" charset="0"/>
                        </a:rPr>
                        <a:t>X6</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r>
              <a:tr h="4719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smtClean="0">
                          <a:latin typeface="Times New Roman" panose="02020603050405020304" pitchFamily="18" charset="0"/>
                          <a:cs typeface="Times New Roman" panose="02020603050405020304" pitchFamily="18" charset="0"/>
                        </a:rPr>
                        <a:t>X7</a:t>
                      </a:r>
                      <a:endParaRPr lang="en-IN" sz="1200" dirty="0" smtClean="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7</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tr>
              <a:tr h="4719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anose="02020603050405020304" pitchFamily="18" charset="0"/>
                          <a:cs typeface="Times New Roman" panose="02020603050405020304" pitchFamily="18" charset="0"/>
                        </a:rPr>
                        <a:t>X8</a:t>
                      </a:r>
                    </a:p>
                  </a:txBody>
                  <a:tcPr/>
                </a:tc>
                <a:tc>
                  <a:txBody>
                    <a:bodyPr/>
                    <a:lstStyle/>
                    <a:p>
                      <a:r>
                        <a:rPr lang="en-IN" sz="1200" dirty="0" smtClean="0">
                          <a:latin typeface="Times New Roman" panose="02020603050405020304" pitchFamily="18" charset="0"/>
                          <a:cs typeface="Times New Roman" panose="02020603050405020304" pitchFamily="18" charset="0"/>
                        </a:rPr>
                        <a:t>7</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tr>
              <a:tr h="4719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anose="02020603050405020304" pitchFamily="18" charset="0"/>
                          <a:cs typeface="Times New Roman" panose="02020603050405020304" pitchFamily="18" charset="0"/>
                        </a:rPr>
                        <a:t>X9</a:t>
                      </a:r>
                    </a:p>
                  </a:txBody>
                  <a:tcPr/>
                </a:tc>
                <a:tc>
                  <a:txBody>
                    <a:bodyPr/>
                    <a:lstStyle/>
                    <a:p>
                      <a:r>
                        <a:rPr lang="en-IN" sz="1200" dirty="0" smtClean="0">
                          <a:latin typeface="Times New Roman" panose="02020603050405020304" pitchFamily="18" charset="0"/>
                          <a:cs typeface="Times New Roman" panose="02020603050405020304" pitchFamily="18" charset="0"/>
                        </a:rPr>
                        <a:t>8</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5</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tr>
              <a:tr h="4719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anose="02020603050405020304" pitchFamily="18" charset="0"/>
                          <a:cs typeface="Times New Roman" panose="02020603050405020304" pitchFamily="18" charset="0"/>
                        </a:rPr>
                        <a:t>X10</a:t>
                      </a:r>
                    </a:p>
                  </a:txBody>
                  <a:tcPr/>
                </a:tc>
                <a:tc>
                  <a:txBody>
                    <a:bodyPr/>
                    <a:lstStyle/>
                    <a:p>
                      <a:r>
                        <a:rPr lang="en-IN" sz="1200" dirty="0" smtClean="0">
                          <a:latin typeface="Times New Roman" panose="02020603050405020304" pitchFamily="18" charset="0"/>
                          <a:cs typeface="Times New Roman" panose="02020603050405020304" pitchFamily="18" charset="0"/>
                        </a:rPr>
                        <a:t>7</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a:latin typeface="Times New Roman" panose="02020603050405020304" pitchFamily="18" charset="0"/>
                        <a:cs typeface="Times New Roman" panose="02020603050405020304" pitchFamily="18" charset="0"/>
                      </a:endParaRPr>
                    </a:p>
                  </a:txBody>
                  <a:tcPr/>
                </a:tc>
                <a:tc>
                  <a:txBody>
                    <a:bodyPr/>
                    <a:lstStyle/>
                    <a:p>
                      <a:endParaRPr lang="en-IN" sz="1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386337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5170646"/>
          </a:xfrm>
          <a:prstGeom prst="rect">
            <a:avLst/>
          </a:prstGeom>
          <a:noFill/>
        </p:spPr>
        <p:txBody>
          <a:bodyPr wrap="square" rtlCol="0">
            <a:spAutoFit/>
          </a:bodyPr>
          <a:lstStyle/>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(x1,y1) and (x2,y2) are  data points, then by using </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Manhattan Distance = |x1-x2| + |y1-y2|</a:t>
            </a:r>
          </a:p>
          <a:p>
            <a:pPr algn="just">
              <a:lnSpc>
                <a:spcPct val="150000"/>
              </a:lnSpc>
            </a:pPr>
            <a:r>
              <a:rPr lang="en-IN" sz="2000" dirty="0" err="1" smtClean="0">
                <a:solidFill>
                  <a:schemeClr val="bg1"/>
                </a:solidFill>
                <a:latin typeface="Times New Roman" panose="02020603050405020304" pitchFamily="18" charset="0"/>
                <a:cs typeface="Times New Roman" panose="02020603050405020304" pitchFamily="18" charset="0"/>
              </a:rPr>
              <a:t>Mdist</a:t>
            </a:r>
            <a:r>
              <a:rPr lang="en-IN" sz="2000" dirty="0" smtClean="0">
                <a:solidFill>
                  <a:schemeClr val="bg1"/>
                </a:solidFill>
                <a:latin typeface="Times New Roman" panose="02020603050405020304" pitchFamily="18" charset="0"/>
                <a:cs typeface="Times New Roman" panose="02020603050405020304" pitchFamily="18" charset="0"/>
              </a:rPr>
              <a:t> [(2,6),(3,4)]=|2-3| + |6-4| =3</a:t>
            </a:r>
          </a:p>
          <a:p>
            <a:pPr algn="just">
              <a:lnSpc>
                <a:spcPct val="150000"/>
              </a:lnSpc>
            </a:pPr>
            <a:r>
              <a:rPr lang="en-IN" sz="2000" dirty="0" err="1" smtClean="0">
                <a:solidFill>
                  <a:schemeClr val="bg1"/>
                </a:solidFill>
                <a:latin typeface="Times New Roman" panose="02020603050405020304" pitchFamily="18" charset="0"/>
                <a:cs typeface="Times New Roman" panose="02020603050405020304" pitchFamily="18" charset="0"/>
              </a:rPr>
              <a:t>Mdist</a:t>
            </a:r>
            <a:r>
              <a:rPr lang="en-IN" sz="2000" dirty="0" smtClean="0">
                <a:solidFill>
                  <a:schemeClr val="bg1"/>
                </a:solidFill>
                <a:latin typeface="Times New Roman" panose="02020603050405020304" pitchFamily="18" charset="0"/>
                <a:cs typeface="Times New Roman" panose="02020603050405020304" pitchFamily="18" charset="0"/>
              </a:rPr>
              <a:t> [(3,4),(3,4)] = |3-3| +|4-4| =0</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Now, calculate distance for second </a:t>
            </a:r>
            <a:r>
              <a:rPr lang="en-IN" sz="2000" dirty="0" err="1" smtClean="0">
                <a:solidFill>
                  <a:schemeClr val="bg1"/>
                </a:solidFill>
                <a:latin typeface="Times New Roman" panose="02020603050405020304" pitchFamily="18" charset="0"/>
                <a:cs typeface="Times New Roman" panose="02020603050405020304" pitchFamily="18" charset="0"/>
              </a:rPr>
              <a:t>medoid</a:t>
            </a:r>
            <a:endParaRPr lang="en-IN" sz="2000"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err="1">
                <a:solidFill>
                  <a:schemeClr val="bg1"/>
                </a:solidFill>
                <a:latin typeface="Times New Roman" panose="02020603050405020304" pitchFamily="18" charset="0"/>
                <a:cs typeface="Times New Roman" panose="02020603050405020304" pitchFamily="18" charset="0"/>
              </a:rPr>
              <a:t>Mdist</a:t>
            </a:r>
            <a:r>
              <a:rPr lang="en-IN" sz="2000" dirty="0">
                <a:solidFill>
                  <a:schemeClr val="bg1"/>
                </a:solidFill>
                <a:latin typeface="Times New Roman" panose="02020603050405020304" pitchFamily="18" charset="0"/>
                <a:cs typeface="Times New Roman" panose="02020603050405020304" pitchFamily="18" charset="0"/>
              </a:rPr>
              <a:t> [(2,6</a:t>
            </a:r>
            <a:r>
              <a:rPr lang="en-IN" sz="2000" dirty="0" smtClean="0">
                <a:solidFill>
                  <a:schemeClr val="bg1"/>
                </a:solidFill>
                <a:latin typeface="Times New Roman" panose="02020603050405020304" pitchFamily="18" charset="0"/>
                <a:cs typeface="Times New Roman" panose="02020603050405020304" pitchFamily="18" charset="0"/>
              </a:rPr>
              <a:t>),(7,4</a:t>
            </a:r>
            <a:r>
              <a:rPr lang="en-IN" sz="2000" dirty="0">
                <a:solidFill>
                  <a:schemeClr val="bg1"/>
                </a:solidFill>
                <a:latin typeface="Times New Roman" panose="02020603050405020304" pitchFamily="18" charset="0"/>
                <a:cs typeface="Times New Roman" panose="02020603050405020304" pitchFamily="18" charset="0"/>
              </a:rPr>
              <a:t>)]=|</a:t>
            </a:r>
            <a:r>
              <a:rPr lang="en-IN" sz="2000" dirty="0" smtClean="0">
                <a:solidFill>
                  <a:schemeClr val="bg1"/>
                </a:solidFill>
                <a:latin typeface="Times New Roman" panose="02020603050405020304" pitchFamily="18" charset="0"/>
                <a:cs typeface="Times New Roman" panose="02020603050405020304" pitchFamily="18" charset="0"/>
              </a:rPr>
              <a:t>2-7| </a:t>
            </a:r>
            <a:r>
              <a:rPr lang="en-IN" sz="2000" dirty="0">
                <a:solidFill>
                  <a:schemeClr val="bg1"/>
                </a:solidFill>
                <a:latin typeface="Times New Roman" panose="02020603050405020304" pitchFamily="18" charset="0"/>
                <a:cs typeface="Times New Roman" panose="02020603050405020304" pitchFamily="18" charset="0"/>
              </a:rPr>
              <a:t>+ </a:t>
            </a:r>
            <a:r>
              <a:rPr lang="en-IN" sz="2000" dirty="0" smtClean="0">
                <a:solidFill>
                  <a:schemeClr val="bg1"/>
                </a:solidFill>
                <a:latin typeface="Times New Roman" panose="02020603050405020304" pitchFamily="18" charset="0"/>
                <a:cs typeface="Times New Roman" panose="02020603050405020304" pitchFamily="18" charset="0"/>
              </a:rPr>
              <a:t>|6-4</a:t>
            </a:r>
            <a:r>
              <a:rPr lang="en-IN" sz="2000" dirty="0">
                <a:solidFill>
                  <a:schemeClr val="bg1"/>
                </a:solidFill>
                <a:latin typeface="Times New Roman" panose="02020603050405020304" pitchFamily="18" charset="0"/>
                <a:cs typeface="Times New Roman" panose="02020603050405020304" pitchFamily="18" charset="0"/>
              </a:rPr>
              <a:t>| </a:t>
            </a:r>
            <a:r>
              <a:rPr lang="en-IN" sz="2000" dirty="0" smtClean="0">
                <a:solidFill>
                  <a:schemeClr val="bg1"/>
                </a:solidFill>
                <a:latin typeface="Times New Roman" panose="02020603050405020304" pitchFamily="18" charset="0"/>
                <a:cs typeface="Times New Roman" panose="02020603050405020304" pitchFamily="18" charset="0"/>
              </a:rPr>
              <a:t>=7</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err="1">
                <a:solidFill>
                  <a:schemeClr val="bg1"/>
                </a:solidFill>
                <a:latin typeface="Times New Roman" panose="02020603050405020304" pitchFamily="18" charset="0"/>
                <a:cs typeface="Times New Roman" panose="02020603050405020304" pitchFamily="18" charset="0"/>
              </a:rPr>
              <a:t>Mdist</a:t>
            </a:r>
            <a:r>
              <a:rPr lang="en-IN" sz="2000" dirty="0">
                <a:solidFill>
                  <a:schemeClr val="bg1"/>
                </a:solidFill>
                <a:latin typeface="Times New Roman" panose="02020603050405020304" pitchFamily="18" charset="0"/>
                <a:cs typeface="Times New Roman" panose="02020603050405020304" pitchFamily="18" charset="0"/>
              </a:rPr>
              <a:t> [(3,4</a:t>
            </a:r>
            <a:r>
              <a:rPr lang="en-IN" sz="2000" dirty="0" smtClean="0">
                <a:solidFill>
                  <a:schemeClr val="bg1"/>
                </a:solidFill>
                <a:latin typeface="Times New Roman" panose="02020603050405020304" pitchFamily="18" charset="0"/>
                <a:cs typeface="Times New Roman" panose="02020603050405020304" pitchFamily="18" charset="0"/>
              </a:rPr>
              <a:t>),(7,4</a:t>
            </a:r>
            <a:r>
              <a:rPr lang="en-IN" sz="2000" dirty="0">
                <a:solidFill>
                  <a:schemeClr val="bg1"/>
                </a:solidFill>
                <a:latin typeface="Times New Roman" panose="02020603050405020304" pitchFamily="18" charset="0"/>
                <a:cs typeface="Times New Roman" panose="02020603050405020304" pitchFamily="18" charset="0"/>
              </a:rPr>
              <a:t>)] = |</a:t>
            </a:r>
            <a:r>
              <a:rPr lang="en-IN" sz="2000" dirty="0" smtClean="0">
                <a:solidFill>
                  <a:schemeClr val="bg1"/>
                </a:solidFill>
                <a:latin typeface="Times New Roman" panose="02020603050405020304" pitchFamily="18" charset="0"/>
                <a:cs typeface="Times New Roman" panose="02020603050405020304" pitchFamily="18" charset="0"/>
              </a:rPr>
              <a:t>3-7| +|4-4</a:t>
            </a:r>
            <a:r>
              <a:rPr lang="en-IN" sz="2000" dirty="0">
                <a:solidFill>
                  <a:schemeClr val="bg1"/>
                </a:solidFill>
                <a:latin typeface="Times New Roman" panose="02020603050405020304" pitchFamily="18" charset="0"/>
                <a:cs typeface="Times New Roman" panose="02020603050405020304" pitchFamily="18" charset="0"/>
              </a:rPr>
              <a:t>| </a:t>
            </a:r>
            <a:r>
              <a:rPr lang="en-IN" sz="2000" dirty="0" smtClean="0">
                <a:solidFill>
                  <a:schemeClr val="bg1"/>
                </a:solidFill>
                <a:latin typeface="Times New Roman" panose="02020603050405020304" pitchFamily="18" charset="0"/>
                <a:cs typeface="Times New Roman" panose="02020603050405020304" pitchFamily="18" charset="0"/>
              </a:rPr>
              <a:t>=4</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sz="2000"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321522099"/>
              </p:ext>
            </p:extLst>
          </p:nvPr>
        </p:nvGraphicFramePr>
        <p:xfrm>
          <a:off x="6234194" y="569628"/>
          <a:ext cx="3938506" cy="5191989"/>
        </p:xfrm>
        <a:graphic>
          <a:graphicData uri="http://schemas.openxmlformats.org/drawingml/2006/table">
            <a:tbl>
              <a:tblPr firstRow="1" bandRow="1">
                <a:tableStyleId>{5C22544A-7EE6-4342-B048-85BDC9FD1C3A}</a:tableStyleId>
              </a:tblPr>
              <a:tblGrid>
                <a:gridCol w="476849"/>
                <a:gridCol w="342900"/>
                <a:gridCol w="342900"/>
                <a:gridCol w="550746"/>
                <a:gridCol w="521293"/>
                <a:gridCol w="1703818"/>
              </a:tblGrid>
              <a:tr h="471999">
                <a:tc>
                  <a:txBody>
                    <a:bodyPr/>
                    <a:lstStyle/>
                    <a:p>
                      <a:r>
                        <a:rPr lang="en-IN" sz="1200" dirty="0" err="1" smtClean="0">
                          <a:latin typeface="Times New Roman" panose="02020603050405020304" pitchFamily="18" charset="0"/>
                          <a:cs typeface="Times New Roman" panose="02020603050405020304" pitchFamily="18" charset="0"/>
                        </a:rPr>
                        <a:t>i</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X</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C1</a:t>
                      </a:r>
                    </a:p>
                    <a:p>
                      <a:r>
                        <a:rPr lang="en-IN" sz="1200" dirty="0" smtClean="0">
                          <a:latin typeface="Times New Roman" panose="02020603050405020304" pitchFamily="18" charset="0"/>
                          <a:cs typeface="Times New Roman" panose="02020603050405020304" pitchFamily="18" charset="0"/>
                        </a:rPr>
                        <a:t>(3,4)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C2</a:t>
                      </a:r>
                    </a:p>
                    <a:p>
                      <a:r>
                        <a:rPr lang="en-IN" sz="1200" dirty="0" smtClean="0">
                          <a:latin typeface="Times New Roman" panose="02020603050405020304" pitchFamily="18" charset="0"/>
                          <a:cs typeface="Times New Roman" panose="02020603050405020304" pitchFamily="18" charset="0"/>
                        </a:rPr>
                        <a:t>(7,4)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Cluster</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r>
                        <a:rPr lang="en-IN" sz="1200" dirty="0" smtClean="0">
                          <a:latin typeface="Times New Roman" panose="02020603050405020304" pitchFamily="18" charset="0"/>
                          <a:cs typeface="Times New Roman" panose="02020603050405020304" pitchFamily="18" charset="0"/>
                        </a:rPr>
                        <a:t>X1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7</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C1</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r>
                        <a:rPr lang="en-IN" sz="1200" dirty="0" smtClean="0">
                          <a:latin typeface="Times New Roman" panose="02020603050405020304" pitchFamily="18" charset="0"/>
                          <a:cs typeface="Times New Roman" panose="02020603050405020304" pitchFamily="18" charset="0"/>
                        </a:rPr>
                        <a:t>X2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0</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C1</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r>
                        <a:rPr lang="en-IN" sz="1200" dirty="0" smtClean="0">
                          <a:latin typeface="Times New Roman" panose="02020603050405020304" pitchFamily="18" charset="0"/>
                          <a:cs typeface="Times New Roman" panose="02020603050405020304" pitchFamily="18" charset="0"/>
                        </a:rPr>
                        <a:t>X3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8</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8</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C1</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r>
                        <a:rPr lang="en-IN" sz="1200" dirty="0" smtClean="0">
                          <a:latin typeface="Times New Roman" panose="02020603050405020304" pitchFamily="18" charset="0"/>
                          <a:cs typeface="Times New Roman" panose="02020603050405020304" pitchFamily="18" charset="0"/>
                        </a:rPr>
                        <a:t>X4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7</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C1</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r>
                        <a:rPr lang="en-IN" sz="1200" dirty="0" smtClean="0">
                          <a:latin typeface="Times New Roman" panose="02020603050405020304" pitchFamily="18" charset="0"/>
                          <a:cs typeface="Times New Roman" panose="02020603050405020304" pitchFamily="18" charset="0"/>
                        </a:rPr>
                        <a:t>X5</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5</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C2</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anose="02020603050405020304" pitchFamily="18" charset="0"/>
                          <a:cs typeface="Times New Roman" panose="02020603050405020304" pitchFamily="18" charset="0"/>
                        </a:rPr>
                        <a:t>X6</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C2</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smtClean="0">
                          <a:latin typeface="Times New Roman" panose="02020603050405020304" pitchFamily="18" charset="0"/>
                          <a:cs typeface="Times New Roman" panose="02020603050405020304" pitchFamily="18" charset="0"/>
                        </a:rPr>
                        <a:t>X7</a:t>
                      </a:r>
                      <a:endParaRPr lang="en-IN" sz="1200" dirty="0" smtClean="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7</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5</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C2</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anose="02020603050405020304" pitchFamily="18" charset="0"/>
                          <a:cs typeface="Times New Roman" panose="02020603050405020304" pitchFamily="18" charset="0"/>
                        </a:rPr>
                        <a:t>X8</a:t>
                      </a:r>
                    </a:p>
                  </a:txBody>
                  <a:tcPr/>
                </a:tc>
                <a:tc>
                  <a:txBody>
                    <a:bodyPr/>
                    <a:lstStyle/>
                    <a:p>
                      <a:r>
                        <a:rPr lang="en-IN" sz="1200" dirty="0" smtClean="0">
                          <a:latin typeface="Times New Roman" panose="02020603050405020304" pitchFamily="18" charset="0"/>
                          <a:cs typeface="Times New Roman" panose="02020603050405020304" pitchFamily="18" charset="0"/>
                        </a:rPr>
                        <a:t>7</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0</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C2</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anose="02020603050405020304" pitchFamily="18" charset="0"/>
                          <a:cs typeface="Times New Roman" panose="02020603050405020304" pitchFamily="18" charset="0"/>
                        </a:rPr>
                        <a:t>X9</a:t>
                      </a:r>
                    </a:p>
                  </a:txBody>
                  <a:tcPr/>
                </a:tc>
                <a:tc>
                  <a:txBody>
                    <a:bodyPr/>
                    <a:lstStyle/>
                    <a:p>
                      <a:r>
                        <a:rPr lang="en-IN" sz="1200" dirty="0" smtClean="0">
                          <a:latin typeface="Times New Roman" panose="02020603050405020304" pitchFamily="18" charset="0"/>
                          <a:cs typeface="Times New Roman" panose="02020603050405020304" pitchFamily="18" charset="0"/>
                        </a:rPr>
                        <a:t>8</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5</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C2</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anose="02020603050405020304" pitchFamily="18" charset="0"/>
                          <a:cs typeface="Times New Roman" panose="02020603050405020304" pitchFamily="18" charset="0"/>
                        </a:rPr>
                        <a:t>X10</a:t>
                      </a:r>
                    </a:p>
                  </a:txBody>
                  <a:tcPr/>
                </a:tc>
                <a:tc>
                  <a:txBody>
                    <a:bodyPr/>
                    <a:lstStyle/>
                    <a:p>
                      <a:r>
                        <a:rPr lang="en-IN" sz="1200" dirty="0" smtClean="0">
                          <a:latin typeface="Times New Roman" panose="02020603050405020304" pitchFamily="18" charset="0"/>
                          <a:cs typeface="Times New Roman" panose="02020603050405020304" pitchFamily="18" charset="0"/>
                        </a:rPr>
                        <a:t>7</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C2</a:t>
                      </a:r>
                      <a:endParaRPr lang="en-IN" sz="1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440180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618308" y="943704"/>
                <a:ext cx="10955383" cy="4247638"/>
              </a:xfrm>
              <a:prstGeom prst="rect">
                <a:avLst/>
              </a:prstGeom>
              <a:noFill/>
            </p:spPr>
            <p:txBody>
              <a:bodyPr wrap="square" rtlCol="0">
                <a:spAutoFit/>
              </a:bodyPr>
              <a:lstStyle/>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Step 3</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Calculate the total cost of the cluster</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C1: {(2,6),</a:t>
                </a:r>
                <a:r>
                  <a:rPr lang="en-IN" sz="2000" b="1" dirty="0" smtClean="0">
                    <a:solidFill>
                      <a:schemeClr val="bg1"/>
                    </a:solidFill>
                    <a:latin typeface="Times New Roman" panose="02020603050405020304" pitchFamily="18" charset="0"/>
                    <a:cs typeface="Times New Roman" panose="02020603050405020304" pitchFamily="18" charset="0"/>
                  </a:rPr>
                  <a:t>(3,4</a:t>
                </a:r>
                <a:r>
                  <a:rPr lang="en-IN" sz="2000" dirty="0" smtClean="0">
                    <a:solidFill>
                      <a:schemeClr val="bg1"/>
                    </a:solidFill>
                    <a:latin typeface="Times New Roman" panose="02020603050405020304" pitchFamily="18" charset="0"/>
                    <a:cs typeface="Times New Roman" panose="02020603050405020304" pitchFamily="18" charset="0"/>
                  </a:rPr>
                  <a:t>),(3,8),(4,7)}</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C2: {(6,2),(6,4),(7,3),(</a:t>
                </a:r>
                <a:r>
                  <a:rPr lang="en-IN" sz="2000" b="1" dirty="0" smtClean="0">
                    <a:solidFill>
                      <a:schemeClr val="bg1"/>
                    </a:solidFill>
                    <a:latin typeface="Times New Roman" panose="02020603050405020304" pitchFamily="18" charset="0"/>
                    <a:cs typeface="Times New Roman" panose="02020603050405020304" pitchFamily="18" charset="0"/>
                  </a:rPr>
                  <a:t>7,4</a:t>
                </a:r>
                <a:r>
                  <a:rPr lang="en-IN" sz="2000" dirty="0" smtClean="0">
                    <a:solidFill>
                      <a:schemeClr val="bg1"/>
                    </a:solidFill>
                    <a:latin typeface="Times New Roman" panose="02020603050405020304" pitchFamily="18" charset="0"/>
                    <a:cs typeface="Times New Roman" panose="02020603050405020304" pitchFamily="18" charset="0"/>
                  </a:rPr>
                  <a:t>),(8,5),(7,6)}</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We need to calculate distance from centroid (3,4) and (7,4) to all other data points</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Calculate the cost</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Cost(</a:t>
                </a:r>
                <a:r>
                  <a:rPr lang="en-IN" sz="2000" dirty="0" err="1" smtClean="0">
                    <a:solidFill>
                      <a:schemeClr val="bg1"/>
                    </a:solidFill>
                    <a:latin typeface="Times New Roman" panose="02020603050405020304" pitchFamily="18" charset="0"/>
                    <a:cs typeface="Times New Roman" panose="02020603050405020304" pitchFamily="18" charset="0"/>
                  </a:rPr>
                  <a:t>c,x</a:t>
                </a:r>
                <a:r>
                  <a:rPr lang="en-IN" sz="2000" dirty="0" smtClean="0">
                    <a:solidFill>
                      <a:schemeClr val="bg1"/>
                    </a:solidFill>
                    <a:latin typeface="Times New Roman" panose="02020603050405020304" pitchFamily="18" charset="0"/>
                    <a:cs typeface="Times New Roman" panose="02020603050405020304" pitchFamily="18" charset="0"/>
                  </a:rPr>
                  <a:t>) = </a:t>
                </a:r>
                <a14:m>
                  <m:oMath xmlns:m="http://schemas.openxmlformats.org/officeDocument/2006/math">
                    <m:nary>
                      <m:naryPr>
                        <m:chr m:val="∑"/>
                        <m:supHide m:val="on"/>
                        <m:ctrlPr>
                          <a:rPr lang="en-IN" sz="2000" i="1" smtClean="0">
                            <a:solidFill>
                              <a:schemeClr val="bg1"/>
                            </a:solidFill>
                            <a:latin typeface="Cambria Math" panose="02040503050406030204" pitchFamily="18" charset="0"/>
                            <a:cs typeface="Times New Roman" panose="02020603050405020304" pitchFamily="18" charset="0"/>
                          </a:rPr>
                        </m:ctrlPr>
                      </m:naryPr>
                      <m:sub>
                        <m:r>
                          <m:rPr>
                            <m:brk m:alnAt="7"/>
                          </m:rPr>
                          <a:rPr lang="en-IN" sz="2000" b="0" i="1" smtClean="0">
                            <a:solidFill>
                              <a:schemeClr val="bg1"/>
                            </a:solidFill>
                            <a:latin typeface="Cambria Math" panose="02040503050406030204" pitchFamily="18" charset="0"/>
                            <a:cs typeface="Times New Roman" panose="02020603050405020304" pitchFamily="18" charset="0"/>
                          </a:rPr>
                          <m:t>𝑖</m:t>
                        </m:r>
                      </m:sub>
                      <m:sup/>
                      <m:e>
                        <m:r>
                          <a:rPr lang="en-IN" sz="2000" b="0" i="1" smtClean="0">
                            <a:solidFill>
                              <a:schemeClr val="bg1"/>
                            </a:solidFill>
                            <a:latin typeface="Cambria Math" panose="02040503050406030204" pitchFamily="18" charset="0"/>
                            <a:cs typeface="Times New Roman" panose="02020603050405020304" pitchFamily="18" charset="0"/>
                          </a:rPr>
                          <m:t>|</m:t>
                        </m:r>
                        <m:sSub>
                          <m:sSubPr>
                            <m:ctrlPr>
                              <a:rPr lang="en-IN" sz="2000" b="0" i="1" smtClean="0">
                                <a:solidFill>
                                  <a:schemeClr val="bg1"/>
                                </a:solidFill>
                                <a:latin typeface="Cambria Math" panose="02040503050406030204" pitchFamily="18" charset="0"/>
                                <a:cs typeface="Times New Roman" panose="02020603050405020304" pitchFamily="18" charset="0"/>
                              </a:rPr>
                            </m:ctrlPr>
                          </m:sSubPr>
                          <m:e>
                            <m:r>
                              <a:rPr lang="en-IN" sz="2000" b="0" i="1" smtClean="0">
                                <a:solidFill>
                                  <a:schemeClr val="bg1"/>
                                </a:solidFill>
                                <a:latin typeface="Cambria Math" panose="02040503050406030204" pitchFamily="18" charset="0"/>
                                <a:cs typeface="Times New Roman" panose="02020603050405020304" pitchFamily="18" charset="0"/>
                              </a:rPr>
                              <m:t>𝑐</m:t>
                            </m:r>
                          </m:e>
                          <m:sub>
                            <m:r>
                              <a:rPr lang="en-IN" sz="2000" b="0" i="1" smtClean="0">
                                <a:solidFill>
                                  <a:schemeClr val="bg1"/>
                                </a:solidFill>
                                <a:latin typeface="Cambria Math" panose="02040503050406030204" pitchFamily="18" charset="0"/>
                                <a:cs typeface="Times New Roman" panose="02020603050405020304" pitchFamily="18" charset="0"/>
                              </a:rPr>
                              <m:t>𝑖</m:t>
                            </m:r>
                          </m:sub>
                        </m:sSub>
                        <m:r>
                          <a:rPr lang="en-IN" sz="2000" b="0" i="1" smtClean="0">
                            <a:solidFill>
                              <a:schemeClr val="bg1"/>
                            </a:solidFill>
                            <a:latin typeface="Cambria Math" panose="02040503050406030204" pitchFamily="18" charset="0"/>
                            <a:cs typeface="Times New Roman" panose="02020603050405020304" pitchFamily="18" charset="0"/>
                          </a:rPr>
                          <m:t>−</m:t>
                        </m:r>
                        <m:sSub>
                          <m:sSubPr>
                            <m:ctrlPr>
                              <a:rPr lang="en-IN" sz="2000" b="0" i="1" smtClean="0">
                                <a:solidFill>
                                  <a:schemeClr val="bg1"/>
                                </a:solidFill>
                                <a:latin typeface="Cambria Math" panose="02040503050406030204" pitchFamily="18" charset="0"/>
                                <a:cs typeface="Times New Roman" panose="02020603050405020304" pitchFamily="18" charset="0"/>
                              </a:rPr>
                            </m:ctrlPr>
                          </m:sSubPr>
                          <m:e>
                            <m:r>
                              <a:rPr lang="en-IN" sz="2000" b="0" i="1" smtClean="0">
                                <a:solidFill>
                                  <a:schemeClr val="bg1"/>
                                </a:solidFill>
                                <a:latin typeface="Cambria Math" panose="02040503050406030204" pitchFamily="18" charset="0"/>
                                <a:cs typeface="Times New Roman" panose="02020603050405020304" pitchFamily="18" charset="0"/>
                              </a:rPr>
                              <m:t>𝑥</m:t>
                            </m:r>
                          </m:e>
                          <m:sub>
                            <m:r>
                              <a:rPr lang="en-IN" sz="2000" b="0" i="1" smtClean="0">
                                <a:solidFill>
                                  <a:schemeClr val="bg1"/>
                                </a:solidFill>
                                <a:latin typeface="Cambria Math" panose="02040503050406030204" pitchFamily="18" charset="0"/>
                                <a:cs typeface="Times New Roman" panose="02020603050405020304" pitchFamily="18" charset="0"/>
                              </a:rPr>
                              <m:t>𝑖</m:t>
                            </m:r>
                          </m:sub>
                        </m:sSub>
                        <m:r>
                          <a:rPr lang="en-IN" sz="2000" b="0" i="1" smtClean="0">
                            <a:solidFill>
                              <a:schemeClr val="bg1"/>
                            </a:solidFill>
                            <a:latin typeface="Cambria Math" panose="02040503050406030204" pitchFamily="18" charset="0"/>
                            <a:cs typeface="Times New Roman" panose="02020603050405020304" pitchFamily="18" charset="0"/>
                          </a:rPr>
                          <m:t>|</m:t>
                        </m:r>
                      </m:e>
                    </m:nary>
                  </m:oMath>
                </a14:m>
                <a:endParaRPr lang="en-IN" sz="2000"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Total Cost ={Cost ((3,4),(2,6))+Cost((3,4),(3,8))+Cost((3,4),(4,7))+Cost((7,4),(6,2))+Cost((7,4),(6,4))</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+Cost((7,4),(7,3))+Cost((7,4),(8,5))+Cost((7,4),(7,6))}</a:t>
                </a:r>
                <a:endParaRPr lang="en-IN" sz="20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18308" y="943704"/>
                <a:ext cx="10955383" cy="4247638"/>
              </a:xfrm>
              <a:prstGeom prst="rect">
                <a:avLst/>
              </a:prstGeom>
              <a:blipFill rotWithShape="0">
                <a:blip r:embed="rId3"/>
                <a:stretch>
                  <a:fillRect l="-556" b="-287"/>
                </a:stretch>
              </a:blipFill>
            </p:spPr>
            <p:txBody>
              <a:bodyPr/>
              <a:lstStyle/>
              <a:p>
                <a:r>
                  <a:rPr lang="en-IN">
                    <a:noFill/>
                  </a:rPr>
                  <a:t> </a:t>
                </a:r>
              </a:p>
            </p:txBody>
          </p:sp>
        </mc:Fallback>
      </mc:AlternateContent>
    </p:spTree>
    <p:extLst>
      <p:ext uri="{BB962C8B-B14F-4D97-AF65-F5344CB8AC3E}">
        <p14:creationId xmlns:p14="http://schemas.microsoft.com/office/powerpoint/2010/main" val="17455716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4708981"/>
          </a:xfrm>
          <a:prstGeom prst="rect">
            <a:avLst/>
          </a:prstGeom>
          <a:noFill/>
        </p:spPr>
        <p:txBody>
          <a:bodyPr wrap="square" rtlCol="0">
            <a:spAutoFit/>
          </a:bodyPr>
          <a:lstStyle/>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Cost ((3,4),(</a:t>
            </a:r>
            <a:r>
              <a:rPr lang="en-IN" sz="2000" dirty="0" smtClean="0">
                <a:solidFill>
                  <a:schemeClr val="bg1"/>
                </a:solidFill>
                <a:latin typeface="Times New Roman" panose="02020603050405020304" pitchFamily="18" charset="0"/>
                <a:cs typeface="Times New Roman" panose="02020603050405020304" pitchFamily="18" charset="0"/>
              </a:rPr>
              <a:t>2,6))= |3-2|+|4-6| =1+2=3</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Cost((3,4),(3,8</a:t>
            </a:r>
            <a:r>
              <a:rPr lang="en-IN" sz="2000" dirty="0" smtClean="0">
                <a:solidFill>
                  <a:schemeClr val="bg1"/>
                </a:solidFill>
                <a:latin typeface="Times New Roman" panose="02020603050405020304" pitchFamily="18" charset="0"/>
                <a:cs typeface="Times New Roman" panose="02020603050405020304" pitchFamily="18" charset="0"/>
              </a:rPr>
              <a:t>)) = |3-3|+|4-8|=0+4=4</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Total Cost=3+4+4+2+3+1+1+2=20</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Step 4</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Now as apart of k-</a:t>
            </a:r>
            <a:r>
              <a:rPr lang="en-IN" sz="2000" dirty="0" err="1" smtClean="0">
                <a:solidFill>
                  <a:schemeClr val="bg1"/>
                </a:solidFill>
                <a:latin typeface="Times New Roman" panose="02020603050405020304" pitchFamily="18" charset="0"/>
                <a:cs typeface="Times New Roman" panose="02020603050405020304" pitchFamily="18" charset="0"/>
              </a:rPr>
              <a:t>medoid</a:t>
            </a:r>
            <a:r>
              <a:rPr lang="en-IN" sz="2000" dirty="0" smtClean="0">
                <a:solidFill>
                  <a:schemeClr val="bg1"/>
                </a:solidFill>
                <a:latin typeface="Times New Roman" panose="02020603050405020304" pitchFamily="18" charset="0"/>
                <a:cs typeface="Times New Roman" panose="02020603050405020304" pitchFamily="18" charset="0"/>
              </a:rPr>
              <a:t> clustering </a:t>
            </a:r>
            <a:r>
              <a:rPr lang="en-IN" sz="2000" dirty="0" err="1" smtClean="0">
                <a:solidFill>
                  <a:schemeClr val="bg1"/>
                </a:solidFill>
                <a:latin typeface="Times New Roman" panose="02020603050405020304" pitchFamily="18" charset="0"/>
                <a:cs typeface="Times New Roman" panose="02020603050405020304" pitchFamily="18" charset="0"/>
              </a:rPr>
              <a:t>algorithm,Randomly</a:t>
            </a:r>
            <a:r>
              <a:rPr lang="en-IN" sz="2000" dirty="0" smtClean="0">
                <a:solidFill>
                  <a:schemeClr val="bg1"/>
                </a:solidFill>
                <a:latin typeface="Times New Roman" panose="02020603050405020304" pitchFamily="18" charset="0"/>
                <a:cs typeface="Times New Roman" panose="02020603050405020304" pitchFamily="18" charset="0"/>
              </a:rPr>
              <a:t> select one non-</a:t>
            </a:r>
            <a:r>
              <a:rPr lang="en-IN" sz="2000" dirty="0" err="1" smtClean="0">
                <a:solidFill>
                  <a:schemeClr val="bg1"/>
                </a:solidFill>
                <a:latin typeface="Times New Roman" panose="02020603050405020304" pitchFamily="18" charset="0"/>
                <a:cs typeface="Times New Roman" panose="02020603050405020304" pitchFamily="18" charset="0"/>
              </a:rPr>
              <a:t>medoid</a:t>
            </a:r>
            <a:r>
              <a:rPr lang="en-IN" sz="2000" dirty="0" smtClean="0">
                <a:solidFill>
                  <a:schemeClr val="bg1"/>
                </a:solidFill>
                <a:latin typeface="Times New Roman" panose="02020603050405020304" pitchFamily="18" charset="0"/>
                <a:cs typeface="Times New Roman" panose="02020603050405020304" pitchFamily="18" charset="0"/>
              </a:rPr>
              <a:t> point to </a:t>
            </a:r>
            <a:r>
              <a:rPr lang="en-IN" sz="2000" dirty="0" err="1" smtClean="0">
                <a:solidFill>
                  <a:schemeClr val="bg1"/>
                </a:solidFill>
                <a:latin typeface="Times New Roman" panose="02020603050405020304" pitchFamily="18" charset="0"/>
                <a:cs typeface="Times New Roman" panose="02020603050405020304" pitchFamily="18" charset="0"/>
              </a:rPr>
              <a:t>reclacluate</a:t>
            </a:r>
            <a:r>
              <a:rPr lang="en-IN" sz="2000" dirty="0" smtClean="0">
                <a:solidFill>
                  <a:schemeClr val="bg1"/>
                </a:solidFill>
                <a:latin typeface="Times New Roman" panose="02020603050405020304" pitchFamily="18" charset="0"/>
                <a:cs typeface="Times New Roman" panose="02020603050405020304" pitchFamily="18" charset="0"/>
              </a:rPr>
              <a:t> the cost.</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C1=(3,4) and C2=(7,4)</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Select New </a:t>
            </a:r>
            <a:r>
              <a:rPr lang="en-IN" sz="2000" dirty="0" err="1" smtClean="0">
                <a:solidFill>
                  <a:schemeClr val="bg1"/>
                </a:solidFill>
                <a:latin typeface="Times New Roman" panose="02020603050405020304" pitchFamily="18" charset="0"/>
                <a:cs typeface="Times New Roman" panose="02020603050405020304" pitchFamily="18" charset="0"/>
              </a:rPr>
              <a:t>medoid</a:t>
            </a:r>
            <a:r>
              <a:rPr lang="en-IN" sz="2000" dirty="0" smtClean="0">
                <a:solidFill>
                  <a:schemeClr val="bg1"/>
                </a:solidFill>
                <a:latin typeface="Times New Roman" panose="02020603050405020304" pitchFamily="18" charset="0"/>
                <a:cs typeface="Times New Roman" panose="02020603050405020304" pitchFamily="18" charset="0"/>
              </a:rPr>
              <a:t> as O=(7,3)</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Replace any one of the </a:t>
            </a:r>
            <a:r>
              <a:rPr lang="en-IN" sz="2000" dirty="0" err="1" smtClean="0">
                <a:solidFill>
                  <a:schemeClr val="bg1"/>
                </a:solidFill>
                <a:latin typeface="Times New Roman" panose="02020603050405020304" pitchFamily="18" charset="0"/>
                <a:cs typeface="Times New Roman" panose="02020603050405020304" pitchFamily="18" charset="0"/>
              </a:rPr>
              <a:t>medoid</a:t>
            </a:r>
            <a:r>
              <a:rPr lang="en-IN" sz="2000" dirty="0" smtClean="0">
                <a:solidFill>
                  <a:schemeClr val="bg1"/>
                </a:solidFill>
                <a:latin typeface="Times New Roman" panose="02020603050405020304" pitchFamily="18" charset="0"/>
                <a:cs typeface="Times New Roman" panose="02020603050405020304" pitchFamily="18" charset="0"/>
              </a:rPr>
              <a:t> with new </a:t>
            </a:r>
            <a:r>
              <a:rPr lang="en-IN" sz="2000" dirty="0" err="1" smtClean="0">
                <a:solidFill>
                  <a:schemeClr val="bg1"/>
                </a:solidFill>
                <a:latin typeface="Times New Roman" panose="02020603050405020304" pitchFamily="18" charset="0"/>
                <a:cs typeface="Times New Roman" panose="02020603050405020304" pitchFamily="18" charset="0"/>
              </a:rPr>
              <a:t>medoid</a:t>
            </a:r>
            <a:r>
              <a:rPr lang="en-IN" sz="2000" dirty="0" smtClean="0">
                <a:solidFill>
                  <a:schemeClr val="bg1"/>
                </a:solidFill>
                <a:latin typeface="Times New Roman" panose="02020603050405020304" pitchFamily="18" charset="0"/>
                <a:cs typeface="Times New Roman" panose="02020603050405020304" pitchFamily="18" charset="0"/>
              </a:rPr>
              <a:t> O</a:t>
            </a: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4827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5632311"/>
          </a:xfrm>
          <a:prstGeom prst="rect">
            <a:avLst/>
          </a:prstGeom>
          <a:noFill/>
        </p:spPr>
        <p:txBody>
          <a:bodyPr wrap="square" rtlCol="0">
            <a:spAutoFit/>
          </a:bodyPr>
          <a:lstStyle/>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C1=(3,4) and O</a:t>
            </a:r>
            <a:r>
              <a:rPr lang="en-IN" sz="2000" dirty="0" smtClean="0">
                <a:solidFill>
                  <a:schemeClr val="bg1"/>
                </a:solidFill>
                <a:latin typeface="Times New Roman" panose="02020603050405020304" pitchFamily="18" charset="0"/>
                <a:cs typeface="Times New Roman" panose="02020603050405020304" pitchFamily="18" charset="0"/>
              </a:rPr>
              <a:t>=(7,3)</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Calculate distance</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Manhattan Distance = |x1-x2| + |</a:t>
            </a:r>
            <a:r>
              <a:rPr lang="en-IN" sz="2000" dirty="0" smtClean="0">
                <a:solidFill>
                  <a:schemeClr val="bg1"/>
                </a:solidFill>
                <a:latin typeface="Times New Roman" panose="02020603050405020304" pitchFamily="18" charset="0"/>
                <a:cs typeface="Times New Roman" panose="02020603050405020304" pitchFamily="18" charset="0"/>
              </a:rPr>
              <a:t>y1-y2|</a:t>
            </a:r>
          </a:p>
          <a:p>
            <a:pPr algn="just">
              <a:lnSpc>
                <a:spcPct val="150000"/>
              </a:lnSpc>
            </a:pPr>
            <a:r>
              <a:rPr lang="en-IN" sz="2000" dirty="0" err="1">
                <a:solidFill>
                  <a:schemeClr val="bg1"/>
                </a:solidFill>
                <a:latin typeface="Times New Roman" panose="02020603050405020304" pitchFamily="18" charset="0"/>
                <a:cs typeface="Times New Roman" panose="02020603050405020304" pitchFamily="18" charset="0"/>
              </a:rPr>
              <a:t>Mdist</a:t>
            </a:r>
            <a:r>
              <a:rPr lang="en-IN" sz="2000" dirty="0">
                <a:solidFill>
                  <a:schemeClr val="bg1"/>
                </a:solidFill>
                <a:latin typeface="Times New Roman" panose="02020603050405020304" pitchFamily="18" charset="0"/>
                <a:cs typeface="Times New Roman" panose="02020603050405020304" pitchFamily="18" charset="0"/>
              </a:rPr>
              <a:t> [(2,6),(3,4)]=|2-3| + |6-4| =3</a:t>
            </a:r>
          </a:p>
          <a:p>
            <a:pPr algn="just">
              <a:lnSpc>
                <a:spcPct val="150000"/>
              </a:lnSpc>
            </a:pPr>
            <a:r>
              <a:rPr lang="en-IN" sz="2000" dirty="0" err="1">
                <a:solidFill>
                  <a:schemeClr val="bg1"/>
                </a:solidFill>
                <a:latin typeface="Times New Roman" panose="02020603050405020304" pitchFamily="18" charset="0"/>
                <a:cs typeface="Times New Roman" panose="02020603050405020304" pitchFamily="18" charset="0"/>
              </a:rPr>
              <a:t>Mdist</a:t>
            </a:r>
            <a:r>
              <a:rPr lang="en-IN" sz="2000" dirty="0">
                <a:solidFill>
                  <a:schemeClr val="bg1"/>
                </a:solidFill>
                <a:latin typeface="Times New Roman" panose="02020603050405020304" pitchFamily="18" charset="0"/>
                <a:cs typeface="Times New Roman" panose="02020603050405020304" pitchFamily="18" charset="0"/>
              </a:rPr>
              <a:t> [(3,4),(3,4)] = |3-3| +|4-4| =0</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Now, calculate distance for second </a:t>
            </a:r>
            <a:r>
              <a:rPr lang="en-IN" sz="2000" dirty="0" err="1">
                <a:solidFill>
                  <a:schemeClr val="bg1"/>
                </a:solidFill>
                <a:latin typeface="Times New Roman" panose="02020603050405020304" pitchFamily="18" charset="0"/>
                <a:cs typeface="Times New Roman" panose="02020603050405020304" pitchFamily="18" charset="0"/>
              </a:rPr>
              <a:t>medoid</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err="1">
                <a:solidFill>
                  <a:schemeClr val="bg1"/>
                </a:solidFill>
                <a:latin typeface="Times New Roman" panose="02020603050405020304" pitchFamily="18" charset="0"/>
                <a:cs typeface="Times New Roman" panose="02020603050405020304" pitchFamily="18" charset="0"/>
              </a:rPr>
              <a:t>Mdist</a:t>
            </a:r>
            <a:r>
              <a:rPr lang="en-IN" sz="2000" dirty="0">
                <a:solidFill>
                  <a:schemeClr val="bg1"/>
                </a:solidFill>
                <a:latin typeface="Times New Roman" panose="02020603050405020304" pitchFamily="18" charset="0"/>
                <a:cs typeface="Times New Roman" panose="02020603050405020304" pitchFamily="18" charset="0"/>
              </a:rPr>
              <a:t> [(2,6),(</a:t>
            </a:r>
            <a:r>
              <a:rPr lang="en-IN" sz="2000" dirty="0" smtClean="0">
                <a:solidFill>
                  <a:schemeClr val="bg1"/>
                </a:solidFill>
                <a:latin typeface="Times New Roman" panose="02020603050405020304" pitchFamily="18" charset="0"/>
                <a:cs typeface="Times New Roman" panose="02020603050405020304" pitchFamily="18" charset="0"/>
              </a:rPr>
              <a:t>7,3)]=|</a:t>
            </a:r>
            <a:r>
              <a:rPr lang="en-IN" sz="2000" dirty="0">
                <a:solidFill>
                  <a:schemeClr val="bg1"/>
                </a:solidFill>
                <a:latin typeface="Times New Roman" panose="02020603050405020304" pitchFamily="18" charset="0"/>
                <a:cs typeface="Times New Roman" panose="02020603050405020304" pitchFamily="18" charset="0"/>
              </a:rPr>
              <a:t>2-7| + |</a:t>
            </a:r>
            <a:r>
              <a:rPr lang="en-IN" sz="2000" dirty="0" smtClean="0">
                <a:solidFill>
                  <a:schemeClr val="bg1"/>
                </a:solidFill>
                <a:latin typeface="Times New Roman" panose="02020603050405020304" pitchFamily="18" charset="0"/>
                <a:cs typeface="Times New Roman" panose="02020603050405020304" pitchFamily="18" charset="0"/>
              </a:rPr>
              <a:t>6-3| =8</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err="1">
                <a:solidFill>
                  <a:schemeClr val="bg1"/>
                </a:solidFill>
                <a:latin typeface="Times New Roman" panose="02020603050405020304" pitchFamily="18" charset="0"/>
                <a:cs typeface="Times New Roman" panose="02020603050405020304" pitchFamily="18" charset="0"/>
              </a:rPr>
              <a:t>Mdist</a:t>
            </a:r>
            <a:r>
              <a:rPr lang="en-IN" sz="2000" dirty="0">
                <a:solidFill>
                  <a:schemeClr val="bg1"/>
                </a:solidFill>
                <a:latin typeface="Times New Roman" panose="02020603050405020304" pitchFamily="18" charset="0"/>
                <a:cs typeface="Times New Roman" panose="02020603050405020304" pitchFamily="18" charset="0"/>
              </a:rPr>
              <a:t> [(3,4),(</a:t>
            </a:r>
            <a:r>
              <a:rPr lang="en-IN" sz="2000" dirty="0" smtClean="0">
                <a:solidFill>
                  <a:schemeClr val="bg1"/>
                </a:solidFill>
                <a:latin typeface="Times New Roman" panose="02020603050405020304" pitchFamily="18" charset="0"/>
                <a:cs typeface="Times New Roman" panose="02020603050405020304" pitchFamily="18" charset="0"/>
              </a:rPr>
              <a:t>7,3)] </a:t>
            </a:r>
            <a:r>
              <a:rPr lang="en-IN" sz="2000" dirty="0">
                <a:solidFill>
                  <a:schemeClr val="bg1"/>
                </a:solidFill>
                <a:latin typeface="Times New Roman" panose="02020603050405020304" pitchFamily="18" charset="0"/>
                <a:cs typeface="Times New Roman" panose="02020603050405020304" pitchFamily="18" charset="0"/>
              </a:rPr>
              <a:t>= |3-7| +|</a:t>
            </a:r>
            <a:r>
              <a:rPr lang="en-IN" sz="2000" dirty="0" smtClean="0">
                <a:solidFill>
                  <a:schemeClr val="bg1"/>
                </a:solidFill>
                <a:latin typeface="Times New Roman" panose="02020603050405020304" pitchFamily="18" charset="0"/>
                <a:cs typeface="Times New Roman" panose="02020603050405020304" pitchFamily="18" charset="0"/>
              </a:rPr>
              <a:t>4-3| =5</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141876417"/>
              </p:ext>
            </p:extLst>
          </p:nvPr>
        </p:nvGraphicFramePr>
        <p:xfrm>
          <a:off x="6234194" y="569628"/>
          <a:ext cx="3938506" cy="5191989"/>
        </p:xfrm>
        <a:graphic>
          <a:graphicData uri="http://schemas.openxmlformats.org/drawingml/2006/table">
            <a:tbl>
              <a:tblPr firstRow="1" bandRow="1">
                <a:tableStyleId>{5C22544A-7EE6-4342-B048-85BDC9FD1C3A}</a:tableStyleId>
              </a:tblPr>
              <a:tblGrid>
                <a:gridCol w="476849"/>
                <a:gridCol w="342900"/>
                <a:gridCol w="342900"/>
                <a:gridCol w="542200"/>
                <a:gridCol w="486500"/>
                <a:gridCol w="1747157"/>
              </a:tblGrid>
              <a:tr h="471999">
                <a:tc>
                  <a:txBody>
                    <a:bodyPr/>
                    <a:lstStyle/>
                    <a:p>
                      <a:r>
                        <a:rPr lang="en-IN" sz="1200" dirty="0" err="1" smtClean="0">
                          <a:latin typeface="Times New Roman" panose="02020603050405020304" pitchFamily="18" charset="0"/>
                          <a:cs typeface="Times New Roman" panose="02020603050405020304" pitchFamily="18" charset="0"/>
                        </a:rPr>
                        <a:t>i</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X</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Y</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C1</a:t>
                      </a:r>
                    </a:p>
                    <a:p>
                      <a:r>
                        <a:rPr lang="en-IN" sz="1200" dirty="0" smtClean="0">
                          <a:latin typeface="Times New Roman" panose="02020603050405020304" pitchFamily="18" charset="0"/>
                          <a:cs typeface="Times New Roman" panose="02020603050405020304" pitchFamily="18" charset="0"/>
                        </a:rPr>
                        <a:t>(3,4)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O</a:t>
                      </a:r>
                    </a:p>
                    <a:p>
                      <a:r>
                        <a:rPr lang="en-IN" sz="1200" dirty="0" smtClean="0">
                          <a:latin typeface="Times New Roman" panose="02020603050405020304" pitchFamily="18" charset="0"/>
                          <a:cs typeface="Times New Roman" panose="02020603050405020304" pitchFamily="18" charset="0"/>
                        </a:rPr>
                        <a:t>(7,3)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Cluster</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r>
                        <a:rPr lang="en-IN" sz="1200" dirty="0" smtClean="0">
                          <a:latin typeface="Times New Roman" panose="02020603050405020304" pitchFamily="18" charset="0"/>
                          <a:cs typeface="Times New Roman" panose="02020603050405020304" pitchFamily="18" charset="0"/>
                        </a:rPr>
                        <a:t>X1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8</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C1</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r>
                        <a:rPr lang="en-IN" sz="1200" dirty="0" smtClean="0">
                          <a:latin typeface="Times New Roman" panose="02020603050405020304" pitchFamily="18" charset="0"/>
                          <a:cs typeface="Times New Roman" panose="02020603050405020304" pitchFamily="18" charset="0"/>
                        </a:rPr>
                        <a:t>X2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0</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5</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smtClean="0">
                          <a:latin typeface="Times New Roman" panose="02020603050405020304" pitchFamily="18" charset="0"/>
                          <a:cs typeface="Times New Roman" panose="02020603050405020304" pitchFamily="18" charset="0"/>
                        </a:rPr>
                        <a:t>C1</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r>
                        <a:rPr lang="en-IN" sz="1200" dirty="0" smtClean="0">
                          <a:latin typeface="Times New Roman" panose="02020603050405020304" pitchFamily="18" charset="0"/>
                          <a:cs typeface="Times New Roman" panose="02020603050405020304" pitchFamily="18" charset="0"/>
                        </a:rPr>
                        <a:t>X3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8</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9</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smtClean="0">
                          <a:latin typeface="Times New Roman" panose="02020603050405020304" pitchFamily="18" charset="0"/>
                          <a:cs typeface="Times New Roman" panose="02020603050405020304" pitchFamily="18" charset="0"/>
                        </a:rPr>
                        <a:t>C1</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r>
                        <a:rPr lang="en-IN" sz="1200" dirty="0" smtClean="0">
                          <a:latin typeface="Times New Roman" panose="02020603050405020304" pitchFamily="18" charset="0"/>
                          <a:cs typeface="Times New Roman" panose="02020603050405020304" pitchFamily="18" charset="0"/>
                        </a:rPr>
                        <a:t>X4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7</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7</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C1</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r>
                        <a:rPr lang="en-IN" sz="1200" dirty="0" smtClean="0">
                          <a:latin typeface="Times New Roman" panose="02020603050405020304" pitchFamily="18" charset="0"/>
                          <a:cs typeface="Times New Roman" panose="02020603050405020304" pitchFamily="18" charset="0"/>
                        </a:rPr>
                        <a:t>X5</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5</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O</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anose="02020603050405020304" pitchFamily="18" charset="0"/>
                          <a:cs typeface="Times New Roman" panose="02020603050405020304" pitchFamily="18" charset="0"/>
                        </a:rPr>
                        <a:t>X6</a:t>
                      </a:r>
                    </a:p>
                    <a:p>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smtClean="0">
                          <a:latin typeface="Times New Roman" panose="02020603050405020304" pitchFamily="18" charset="0"/>
                          <a:cs typeface="Times New Roman" panose="02020603050405020304" pitchFamily="18" charset="0"/>
                        </a:rPr>
                        <a:t>O</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smtClean="0">
                          <a:latin typeface="Times New Roman" panose="02020603050405020304" pitchFamily="18" charset="0"/>
                          <a:cs typeface="Times New Roman" panose="02020603050405020304" pitchFamily="18" charset="0"/>
                        </a:rPr>
                        <a:t>X7</a:t>
                      </a:r>
                      <a:endParaRPr lang="en-IN" sz="1200" dirty="0" smtClean="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7</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5</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0</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smtClean="0">
                          <a:latin typeface="Times New Roman" panose="02020603050405020304" pitchFamily="18" charset="0"/>
                          <a:cs typeface="Times New Roman" panose="02020603050405020304" pitchFamily="18" charset="0"/>
                        </a:rPr>
                        <a:t>O</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anose="02020603050405020304" pitchFamily="18" charset="0"/>
                          <a:cs typeface="Times New Roman" panose="02020603050405020304" pitchFamily="18" charset="0"/>
                        </a:rPr>
                        <a:t>X8</a:t>
                      </a:r>
                    </a:p>
                  </a:txBody>
                  <a:tcPr/>
                </a:tc>
                <a:tc>
                  <a:txBody>
                    <a:bodyPr/>
                    <a:lstStyle/>
                    <a:p>
                      <a:r>
                        <a:rPr lang="en-IN" sz="1200" dirty="0" smtClean="0">
                          <a:latin typeface="Times New Roman" panose="02020603050405020304" pitchFamily="18" charset="0"/>
                          <a:cs typeface="Times New Roman" panose="02020603050405020304" pitchFamily="18" charset="0"/>
                        </a:rPr>
                        <a:t>7</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smtClean="0">
                          <a:latin typeface="Times New Roman" panose="02020603050405020304" pitchFamily="18" charset="0"/>
                          <a:cs typeface="Times New Roman" panose="02020603050405020304" pitchFamily="18" charset="0"/>
                        </a:rPr>
                        <a:t>O</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anose="02020603050405020304" pitchFamily="18" charset="0"/>
                          <a:cs typeface="Times New Roman" panose="02020603050405020304" pitchFamily="18" charset="0"/>
                        </a:rPr>
                        <a:t>X9</a:t>
                      </a:r>
                    </a:p>
                  </a:txBody>
                  <a:tcPr/>
                </a:tc>
                <a:tc>
                  <a:txBody>
                    <a:bodyPr/>
                    <a:lstStyle/>
                    <a:p>
                      <a:r>
                        <a:rPr lang="en-IN" sz="1200" dirty="0" smtClean="0">
                          <a:latin typeface="Times New Roman" panose="02020603050405020304" pitchFamily="18" charset="0"/>
                          <a:cs typeface="Times New Roman" panose="02020603050405020304" pitchFamily="18" charset="0"/>
                        </a:rPr>
                        <a:t>8</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5</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smtClean="0">
                          <a:latin typeface="Times New Roman" panose="02020603050405020304" pitchFamily="18" charset="0"/>
                          <a:cs typeface="Times New Roman" panose="02020603050405020304" pitchFamily="18" charset="0"/>
                        </a:rPr>
                        <a:t>O</a:t>
                      </a:r>
                      <a:endParaRPr lang="en-IN" sz="1200" dirty="0">
                        <a:latin typeface="Times New Roman" panose="02020603050405020304" pitchFamily="18" charset="0"/>
                        <a:cs typeface="Times New Roman" panose="02020603050405020304" pitchFamily="18" charset="0"/>
                      </a:endParaRPr>
                    </a:p>
                  </a:txBody>
                  <a:tcPr/>
                </a:tc>
              </a:tr>
              <a:tr h="4719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smtClean="0">
                          <a:latin typeface="Times New Roman" panose="02020603050405020304" pitchFamily="18" charset="0"/>
                          <a:cs typeface="Times New Roman" panose="02020603050405020304" pitchFamily="18" charset="0"/>
                        </a:rPr>
                        <a:t>X10</a:t>
                      </a:r>
                    </a:p>
                  </a:txBody>
                  <a:tcPr/>
                </a:tc>
                <a:tc>
                  <a:txBody>
                    <a:bodyPr/>
                    <a:lstStyle/>
                    <a:p>
                      <a:r>
                        <a:rPr lang="en-IN" sz="1200" dirty="0" smtClean="0">
                          <a:latin typeface="Times New Roman" panose="02020603050405020304" pitchFamily="18" charset="0"/>
                          <a:cs typeface="Times New Roman" panose="02020603050405020304" pitchFamily="18" charset="0"/>
                        </a:rPr>
                        <a:t>7</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smtClean="0">
                          <a:latin typeface="Times New Roman" panose="02020603050405020304" pitchFamily="18" charset="0"/>
                          <a:cs typeface="Times New Roman" panose="02020603050405020304" pitchFamily="18" charset="0"/>
                        </a:rPr>
                        <a:t>O</a:t>
                      </a:r>
                      <a:endParaRPr lang="en-IN" sz="12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341966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3419475" y="1790700"/>
            <a:ext cx="5353050" cy="3276600"/>
          </a:xfrm>
          <a:prstGeom prst="rect">
            <a:avLst/>
          </a:prstGeom>
        </p:spPr>
      </p:pic>
    </p:spTree>
    <p:extLst>
      <p:ext uri="{BB962C8B-B14F-4D97-AF65-F5344CB8AC3E}">
        <p14:creationId xmlns:p14="http://schemas.microsoft.com/office/powerpoint/2010/main" val="1909579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618308" y="943704"/>
                <a:ext cx="10955383" cy="6094297"/>
              </a:xfrm>
              <a:prstGeom prst="rect">
                <a:avLst/>
              </a:prstGeom>
              <a:noFill/>
            </p:spPr>
            <p:txBody>
              <a:bodyPr wrap="square" rtlCol="0">
                <a:spAutoFit/>
              </a:bodyPr>
              <a:lstStyle/>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New Clusters are</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C1:{(2,6),(3,4),(3,8),(4,7)}</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O:{(6,2),(6,4),(7,3),(7,4),(8,5),(7,6)}</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Step 5 Now calculate new cost</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C1: {(2,6),</a:t>
                </a:r>
                <a:r>
                  <a:rPr lang="en-IN" sz="2000" b="1" dirty="0">
                    <a:solidFill>
                      <a:schemeClr val="bg1"/>
                    </a:solidFill>
                    <a:latin typeface="Times New Roman" panose="02020603050405020304" pitchFamily="18" charset="0"/>
                    <a:cs typeface="Times New Roman" panose="02020603050405020304" pitchFamily="18" charset="0"/>
                  </a:rPr>
                  <a:t>(3,4</a:t>
                </a:r>
                <a:r>
                  <a:rPr lang="en-IN" sz="2000" dirty="0">
                    <a:solidFill>
                      <a:schemeClr val="bg1"/>
                    </a:solidFill>
                    <a:latin typeface="Times New Roman" panose="02020603050405020304" pitchFamily="18" charset="0"/>
                    <a:cs typeface="Times New Roman" panose="02020603050405020304" pitchFamily="18" charset="0"/>
                  </a:rPr>
                  <a:t>),(3,8),(4,7)}</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C2: {(6,2),(6,4),(</a:t>
                </a:r>
                <a:r>
                  <a:rPr lang="en-IN" sz="2000" b="1" dirty="0">
                    <a:solidFill>
                      <a:schemeClr val="bg1"/>
                    </a:solidFill>
                    <a:latin typeface="Times New Roman" panose="02020603050405020304" pitchFamily="18" charset="0"/>
                    <a:cs typeface="Times New Roman" panose="02020603050405020304" pitchFamily="18" charset="0"/>
                  </a:rPr>
                  <a:t>7,3</a:t>
                </a:r>
                <a:r>
                  <a:rPr lang="en-IN" sz="2000" dirty="0">
                    <a:solidFill>
                      <a:schemeClr val="bg1"/>
                    </a:solidFill>
                    <a:latin typeface="Times New Roman" panose="02020603050405020304" pitchFamily="18" charset="0"/>
                    <a:cs typeface="Times New Roman" panose="02020603050405020304" pitchFamily="18" charset="0"/>
                  </a:rPr>
                  <a:t>),(7,4),(8,5),(7,6</a:t>
                </a:r>
                <a:r>
                  <a:rPr lang="en-IN" sz="2000"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Calculate the cost</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Cost(</a:t>
                </a:r>
                <a:r>
                  <a:rPr lang="en-IN" sz="2000" dirty="0" err="1">
                    <a:solidFill>
                      <a:schemeClr val="bg1"/>
                    </a:solidFill>
                    <a:latin typeface="Times New Roman" panose="02020603050405020304" pitchFamily="18" charset="0"/>
                    <a:cs typeface="Times New Roman" panose="02020603050405020304" pitchFamily="18" charset="0"/>
                  </a:rPr>
                  <a:t>c,x</a:t>
                </a:r>
                <a:r>
                  <a:rPr lang="en-IN" sz="2000" dirty="0">
                    <a:solidFill>
                      <a:schemeClr val="bg1"/>
                    </a:solidFill>
                    <a:latin typeface="Times New Roman" panose="02020603050405020304" pitchFamily="18" charset="0"/>
                    <a:cs typeface="Times New Roman" panose="02020603050405020304" pitchFamily="18" charset="0"/>
                  </a:rPr>
                  <a:t>) = </a:t>
                </a:r>
                <a14:m>
                  <m:oMath xmlns:m="http://schemas.openxmlformats.org/officeDocument/2006/math">
                    <m:nary>
                      <m:naryPr>
                        <m:chr m:val="∑"/>
                        <m:supHide m:val="on"/>
                        <m:ctrlPr>
                          <a:rPr lang="en-IN" sz="2000" i="1">
                            <a:solidFill>
                              <a:schemeClr val="bg1"/>
                            </a:solidFill>
                            <a:latin typeface="Cambria Math" panose="02040503050406030204" pitchFamily="18" charset="0"/>
                            <a:cs typeface="Times New Roman" panose="02020603050405020304" pitchFamily="18" charset="0"/>
                          </a:rPr>
                        </m:ctrlPr>
                      </m:naryPr>
                      <m:sub>
                        <m:r>
                          <m:rPr>
                            <m:brk m:alnAt="7"/>
                          </m:rPr>
                          <a:rPr lang="en-IN" sz="2000" i="1">
                            <a:solidFill>
                              <a:schemeClr val="bg1"/>
                            </a:solidFill>
                            <a:latin typeface="Cambria Math" panose="02040503050406030204" pitchFamily="18" charset="0"/>
                            <a:cs typeface="Times New Roman" panose="02020603050405020304" pitchFamily="18" charset="0"/>
                          </a:rPr>
                          <m:t>𝑖</m:t>
                        </m:r>
                      </m:sub>
                      <m:sup/>
                      <m:e>
                        <m:r>
                          <a:rPr lang="en-IN" sz="2000" i="1">
                            <a:solidFill>
                              <a:schemeClr val="bg1"/>
                            </a:solidFill>
                            <a:latin typeface="Cambria Math" panose="02040503050406030204" pitchFamily="18" charset="0"/>
                            <a:cs typeface="Times New Roman" panose="02020603050405020304" pitchFamily="18" charset="0"/>
                          </a:rPr>
                          <m:t>|</m:t>
                        </m:r>
                        <m:sSub>
                          <m:sSubPr>
                            <m:ctrlPr>
                              <a:rPr lang="en-IN" sz="2000" i="1">
                                <a:solidFill>
                                  <a:schemeClr val="bg1"/>
                                </a:solidFill>
                                <a:latin typeface="Cambria Math" panose="02040503050406030204" pitchFamily="18" charset="0"/>
                                <a:cs typeface="Times New Roman" panose="02020603050405020304" pitchFamily="18" charset="0"/>
                              </a:rPr>
                            </m:ctrlPr>
                          </m:sSubPr>
                          <m:e>
                            <m:r>
                              <a:rPr lang="en-IN" sz="2000" i="1">
                                <a:solidFill>
                                  <a:schemeClr val="bg1"/>
                                </a:solidFill>
                                <a:latin typeface="Cambria Math" panose="02040503050406030204" pitchFamily="18" charset="0"/>
                                <a:cs typeface="Times New Roman" panose="02020603050405020304" pitchFamily="18" charset="0"/>
                              </a:rPr>
                              <m:t>𝑐</m:t>
                            </m:r>
                          </m:e>
                          <m:sub>
                            <m:r>
                              <a:rPr lang="en-IN" sz="2000" i="1">
                                <a:solidFill>
                                  <a:schemeClr val="bg1"/>
                                </a:solidFill>
                                <a:latin typeface="Cambria Math" panose="02040503050406030204" pitchFamily="18" charset="0"/>
                                <a:cs typeface="Times New Roman" panose="02020603050405020304" pitchFamily="18" charset="0"/>
                              </a:rPr>
                              <m:t>𝑖</m:t>
                            </m:r>
                          </m:sub>
                        </m:sSub>
                        <m:r>
                          <a:rPr lang="en-IN" sz="2000" i="1">
                            <a:solidFill>
                              <a:schemeClr val="bg1"/>
                            </a:solidFill>
                            <a:latin typeface="Cambria Math" panose="02040503050406030204" pitchFamily="18" charset="0"/>
                            <a:cs typeface="Times New Roman" panose="02020603050405020304" pitchFamily="18" charset="0"/>
                          </a:rPr>
                          <m:t>−</m:t>
                        </m:r>
                        <m:sSub>
                          <m:sSubPr>
                            <m:ctrlPr>
                              <a:rPr lang="en-IN" sz="2000" i="1">
                                <a:solidFill>
                                  <a:schemeClr val="bg1"/>
                                </a:solidFill>
                                <a:latin typeface="Cambria Math" panose="02040503050406030204" pitchFamily="18" charset="0"/>
                                <a:cs typeface="Times New Roman" panose="02020603050405020304" pitchFamily="18" charset="0"/>
                              </a:rPr>
                            </m:ctrlPr>
                          </m:sSubPr>
                          <m:e>
                            <m:r>
                              <a:rPr lang="en-IN" sz="2000" i="1">
                                <a:solidFill>
                                  <a:schemeClr val="bg1"/>
                                </a:solidFill>
                                <a:latin typeface="Cambria Math" panose="02040503050406030204" pitchFamily="18" charset="0"/>
                                <a:cs typeface="Times New Roman" panose="02020603050405020304" pitchFamily="18" charset="0"/>
                              </a:rPr>
                              <m:t>𝑥</m:t>
                            </m:r>
                          </m:e>
                          <m:sub>
                            <m:r>
                              <a:rPr lang="en-IN" sz="2000" i="1">
                                <a:solidFill>
                                  <a:schemeClr val="bg1"/>
                                </a:solidFill>
                                <a:latin typeface="Cambria Math" panose="02040503050406030204" pitchFamily="18" charset="0"/>
                                <a:cs typeface="Times New Roman" panose="02020603050405020304" pitchFamily="18" charset="0"/>
                              </a:rPr>
                              <m:t>𝑖</m:t>
                            </m:r>
                          </m:sub>
                        </m:sSub>
                        <m:r>
                          <a:rPr lang="en-IN" sz="2000" i="1">
                            <a:solidFill>
                              <a:schemeClr val="bg1"/>
                            </a:solidFill>
                            <a:latin typeface="Cambria Math" panose="02040503050406030204" pitchFamily="18" charset="0"/>
                            <a:cs typeface="Times New Roman" panose="02020603050405020304" pitchFamily="18" charset="0"/>
                          </a:rPr>
                          <m:t>|</m:t>
                        </m:r>
                      </m:e>
                    </m:nary>
                  </m:oMath>
                </a14:m>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Total Cost ={Cost ((3,4),(2,6)}+Cost((3,4),(3,8))+Cost((3,4),(4,7))+Cost((</a:t>
                </a:r>
                <a:r>
                  <a:rPr lang="en-IN" sz="2000" dirty="0" smtClean="0">
                    <a:solidFill>
                      <a:schemeClr val="bg1"/>
                    </a:solidFill>
                    <a:latin typeface="Times New Roman" panose="02020603050405020304" pitchFamily="18" charset="0"/>
                    <a:cs typeface="Times New Roman" panose="02020603050405020304" pitchFamily="18" charset="0"/>
                  </a:rPr>
                  <a:t>7,3),(</a:t>
                </a:r>
                <a:r>
                  <a:rPr lang="en-IN" sz="2000" dirty="0">
                    <a:solidFill>
                      <a:schemeClr val="bg1"/>
                    </a:solidFill>
                    <a:latin typeface="Times New Roman" panose="02020603050405020304" pitchFamily="18" charset="0"/>
                    <a:cs typeface="Times New Roman" panose="02020603050405020304" pitchFamily="18" charset="0"/>
                  </a:rPr>
                  <a:t>6,2))+Cost((</a:t>
                </a:r>
                <a:r>
                  <a:rPr lang="en-IN" sz="2000" dirty="0" smtClean="0">
                    <a:solidFill>
                      <a:schemeClr val="bg1"/>
                    </a:solidFill>
                    <a:latin typeface="Times New Roman" panose="02020603050405020304" pitchFamily="18" charset="0"/>
                    <a:cs typeface="Times New Roman" panose="02020603050405020304" pitchFamily="18" charset="0"/>
                  </a:rPr>
                  <a:t>7,3),(</a:t>
                </a:r>
                <a:r>
                  <a:rPr lang="en-IN" sz="2000" dirty="0">
                    <a:solidFill>
                      <a:schemeClr val="bg1"/>
                    </a:solidFill>
                    <a:latin typeface="Times New Roman" panose="02020603050405020304" pitchFamily="18" charset="0"/>
                    <a:cs typeface="Times New Roman" panose="02020603050405020304" pitchFamily="18" charset="0"/>
                  </a:rPr>
                  <a:t>6,4))</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+Cost((</a:t>
                </a:r>
                <a:r>
                  <a:rPr lang="en-IN" sz="2000" dirty="0" smtClean="0">
                    <a:solidFill>
                      <a:schemeClr val="bg1"/>
                    </a:solidFill>
                    <a:latin typeface="Times New Roman" panose="02020603050405020304" pitchFamily="18" charset="0"/>
                    <a:cs typeface="Times New Roman" panose="02020603050405020304" pitchFamily="18" charset="0"/>
                  </a:rPr>
                  <a:t>7,3),(7,4))+</a:t>
                </a:r>
                <a:r>
                  <a:rPr lang="en-IN" sz="2000" dirty="0">
                    <a:solidFill>
                      <a:schemeClr val="bg1"/>
                    </a:solidFill>
                    <a:latin typeface="Times New Roman" panose="02020603050405020304" pitchFamily="18" charset="0"/>
                    <a:cs typeface="Times New Roman" panose="02020603050405020304" pitchFamily="18" charset="0"/>
                  </a:rPr>
                  <a:t>Cost((</a:t>
                </a:r>
                <a:r>
                  <a:rPr lang="en-IN" sz="2000" dirty="0" smtClean="0">
                    <a:solidFill>
                      <a:schemeClr val="bg1"/>
                    </a:solidFill>
                    <a:latin typeface="Times New Roman" panose="02020603050405020304" pitchFamily="18" charset="0"/>
                    <a:cs typeface="Times New Roman" panose="02020603050405020304" pitchFamily="18" charset="0"/>
                  </a:rPr>
                  <a:t>7,3),(</a:t>
                </a:r>
                <a:r>
                  <a:rPr lang="en-IN" sz="2000" dirty="0">
                    <a:solidFill>
                      <a:schemeClr val="bg1"/>
                    </a:solidFill>
                    <a:latin typeface="Times New Roman" panose="02020603050405020304" pitchFamily="18" charset="0"/>
                    <a:cs typeface="Times New Roman" panose="02020603050405020304" pitchFamily="18" charset="0"/>
                  </a:rPr>
                  <a:t>8,5))+Cost((</a:t>
                </a:r>
                <a:r>
                  <a:rPr lang="en-IN" sz="2000" dirty="0" smtClean="0">
                    <a:solidFill>
                      <a:schemeClr val="bg1"/>
                    </a:solidFill>
                    <a:latin typeface="Times New Roman" panose="02020603050405020304" pitchFamily="18" charset="0"/>
                    <a:cs typeface="Times New Roman" panose="02020603050405020304" pitchFamily="18" charset="0"/>
                  </a:rPr>
                  <a:t>7,3),(</a:t>
                </a:r>
                <a:r>
                  <a:rPr lang="en-IN" sz="2000" dirty="0">
                    <a:solidFill>
                      <a:schemeClr val="bg1"/>
                    </a:solidFill>
                    <a:latin typeface="Times New Roman" panose="02020603050405020304" pitchFamily="18" charset="0"/>
                    <a:cs typeface="Times New Roman" panose="02020603050405020304" pitchFamily="18" charset="0"/>
                  </a:rPr>
                  <a:t>7,6))}</a:t>
                </a: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sz="2000"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18308" y="943704"/>
                <a:ext cx="10955383" cy="6094297"/>
              </a:xfrm>
              <a:prstGeom prst="rect">
                <a:avLst/>
              </a:prstGeom>
              <a:blipFill rotWithShape="0">
                <a:blip r:embed="rId3"/>
                <a:stretch>
                  <a:fillRect l="-556"/>
                </a:stretch>
              </a:blipFill>
            </p:spPr>
            <p:txBody>
              <a:bodyPr/>
              <a:lstStyle/>
              <a:p>
                <a:r>
                  <a:rPr lang="en-IN">
                    <a:noFill/>
                  </a:rPr>
                  <a:t> </a:t>
                </a:r>
              </a:p>
            </p:txBody>
          </p:sp>
        </mc:Fallback>
      </mc:AlternateContent>
    </p:spTree>
    <p:extLst>
      <p:ext uri="{BB962C8B-B14F-4D97-AF65-F5344CB8AC3E}">
        <p14:creationId xmlns:p14="http://schemas.microsoft.com/office/powerpoint/2010/main" val="15091644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3323987"/>
          </a:xfrm>
          <a:prstGeom prst="rect">
            <a:avLst/>
          </a:prstGeom>
          <a:noFill/>
        </p:spPr>
        <p:txBody>
          <a:bodyPr wrap="square" rtlCol="0">
            <a:spAutoFit/>
          </a:bodyPr>
          <a:lstStyle/>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Current Total Cost=3+4+4+2+2+1+3+3=22</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Step 6</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Cost of swapping of </a:t>
            </a:r>
            <a:r>
              <a:rPr lang="en-IN" sz="2000" dirty="0" err="1" smtClean="0">
                <a:solidFill>
                  <a:schemeClr val="bg1"/>
                </a:solidFill>
                <a:latin typeface="Times New Roman" panose="02020603050405020304" pitchFamily="18" charset="0"/>
                <a:cs typeface="Times New Roman" panose="02020603050405020304" pitchFamily="18" charset="0"/>
              </a:rPr>
              <a:t>medoid</a:t>
            </a:r>
            <a:r>
              <a:rPr lang="en-IN" sz="2000" dirty="0" smtClean="0">
                <a:solidFill>
                  <a:schemeClr val="bg1"/>
                </a:solidFill>
                <a:latin typeface="Times New Roman" panose="02020603050405020304" pitchFamily="18" charset="0"/>
                <a:cs typeface="Times New Roman" panose="02020603050405020304" pitchFamily="18" charset="0"/>
              </a:rPr>
              <a:t> C2 with O</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S=Current Total Cost –Previous Total Cost</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S=22-20=2&gt;0</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Hence Swapping C2 with O is not a good idea here, </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Final </a:t>
            </a:r>
            <a:r>
              <a:rPr lang="en-IN" sz="2000" dirty="0" err="1" smtClean="0">
                <a:solidFill>
                  <a:schemeClr val="bg1"/>
                </a:solidFill>
                <a:latin typeface="Times New Roman" panose="02020603050405020304" pitchFamily="18" charset="0"/>
                <a:cs typeface="Times New Roman" panose="02020603050405020304" pitchFamily="18" charset="0"/>
              </a:rPr>
              <a:t>Medoids</a:t>
            </a:r>
            <a:r>
              <a:rPr lang="en-IN" sz="2000" dirty="0" smtClean="0">
                <a:solidFill>
                  <a:schemeClr val="bg1"/>
                </a:solidFill>
                <a:latin typeface="Times New Roman" panose="02020603050405020304" pitchFamily="18" charset="0"/>
                <a:cs typeface="Times New Roman" panose="02020603050405020304" pitchFamily="18" charset="0"/>
              </a:rPr>
              <a:t> are c1=(3,4) and C2=(7,4)</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2636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5509027" cy="2862322"/>
          </a:xfrm>
          <a:prstGeom prst="rect">
            <a:avLst/>
          </a:prstGeom>
          <a:noFill/>
        </p:spPr>
        <p:txBody>
          <a:bodyPr wrap="square" rtlCol="0">
            <a:spAutoFit/>
          </a:bodyPr>
          <a:lstStyle/>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Example 2</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Apply K-</a:t>
            </a:r>
            <a:r>
              <a:rPr lang="en-IN" sz="2000" dirty="0" err="1" smtClean="0">
                <a:solidFill>
                  <a:schemeClr val="bg1"/>
                </a:solidFill>
                <a:latin typeface="Times New Roman" panose="02020603050405020304" pitchFamily="18" charset="0"/>
                <a:cs typeface="Times New Roman" panose="02020603050405020304" pitchFamily="18" charset="0"/>
              </a:rPr>
              <a:t>Medoid</a:t>
            </a:r>
            <a:r>
              <a:rPr lang="en-IN" sz="2000" dirty="0" smtClean="0">
                <a:solidFill>
                  <a:schemeClr val="bg1"/>
                </a:solidFill>
                <a:latin typeface="Times New Roman" panose="02020603050405020304" pitchFamily="18" charset="0"/>
                <a:cs typeface="Times New Roman" panose="02020603050405020304" pitchFamily="18" charset="0"/>
              </a:rPr>
              <a:t> clustering algorithm to form two clusters.</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Use Euclidean distance to find the distance between data point and </a:t>
            </a:r>
            <a:r>
              <a:rPr lang="en-IN" sz="2000" dirty="0" err="1" smtClean="0">
                <a:solidFill>
                  <a:schemeClr val="bg1"/>
                </a:solidFill>
                <a:latin typeface="Times New Roman" panose="02020603050405020304" pitchFamily="18" charset="0"/>
                <a:cs typeface="Times New Roman" panose="02020603050405020304" pitchFamily="18" charset="0"/>
              </a:rPr>
              <a:t>medoid</a:t>
            </a:r>
            <a:endParaRPr lang="en-IN" sz="2000"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65777641"/>
              </p:ext>
            </p:extLst>
          </p:nvPr>
        </p:nvGraphicFramePr>
        <p:xfrm>
          <a:off x="6351337" y="847451"/>
          <a:ext cx="4392863" cy="4079240"/>
        </p:xfrm>
        <a:graphic>
          <a:graphicData uri="http://schemas.openxmlformats.org/drawingml/2006/table">
            <a:tbl>
              <a:tblPr firstRow="1" bandRow="1">
                <a:tableStyleId>{5C22544A-7EE6-4342-B048-85BDC9FD1C3A}</a:tableStyleId>
              </a:tblPr>
              <a:tblGrid>
                <a:gridCol w="1096211"/>
                <a:gridCol w="1612231"/>
                <a:gridCol w="1684421"/>
              </a:tblGrid>
              <a:tr h="370840">
                <a:tc>
                  <a:txBody>
                    <a:bodyPr/>
                    <a:lstStyle/>
                    <a:p>
                      <a:r>
                        <a:rPr lang="en-IN" dirty="0" smtClean="0">
                          <a:latin typeface="Times New Roman" panose="02020603050405020304" pitchFamily="18" charset="0"/>
                          <a:cs typeface="Times New Roman" panose="02020603050405020304" pitchFamily="18" charset="0"/>
                        </a:rPr>
                        <a:t>Points</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X-</a:t>
                      </a:r>
                      <a:r>
                        <a:rPr lang="en-IN" dirty="0" err="1" smtClean="0">
                          <a:latin typeface="Times New Roman" panose="02020603050405020304" pitchFamily="18" charset="0"/>
                          <a:cs typeface="Times New Roman" panose="02020603050405020304" pitchFamily="18" charset="0"/>
                        </a:rPr>
                        <a:t>Cordinate</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Y-</a:t>
                      </a:r>
                      <a:r>
                        <a:rPr lang="en-IN" dirty="0" err="1" smtClean="0">
                          <a:latin typeface="Times New Roman" panose="02020603050405020304" pitchFamily="18" charset="0"/>
                          <a:cs typeface="Times New Roman" panose="02020603050405020304" pitchFamily="18" charset="0"/>
                        </a:rPr>
                        <a:t>Cordinate</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4.0</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2.0</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5.0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4.0</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10.0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4.0</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25.0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4.0</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25.0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6.0</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25.0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7.0</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9</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25.0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8.0</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IN" dirty="0" smtClean="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29.0</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7.0</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858383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618309" y="943704"/>
                <a:ext cx="3901934" cy="3980577"/>
              </a:xfrm>
              <a:prstGeom prst="rect">
                <a:avLst/>
              </a:prstGeom>
              <a:noFill/>
            </p:spPr>
            <p:txBody>
              <a:bodyPr wrap="square" rtlCol="0">
                <a:spAutoFit/>
              </a:bodyPr>
              <a:lstStyle/>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Let us choose that (1,4) and (10,4) are the </a:t>
                </a:r>
                <a:r>
                  <a:rPr lang="en-IN" sz="2000" dirty="0" err="1" smtClean="0">
                    <a:solidFill>
                      <a:schemeClr val="bg1"/>
                    </a:solidFill>
                    <a:latin typeface="Times New Roman" panose="02020603050405020304" pitchFamily="18" charset="0"/>
                    <a:cs typeface="Times New Roman" panose="02020603050405020304" pitchFamily="18" charset="0"/>
                  </a:rPr>
                  <a:t>medoid</a:t>
                </a:r>
                <a:r>
                  <a:rPr lang="en-IN" sz="2000" dirty="0" smtClean="0">
                    <a:solidFill>
                      <a:schemeClr val="bg1"/>
                    </a:solidFill>
                    <a:latin typeface="Times New Roman" panose="02020603050405020304" pitchFamily="18" charset="0"/>
                    <a:cs typeface="Times New Roman" panose="02020603050405020304" pitchFamily="18" charset="0"/>
                  </a:rPr>
                  <a:t> </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C1=(1,4) and C2=(10,4)</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(x1,y1) and (x2,y2) are data points</a:t>
                </a:r>
              </a:p>
              <a:p>
                <a:pPr algn="just">
                  <a:lnSpc>
                    <a:spcPct val="150000"/>
                  </a:lnSpc>
                </a:pPr>
                <a:r>
                  <a:rPr lang="en-IN" sz="2000" dirty="0" err="1" smtClean="0">
                    <a:solidFill>
                      <a:schemeClr val="bg1"/>
                    </a:solidFill>
                    <a:latin typeface="Times New Roman" panose="02020603050405020304" pitchFamily="18" charset="0"/>
                    <a:cs typeface="Times New Roman" panose="02020603050405020304" pitchFamily="18" charset="0"/>
                  </a:rPr>
                  <a:t>Eucladian</a:t>
                </a:r>
                <a:r>
                  <a:rPr lang="en-IN" sz="2000" dirty="0" smtClean="0">
                    <a:solidFill>
                      <a:schemeClr val="bg1"/>
                    </a:solidFill>
                    <a:latin typeface="Times New Roman" panose="02020603050405020304" pitchFamily="18" charset="0"/>
                    <a:cs typeface="Times New Roman" panose="02020603050405020304" pitchFamily="18" charset="0"/>
                  </a:rPr>
                  <a:t> </a:t>
                </a:r>
                <a:r>
                  <a:rPr lang="en-IN" sz="2000" dirty="0" err="1" smtClean="0">
                    <a:solidFill>
                      <a:schemeClr val="bg1"/>
                    </a:solidFill>
                    <a:latin typeface="Times New Roman" panose="02020603050405020304" pitchFamily="18" charset="0"/>
                    <a:cs typeface="Times New Roman" panose="02020603050405020304" pitchFamily="18" charset="0"/>
                  </a:rPr>
                  <a:t>Dist</a:t>
                </a:r>
                <a:r>
                  <a:rPr lang="en-IN" sz="2000" dirty="0" smtClean="0">
                    <a:solidFill>
                      <a:schemeClr val="bg1"/>
                    </a:solidFill>
                    <a:latin typeface="Times New Roman" panose="02020603050405020304" pitchFamily="18" charset="0"/>
                    <a:cs typeface="Times New Roman" panose="02020603050405020304" pitchFamily="18" charset="0"/>
                  </a:rPr>
                  <a:t>=</a:t>
                </a:r>
                <a14:m>
                  <m:oMath xmlns:m="http://schemas.openxmlformats.org/officeDocument/2006/math">
                    <m:rad>
                      <m:radPr>
                        <m:degHide m:val="on"/>
                        <m:ctrlPr>
                          <a:rPr lang="en-IN" sz="2000" i="1" smtClean="0">
                            <a:solidFill>
                              <a:schemeClr val="bg1"/>
                            </a:solidFill>
                            <a:latin typeface="Cambria Math" panose="02040503050406030204" pitchFamily="18" charset="0"/>
                            <a:cs typeface="Times New Roman" panose="02020603050405020304" pitchFamily="18" charset="0"/>
                          </a:rPr>
                        </m:ctrlPr>
                      </m:radPr>
                      <m:deg/>
                      <m:e>
                        <m:sSup>
                          <m:sSupPr>
                            <m:ctrlPr>
                              <a:rPr lang="en-IN" sz="2000" b="0" i="1" smtClean="0">
                                <a:solidFill>
                                  <a:schemeClr val="bg1"/>
                                </a:solidFill>
                                <a:latin typeface="Cambria Math" panose="02040503050406030204" pitchFamily="18" charset="0"/>
                                <a:cs typeface="Times New Roman" panose="02020603050405020304" pitchFamily="18" charset="0"/>
                              </a:rPr>
                            </m:ctrlPr>
                          </m:sSupPr>
                          <m:e>
                            <m:d>
                              <m:dPr>
                                <m:ctrlPr>
                                  <a:rPr lang="en-IN" sz="2000" b="0" i="1" smtClean="0">
                                    <a:solidFill>
                                      <a:schemeClr val="bg1"/>
                                    </a:solidFill>
                                    <a:latin typeface="Cambria Math" panose="02040503050406030204" pitchFamily="18" charset="0"/>
                                    <a:cs typeface="Times New Roman" panose="02020603050405020304" pitchFamily="18" charset="0"/>
                                  </a:rPr>
                                </m:ctrlPr>
                              </m:dPr>
                              <m:e>
                                <m:r>
                                  <a:rPr lang="en-IN" sz="2000" b="0" i="1" smtClean="0">
                                    <a:solidFill>
                                      <a:schemeClr val="bg1"/>
                                    </a:solidFill>
                                    <a:latin typeface="Cambria Math" panose="02040503050406030204" pitchFamily="18" charset="0"/>
                                    <a:cs typeface="Times New Roman" panose="02020603050405020304" pitchFamily="18" charset="0"/>
                                  </a:rPr>
                                  <m:t>𝑥</m:t>
                                </m:r>
                                <m:r>
                                  <a:rPr lang="en-IN" sz="2000" b="0" i="1" baseline="-25000" smtClean="0">
                                    <a:solidFill>
                                      <a:schemeClr val="bg1"/>
                                    </a:solidFill>
                                    <a:latin typeface="Cambria Math" panose="02040503050406030204" pitchFamily="18" charset="0"/>
                                    <a:cs typeface="Times New Roman" panose="02020603050405020304" pitchFamily="18" charset="0"/>
                                  </a:rPr>
                                  <m:t>2</m:t>
                                </m:r>
                                <m:r>
                                  <a:rPr lang="en-IN" sz="2000" b="0" i="1" smtClean="0">
                                    <a:solidFill>
                                      <a:schemeClr val="bg1"/>
                                    </a:solidFill>
                                    <a:latin typeface="Cambria Math" panose="02040503050406030204" pitchFamily="18" charset="0"/>
                                    <a:cs typeface="Times New Roman" panose="02020603050405020304" pitchFamily="18" charset="0"/>
                                  </a:rPr>
                                  <m:t>−</m:t>
                                </m:r>
                                <m:r>
                                  <a:rPr lang="en-IN" sz="2000" b="0" i="1" smtClean="0">
                                    <a:solidFill>
                                      <a:schemeClr val="bg1"/>
                                    </a:solidFill>
                                    <a:latin typeface="Cambria Math" panose="02040503050406030204" pitchFamily="18" charset="0"/>
                                    <a:cs typeface="Times New Roman" panose="02020603050405020304" pitchFamily="18" charset="0"/>
                                  </a:rPr>
                                  <m:t>𝑥</m:t>
                                </m:r>
                                <m:r>
                                  <a:rPr lang="en-IN" sz="2000" b="0" i="1" baseline="-25000" smtClean="0">
                                    <a:solidFill>
                                      <a:schemeClr val="bg1"/>
                                    </a:solidFill>
                                    <a:latin typeface="Cambria Math" panose="02040503050406030204" pitchFamily="18" charset="0"/>
                                    <a:cs typeface="Times New Roman" panose="02020603050405020304" pitchFamily="18" charset="0"/>
                                  </a:rPr>
                                  <m:t>1</m:t>
                                </m:r>
                              </m:e>
                            </m:d>
                          </m:e>
                          <m:sup>
                            <m:r>
                              <a:rPr lang="en-IN" sz="2000" b="0" i="1" smtClean="0">
                                <a:solidFill>
                                  <a:schemeClr val="bg1"/>
                                </a:solidFill>
                                <a:latin typeface="Cambria Math" panose="02040503050406030204" pitchFamily="18" charset="0"/>
                                <a:cs typeface="Times New Roman" panose="02020603050405020304" pitchFamily="18" charset="0"/>
                              </a:rPr>
                              <m:t>2</m:t>
                            </m:r>
                          </m:sup>
                        </m:sSup>
                        <m:r>
                          <a:rPr lang="en-IN" sz="2000" b="0" i="1" smtClean="0">
                            <a:solidFill>
                              <a:schemeClr val="bg1"/>
                            </a:solidFill>
                            <a:latin typeface="Cambria Math" panose="02040503050406030204" pitchFamily="18" charset="0"/>
                            <a:cs typeface="Times New Roman" panose="02020603050405020304" pitchFamily="18" charset="0"/>
                          </a:rPr>
                          <m:t>+</m:t>
                        </m:r>
                        <m:sSup>
                          <m:sSupPr>
                            <m:ctrlPr>
                              <a:rPr lang="en-IN" sz="2000" b="0" i="1" smtClean="0">
                                <a:solidFill>
                                  <a:schemeClr val="bg1"/>
                                </a:solidFill>
                                <a:latin typeface="Cambria Math" panose="02040503050406030204" pitchFamily="18" charset="0"/>
                                <a:cs typeface="Times New Roman" panose="02020603050405020304" pitchFamily="18" charset="0"/>
                              </a:rPr>
                            </m:ctrlPr>
                          </m:sSupPr>
                          <m:e>
                            <m:r>
                              <a:rPr lang="en-IN" sz="2000" b="0" i="1" smtClean="0">
                                <a:solidFill>
                                  <a:schemeClr val="bg1"/>
                                </a:solidFill>
                                <a:latin typeface="Cambria Math" panose="02040503050406030204" pitchFamily="18" charset="0"/>
                                <a:cs typeface="Times New Roman" panose="02020603050405020304" pitchFamily="18" charset="0"/>
                              </a:rPr>
                              <m:t>(</m:t>
                            </m:r>
                            <m:r>
                              <a:rPr lang="en-IN" sz="2000" b="0" i="1" smtClean="0">
                                <a:solidFill>
                                  <a:schemeClr val="bg1"/>
                                </a:solidFill>
                                <a:latin typeface="Cambria Math" panose="02040503050406030204" pitchFamily="18" charset="0"/>
                                <a:cs typeface="Times New Roman" panose="02020603050405020304" pitchFamily="18" charset="0"/>
                              </a:rPr>
                              <m:t>𝑦</m:t>
                            </m:r>
                            <m:r>
                              <a:rPr lang="en-IN" sz="2000" b="0" i="1" baseline="-25000" smtClean="0">
                                <a:solidFill>
                                  <a:schemeClr val="bg1"/>
                                </a:solidFill>
                                <a:latin typeface="Cambria Math" panose="02040503050406030204" pitchFamily="18" charset="0"/>
                                <a:cs typeface="Times New Roman" panose="02020603050405020304" pitchFamily="18" charset="0"/>
                              </a:rPr>
                              <m:t>2</m:t>
                            </m:r>
                            <m:r>
                              <a:rPr lang="en-IN" sz="2000" b="0" i="1" smtClean="0">
                                <a:solidFill>
                                  <a:schemeClr val="bg1"/>
                                </a:solidFill>
                                <a:latin typeface="Cambria Math" panose="02040503050406030204" pitchFamily="18" charset="0"/>
                                <a:cs typeface="Times New Roman" panose="02020603050405020304" pitchFamily="18" charset="0"/>
                              </a:rPr>
                              <m:t>−</m:t>
                            </m:r>
                            <m:r>
                              <a:rPr lang="en-IN" sz="2000" b="0" i="1" smtClean="0">
                                <a:solidFill>
                                  <a:schemeClr val="bg1"/>
                                </a:solidFill>
                                <a:latin typeface="Cambria Math" panose="02040503050406030204" pitchFamily="18" charset="0"/>
                                <a:cs typeface="Times New Roman" panose="02020603050405020304" pitchFamily="18" charset="0"/>
                              </a:rPr>
                              <m:t>𝑦</m:t>
                            </m:r>
                            <m:r>
                              <a:rPr lang="en-IN" sz="2000" b="0" i="1" baseline="-25000" smtClean="0">
                                <a:solidFill>
                                  <a:schemeClr val="bg1"/>
                                </a:solidFill>
                                <a:latin typeface="Cambria Math" panose="02040503050406030204" pitchFamily="18" charset="0"/>
                                <a:cs typeface="Times New Roman" panose="02020603050405020304" pitchFamily="18" charset="0"/>
                              </a:rPr>
                              <m:t>1</m:t>
                            </m:r>
                            <m:r>
                              <a:rPr lang="en-IN" sz="2000" b="0" i="1" smtClean="0">
                                <a:solidFill>
                                  <a:schemeClr val="bg1"/>
                                </a:solidFill>
                                <a:latin typeface="Cambria Math" panose="02040503050406030204" pitchFamily="18" charset="0"/>
                                <a:cs typeface="Times New Roman" panose="02020603050405020304" pitchFamily="18" charset="0"/>
                              </a:rPr>
                              <m:t>)</m:t>
                            </m:r>
                          </m:e>
                          <m:sup>
                            <m:r>
                              <a:rPr lang="en-IN" sz="2000" b="0" i="1" smtClean="0">
                                <a:solidFill>
                                  <a:schemeClr val="bg1"/>
                                </a:solidFill>
                                <a:latin typeface="Cambria Math" panose="02040503050406030204" pitchFamily="18" charset="0"/>
                                <a:cs typeface="Times New Roman" panose="02020603050405020304" pitchFamily="18" charset="0"/>
                              </a:rPr>
                              <m:t>2</m:t>
                            </m:r>
                          </m:sup>
                        </m:sSup>
                      </m:e>
                    </m:rad>
                  </m:oMath>
                </a14:m>
                <a:endParaRPr lang="en-IN" sz="2000"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err="1" smtClean="0">
                    <a:solidFill>
                      <a:schemeClr val="bg1"/>
                    </a:solidFill>
                    <a:latin typeface="Times New Roman" panose="02020603050405020304" pitchFamily="18" charset="0"/>
                    <a:cs typeface="Times New Roman" panose="02020603050405020304" pitchFamily="18" charset="0"/>
                  </a:rPr>
                  <a:t>Edist</a:t>
                </a:r>
                <a:r>
                  <a:rPr lang="en-IN" sz="2000" dirty="0" smtClean="0">
                    <a:solidFill>
                      <a:schemeClr val="bg1"/>
                    </a:solidFill>
                    <a:latin typeface="Times New Roman" panose="02020603050405020304" pitchFamily="18" charset="0"/>
                    <a:cs typeface="Times New Roman" panose="02020603050405020304" pitchFamily="18" charset="0"/>
                  </a:rPr>
                  <a:t>[(1,4),(1,4)]=</a:t>
                </a:r>
                <a14:m>
                  <m:oMath xmlns:m="http://schemas.openxmlformats.org/officeDocument/2006/math">
                    <m:rad>
                      <m:radPr>
                        <m:degHide m:val="on"/>
                        <m:ctrlPr>
                          <a:rPr lang="en-IN" sz="2000" i="1">
                            <a:solidFill>
                              <a:schemeClr val="bg1"/>
                            </a:solidFill>
                            <a:latin typeface="Cambria Math" panose="02040503050406030204" pitchFamily="18" charset="0"/>
                            <a:cs typeface="Times New Roman" panose="02020603050405020304" pitchFamily="18" charset="0"/>
                          </a:rPr>
                        </m:ctrlPr>
                      </m:radPr>
                      <m:deg/>
                      <m:e>
                        <m:sSup>
                          <m:sSupPr>
                            <m:ctrlPr>
                              <a:rPr lang="en-IN" sz="2000" i="1">
                                <a:solidFill>
                                  <a:schemeClr val="bg1"/>
                                </a:solidFill>
                                <a:latin typeface="Cambria Math" panose="02040503050406030204" pitchFamily="18" charset="0"/>
                                <a:cs typeface="Times New Roman" panose="02020603050405020304" pitchFamily="18" charset="0"/>
                              </a:rPr>
                            </m:ctrlPr>
                          </m:sSupPr>
                          <m:e>
                            <m:d>
                              <m:dPr>
                                <m:ctrlPr>
                                  <a:rPr lang="en-IN" sz="2000" i="1">
                                    <a:solidFill>
                                      <a:schemeClr val="bg1"/>
                                    </a:solidFill>
                                    <a:latin typeface="Cambria Math" panose="02040503050406030204" pitchFamily="18" charset="0"/>
                                    <a:cs typeface="Times New Roman" panose="02020603050405020304" pitchFamily="18" charset="0"/>
                                  </a:rPr>
                                </m:ctrlPr>
                              </m:dPr>
                              <m:e>
                                <m:r>
                                  <a:rPr lang="en-IN" sz="2000" b="0" i="1" smtClean="0">
                                    <a:solidFill>
                                      <a:schemeClr val="bg1"/>
                                    </a:solidFill>
                                    <a:latin typeface="Cambria Math" panose="02040503050406030204" pitchFamily="18" charset="0"/>
                                    <a:cs typeface="Times New Roman" panose="02020603050405020304" pitchFamily="18" charset="0"/>
                                  </a:rPr>
                                  <m:t>1−1</m:t>
                                </m:r>
                              </m:e>
                            </m:d>
                          </m:e>
                          <m:sup>
                            <m:r>
                              <a:rPr lang="en-IN" sz="2000" i="1">
                                <a:solidFill>
                                  <a:schemeClr val="bg1"/>
                                </a:solidFill>
                                <a:latin typeface="Cambria Math" panose="02040503050406030204" pitchFamily="18" charset="0"/>
                                <a:cs typeface="Times New Roman" panose="02020603050405020304" pitchFamily="18" charset="0"/>
                              </a:rPr>
                              <m:t>2</m:t>
                            </m:r>
                          </m:sup>
                        </m:sSup>
                        <m:r>
                          <a:rPr lang="en-IN" sz="2000" i="1">
                            <a:solidFill>
                              <a:schemeClr val="bg1"/>
                            </a:solidFill>
                            <a:latin typeface="Cambria Math" panose="02040503050406030204" pitchFamily="18" charset="0"/>
                            <a:cs typeface="Times New Roman" panose="02020603050405020304" pitchFamily="18" charset="0"/>
                          </a:rPr>
                          <m:t>+</m:t>
                        </m:r>
                        <m:sSup>
                          <m:sSupPr>
                            <m:ctrlPr>
                              <a:rPr lang="en-IN" sz="2000" i="1">
                                <a:solidFill>
                                  <a:schemeClr val="bg1"/>
                                </a:solidFill>
                                <a:latin typeface="Cambria Math" panose="02040503050406030204" pitchFamily="18" charset="0"/>
                                <a:cs typeface="Times New Roman" panose="02020603050405020304" pitchFamily="18" charset="0"/>
                              </a:rPr>
                            </m:ctrlPr>
                          </m:sSupPr>
                          <m:e>
                            <m:r>
                              <a:rPr lang="en-IN" sz="2000" i="1">
                                <a:solidFill>
                                  <a:schemeClr val="bg1"/>
                                </a:solidFill>
                                <a:latin typeface="Cambria Math" panose="02040503050406030204" pitchFamily="18" charset="0"/>
                                <a:cs typeface="Times New Roman" panose="02020603050405020304" pitchFamily="18" charset="0"/>
                              </a:rPr>
                              <m:t>(</m:t>
                            </m:r>
                            <m:r>
                              <a:rPr lang="en-IN" sz="2000" b="0" i="1" smtClean="0">
                                <a:solidFill>
                                  <a:schemeClr val="bg1"/>
                                </a:solidFill>
                                <a:latin typeface="Cambria Math" panose="02040503050406030204" pitchFamily="18" charset="0"/>
                                <a:cs typeface="Times New Roman" panose="02020603050405020304" pitchFamily="18" charset="0"/>
                              </a:rPr>
                              <m:t>4−4</m:t>
                            </m:r>
                            <m:r>
                              <a:rPr lang="en-IN" sz="2000" i="1">
                                <a:solidFill>
                                  <a:schemeClr val="bg1"/>
                                </a:solidFill>
                                <a:latin typeface="Cambria Math" panose="02040503050406030204" pitchFamily="18" charset="0"/>
                                <a:cs typeface="Times New Roman" panose="02020603050405020304" pitchFamily="18" charset="0"/>
                              </a:rPr>
                              <m:t>)</m:t>
                            </m:r>
                          </m:e>
                          <m:sup>
                            <m:r>
                              <a:rPr lang="en-IN" sz="2000" i="1">
                                <a:solidFill>
                                  <a:schemeClr val="bg1"/>
                                </a:solidFill>
                                <a:latin typeface="Cambria Math" panose="02040503050406030204" pitchFamily="18" charset="0"/>
                                <a:cs typeface="Times New Roman" panose="02020603050405020304" pitchFamily="18" charset="0"/>
                              </a:rPr>
                              <m:t>2</m:t>
                            </m:r>
                          </m:sup>
                        </m:sSup>
                      </m:e>
                    </m:rad>
                  </m:oMath>
                </a14:m>
                <a:r>
                  <a:rPr lang="en-IN" sz="2000" dirty="0" smtClean="0">
                    <a:solidFill>
                      <a:schemeClr val="bg1"/>
                    </a:solidFill>
                    <a:latin typeface="Times New Roman" panose="02020603050405020304" pitchFamily="18" charset="0"/>
                    <a:cs typeface="Times New Roman" panose="02020603050405020304" pitchFamily="18" charset="0"/>
                  </a:rPr>
                  <a:t> =0</a:t>
                </a:r>
                <a:endParaRPr lang="en-IN" sz="20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18309" y="943704"/>
                <a:ext cx="3901934" cy="3980577"/>
              </a:xfrm>
              <a:prstGeom prst="rect">
                <a:avLst/>
              </a:prstGeom>
              <a:blipFill rotWithShape="0">
                <a:blip r:embed="rId3"/>
                <a:stretch>
                  <a:fillRect l="-1560" r="-1560"/>
                </a:stretch>
              </a:blipFill>
            </p:spPr>
            <p:txBody>
              <a:bodyPr/>
              <a:lstStyle/>
              <a:p>
                <a:r>
                  <a:rPr lang="en-IN">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1974332292"/>
              </p:ext>
            </p:extLst>
          </p:nvPr>
        </p:nvGraphicFramePr>
        <p:xfrm>
          <a:off x="5033472" y="943704"/>
          <a:ext cx="5377444" cy="4226560"/>
        </p:xfrm>
        <a:graphic>
          <a:graphicData uri="http://schemas.openxmlformats.org/drawingml/2006/table">
            <a:tbl>
              <a:tblPr firstRow="1" bandRow="1">
                <a:tableStyleId>{5C22544A-7EE6-4342-B048-85BDC9FD1C3A}</a:tableStyleId>
              </a:tblPr>
              <a:tblGrid>
                <a:gridCol w="692210"/>
                <a:gridCol w="1102408"/>
                <a:gridCol w="1016949"/>
                <a:gridCol w="648079"/>
                <a:gridCol w="958899"/>
                <a:gridCol w="958899"/>
              </a:tblGrid>
              <a:tr h="370840">
                <a:tc>
                  <a:txBody>
                    <a:bodyPr/>
                    <a:lstStyle/>
                    <a:p>
                      <a:r>
                        <a:rPr lang="en-IN" sz="1400" dirty="0" smtClean="0">
                          <a:latin typeface="Times New Roman" panose="02020603050405020304" pitchFamily="18" charset="0"/>
                          <a:cs typeface="Times New Roman" panose="02020603050405020304" pitchFamily="18" charset="0"/>
                        </a:rPr>
                        <a:t>Points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X-</a:t>
                      </a:r>
                      <a:r>
                        <a:rPr lang="en-IN" sz="1400" dirty="0" err="1" smtClean="0">
                          <a:latin typeface="Times New Roman" panose="02020603050405020304" pitchFamily="18" charset="0"/>
                          <a:cs typeface="Times New Roman" panose="02020603050405020304" pitchFamily="18" charset="0"/>
                        </a:rPr>
                        <a:t>Cordinate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Y-</a:t>
                      </a:r>
                      <a:r>
                        <a:rPr lang="en-IN" sz="1400" dirty="0" err="1" smtClean="0">
                          <a:latin typeface="Times New Roman" panose="02020603050405020304" pitchFamily="18" charset="0"/>
                          <a:cs typeface="Times New Roman" panose="02020603050405020304" pitchFamily="18" charset="0"/>
                        </a:rPr>
                        <a:t>Cordinate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Cluster</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5.83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4.47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5.39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6.0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24.08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15.13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7.0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24.19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15.30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8.0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24.33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15.52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10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29.0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7.0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28.16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19.24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3269534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618308" y="286649"/>
                <a:ext cx="10955383" cy="6555962"/>
              </a:xfrm>
              <a:prstGeom prst="rect">
                <a:avLst/>
              </a:prstGeom>
              <a:noFill/>
            </p:spPr>
            <p:txBody>
              <a:bodyPr wrap="square" rtlCol="0">
                <a:spAutoFit/>
              </a:bodyPr>
              <a:lstStyle/>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Step 2</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Clusters are</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C1:{(</a:t>
                </a:r>
                <a:r>
                  <a:rPr lang="en-IN" sz="2000" b="1" dirty="0" smtClean="0">
                    <a:solidFill>
                      <a:schemeClr val="bg1"/>
                    </a:solidFill>
                    <a:latin typeface="Times New Roman" panose="02020603050405020304" pitchFamily="18" charset="0"/>
                    <a:cs typeface="Times New Roman" panose="02020603050405020304" pitchFamily="18" charset="0"/>
                  </a:rPr>
                  <a:t>1,4</a:t>
                </a:r>
                <a:r>
                  <a:rPr lang="en-IN" sz="2000" dirty="0" smtClean="0">
                    <a:solidFill>
                      <a:schemeClr val="bg1"/>
                    </a:solidFill>
                    <a:latin typeface="Times New Roman" panose="02020603050405020304" pitchFamily="18" charset="0"/>
                    <a:cs typeface="Times New Roman" panose="02020603050405020304" pitchFamily="18" charset="0"/>
                  </a:rPr>
                  <a:t>),(5,1),(5,2),(5,4),(10,4)}</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C2:{(</a:t>
                </a:r>
                <a:r>
                  <a:rPr lang="en-IN" sz="2000" b="1" dirty="0" smtClean="0">
                    <a:solidFill>
                      <a:schemeClr val="bg1"/>
                    </a:solidFill>
                    <a:latin typeface="Times New Roman" panose="02020603050405020304" pitchFamily="18" charset="0"/>
                    <a:cs typeface="Times New Roman" panose="02020603050405020304" pitchFamily="18" charset="0"/>
                  </a:rPr>
                  <a:t>10,4</a:t>
                </a:r>
                <a:r>
                  <a:rPr lang="en-IN" sz="2000" dirty="0" smtClean="0">
                    <a:solidFill>
                      <a:schemeClr val="bg1"/>
                    </a:solidFill>
                    <a:latin typeface="Times New Roman" panose="02020603050405020304" pitchFamily="18" charset="0"/>
                    <a:cs typeface="Times New Roman" panose="02020603050405020304" pitchFamily="18" charset="0"/>
                  </a:rPr>
                  <a:t>),(25,4),(25,6),(25,7),(25,8),(29,7)}</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Now calculating the cost which is nothing but the sum of distance of each non-</a:t>
                </a:r>
                <a:r>
                  <a:rPr lang="en-IN" sz="2000" dirty="0" err="1" smtClean="0">
                    <a:solidFill>
                      <a:schemeClr val="bg1"/>
                    </a:solidFill>
                    <a:latin typeface="Times New Roman" panose="02020603050405020304" pitchFamily="18" charset="0"/>
                    <a:cs typeface="Times New Roman" panose="02020603050405020304" pitchFamily="18" charset="0"/>
                  </a:rPr>
                  <a:t>medoid</a:t>
                </a:r>
                <a:r>
                  <a:rPr lang="en-IN" sz="2000" dirty="0" smtClean="0">
                    <a:solidFill>
                      <a:schemeClr val="bg1"/>
                    </a:solidFill>
                    <a:latin typeface="Times New Roman" panose="02020603050405020304" pitchFamily="18" charset="0"/>
                    <a:cs typeface="Times New Roman" panose="02020603050405020304" pitchFamily="18" charset="0"/>
                  </a:rPr>
                  <a:t> point from the </a:t>
                </a:r>
                <a:r>
                  <a:rPr lang="en-IN" sz="2000" dirty="0" err="1" smtClean="0">
                    <a:solidFill>
                      <a:schemeClr val="bg1"/>
                    </a:solidFill>
                    <a:latin typeface="Times New Roman" panose="02020603050405020304" pitchFamily="18" charset="0"/>
                    <a:cs typeface="Times New Roman" panose="02020603050405020304" pitchFamily="18" charset="0"/>
                  </a:rPr>
                  <a:t>medoid</a:t>
                </a:r>
                <a:r>
                  <a:rPr lang="en-IN" sz="2000" dirty="0" smtClean="0">
                    <a:solidFill>
                      <a:schemeClr val="bg1"/>
                    </a:solidFill>
                    <a:latin typeface="Times New Roman" panose="02020603050405020304" pitchFamily="18" charset="0"/>
                    <a:cs typeface="Times New Roman" panose="02020603050405020304" pitchFamily="18" charset="0"/>
                  </a:rPr>
                  <a:t> of the cluster it belongs to.</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Calculate the cost</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Cost(</a:t>
                </a:r>
                <a:r>
                  <a:rPr lang="en-IN" sz="2000" dirty="0" err="1">
                    <a:solidFill>
                      <a:schemeClr val="bg1"/>
                    </a:solidFill>
                    <a:latin typeface="Times New Roman" panose="02020603050405020304" pitchFamily="18" charset="0"/>
                    <a:cs typeface="Times New Roman" panose="02020603050405020304" pitchFamily="18" charset="0"/>
                  </a:rPr>
                  <a:t>c,x</a:t>
                </a:r>
                <a:r>
                  <a:rPr lang="en-IN" sz="2000" dirty="0">
                    <a:solidFill>
                      <a:schemeClr val="bg1"/>
                    </a:solidFill>
                    <a:latin typeface="Times New Roman" panose="02020603050405020304" pitchFamily="18" charset="0"/>
                    <a:cs typeface="Times New Roman" panose="02020603050405020304" pitchFamily="18" charset="0"/>
                  </a:rPr>
                  <a:t>) = </a:t>
                </a:r>
                <a14:m>
                  <m:oMath xmlns:m="http://schemas.openxmlformats.org/officeDocument/2006/math">
                    <m:nary>
                      <m:naryPr>
                        <m:chr m:val="∑"/>
                        <m:supHide m:val="on"/>
                        <m:ctrlPr>
                          <a:rPr lang="en-IN" sz="2000" i="1">
                            <a:solidFill>
                              <a:schemeClr val="bg1"/>
                            </a:solidFill>
                            <a:latin typeface="Cambria Math" panose="02040503050406030204" pitchFamily="18" charset="0"/>
                            <a:cs typeface="Times New Roman" panose="02020603050405020304" pitchFamily="18" charset="0"/>
                          </a:rPr>
                        </m:ctrlPr>
                      </m:naryPr>
                      <m:sub>
                        <m:r>
                          <m:rPr>
                            <m:brk m:alnAt="7"/>
                          </m:rPr>
                          <a:rPr lang="en-IN" sz="2000" i="1">
                            <a:solidFill>
                              <a:schemeClr val="bg1"/>
                            </a:solidFill>
                            <a:latin typeface="Cambria Math" panose="02040503050406030204" pitchFamily="18" charset="0"/>
                            <a:cs typeface="Times New Roman" panose="02020603050405020304" pitchFamily="18" charset="0"/>
                          </a:rPr>
                          <m:t>𝑖</m:t>
                        </m:r>
                      </m:sub>
                      <m:sup/>
                      <m:e>
                        <m:r>
                          <a:rPr lang="en-IN" sz="2000" i="1">
                            <a:solidFill>
                              <a:schemeClr val="bg1"/>
                            </a:solidFill>
                            <a:latin typeface="Cambria Math" panose="02040503050406030204" pitchFamily="18" charset="0"/>
                            <a:cs typeface="Times New Roman" panose="02020603050405020304" pitchFamily="18" charset="0"/>
                          </a:rPr>
                          <m:t>|</m:t>
                        </m:r>
                        <m:sSub>
                          <m:sSubPr>
                            <m:ctrlPr>
                              <a:rPr lang="en-IN" sz="2000" i="1">
                                <a:solidFill>
                                  <a:schemeClr val="bg1"/>
                                </a:solidFill>
                                <a:latin typeface="Cambria Math" panose="02040503050406030204" pitchFamily="18" charset="0"/>
                                <a:cs typeface="Times New Roman" panose="02020603050405020304" pitchFamily="18" charset="0"/>
                              </a:rPr>
                            </m:ctrlPr>
                          </m:sSubPr>
                          <m:e>
                            <m:r>
                              <a:rPr lang="en-IN" sz="2000" i="1">
                                <a:solidFill>
                                  <a:schemeClr val="bg1"/>
                                </a:solidFill>
                                <a:latin typeface="Cambria Math" panose="02040503050406030204" pitchFamily="18" charset="0"/>
                                <a:cs typeface="Times New Roman" panose="02020603050405020304" pitchFamily="18" charset="0"/>
                              </a:rPr>
                              <m:t>𝑐</m:t>
                            </m:r>
                          </m:e>
                          <m:sub>
                            <m:r>
                              <a:rPr lang="en-IN" sz="2000" i="1">
                                <a:solidFill>
                                  <a:schemeClr val="bg1"/>
                                </a:solidFill>
                                <a:latin typeface="Cambria Math" panose="02040503050406030204" pitchFamily="18" charset="0"/>
                                <a:cs typeface="Times New Roman" panose="02020603050405020304" pitchFamily="18" charset="0"/>
                              </a:rPr>
                              <m:t>𝑖</m:t>
                            </m:r>
                          </m:sub>
                        </m:sSub>
                        <m:r>
                          <a:rPr lang="en-IN" sz="2000" i="1">
                            <a:solidFill>
                              <a:schemeClr val="bg1"/>
                            </a:solidFill>
                            <a:latin typeface="Cambria Math" panose="02040503050406030204" pitchFamily="18" charset="0"/>
                            <a:cs typeface="Times New Roman" panose="02020603050405020304" pitchFamily="18" charset="0"/>
                          </a:rPr>
                          <m:t>−</m:t>
                        </m:r>
                        <m:sSub>
                          <m:sSubPr>
                            <m:ctrlPr>
                              <a:rPr lang="en-IN" sz="2000" i="1">
                                <a:solidFill>
                                  <a:schemeClr val="bg1"/>
                                </a:solidFill>
                                <a:latin typeface="Cambria Math" panose="02040503050406030204" pitchFamily="18" charset="0"/>
                                <a:cs typeface="Times New Roman" panose="02020603050405020304" pitchFamily="18" charset="0"/>
                              </a:rPr>
                            </m:ctrlPr>
                          </m:sSubPr>
                          <m:e>
                            <m:r>
                              <a:rPr lang="en-IN" sz="2000" i="1">
                                <a:solidFill>
                                  <a:schemeClr val="bg1"/>
                                </a:solidFill>
                                <a:latin typeface="Cambria Math" panose="02040503050406030204" pitchFamily="18" charset="0"/>
                                <a:cs typeface="Times New Roman" panose="02020603050405020304" pitchFamily="18" charset="0"/>
                              </a:rPr>
                              <m:t>𝑥</m:t>
                            </m:r>
                          </m:e>
                          <m:sub>
                            <m:r>
                              <a:rPr lang="en-IN" sz="2000" i="1">
                                <a:solidFill>
                                  <a:schemeClr val="bg1"/>
                                </a:solidFill>
                                <a:latin typeface="Cambria Math" panose="02040503050406030204" pitchFamily="18" charset="0"/>
                                <a:cs typeface="Times New Roman" panose="02020603050405020304" pitchFamily="18" charset="0"/>
                              </a:rPr>
                              <m:t>𝑖</m:t>
                            </m:r>
                          </m:sub>
                        </m:sSub>
                        <m:r>
                          <a:rPr lang="en-IN" sz="2000" i="1">
                            <a:solidFill>
                              <a:schemeClr val="bg1"/>
                            </a:solidFill>
                            <a:latin typeface="Cambria Math" panose="02040503050406030204" pitchFamily="18" charset="0"/>
                            <a:cs typeface="Times New Roman" panose="02020603050405020304" pitchFamily="18" charset="0"/>
                          </a:rPr>
                          <m:t>|</m:t>
                        </m:r>
                      </m:e>
                    </m:nary>
                  </m:oMath>
                </a14:m>
                <a:endParaRPr lang="en-IN" sz="20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Total Cost ={</a:t>
                </a:r>
                <a:r>
                  <a:rPr lang="en-IN" sz="2000" dirty="0" smtClean="0">
                    <a:solidFill>
                      <a:schemeClr val="bg1"/>
                    </a:solidFill>
                    <a:latin typeface="Times New Roman" panose="02020603050405020304" pitchFamily="18" charset="0"/>
                    <a:cs typeface="Times New Roman" panose="02020603050405020304" pitchFamily="18" charset="0"/>
                  </a:rPr>
                  <a:t>Cost((1,4),(5,1)}+</a:t>
                </a:r>
                <a:r>
                  <a:rPr lang="en-IN" sz="2000" dirty="0">
                    <a:solidFill>
                      <a:schemeClr val="bg1"/>
                    </a:solidFill>
                    <a:latin typeface="Times New Roman" panose="02020603050405020304" pitchFamily="18" charset="0"/>
                    <a:cs typeface="Times New Roman" panose="02020603050405020304" pitchFamily="18" charset="0"/>
                  </a:rPr>
                  <a:t>Cost</a:t>
                </a:r>
                <a:r>
                  <a:rPr lang="en-IN" sz="2000" dirty="0" smtClean="0">
                    <a:solidFill>
                      <a:schemeClr val="bg1"/>
                    </a:solidFill>
                    <a:latin typeface="Times New Roman" panose="02020603050405020304" pitchFamily="18" charset="0"/>
                    <a:cs typeface="Times New Roman" panose="02020603050405020304" pitchFamily="18" charset="0"/>
                  </a:rPr>
                  <a:t>((1,4),(5,2))+</a:t>
                </a:r>
                <a:r>
                  <a:rPr lang="en-IN" sz="2000" dirty="0">
                    <a:solidFill>
                      <a:schemeClr val="bg1"/>
                    </a:solidFill>
                    <a:latin typeface="Times New Roman" panose="02020603050405020304" pitchFamily="18" charset="0"/>
                    <a:cs typeface="Times New Roman" panose="02020603050405020304" pitchFamily="18" charset="0"/>
                  </a:rPr>
                  <a:t>Cost</a:t>
                </a:r>
                <a:r>
                  <a:rPr lang="en-IN" sz="2000" dirty="0" smtClean="0">
                    <a:solidFill>
                      <a:schemeClr val="bg1"/>
                    </a:solidFill>
                    <a:latin typeface="Times New Roman" panose="02020603050405020304" pitchFamily="18" charset="0"/>
                    <a:cs typeface="Times New Roman" panose="02020603050405020304" pitchFamily="18" charset="0"/>
                  </a:rPr>
                  <a:t>((1,4),(5,4))+Cost((25,4),(10,4))+Cost((10,4),(25,4))+</a:t>
                </a:r>
                <a:r>
                  <a:rPr lang="en-IN" sz="2000" dirty="0">
                    <a:solidFill>
                      <a:schemeClr val="bg1"/>
                    </a:solidFill>
                    <a:latin typeface="Times New Roman" panose="02020603050405020304" pitchFamily="18" charset="0"/>
                    <a:cs typeface="Times New Roman" panose="02020603050405020304" pitchFamily="18" charset="0"/>
                  </a:rPr>
                  <a:t>Cost</a:t>
                </a:r>
                <a:r>
                  <a:rPr lang="en-IN" sz="2000" dirty="0" smtClean="0">
                    <a:solidFill>
                      <a:schemeClr val="bg1"/>
                    </a:solidFill>
                    <a:latin typeface="Times New Roman" panose="02020603050405020304" pitchFamily="18" charset="0"/>
                    <a:cs typeface="Times New Roman" panose="02020603050405020304" pitchFamily="18" charset="0"/>
                  </a:rPr>
                  <a:t>((10,4),(256))</a:t>
                </a:r>
                <a:endParaRPr lang="en-IN" sz="20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Cost((10,4),(</a:t>
                </a:r>
                <a:r>
                  <a:rPr lang="en-IN" sz="2000" dirty="0" smtClean="0">
                    <a:solidFill>
                      <a:schemeClr val="bg1"/>
                    </a:solidFill>
                    <a:latin typeface="Times New Roman" panose="02020603050405020304" pitchFamily="18" charset="0"/>
                    <a:cs typeface="Times New Roman" panose="02020603050405020304" pitchFamily="18" charset="0"/>
                  </a:rPr>
                  <a:t>25,7))+</a:t>
                </a:r>
                <a:r>
                  <a:rPr lang="en-IN" sz="2000" dirty="0">
                    <a:solidFill>
                      <a:schemeClr val="bg1"/>
                    </a:solidFill>
                    <a:latin typeface="Times New Roman" panose="02020603050405020304" pitchFamily="18" charset="0"/>
                    <a:cs typeface="Times New Roman" panose="02020603050405020304" pitchFamily="18" charset="0"/>
                  </a:rPr>
                  <a:t>Cost</a:t>
                </a:r>
                <a:r>
                  <a:rPr lang="en-IN" sz="2000" dirty="0" smtClean="0">
                    <a:solidFill>
                      <a:schemeClr val="bg1"/>
                    </a:solidFill>
                    <a:latin typeface="Times New Roman" panose="02020603050405020304" pitchFamily="18" charset="0"/>
                    <a:cs typeface="Times New Roman" panose="02020603050405020304" pitchFamily="18" charset="0"/>
                  </a:rPr>
                  <a:t>((10,4),(25,8))+</a:t>
                </a:r>
                <a:r>
                  <a:rPr lang="en-IN" sz="2000" dirty="0">
                    <a:solidFill>
                      <a:schemeClr val="bg1"/>
                    </a:solidFill>
                    <a:latin typeface="Times New Roman" panose="02020603050405020304" pitchFamily="18" charset="0"/>
                    <a:cs typeface="Times New Roman" panose="02020603050405020304" pitchFamily="18" charset="0"/>
                  </a:rPr>
                  <a:t>Cost</a:t>
                </a:r>
                <a:r>
                  <a:rPr lang="en-IN" sz="2000" dirty="0" smtClean="0">
                    <a:solidFill>
                      <a:schemeClr val="bg1"/>
                    </a:solidFill>
                    <a:latin typeface="Times New Roman" panose="02020603050405020304" pitchFamily="18" charset="0"/>
                    <a:cs typeface="Times New Roman" panose="02020603050405020304" pitchFamily="18" charset="0"/>
                  </a:rPr>
                  <a:t>((10,7),(29,7))</a:t>
                </a:r>
              </a:p>
              <a:p>
                <a:pPr>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Total Cost=4+3+4+2+4+0+15+0+15+2+15+3+15+4+19+3=108</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18308" y="286649"/>
                <a:ext cx="10955383" cy="6555962"/>
              </a:xfrm>
              <a:prstGeom prst="rect">
                <a:avLst/>
              </a:prstGeom>
              <a:blipFill rotWithShape="0">
                <a:blip r:embed="rId3"/>
                <a:stretch>
                  <a:fillRect l="-556" r="-556"/>
                </a:stretch>
              </a:blipFill>
            </p:spPr>
            <p:txBody>
              <a:bodyPr/>
              <a:lstStyle/>
              <a:p>
                <a:r>
                  <a:rPr lang="en-IN">
                    <a:noFill/>
                  </a:rPr>
                  <a:t> </a:t>
                </a:r>
              </a:p>
            </p:txBody>
          </p:sp>
        </mc:Fallback>
      </mc:AlternateContent>
    </p:spTree>
    <p:extLst>
      <p:ext uri="{BB962C8B-B14F-4D97-AF65-F5344CB8AC3E}">
        <p14:creationId xmlns:p14="http://schemas.microsoft.com/office/powerpoint/2010/main" val="4663995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3323987"/>
          </a:xfrm>
          <a:prstGeom prst="rect">
            <a:avLst/>
          </a:prstGeom>
          <a:noFill/>
        </p:spPr>
        <p:txBody>
          <a:bodyPr wrap="square" rtlCol="0">
            <a:spAutoFit/>
          </a:bodyPr>
          <a:lstStyle/>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Step 3</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Randomly select two non-</a:t>
            </a:r>
            <a:r>
              <a:rPr lang="en-IN" sz="2000" dirty="0" err="1" smtClean="0">
                <a:solidFill>
                  <a:schemeClr val="bg1"/>
                </a:solidFill>
                <a:latin typeface="Times New Roman" panose="02020603050405020304" pitchFamily="18" charset="0"/>
                <a:cs typeface="Times New Roman" panose="02020603050405020304" pitchFamily="18" charset="0"/>
              </a:rPr>
              <a:t>medoid</a:t>
            </a:r>
            <a:r>
              <a:rPr lang="en-IN" sz="2000" dirty="0" smtClean="0">
                <a:solidFill>
                  <a:schemeClr val="bg1"/>
                </a:solidFill>
                <a:latin typeface="Times New Roman" panose="02020603050405020304" pitchFamily="18" charset="0"/>
                <a:cs typeface="Times New Roman" panose="02020603050405020304" pitchFamily="18" charset="0"/>
              </a:rPr>
              <a:t> point and recalculate the cost.</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C3=(5,4) and C4=(25,7)</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Swap C1 with C3 and C2 with C4</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New </a:t>
            </a:r>
            <a:r>
              <a:rPr lang="en-IN" sz="2000" dirty="0" err="1" smtClean="0">
                <a:solidFill>
                  <a:schemeClr val="bg1"/>
                </a:solidFill>
                <a:latin typeface="Times New Roman" panose="02020603050405020304" pitchFamily="18" charset="0"/>
                <a:cs typeface="Times New Roman" panose="02020603050405020304" pitchFamily="18" charset="0"/>
              </a:rPr>
              <a:t>Medoids</a:t>
            </a:r>
            <a:endParaRPr lang="en-IN" sz="2000"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C1=(5,4) and C2=(25,7)</a:t>
            </a: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5111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618308" y="943704"/>
                <a:ext cx="10955383" cy="3616375"/>
              </a:xfrm>
              <a:prstGeom prst="rect">
                <a:avLst/>
              </a:prstGeom>
              <a:noFill/>
            </p:spPr>
            <p:txBody>
              <a:bodyPr wrap="square" rtlCol="0">
                <a:spAutoFit/>
              </a:bodyPr>
              <a:lstStyle/>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New </a:t>
                </a:r>
                <a:r>
                  <a:rPr lang="en-IN" sz="2000" dirty="0" err="1" smtClean="0">
                    <a:solidFill>
                      <a:schemeClr val="bg1"/>
                    </a:solidFill>
                    <a:latin typeface="Times New Roman" panose="02020603050405020304" pitchFamily="18" charset="0"/>
                    <a:cs typeface="Times New Roman" panose="02020603050405020304" pitchFamily="18" charset="0"/>
                  </a:rPr>
                  <a:t>Medoids</a:t>
                </a:r>
                <a:r>
                  <a:rPr lang="en-IN" sz="2000" dirty="0" smtClean="0">
                    <a:solidFill>
                      <a:schemeClr val="bg1"/>
                    </a:solidFill>
                    <a:latin typeface="Times New Roman" panose="02020603050405020304" pitchFamily="18" charset="0"/>
                    <a:cs typeface="Times New Roman" panose="02020603050405020304" pitchFamily="18" charset="0"/>
                  </a:rPr>
                  <a:t> </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C1</a:t>
                </a:r>
                <a:r>
                  <a:rPr lang="en-IN" sz="2000" dirty="0" smtClean="0">
                    <a:solidFill>
                      <a:schemeClr val="bg1"/>
                    </a:solidFill>
                    <a:latin typeface="Times New Roman" panose="02020603050405020304" pitchFamily="18" charset="0"/>
                    <a:cs typeface="Times New Roman" panose="02020603050405020304" pitchFamily="18" charset="0"/>
                  </a:rPr>
                  <a:t>=(5,4</a:t>
                </a:r>
                <a:r>
                  <a:rPr lang="en-IN" sz="2000" dirty="0">
                    <a:solidFill>
                      <a:schemeClr val="bg1"/>
                    </a:solidFill>
                    <a:latin typeface="Times New Roman" panose="02020603050405020304" pitchFamily="18" charset="0"/>
                    <a:cs typeface="Times New Roman" panose="02020603050405020304" pitchFamily="18" charset="0"/>
                  </a:rPr>
                  <a:t>) and C2</a:t>
                </a:r>
                <a:r>
                  <a:rPr lang="en-IN" sz="2000" dirty="0" smtClean="0">
                    <a:solidFill>
                      <a:schemeClr val="bg1"/>
                    </a:solidFill>
                    <a:latin typeface="Times New Roman" panose="02020603050405020304" pitchFamily="18" charset="0"/>
                    <a:cs typeface="Times New Roman" panose="02020603050405020304" pitchFamily="18" charset="0"/>
                  </a:rPr>
                  <a:t>=(25,7)</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(x1,y1) and (x2,y2) are data points</a:t>
                </a:r>
              </a:p>
              <a:p>
                <a:pPr algn="just">
                  <a:lnSpc>
                    <a:spcPct val="150000"/>
                  </a:lnSpc>
                </a:pPr>
                <a:r>
                  <a:rPr lang="en-IN" sz="2000" dirty="0" err="1">
                    <a:solidFill>
                      <a:schemeClr val="bg1"/>
                    </a:solidFill>
                    <a:latin typeface="Times New Roman" panose="02020603050405020304" pitchFamily="18" charset="0"/>
                    <a:cs typeface="Times New Roman" panose="02020603050405020304" pitchFamily="18" charset="0"/>
                  </a:rPr>
                  <a:t>Eucladian</a:t>
                </a:r>
                <a:r>
                  <a:rPr lang="en-IN" sz="2000" dirty="0">
                    <a:solidFill>
                      <a:schemeClr val="bg1"/>
                    </a:solidFill>
                    <a:latin typeface="Times New Roman" panose="02020603050405020304" pitchFamily="18" charset="0"/>
                    <a:cs typeface="Times New Roman" panose="02020603050405020304" pitchFamily="18" charset="0"/>
                  </a:rPr>
                  <a:t> </a:t>
                </a:r>
                <a:r>
                  <a:rPr lang="en-IN" sz="2000" dirty="0" err="1">
                    <a:solidFill>
                      <a:schemeClr val="bg1"/>
                    </a:solidFill>
                    <a:latin typeface="Times New Roman" panose="02020603050405020304" pitchFamily="18" charset="0"/>
                    <a:cs typeface="Times New Roman" panose="02020603050405020304" pitchFamily="18" charset="0"/>
                  </a:rPr>
                  <a:t>Dist</a:t>
                </a:r>
                <a:r>
                  <a:rPr lang="en-IN" sz="2000" dirty="0">
                    <a:solidFill>
                      <a:schemeClr val="bg1"/>
                    </a:solidFill>
                    <a:latin typeface="Times New Roman" panose="02020603050405020304" pitchFamily="18" charset="0"/>
                    <a:cs typeface="Times New Roman" panose="02020603050405020304" pitchFamily="18" charset="0"/>
                  </a:rPr>
                  <a:t>=</a:t>
                </a:r>
                <a14:m>
                  <m:oMath xmlns:m="http://schemas.openxmlformats.org/officeDocument/2006/math">
                    <m:rad>
                      <m:radPr>
                        <m:degHide m:val="on"/>
                        <m:ctrlPr>
                          <a:rPr lang="en-IN" sz="2000" i="1">
                            <a:solidFill>
                              <a:schemeClr val="bg1"/>
                            </a:solidFill>
                            <a:latin typeface="Cambria Math" panose="02040503050406030204" pitchFamily="18" charset="0"/>
                            <a:cs typeface="Times New Roman" panose="02020603050405020304" pitchFamily="18" charset="0"/>
                          </a:rPr>
                        </m:ctrlPr>
                      </m:radPr>
                      <m:deg/>
                      <m:e>
                        <m:sSup>
                          <m:sSupPr>
                            <m:ctrlPr>
                              <a:rPr lang="en-IN" sz="2000" i="1">
                                <a:solidFill>
                                  <a:schemeClr val="bg1"/>
                                </a:solidFill>
                                <a:latin typeface="Cambria Math" panose="02040503050406030204" pitchFamily="18" charset="0"/>
                                <a:cs typeface="Times New Roman" panose="02020603050405020304" pitchFamily="18" charset="0"/>
                              </a:rPr>
                            </m:ctrlPr>
                          </m:sSupPr>
                          <m:e>
                            <m:d>
                              <m:dPr>
                                <m:ctrlPr>
                                  <a:rPr lang="en-IN" sz="2000" i="1">
                                    <a:solidFill>
                                      <a:schemeClr val="bg1"/>
                                    </a:solidFill>
                                    <a:latin typeface="Cambria Math" panose="02040503050406030204" pitchFamily="18" charset="0"/>
                                    <a:cs typeface="Times New Roman" panose="02020603050405020304" pitchFamily="18" charset="0"/>
                                  </a:rPr>
                                </m:ctrlPr>
                              </m:dPr>
                              <m:e>
                                <m:r>
                                  <a:rPr lang="en-IN" sz="2000" i="1">
                                    <a:solidFill>
                                      <a:schemeClr val="bg1"/>
                                    </a:solidFill>
                                    <a:latin typeface="Cambria Math" panose="02040503050406030204" pitchFamily="18" charset="0"/>
                                    <a:cs typeface="Times New Roman" panose="02020603050405020304" pitchFamily="18" charset="0"/>
                                  </a:rPr>
                                  <m:t>𝑥</m:t>
                                </m:r>
                                <m:r>
                                  <a:rPr lang="en-IN" sz="2000" i="1" baseline="-25000">
                                    <a:solidFill>
                                      <a:schemeClr val="bg1"/>
                                    </a:solidFill>
                                    <a:latin typeface="Cambria Math" panose="02040503050406030204" pitchFamily="18" charset="0"/>
                                    <a:cs typeface="Times New Roman" panose="02020603050405020304" pitchFamily="18" charset="0"/>
                                  </a:rPr>
                                  <m:t>2</m:t>
                                </m:r>
                                <m:r>
                                  <a:rPr lang="en-IN" sz="2000" i="1">
                                    <a:solidFill>
                                      <a:schemeClr val="bg1"/>
                                    </a:solidFill>
                                    <a:latin typeface="Cambria Math" panose="02040503050406030204" pitchFamily="18" charset="0"/>
                                    <a:cs typeface="Times New Roman" panose="02020603050405020304" pitchFamily="18" charset="0"/>
                                  </a:rPr>
                                  <m:t>−</m:t>
                                </m:r>
                                <m:r>
                                  <a:rPr lang="en-IN" sz="2000" i="1">
                                    <a:solidFill>
                                      <a:schemeClr val="bg1"/>
                                    </a:solidFill>
                                    <a:latin typeface="Cambria Math" panose="02040503050406030204" pitchFamily="18" charset="0"/>
                                    <a:cs typeface="Times New Roman" panose="02020603050405020304" pitchFamily="18" charset="0"/>
                                  </a:rPr>
                                  <m:t>𝑥</m:t>
                                </m:r>
                                <m:r>
                                  <a:rPr lang="en-IN" sz="2000" i="1" baseline="-25000">
                                    <a:solidFill>
                                      <a:schemeClr val="bg1"/>
                                    </a:solidFill>
                                    <a:latin typeface="Cambria Math" panose="02040503050406030204" pitchFamily="18" charset="0"/>
                                    <a:cs typeface="Times New Roman" panose="02020603050405020304" pitchFamily="18" charset="0"/>
                                  </a:rPr>
                                  <m:t>1</m:t>
                                </m:r>
                              </m:e>
                            </m:d>
                          </m:e>
                          <m:sup>
                            <m:r>
                              <a:rPr lang="en-IN" sz="2000" i="1">
                                <a:solidFill>
                                  <a:schemeClr val="bg1"/>
                                </a:solidFill>
                                <a:latin typeface="Cambria Math" panose="02040503050406030204" pitchFamily="18" charset="0"/>
                                <a:cs typeface="Times New Roman" panose="02020603050405020304" pitchFamily="18" charset="0"/>
                              </a:rPr>
                              <m:t>2</m:t>
                            </m:r>
                          </m:sup>
                        </m:sSup>
                        <m:r>
                          <a:rPr lang="en-IN" sz="2000" i="1">
                            <a:solidFill>
                              <a:schemeClr val="bg1"/>
                            </a:solidFill>
                            <a:latin typeface="Cambria Math" panose="02040503050406030204" pitchFamily="18" charset="0"/>
                            <a:cs typeface="Times New Roman" panose="02020603050405020304" pitchFamily="18" charset="0"/>
                          </a:rPr>
                          <m:t>+</m:t>
                        </m:r>
                        <m:sSup>
                          <m:sSupPr>
                            <m:ctrlPr>
                              <a:rPr lang="en-IN" sz="2000" i="1">
                                <a:solidFill>
                                  <a:schemeClr val="bg1"/>
                                </a:solidFill>
                                <a:latin typeface="Cambria Math" panose="02040503050406030204" pitchFamily="18" charset="0"/>
                                <a:cs typeface="Times New Roman" panose="02020603050405020304" pitchFamily="18" charset="0"/>
                              </a:rPr>
                            </m:ctrlPr>
                          </m:sSupPr>
                          <m:e>
                            <m:r>
                              <a:rPr lang="en-IN" sz="2000" i="1">
                                <a:solidFill>
                                  <a:schemeClr val="bg1"/>
                                </a:solidFill>
                                <a:latin typeface="Cambria Math" panose="02040503050406030204" pitchFamily="18" charset="0"/>
                                <a:cs typeface="Times New Roman" panose="02020603050405020304" pitchFamily="18" charset="0"/>
                              </a:rPr>
                              <m:t>(</m:t>
                            </m:r>
                            <m:r>
                              <a:rPr lang="en-IN" sz="2000" i="1">
                                <a:solidFill>
                                  <a:schemeClr val="bg1"/>
                                </a:solidFill>
                                <a:latin typeface="Cambria Math" panose="02040503050406030204" pitchFamily="18" charset="0"/>
                                <a:cs typeface="Times New Roman" panose="02020603050405020304" pitchFamily="18" charset="0"/>
                              </a:rPr>
                              <m:t>𝑦</m:t>
                            </m:r>
                            <m:r>
                              <a:rPr lang="en-IN" sz="2000" i="1" baseline="-25000">
                                <a:solidFill>
                                  <a:schemeClr val="bg1"/>
                                </a:solidFill>
                                <a:latin typeface="Cambria Math" panose="02040503050406030204" pitchFamily="18" charset="0"/>
                                <a:cs typeface="Times New Roman" panose="02020603050405020304" pitchFamily="18" charset="0"/>
                              </a:rPr>
                              <m:t>2</m:t>
                            </m:r>
                            <m:r>
                              <a:rPr lang="en-IN" sz="2000" i="1">
                                <a:solidFill>
                                  <a:schemeClr val="bg1"/>
                                </a:solidFill>
                                <a:latin typeface="Cambria Math" panose="02040503050406030204" pitchFamily="18" charset="0"/>
                                <a:cs typeface="Times New Roman" panose="02020603050405020304" pitchFamily="18" charset="0"/>
                              </a:rPr>
                              <m:t>−</m:t>
                            </m:r>
                            <m:r>
                              <a:rPr lang="en-IN" sz="2000" i="1">
                                <a:solidFill>
                                  <a:schemeClr val="bg1"/>
                                </a:solidFill>
                                <a:latin typeface="Cambria Math" panose="02040503050406030204" pitchFamily="18" charset="0"/>
                                <a:cs typeface="Times New Roman" panose="02020603050405020304" pitchFamily="18" charset="0"/>
                              </a:rPr>
                              <m:t>𝑦</m:t>
                            </m:r>
                            <m:r>
                              <a:rPr lang="en-IN" sz="2000" i="1" baseline="-25000">
                                <a:solidFill>
                                  <a:schemeClr val="bg1"/>
                                </a:solidFill>
                                <a:latin typeface="Cambria Math" panose="02040503050406030204" pitchFamily="18" charset="0"/>
                                <a:cs typeface="Times New Roman" panose="02020603050405020304" pitchFamily="18" charset="0"/>
                              </a:rPr>
                              <m:t>1</m:t>
                            </m:r>
                            <m:r>
                              <a:rPr lang="en-IN" sz="2000" i="1">
                                <a:solidFill>
                                  <a:schemeClr val="bg1"/>
                                </a:solidFill>
                                <a:latin typeface="Cambria Math" panose="02040503050406030204" pitchFamily="18" charset="0"/>
                                <a:cs typeface="Times New Roman" panose="02020603050405020304" pitchFamily="18" charset="0"/>
                              </a:rPr>
                              <m:t>)</m:t>
                            </m:r>
                          </m:e>
                          <m:sup>
                            <m:r>
                              <a:rPr lang="en-IN" sz="2000" i="1">
                                <a:solidFill>
                                  <a:schemeClr val="bg1"/>
                                </a:solidFill>
                                <a:latin typeface="Cambria Math" panose="02040503050406030204" pitchFamily="18" charset="0"/>
                                <a:cs typeface="Times New Roman" panose="02020603050405020304" pitchFamily="18" charset="0"/>
                              </a:rPr>
                              <m:t>2</m:t>
                            </m:r>
                          </m:sup>
                        </m:sSup>
                      </m:e>
                    </m:rad>
                  </m:oMath>
                </a14:m>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err="1">
                    <a:solidFill>
                      <a:schemeClr val="bg1"/>
                    </a:solidFill>
                    <a:latin typeface="Times New Roman" panose="02020603050405020304" pitchFamily="18" charset="0"/>
                    <a:cs typeface="Times New Roman" panose="02020603050405020304" pitchFamily="18" charset="0"/>
                  </a:rPr>
                  <a:t>Edist</a:t>
                </a:r>
                <a:r>
                  <a:rPr lang="en-IN" sz="2000" dirty="0">
                    <a:solidFill>
                      <a:schemeClr val="bg1"/>
                    </a:solidFill>
                    <a:latin typeface="Times New Roman" panose="02020603050405020304" pitchFamily="18" charset="0"/>
                    <a:cs typeface="Times New Roman" panose="02020603050405020304" pitchFamily="18" charset="0"/>
                  </a:rPr>
                  <a:t>[(1,4</a:t>
                </a:r>
                <a:r>
                  <a:rPr lang="en-IN" sz="2000" dirty="0" smtClean="0">
                    <a:solidFill>
                      <a:schemeClr val="bg1"/>
                    </a:solidFill>
                    <a:latin typeface="Times New Roman" panose="02020603050405020304" pitchFamily="18" charset="0"/>
                    <a:cs typeface="Times New Roman" panose="02020603050405020304" pitchFamily="18" charset="0"/>
                  </a:rPr>
                  <a:t>),(5,4</a:t>
                </a:r>
                <a:r>
                  <a:rPr lang="en-IN" sz="2000" dirty="0">
                    <a:solidFill>
                      <a:schemeClr val="bg1"/>
                    </a:solidFill>
                    <a:latin typeface="Times New Roman" panose="02020603050405020304" pitchFamily="18" charset="0"/>
                    <a:cs typeface="Times New Roman" panose="02020603050405020304" pitchFamily="18" charset="0"/>
                  </a:rPr>
                  <a:t>)]=</a:t>
                </a:r>
                <a14:m>
                  <m:oMath xmlns:m="http://schemas.openxmlformats.org/officeDocument/2006/math">
                    <m:rad>
                      <m:radPr>
                        <m:degHide m:val="on"/>
                        <m:ctrlPr>
                          <a:rPr lang="en-IN" sz="2000" i="1">
                            <a:solidFill>
                              <a:schemeClr val="bg1"/>
                            </a:solidFill>
                            <a:latin typeface="Cambria Math" panose="02040503050406030204" pitchFamily="18" charset="0"/>
                            <a:cs typeface="Times New Roman" panose="02020603050405020304" pitchFamily="18" charset="0"/>
                          </a:rPr>
                        </m:ctrlPr>
                      </m:radPr>
                      <m:deg/>
                      <m:e>
                        <m:sSup>
                          <m:sSupPr>
                            <m:ctrlPr>
                              <a:rPr lang="en-IN" sz="2000" i="1">
                                <a:solidFill>
                                  <a:schemeClr val="bg1"/>
                                </a:solidFill>
                                <a:latin typeface="Cambria Math" panose="02040503050406030204" pitchFamily="18" charset="0"/>
                                <a:cs typeface="Times New Roman" panose="02020603050405020304" pitchFamily="18" charset="0"/>
                              </a:rPr>
                            </m:ctrlPr>
                          </m:sSupPr>
                          <m:e>
                            <m:d>
                              <m:dPr>
                                <m:ctrlPr>
                                  <a:rPr lang="en-IN" sz="2000" i="1">
                                    <a:solidFill>
                                      <a:schemeClr val="bg1"/>
                                    </a:solidFill>
                                    <a:latin typeface="Cambria Math" panose="02040503050406030204" pitchFamily="18" charset="0"/>
                                    <a:cs typeface="Times New Roman" panose="02020603050405020304" pitchFamily="18" charset="0"/>
                                  </a:rPr>
                                </m:ctrlPr>
                              </m:dPr>
                              <m:e>
                                <m:r>
                                  <a:rPr lang="en-IN" sz="2000" b="0" i="1" smtClean="0">
                                    <a:solidFill>
                                      <a:schemeClr val="bg1"/>
                                    </a:solidFill>
                                    <a:latin typeface="Cambria Math" panose="02040503050406030204" pitchFamily="18" charset="0"/>
                                    <a:cs typeface="Times New Roman" panose="02020603050405020304" pitchFamily="18" charset="0"/>
                                  </a:rPr>
                                  <m:t>5</m:t>
                                </m:r>
                                <m:r>
                                  <a:rPr lang="en-IN" sz="2000" i="1">
                                    <a:solidFill>
                                      <a:schemeClr val="bg1"/>
                                    </a:solidFill>
                                    <a:latin typeface="Cambria Math" panose="02040503050406030204" pitchFamily="18" charset="0"/>
                                    <a:cs typeface="Times New Roman" panose="02020603050405020304" pitchFamily="18" charset="0"/>
                                  </a:rPr>
                                  <m:t>−1</m:t>
                                </m:r>
                              </m:e>
                            </m:d>
                          </m:e>
                          <m:sup>
                            <m:r>
                              <a:rPr lang="en-IN" sz="2000" i="1">
                                <a:solidFill>
                                  <a:schemeClr val="bg1"/>
                                </a:solidFill>
                                <a:latin typeface="Cambria Math" panose="02040503050406030204" pitchFamily="18" charset="0"/>
                                <a:cs typeface="Times New Roman" panose="02020603050405020304" pitchFamily="18" charset="0"/>
                              </a:rPr>
                              <m:t>2</m:t>
                            </m:r>
                          </m:sup>
                        </m:sSup>
                        <m:r>
                          <a:rPr lang="en-IN" sz="2000" i="1">
                            <a:solidFill>
                              <a:schemeClr val="bg1"/>
                            </a:solidFill>
                            <a:latin typeface="Cambria Math" panose="02040503050406030204" pitchFamily="18" charset="0"/>
                            <a:cs typeface="Times New Roman" panose="02020603050405020304" pitchFamily="18" charset="0"/>
                          </a:rPr>
                          <m:t>+</m:t>
                        </m:r>
                        <m:sSup>
                          <m:sSupPr>
                            <m:ctrlPr>
                              <a:rPr lang="en-IN" sz="2000" i="1">
                                <a:solidFill>
                                  <a:schemeClr val="bg1"/>
                                </a:solidFill>
                                <a:latin typeface="Cambria Math" panose="02040503050406030204" pitchFamily="18" charset="0"/>
                                <a:cs typeface="Times New Roman" panose="02020603050405020304" pitchFamily="18" charset="0"/>
                              </a:rPr>
                            </m:ctrlPr>
                          </m:sSupPr>
                          <m:e>
                            <m:r>
                              <a:rPr lang="en-IN" sz="2000" i="1">
                                <a:solidFill>
                                  <a:schemeClr val="bg1"/>
                                </a:solidFill>
                                <a:latin typeface="Cambria Math" panose="02040503050406030204" pitchFamily="18" charset="0"/>
                                <a:cs typeface="Times New Roman" panose="02020603050405020304" pitchFamily="18" charset="0"/>
                              </a:rPr>
                              <m:t>(4−4)</m:t>
                            </m:r>
                          </m:e>
                          <m:sup>
                            <m:r>
                              <a:rPr lang="en-IN" sz="2000" i="1">
                                <a:solidFill>
                                  <a:schemeClr val="bg1"/>
                                </a:solidFill>
                                <a:latin typeface="Cambria Math" panose="02040503050406030204" pitchFamily="18" charset="0"/>
                                <a:cs typeface="Times New Roman" panose="02020603050405020304" pitchFamily="18" charset="0"/>
                              </a:rPr>
                              <m:t>2</m:t>
                            </m:r>
                          </m:sup>
                        </m:sSup>
                      </m:e>
                    </m:rad>
                  </m:oMath>
                </a14:m>
                <a:r>
                  <a:rPr lang="en-IN" sz="2000" dirty="0">
                    <a:solidFill>
                      <a:schemeClr val="bg1"/>
                    </a:solidFill>
                    <a:latin typeface="Times New Roman" panose="02020603050405020304" pitchFamily="18" charset="0"/>
                    <a:cs typeface="Times New Roman" panose="02020603050405020304" pitchFamily="18" charset="0"/>
                  </a:rPr>
                  <a:t> </a:t>
                </a:r>
                <a:r>
                  <a:rPr lang="en-IN" sz="2000" dirty="0" smtClean="0">
                    <a:solidFill>
                      <a:schemeClr val="bg1"/>
                    </a:solidFill>
                    <a:latin typeface="Times New Roman" panose="02020603050405020304" pitchFamily="18" charset="0"/>
                    <a:cs typeface="Times New Roman" panose="02020603050405020304" pitchFamily="18" charset="0"/>
                  </a:rPr>
                  <a:t>= 4</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Edist[(1,4</a:t>
                </a:r>
                <a:r>
                  <a:rPr lang="en-IN" sz="2000" dirty="0" smtClean="0">
                    <a:solidFill>
                      <a:schemeClr val="bg1"/>
                    </a:solidFill>
                    <a:latin typeface="Times New Roman" panose="02020603050405020304" pitchFamily="18" charset="0"/>
                    <a:cs typeface="Times New Roman" panose="02020603050405020304" pitchFamily="18" charset="0"/>
                  </a:rPr>
                  <a:t>),(25,7)]=</a:t>
                </a:r>
                <a14:m>
                  <m:oMath xmlns:m="http://schemas.openxmlformats.org/officeDocument/2006/math">
                    <m:rad>
                      <m:radPr>
                        <m:degHide m:val="on"/>
                        <m:ctrlPr>
                          <a:rPr lang="en-IN" sz="2000" i="1">
                            <a:solidFill>
                              <a:schemeClr val="bg1"/>
                            </a:solidFill>
                            <a:latin typeface="Cambria Math" panose="02040503050406030204" pitchFamily="18" charset="0"/>
                            <a:cs typeface="Times New Roman" panose="02020603050405020304" pitchFamily="18" charset="0"/>
                          </a:rPr>
                        </m:ctrlPr>
                      </m:radPr>
                      <m:deg/>
                      <m:e>
                        <m:sSup>
                          <m:sSupPr>
                            <m:ctrlPr>
                              <a:rPr lang="en-IN" sz="2000" i="1">
                                <a:solidFill>
                                  <a:schemeClr val="bg1"/>
                                </a:solidFill>
                                <a:latin typeface="Cambria Math" panose="02040503050406030204" pitchFamily="18" charset="0"/>
                                <a:cs typeface="Times New Roman" panose="02020603050405020304" pitchFamily="18" charset="0"/>
                              </a:rPr>
                            </m:ctrlPr>
                          </m:sSupPr>
                          <m:e>
                            <m:d>
                              <m:dPr>
                                <m:ctrlPr>
                                  <a:rPr lang="en-IN" sz="2000" i="1">
                                    <a:solidFill>
                                      <a:schemeClr val="bg1"/>
                                    </a:solidFill>
                                    <a:latin typeface="Cambria Math" panose="02040503050406030204" pitchFamily="18" charset="0"/>
                                    <a:cs typeface="Times New Roman" panose="02020603050405020304" pitchFamily="18" charset="0"/>
                                  </a:rPr>
                                </m:ctrlPr>
                              </m:dPr>
                              <m:e>
                                <m:r>
                                  <a:rPr lang="en-IN" sz="2000" b="0" i="1" smtClean="0">
                                    <a:solidFill>
                                      <a:schemeClr val="bg1"/>
                                    </a:solidFill>
                                    <a:latin typeface="Cambria Math" panose="02040503050406030204" pitchFamily="18" charset="0"/>
                                    <a:cs typeface="Times New Roman" panose="02020603050405020304" pitchFamily="18" charset="0"/>
                                  </a:rPr>
                                  <m:t>2</m:t>
                                </m:r>
                                <m:r>
                                  <a:rPr lang="en-IN" sz="2000" i="1">
                                    <a:solidFill>
                                      <a:schemeClr val="bg1"/>
                                    </a:solidFill>
                                    <a:latin typeface="Cambria Math" panose="02040503050406030204" pitchFamily="18" charset="0"/>
                                    <a:cs typeface="Times New Roman" panose="02020603050405020304" pitchFamily="18" charset="0"/>
                                  </a:rPr>
                                  <m:t>5−1</m:t>
                                </m:r>
                              </m:e>
                            </m:d>
                          </m:e>
                          <m:sup>
                            <m:r>
                              <a:rPr lang="en-IN" sz="2000" i="1">
                                <a:solidFill>
                                  <a:schemeClr val="bg1"/>
                                </a:solidFill>
                                <a:latin typeface="Cambria Math" panose="02040503050406030204" pitchFamily="18" charset="0"/>
                                <a:cs typeface="Times New Roman" panose="02020603050405020304" pitchFamily="18" charset="0"/>
                              </a:rPr>
                              <m:t>2</m:t>
                            </m:r>
                          </m:sup>
                        </m:sSup>
                        <m:r>
                          <a:rPr lang="en-IN" sz="2000" i="1">
                            <a:solidFill>
                              <a:schemeClr val="bg1"/>
                            </a:solidFill>
                            <a:latin typeface="Cambria Math" panose="02040503050406030204" pitchFamily="18" charset="0"/>
                            <a:cs typeface="Times New Roman" panose="02020603050405020304" pitchFamily="18" charset="0"/>
                          </a:rPr>
                          <m:t>+</m:t>
                        </m:r>
                        <m:sSup>
                          <m:sSupPr>
                            <m:ctrlPr>
                              <a:rPr lang="en-IN" sz="2000" i="1">
                                <a:solidFill>
                                  <a:schemeClr val="bg1"/>
                                </a:solidFill>
                                <a:latin typeface="Cambria Math" panose="02040503050406030204" pitchFamily="18" charset="0"/>
                                <a:cs typeface="Times New Roman" panose="02020603050405020304" pitchFamily="18" charset="0"/>
                              </a:rPr>
                            </m:ctrlPr>
                          </m:sSupPr>
                          <m:e>
                            <m:r>
                              <a:rPr lang="en-IN" sz="2000" b="0" i="1" smtClean="0">
                                <a:solidFill>
                                  <a:schemeClr val="bg1"/>
                                </a:solidFill>
                                <a:latin typeface="Cambria Math" panose="02040503050406030204" pitchFamily="18" charset="0"/>
                                <a:cs typeface="Times New Roman" panose="02020603050405020304" pitchFamily="18" charset="0"/>
                              </a:rPr>
                              <m:t>(7</m:t>
                            </m:r>
                            <m:r>
                              <a:rPr lang="en-IN" sz="2000" i="1">
                                <a:solidFill>
                                  <a:schemeClr val="bg1"/>
                                </a:solidFill>
                                <a:latin typeface="Cambria Math" panose="02040503050406030204" pitchFamily="18" charset="0"/>
                                <a:cs typeface="Times New Roman" panose="02020603050405020304" pitchFamily="18" charset="0"/>
                              </a:rPr>
                              <m:t>−4)</m:t>
                            </m:r>
                          </m:e>
                          <m:sup>
                            <m:r>
                              <a:rPr lang="en-IN" sz="2000" i="1">
                                <a:solidFill>
                                  <a:schemeClr val="bg1"/>
                                </a:solidFill>
                                <a:latin typeface="Cambria Math" panose="02040503050406030204" pitchFamily="18" charset="0"/>
                                <a:cs typeface="Times New Roman" panose="02020603050405020304" pitchFamily="18" charset="0"/>
                              </a:rPr>
                              <m:t>2</m:t>
                            </m:r>
                          </m:sup>
                        </m:sSup>
                      </m:e>
                    </m:rad>
                  </m:oMath>
                </a14:m>
                <a:r>
                  <a:rPr lang="en-IN" sz="2000" dirty="0">
                    <a:solidFill>
                      <a:schemeClr val="bg1"/>
                    </a:solidFill>
                    <a:latin typeface="Times New Roman" panose="02020603050405020304" pitchFamily="18" charset="0"/>
                    <a:cs typeface="Times New Roman" panose="02020603050405020304" pitchFamily="18" charset="0"/>
                  </a:rPr>
                  <a:t> = </a:t>
                </a:r>
                <a:r>
                  <a:rPr lang="en-IN" sz="2000" dirty="0" smtClean="0">
                    <a:solidFill>
                      <a:schemeClr val="bg1"/>
                    </a:solidFill>
                    <a:latin typeface="Times New Roman" panose="02020603050405020304" pitchFamily="18" charset="0"/>
                    <a:cs typeface="Times New Roman" panose="02020603050405020304" pitchFamily="18" charset="0"/>
                  </a:rPr>
                  <a:t>24.19</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18308" y="943704"/>
                <a:ext cx="10955383" cy="3616375"/>
              </a:xfrm>
              <a:prstGeom prst="rect">
                <a:avLst/>
              </a:prstGeom>
              <a:blipFill rotWithShape="0">
                <a:blip r:embed="rId3"/>
                <a:stretch>
                  <a:fillRect l="-556"/>
                </a:stretch>
              </a:blipFill>
            </p:spPr>
            <p:txBody>
              <a:bodyPr/>
              <a:lstStyle/>
              <a:p>
                <a:r>
                  <a:rPr lang="en-IN">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1795239230"/>
              </p:ext>
            </p:extLst>
          </p:nvPr>
        </p:nvGraphicFramePr>
        <p:xfrm>
          <a:off x="6487648" y="943704"/>
          <a:ext cx="5377444" cy="4274414"/>
        </p:xfrm>
        <a:graphic>
          <a:graphicData uri="http://schemas.openxmlformats.org/drawingml/2006/table">
            <a:tbl>
              <a:tblPr firstRow="1" bandRow="1">
                <a:tableStyleId>{5C22544A-7EE6-4342-B048-85BDC9FD1C3A}</a:tableStyleId>
              </a:tblPr>
              <a:tblGrid>
                <a:gridCol w="692210"/>
                <a:gridCol w="1102408"/>
                <a:gridCol w="1016949"/>
                <a:gridCol w="648079"/>
                <a:gridCol w="958899"/>
                <a:gridCol w="958899"/>
              </a:tblGrid>
              <a:tr h="370840">
                <a:tc>
                  <a:txBody>
                    <a:bodyPr/>
                    <a:lstStyle/>
                    <a:p>
                      <a:r>
                        <a:rPr lang="en-IN" sz="1400" dirty="0" smtClean="0">
                          <a:latin typeface="Times New Roman" panose="02020603050405020304" pitchFamily="18" charset="0"/>
                          <a:cs typeface="Times New Roman" panose="02020603050405020304" pitchFamily="18" charset="0"/>
                        </a:rPr>
                        <a:t>Points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X-</a:t>
                      </a:r>
                      <a:r>
                        <a:rPr lang="en-IN" sz="1400" dirty="0" err="1" smtClean="0">
                          <a:latin typeface="Times New Roman" panose="02020603050405020304" pitchFamily="18" charset="0"/>
                          <a:cs typeface="Times New Roman" panose="02020603050405020304" pitchFamily="18" charset="0"/>
                        </a:rPr>
                        <a:t>Cordinate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Y-</a:t>
                      </a:r>
                      <a:r>
                        <a:rPr lang="en-IN" sz="1400" dirty="0" err="1" smtClean="0">
                          <a:latin typeface="Times New Roman" panose="02020603050405020304" pitchFamily="18" charset="0"/>
                          <a:cs typeface="Times New Roman" panose="02020603050405020304" pitchFamily="18" charset="0"/>
                        </a:rPr>
                        <a:t>Cordinate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Cluster</a:t>
                      </a:r>
                      <a:endParaRPr lang="en-IN" sz="1400" dirty="0">
                        <a:latin typeface="Times New Roman" panose="02020603050405020304" pitchFamily="18" charset="0"/>
                        <a:cs typeface="Times New Roman" panose="02020603050405020304" pitchFamily="18" charset="0"/>
                      </a:endParaRPr>
                    </a:p>
                  </a:txBody>
                  <a:tcPr/>
                </a:tc>
              </a:tr>
              <a:tr h="418694">
                <a:tc>
                  <a:txBody>
                    <a:bodyPr/>
                    <a:lstStyle/>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24.19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20.8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20.62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20.22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15.30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6.0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20.10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7.0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20.22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8.0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20.40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10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29.0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7.0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24.19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714068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618308" y="943704"/>
                <a:ext cx="10955383" cy="5632632"/>
              </a:xfrm>
              <a:prstGeom prst="rect">
                <a:avLst/>
              </a:prstGeom>
              <a:noFill/>
            </p:spPr>
            <p:txBody>
              <a:bodyPr wrap="square" rtlCol="0">
                <a:spAutoFit/>
              </a:bodyPr>
              <a:lstStyle/>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Calculate the cost</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Clusters are</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C1:{(1,4),(5,1),(5,2),</a:t>
                </a:r>
                <a:r>
                  <a:rPr lang="en-IN" sz="2000" b="1" dirty="0">
                    <a:solidFill>
                      <a:schemeClr val="bg1"/>
                    </a:solidFill>
                    <a:latin typeface="Times New Roman" panose="02020603050405020304" pitchFamily="18" charset="0"/>
                    <a:cs typeface="Times New Roman" panose="02020603050405020304" pitchFamily="18" charset="0"/>
                  </a:rPr>
                  <a:t>(5,4</a:t>
                </a:r>
                <a:r>
                  <a:rPr lang="en-IN" sz="2000" dirty="0" smtClean="0">
                    <a:solidFill>
                      <a:schemeClr val="bg1"/>
                    </a:solidFill>
                    <a:latin typeface="Times New Roman" panose="02020603050405020304" pitchFamily="18" charset="0"/>
                    <a:cs typeface="Times New Roman" panose="02020603050405020304" pitchFamily="18" charset="0"/>
                  </a:rPr>
                  <a:t>),(10,4)}</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C2:{(10,4),(25,4),(25,6),(</a:t>
                </a:r>
                <a:r>
                  <a:rPr lang="en-IN" sz="2000" b="1" dirty="0">
                    <a:solidFill>
                      <a:schemeClr val="bg1"/>
                    </a:solidFill>
                    <a:latin typeface="Times New Roman" panose="02020603050405020304" pitchFamily="18" charset="0"/>
                    <a:cs typeface="Times New Roman" panose="02020603050405020304" pitchFamily="18" charset="0"/>
                  </a:rPr>
                  <a:t>25,7</a:t>
                </a:r>
                <a:r>
                  <a:rPr lang="en-IN" sz="2000" dirty="0">
                    <a:solidFill>
                      <a:schemeClr val="bg1"/>
                    </a:solidFill>
                    <a:latin typeface="Times New Roman" panose="02020603050405020304" pitchFamily="18" charset="0"/>
                    <a:cs typeface="Times New Roman" panose="02020603050405020304" pitchFamily="18" charset="0"/>
                  </a:rPr>
                  <a:t>),(25,8),(29,7</a:t>
                </a:r>
                <a:r>
                  <a:rPr lang="en-IN" sz="2000"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Calculate the cost</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Cost(</a:t>
                </a:r>
                <a:r>
                  <a:rPr lang="en-IN" sz="2000" dirty="0" err="1">
                    <a:solidFill>
                      <a:schemeClr val="bg1"/>
                    </a:solidFill>
                    <a:latin typeface="Times New Roman" panose="02020603050405020304" pitchFamily="18" charset="0"/>
                    <a:cs typeface="Times New Roman" panose="02020603050405020304" pitchFamily="18" charset="0"/>
                  </a:rPr>
                  <a:t>c,x</a:t>
                </a:r>
                <a:r>
                  <a:rPr lang="en-IN" sz="2000" dirty="0">
                    <a:solidFill>
                      <a:schemeClr val="bg1"/>
                    </a:solidFill>
                    <a:latin typeface="Times New Roman" panose="02020603050405020304" pitchFamily="18" charset="0"/>
                    <a:cs typeface="Times New Roman" panose="02020603050405020304" pitchFamily="18" charset="0"/>
                  </a:rPr>
                  <a:t>) = </a:t>
                </a:r>
                <a14:m>
                  <m:oMath xmlns:m="http://schemas.openxmlformats.org/officeDocument/2006/math">
                    <m:nary>
                      <m:naryPr>
                        <m:chr m:val="∑"/>
                        <m:supHide m:val="on"/>
                        <m:ctrlPr>
                          <a:rPr lang="en-IN" sz="2000" i="1">
                            <a:solidFill>
                              <a:schemeClr val="bg1"/>
                            </a:solidFill>
                            <a:latin typeface="Cambria Math" panose="02040503050406030204" pitchFamily="18" charset="0"/>
                            <a:cs typeface="Times New Roman" panose="02020603050405020304" pitchFamily="18" charset="0"/>
                          </a:rPr>
                        </m:ctrlPr>
                      </m:naryPr>
                      <m:sub>
                        <m:r>
                          <m:rPr>
                            <m:brk m:alnAt="7"/>
                          </m:rPr>
                          <a:rPr lang="en-IN" sz="2000" i="1">
                            <a:solidFill>
                              <a:schemeClr val="bg1"/>
                            </a:solidFill>
                            <a:latin typeface="Cambria Math" panose="02040503050406030204" pitchFamily="18" charset="0"/>
                            <a:cs typeface="Times New Roman" panose="02020603050405020304" pitchFamily="18" charset="0"/>
                          </a:rPr>
                          <m:t>𝑖</m:t>
                        </m:r>
                      </m:sub>
                      <m:sup/>
                      <m:e>
                        <m:r>
                          <a:rPr lang="en-IN" sz="2000" i="1">
                            <a:solidFill>
                              <a:schemeClr val="bg1"/>
                            </a:solidFill>
                            <a:latin typeface="Cambria Math" panose="02040503050406030204" pitchFamily="18" charset="0"/>
                            <a:cs typeface="Times New Roman" panose="02020603050405020304" pitchFamily="18" charset="0"/>
                          </a:rPr>
                          <m:t>|</m:t>
                        </m:r>
                        <m:sSub>
                          <m:sSubPr>
                            <m:ctrlPr>
                              <a:rPr lang="en-IN" sz="2000" i="1">
                                <a:solidFill>
                                  <a:schemeClr val="bg1"/>
                                </a:solidFill>
                                <a:latin typeface="Cambria Math" panose="02040503050406030204" pitchFamily="18" charset="0"/>
                                <a:cs typeface="Times New Roman" panose="02020603050405020304" pitchFamily="18" charset="0"/>
                              </a:rPr>
                            </m:ctrlPr>
                          </m:sSubPr>
                          <m:e>
                            <m:r>
                              <a:rPr lang="en-IN" sz="2000" i="1">
                                <a:solidFill>
                                  <a:schemeClr val="bg1"/>
                                </a:solidFill>
                                <a:latin typeface="Cambria Math" panose="02040503050406030204" pitchFamily="18" charset="0"/>
                                <a:cs typeface="Times New Roman" panose="02020603050405020304" pitchFamily="18" charset="0"/>
                              </a:rPr>
                              <m:t>𝑐</m:t>
                            </m:r>
                          </m:e>
                          <m:sub>
                            <m:r>
                              <a:rPr lang="en-IN" sz="2000" i="1">
                                <a:solidFill>
                                  <a:schemeClr val="bg1"/>
                                </a:solidFill>
                                <a:latin typeface="Cambria Math" panose="02040503050406030204" pitchFamily="18" charset="0"/>
                                <a:cs typeface="Times New Roman" panose="02020603050405020304" pitchFamily="18" charset="0"/>
                              </a:rPr>
                              <m:t>𝑖</m:t>
                            </m:r>
                          </m:sub>
                        </m:sSub>
                        <m:r>
                          <a:rPr lang="en-IN" sz="2000" i="1">
                            <a:solidFill>
                              <a:schemeClr val="bg1"/>
                            </a:solidFill>
                            <a:latin typeface="Cambria Math" panose="02040503050406030204" pitchFamily="18" charset="0"/>
                            <a:cs typeface="Times New Roman" panose="02020603050405020304" pitchFamily="18" charset="0"/>
                          </a:rPr>
                          <m:t>−</m:t>
                        </m:r>
                        <m:sSub>
                          <m:sSubPr>
                            <m:ctrlPr>
                              <a:rPr lang="en-IN" sz="2000" i="1">
                                <a:solidFill>
                                  <a:schemeClr val="bg1"/>
                                </a:solidFill>
                                <a:latin typeface="Cambria Math" panose="02040503050406030204" pitchFamily="18" charset="0"/>
                                <a:cs typeface="Times New Roman" panose="02020603050405020304" pitchFamily="18" charset="0"/>
                              </a:rPr>
                            </m:ctrlPr>
                          </m:sSubPr>
                          <m:e>
                            <m:r>
                              <a:rPr lang="en-IN" sz="2000" i="1">
                                <a:solidFill>
                                  <a:schemeClr val="bg1"/>
                                </a:solidFill>
                                <a:latin typeface="Cambria Math" panose="02040503050406030204" pitchFamily="18" charset="0"/>
                                <a:cs typeface="Times New Roman" panose="02020603050405020304" pitchFamily="18" charset="0"/>
                              </a:rPr>
                              <m:t>𝑥</m:t>
                            </m:r>
                          </m:e>
                          <m:sub>
                            <m:r>
                              <a:rPr lang="en-IN" sz="2000" i="1">
                                <a:solidFill>
                                  <a:schemeClr val="bg1"/>
                                </a:solidFill>
                                <a:latin typeface="Cambria Math" panose="02040503050406030204" pitchFamily="18" charset="0"/>
                                <a:cs typeface="Times New Roman" panose="02020603050405020304" pitchFamily="18" charset="0"/>
                              </a:rPr>
                              <m:t>𝑖</m:t>
                            </m:r>
                          </m:sub>
                        </m:sSub>
                        <m:r>
                          <a:rPr lang="en-IN" sz="2000" i="1">
                            <a:solidFill>
                              <a:schemeClr val="bg1"/>
                            </a:solidFill>
                            <a:latin typeface="Cambria Math" panose="02040503050406030204" pitchFamily="18" charset="0"/>
                            <a:cs typeface="Times New Roman" panose="02020603050405020304" pitchFamily="18" charset="0"/>
                          </a:rPr>
                          <m:t>|</m:t>
                        </m:r>
                      </m:e>
                    </m:nary>
                  </m:oMath>
                </a14:m>
                <a:endParaRPr lang="en-IN" sz="20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Total Cost ={Cost</a:t>
                </a:r>
                <a:r>
                  <a:rPr lang="en-IN" sz="2000" dirty="0" smtClean="0">
                    <a:solidFill>
                      <a:schemeClr val="bg1"/>
                    </a:solidFill>
                    <a:latin typeface="Times New Roman" panose="02020603050405020304" pitchFamily="18" charset="0"/>
                    <a:cs typeface="Times New Roman" panose="02020603050405020304" pitchFamily="18" charset="0"/>
                  </a:rPr>
                  <a:t>((5,4),(1,14)}+</a:t>
                </a:r>
                <a:r>
                  <a:rPr lang="en-IN" sz="2000" dirty="0">
                    <a:solidFill>
                      <a:schemeClr val="bg1"/>
                    </a:solidFill>
                    <a:latin typeface="Times New Roman" panose="02020603050405020304" pitchFamily="18" charset="0"/>
                    <a:cs typeface="Times New Roman" panose="02020603050405020304" pitchFamily="18" charset="0"/>
                  </a:rPr>
                  <a:t>Cost</a:t>
                </a:r>
                <a:r>
                  <a:rPr lang="en-IN" sz="2000" dirty="0" smtClean="0">
                    <a:solidFill>
                      <a:schemeClr val="bg1"/>
                    </a:solidFill>
                    <a:latin typeface="Times New Roman" panose="02020603050405020304" pitchFamily="18" charset="0"/>
                    <a:cs typeface="Times New Roman" panose="02020603050405020304" pitchFamily="18" charset="0"/>
                  </a:rPr>
                  <a:t>((5,4</a:t>
                </a:r>
                <a:r>
                  <a:rPr lang="en-IN" sz="2000" dirty="0">
                    <a:solidFill>
                      <a:schemeClr val="bg1"/>
                    </a:solidFill>
                    <a:latin typeface="Times New Roman" panose="02020603050405020304" pitchFamily="18" charset="0"/>
                    <a:cs typeface="Times New Roman" panose="02020603050405020304" pitchFamily="18" charset="0"/>
                  </a:rPr>
                  <a:t>),(</a:t>
                </a:r>
                <a:r>
                  <a:rPr lang="en-IN" sz="2000" dirty="0" smtClean="0">
                    <a:solidFill>
                      <a:schemeClr val="bg1"/>
                    </a:solidFill>
                    <a:latin typeface="Times New Roman" panose="02020603050405020304" pitchFamily="18" charset="0"/>
                    <a:cs typeface="Times New Roman" panose="02020603050405020304" pitchFamily="18" charset="0"/>
                  </a:rPr>
                  <a:t>5,1))+</a:t>
                </a:r>
                <a:r>
                  <a:rPr lang="en-IN" sz="2000" dirty="0">
                    <a:solidFill>
                      <a:schemeClr val="bg1"/>
                    </a:solidFill>
                    <a:latin typeface="Times New Roman" panose="02020603050405020304" pitchFamily="18" charset="0"/>
                    <a:cs typeface="Times New Roman" panose="02020603050405020304" pitchFamily="18" charset="0"/>
                  </a:rPr>
                  <a:t>Cost</a:t>
                </a:r>
                <a:r>
                  <a:rPr lang="en-IN" sz="2000" dirty="0" smtClean="0">
                    <a:solidFill>
                      <a:schemeClr val="bg1"/>
                    </a:solidFill>
                    <a:latin typeface="Times New Roman" panose="02020603050405020304" pitchFamily="18" charset="0"/>
                    <a:cs typeface="Times New Roman" panose="02020603050405020304" pitchFamily="18" charset="0"/>
                  </a:rPr>
                  <a:t>((5,4</a:t>
                </a:r>
                <a:r>
                  <a:rPr lang="en-IN" sz="2000" dirty="0">
                    <a:solidFill>
                      <a:schemeClr val="bg1"/>
                    </a:solidFill>
                    <a:latin typeface="Times New Roman" panose="02020603050405020304" pitchFamily="18" charset="0"/>
                    <a:cs typeface="Times New Roman" panose="02020603050405020304" pitchFamily="18" charset="0"/>
                  </a:rPr>
                  <a:t>),(</a:t>
                </a:r>
                <a:r>
                  <a:rPr lang="en-IN" sz="2000" dirty="0" smtClean="0">
                    <a:solidFill>
                      <a:schemeClr val="bg1"/>
                    </a:solidFill>
                    <a:latin typeface="Times New Roman" panose="02020603050405020304" pitchFamily="18" charset="0"/>
                    <a:cs typeface="Times New Roman" panose="02020603050405020304" pitchFamily="18" charset="0"/>
                  </a:rPr>
                  <a:t>5,2))+Cost((5,4),(10,4))+Cost((25,7),(10,4</a:t>
                </a:r>
                <a:r>
                  <a:rPr lang="en-IN" sz="2000" dirty="0">
                    <a:solidFill>
                      <a:schemeClr val="bg1"/>
                    </a:solidFill>
                    <a:latin typeface="Times New Roman" panose="02020603050405020304" pitchFamily="18" charset="0"/>
                    <a:cs typeface="Times New Roman" panose="02020603050405020304" pitchFamily="18" charset="0"/>
                  </a:rPr>
                  <a:t>))+Cost</a:t>
                </a:r>
                <a:r>
                  <a:rPr lang="en-IN" sz="2000" dirty="0" smtClean="0">
                    <a:solidFill>
                      <a:schemeClr val="bg1"/>
                    </a:solidFill>
                    <a:latin typeface="Times New Roman" panose="02020603050405020304" pitchFamily="18" charset="0"/>
                    <a:cs typeface="Times New Roman" panose="02020603050405020304" pitchFamily="18" charset="0"/>
                  </a:rPr>
                  <a:t>((25,7),(25,4))</a:t>
                </a:r>
                <a:r>
                  <a:rPr lang="en-IN" sz="2000" dirty="0">
                    <a:solidFill>
                      <a:schemeClr val="bg1"/>
                    </a:solidFill>
                    <a:latin typeface="Times New Roman" panose="02020603050405020304" pitchFamily="18" charset="0"/>
                    <a:cs typeface="Times New Roman" panose="02020603050405020304" pitchFamily="18" charset="0"/>
                  </a:rPr>
                  <a:t>+</a:t>
                </a:r>
                <a:r>
                  <a:rPr lang="en-IN" sz="2000" dirty="0" smtClean="0">
                    <a:solidFill>
                      <a:schemeClr val="bg1"/>
                    </a:solidFill>
                    <a:latin typeface="Times New Roman" panose="02020603050405020304" pitchFamily="18" charset="0"/>
                    <a:cs typeface="Times New Roman" panose="02020603050405020304" pitchFamily="18" charset="0"/>
                  </a:rPr>
                  <a:t>Cost((25,7),(25,6))+</a:t>
                </a:r>
                <a:r>
                  <a:rPr lang="en-IN" sz="2000" dirty="0">
                    <a:solidFill>
                      <a:schemeClr val="bg1"/>
                    </a:solidFill>
                    <a:latin typeface="Times New Roman" panose="02020603050405020304" pitchFamily="18" charset="0"/>
                    <a:cs typeface="Times New Roman" panose="02020603050405020304" pitchFamily="18" charset="0"/>
                  </a:rPr>
                  <a:t>Cost</a:t>
                </a:r>
                <a:r>
                  <a:rPr lang="en-IN" sz="2000" dirty="0" smtClean="0">
                    <a:solidFill>
                      <a:schemeClr val="bg1"/>
                    </a:solidFill>
                    <a:latin typeface="Times New Roman" panose="02020603050405020304" pitchFamily="18" charset="0"/>
                    <a:cs typeface="Times New Roman" panose="02020603050405020304" pitchFamily="18" charset="0"/>
                  </a:rPr>
                  <a:t>((25,7),(</a:t>
                </a:r>
                <a:r>
                  <a:rPr lang="en-IN" sz="2000" dirty="0">
                    <a:solidFill>
                      <a:schemeClr val="bg1"/>
                    </a:solidFill>
                    <a:latin typeface="Times New Roman" panose="02020603050405020304" pitchFamily="18" charset="0"/>
                    <a:cs typeface="Times New Roman" panose="02020603050405020304" pitchFamily="18" charset="0"/>
                  </a:rPr>
                  <a:t>25,8))+Cost</a:t>
                </a:r>
                <a:r>
                  <a:rPr lang="en-IN" sz="2000" dirty="0" smtClean="0">
                    <a:solidFill>
                      <a:schemeClr val="bg1"/>
                    </a:solidFill>
                    <a:latin typeface="Times New Roman" panose="02020603050405020304" pitchFamily="18" charset="0"/>
                    <a:cs typeface="Times New Roman" panose="02020603050405020304" pitchFamily="18" charset="0"/>
                  </a:rPr>
                  <a:t>((25,7</a:t>
                </a:r>
                <a:r>
                  <a:rPr lang="en-IN" sz="2000" dirty="0">
                    <a:solidFill>
                      <a:schemeClr val="bg1"/>
                    </a:solidFill>
                    <a:latin typeface="Times New Roman" panose="02020603050405020304" pitchFamily="18" charset="0"/>
                    <a:cs typeface="Times New Roman" panose="02020603050405020304" pitchFamily="18" charset="0"/>
                  </a:rPr>
                  <a:t>),(29,7</a:t>
                </a:r>
                <a:r>
                  <a:rPr lang="en-IN" sz="2000" dirty="0" smtClean="0">
                    <a:solidFill>
                      <a:schemeClr val="bg1"/>
                    </a:solidFill>
                    <a:latin typeface="Times New Roman" panose="02020603050405020304" pitchFamily="18" charset="0"/>
                    <a:cs typeface="Times New Roman" panose="02020603050405020304" pitchFamily="18" charset="0"/>
                  </a:rPr>
                  <a:t>))</a:t>
                </a:r>
              </a:p>
              <a:p>
                <a:pPr>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Total Cost=23</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18308" y="943704"/>
                <a:ext cx="10955383" cy="5632632"/>
              </a:xfrm>
              <a:prstGeom prst="rect">
                <a:avLst/>
              </a:prstGeom>
              <a:blipFill rotWithShape="0">
                <a:blip r:embed="rId3"/>
                <a:stretch>
                  <a:fillRect l="-556" r="-556"/>
                </a:stretch>
              </a:blipFill>
            </p:spPr>
            <p:txBody>
              <a:bodyPr/>
              <a:lstStyle/>
              <a:p>
                <a:r>
                  <a:rPr lang="en-IN">
                    <a:noFill/>
                  </a:rPr>
                  <a:t> </a:t>
                </a:r>
              </a:p>
            </p:txBody>
          </p:sp>
        </mc:Fallback>
      </mc:AlternateContent>
    </p:spTree>
    <p:extLst>
      <p:ext uri="{BB962C8B-B14F-4D97-AF65-F5344CB8AC3E}">
        <p14:creationId xmlns:p14="http://schemas.microsoft.com/office/powerpoint/2010/main" val="5483839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1938992"/>
          </a:xfrm>
          <a:prstGeom prst="rect">
            <a:avLst/>
          </a:prstGeom>
          <a:noFill/>
        </p:spPr>
        <p:txBody>
          <a:bodyPr wrap="square" rtlCol="0">
            <a:spAutoFit/>
          </a:bodyPr>
          <a:lstStyle/>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Step 4</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Swapping Cost=Current Total Cost-Previous total cost</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23-108=-85&lt;0</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If swapping cost&gt;0, we stop the algorithm here, and cluster formed in step 1 is the final answer.</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6145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2862322"/>
          </a:xfrm>
          <a:prstGeom prst="rect">
            <a:avLst/>
          </a:prstGeom>
          <a:noFill/>
        </p:spPr>
        <p:txBody>
          <a:bodyPr wrap="square" rtlCol="0">
            <a:spAutoFit/>
          </a:bodyPr>
          <a:lstStyle/>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Step 5</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Randomly select two non-</a:t>
            </a:r>
            <a:r>
              <a:rPr lang="en-IN" sz="2000" dirty="0" err="1" smtClean="0">
                <a:solidFill>
                  <a:schemeClr val="bg1"/>
                </a:solidFill>
                <a:latin typeface="Times New Roman" panose="02020603050405020304" pitchFamily="18" charset="0"/>
                <a:cs typeface="Times New Roman" panose="02020603050405020304" pitchFamily="18" charset="0"/>
              </a:rPr>
              <a:t>medoid</a:t>
            </a:r>
            <a:r>
              <a:rPr lang="en-IN" sz="2000" dirty="0" smtClean="0">
                <a:solidFill>
                  <a:schemeClr val="bg1"/>
                </a:solidFill>
                <a:latin typeface="Times New Roman" panose="02020603050405020304" pitchFamily="18" charset="0"/>
                <a:cs typeface="Times New Roman" panose="02020603050405020304" pitchFamily="18" charset="0"/>
              </a:rPr>
              <a:t> point and recalculate the cost</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C5=(10,4) and C6=(29,7)</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Swap C1 with C5 and C2 with C6</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New </a:t>
            </a:r>
            <a:r>
              <a:rPr lang="en-IN" sz="2000" dirty="0" err="1" smtClean="0">
                <a:solidFill>
                  <a:schemeClr val="bg1"/>
                </a:solidFill>
                <a:latin typeface="Times New Roman" panose="02020603050405020304" pitchFamily="18" charset="0"/>
                <a:cs typeface="Times New Roman" panose="02020603050405020304" pitchFamily="18" charset="0"/>
              </a:rPr>
              <a:t>Medoids</a:t>
            </a:r>
            <a:endParaRPr lang="en-IN" sz="2000"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C1=(10,4) ad C2=(29,7)</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383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3785652"/>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Key Concepts in </a:t>
            </a:r>
            <a:r>
              <a:rPr lang="en-IN" sz="2000" b="1" dirty="0" smtClean="0">
                <a:solidFill>
                  <a:schemeClr val="bg1"/>
                </a:solidFill>
                <a:latin typeface="Times New Roman" panose="02020603050405020304" pitchFamily="18" charset="0"/>
                <a:cs typeface="Times New Roman" panose="02020603050405020304" pitchFamily="18" charset="0"/>
              </a:rPr>
              <a:t>Clustering</a:t>
            </a:r>
          </a:p>
          <a:p>
            <a:pPr marL="342900" indent="-342900" algn="just">
              <a:lnSpc>
                <a:spcPct val="150000"/>
              </a:lnSpc>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Distance Measures</a:t>
            </a:r>
            <a:r>
              <a:rPr lang="en-IN" sz="2000" dirty="0">
                <a:solidFill>
                  <a:schemeClr val="bg1"/>
                </a:solidFill>
                <a:latin typeface="Times New Roman" panose="02020603050405020304" pitchFamily="18" charset="0"/>
                <a:cs typeface="Times New Roman" panose="02020603050405020304" pitchFamily="18" charset="0"/>
              </a:rPr>
              <a:t>: Clustering algorithms often rely on measuring the distance or similarity between data points. Common distance metrics include Euclidean distance, Manhattan distance, and cosine </a:t>
            </a:r>
            <a:r>
              <a:rPr lang="en-IN" sz="2000" dirty="0" smtClean="0">
                <a:solidFill>
                  <a:schemeClr val="bg1"/>
                </a:solidFill>
                <a:latin typeface="Times New Roman" panose="02020603050405020304" pitchFamily="18" charset="0"/>
                <a:cs typeface="Times New Roman" panose="02020603050405020304" pitchFamily="18" charset="0"/>
              </a:rPr>
              <a:t>similarity</a:t>
            </a:r>
          </a:p>
          <a:p>
            <a:pPr marL="342900" indent="-342900" algn="just">
              <a:lnSpc>
                <a:spcPct val="150000"/>
              </a:lnSpc>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Centroid</a:t>
            </a:r>
            <a:r>
              <a:rPr lang="en-IN" sz="2000" dirty="0">
                <a:solidFill>
                  <a:schemeClr val="bg1"/>
                </a:solidFill>
                <a:latin typeface="Times New Roman" panose="02020603050405020304" pitchFamily="18" charset="0"/>
                <a:cs typeface="Times New Roman" panose="02020603050405020304" pitchFamily="18" charset="0"/>
              </a:rPr>
              <a:t>: In algorithms like K-means, a centroid represents the </a:t>
            </a:r>
            <a:r>
              <a:rPr lang="en-IN" sz="2000" dirty="0" err="1">
                <a:solidFill>
                  <a:schemeClr val="bg1"/>
                </a:solidFill>
                <a:latin typeface="Times New Roman" panose="02020603050405020304" pitchFamily="18" charset="0"/>
                <a:cs typeface="Times New Roman" panose="02020603050405020304" pitchFamily="18" charset="0"/>
              </a:rPr>
              <a:t>center</a:t>
            </a:r>
            <a:r>
              <a:rPr lang="en-IN" sz="2000" dirty="0">
                <a:solidFill>
                  <a:schemeClr val="bg1"/>
                </a:solidFill>
                <a:latin typeface="Times New Roman" panose="02020603050405020304" pitchFamily="18" charset="0"/>
                <a:cs typeface="Times New Roman" panose="02020603050405020304" pitchFamily="18" charset="0"/>
              </a:rPr>
              <a:t> of a cluster, which is recalculated iteratively as clusters are </a:t>
            </a:r>
            <a:r>
              <a:rPr lang="en-IN" sz="2000" dirty="0" smtClean="0">
                <a:solidFill>
                  <a:schemeClr val="bg1"/>
                </a:solidFill>
                <a:latin typeface="Times New Roman" panose="02020603050405020304" pitchFamily="18" charset="0"/>
                <a:cs typeface="Times New Roman" panose="02020603050405020304" pitchFamily="18" charset="0"/>
              </a:rPr>
              <a:t>refined.</a:t>
            </a:r>
          </a:p>
          <a:p>
            <a:pPr marL="342900" indent="-342900" algn="just">
              <a:lnSpc>
                <a:spcPct val="150000"/>
              </a:lnSpc>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Cluster</a:t>
            </a:r>
            <a:r>
              <a:rPr lang="en-IN" sz="2000" dirty="0">
                <a:solidFill>
                  <a:schemeClr val="bg1"/>
                </a:solidFill>
                <a:latin typeface="Times New Roman" panose="02020603050405020304" pitchFamily="18" charset="0"/>
                <a:cs typeface="Times New Roman" panose="02020603050405020304" pitchFamily="18" charset="0"/>
              </a:rPr>
              <a:t>: A set of data points that are grouped together based on similarity. Data points in one cluster are expected to be more similar to each other than to those in other clusters.</a:t>
            </a:r>
            <a:endParaRPr lang="en-IN" sz="2000" b="1"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1781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618308" y="943704"/>
                <a:ext cx="10955383" cy="2498120"/>
              </a:xfrm>
              <a:prstGeom prst="rect">
                <a:avLst/>
              </a:prstGeom>
              <a:noFill/>
            </p:spPr>
            <p:txBody>
              <a:bodyPr wrap="square" rtlCol="0">
                <a:spAutoFit/>
              </a:bodyPr>
              <a:lstStyle/>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New </a:t>
                </a:r>
                <a:r>
                  <a:rPr lang="en-IN" sz="2000" dirty="0" err="1">
                    <a:solidFill>
                      <a:schemeClr val="bg1"/>
                    </a:solidFill>
                    <a:latin typeface="Times New Roman" panose="02020603050405020304" pitchFamily="18" charset="0"/>
                    <a:cs typeface="Times New Roman" panose="02020603050405020304" pitchFamily="18" charset="0"/>
                  </a:rPr>
                  <a:t>Medoids</a:t>
                </a:r>
                <a:r>
                  <a:rPr lang="en-IN" sz="2000" dirty="0">
                    <a:solidFill>
                      <a:schemeClr val="bg1"/>
                    </a:solidFill>
                    <a:latin typeface="Times New Roman" panose="02020603050405020304" pitchFamily="18" charset="0"/>
                    <a:cs typeface="Times New Roman" panose="02020603050405020304" pitchFamily="18" charset="0"/>
                  </a:rPr>
                  <a:t> </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C1</a:t>
                </a:r>
                <a:r>
                  <a:rPr lang="en-IN" sz="2000" dirty="0" smtClean="0">
                    <a:solidFill>
                      <a:schemeClr val="bg1"/>
                    </a:solidFill>
                    <a:latin typeface="Times New Roman" panose="02020603050405020304" pitchFamily="18" charset="0"/>
                    <a:cs typeface="Times New Roman" panose="02020603050405020304" pitchFamily="18" charset="0"/>
                  </a:rPr>
                  <a:t>=(10,4) </a:t>
                </a:r>
                <a:r>
                  <a:rPr lang="en-IN" sz="2000" dirty="0">
                    <a:solidFill>
                      <a:schemeClr val="bg1"/>
                    </a:solidFill>
                    <a:latin typeface="Times New Roman" panose="02020603050405020304" pitchFamily="18" charset="0"/>
                    <a:cs typeface="Times New Roman" panose="02020603050405020304" pitchFamily="18" charset="0"/>
                  </a:rPr>
                  <a:t>and C2=(</a:t>
                </a:r>
                <a:r>
                  <a:rPr lang="en-IN" sz="2000" dirty="0" smtClean="0">
                    <a:solidFill>
                      <a:schemeClr val="bg1"/>
                    </a:solidFill>
                    <a:latin typeface="Times New Roman" panose="02020603050405020304" pitchFamily="18" charset="0"/>
                    <a:cs typeface="Times New Roman" panose="02020603050405020304" pitchFamily="18" charset="0"/>
                  </a:rPr>
                  <a:t>29,7</a:t>
                </a:r>
                <a:r>
                  <a:rPr lang="en-IN" sz="2000" dirty="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(x1,y1) and (x2,y2) are data points</a:t>
                </a:r>
              </a:p>
              <a:p>
                <a:pPr algn="just">
                  <a:lnSpc>
                    <a:spcPct val="150000"/>
                  </a:lnSpc>
                </a:pPr>
                <a:r>
                  <a:rPr lang="en-IN" sz="2000" dirty="0" err="1">
                    <a:solidFill>
                      <a:schemeClr val="bg1"/>
                    </a:solidFill>
                    <a:latin typeface="Times New Roman" panose="02020603050405020304" pitchFamily="18" charset="0"/>
                    <a:cs typeface="Times New Roman" panose="02020603050405020304" pitchFamily="18" charset="0"/>
                  </a:rPr>
                  <a:t>Eucladian</a:t>
                </a:r>
                <a:r>
                  <a:rPr lang="en-IN" sz="2000" dirty="0">
                    <a:solidFill>
                      <a:schemeClr val="bg1"/>
                    </a:solidFill>
                    <a:latin typeface="Times New Roman" panose="02020603050405020304" pitchFamily="18" charset="0"/>
                    <a:cs typeface="Times New Roman" panose="02020603050405020304" pitchFamily="18" charset="0"/>
                  </a:rPr>
                  <a:t> </a:t>
                </a:r>
                <a:r>
                  <a:rPr lang="en-IN" sz="2000" dirty="0" err="1">
                    <a:solidFill>
                      <a:schemeClr val="bg1"/>
                    </a:solidFill>
                    <a:latin typeface="Times New Roman" panose="02020603050405020304" pitchFamily="18" charset="0"/>
                    <a:cs typeface="Times New Roman" panose="02020603050405020304" pitchFamily="18" charset="0"/>
                  </a:rPr>
                  <a:t>Dist</a:t>
                </a:r>
                <a:r>
                  <a:rPr lang="en-IN" sz="2000" dirty="0">
                    <a:solidFill>
                      <a:schemeClr val="bg1"/>
                    </a:solidFill>
                    <a:latin typeface="Times New Roman" panose="02020603050405020304" pitchFamily="18" charset="0"/>
                    <a:cs typeface="Times New Roman" panose="02020603050405020304" pitchFamily="18" charset="0"/>
                  </a:rPr>
                  <a:t>=</a:t>
                </a:r>
                <a14:m>
                  <m:oMath xmlns:m="http://schemas.openxmlformats.org/officeDocument/2006/math">
                    <m:rad>
                      <m:radPr>
                        <m:degHide m:val="on"/>
                        <m:ctrlPr>
                          <a:rPr lang="en-IN" sz="2000" i="1">
                            <a:solidFill>
                              <a:schemeClr val="bg1"/>
                            </a:solidFill>
                            <a:latin typeface="Cambria Math" panose="02040503050406030204" pitchFamily="18" charset="0"/>
                            <a:cs typeface="Times New Roman" panose="02020603050405020304" pitchFamily="18" charset="0"/>
                          </a:rPr>
                        </m:ctrlPr>
                      </m:radPr>
                      <m:deg/>
                      <m:e>
                        <m:sSup>
                          <m:sSupPr>
                            <m:ctrlPr>
                              <a:rPr lang="en-IN" sz="2000" i="1">
                                <a:solidFill>
                                  <a:schemeClr val="bg1"/>
                                </a:solidFill>
                                <a:latin typeface="Cambria Math" panose="02040503050406030204" pitchFamily="18" charset="0"/>
                                <a:cs typeface="Times New Roman" panose="02020603050405020304" pitchFamily="18" charset="0"/>
                              </a:rPr>
                            </m:ctrlPr>
                          </m:sSupPr>
                          <m:e>
                            <m:d>
                              <m:dPr>
                                <m:ctrlPr>
                                  <a:rPr lang="en-IN" sz="2000" i="1">
                                    <a:solidFill>
                                      <a:schemeClr val="bg1"/>
                                    </a:solidFill>
                                    <a:latin typeface="Cambria Math" panose="02040503050406030204" pitchFamily="18" charset="0"/>
                                    <a:cs typeface="Times New Roman" panose="02020603050405020304" pitchFamily="18" charset="0"/>
                                  </a:rPr>
                                </m:ctrlPr>
                              </m:dPr>
                              <m:e>
                                <m:r>
                                  <a:rPr lang="en-IN" sz="2000" i="1">
                                    <a:solidFill>
                                      <a:schemeClr val="bg1"/>
                                    </a:solidFill>
                                    <a:latin typeface="Cambria Math" panose="02040503050406030204" pitchFamily="18" charset="0"/>
                                    <a:cs typeface="Times New Roman" panose="02020603050405020304" pitchFamily="18" charset="0"/>
                                  </a:rPr>
                                  <m:t>𝑥</m:t>
                                </m:r>
                                <m:r>
                                  <a:rPr lang="en-IN" sz="2000" i="1" baseline="-25000">
                                    <a:solidFill>
                                      <a:schemeClr val="bg1"/>
                                    </a:solidFill>
                                    <a:latin typeface="Cambria Math" panose="02040503050406030204" pitchFamily="18" charset="0"/>
                                    <a:cs typeface="Times New Roman" panose="02020603050405020304" pitchFamily="18" charset="0"/>
                                  </a:rPr>
                                  <m:t>2</m:t>
                                </m:r>
                                <m:r>
                                  <a:rPr lang="en-IN" sz="2000" i="1">
                                    <a:solidFill>
                                      <a:schemeClr val="bg1"/>
                                    </a:solidFill>
                                    <a:latin typeface="Cambria Math" panose="02040503050406030204" pitchFamily="18" charset="0"/>
                                    <a:cs typeface="Times New Roman" panose="02020603050405020304" pitchFamily="18" charset="0"/>
                                  </a:rPr>
                                  <m:t>−</m:t>
                                </m:r>
                                <m:r>
                                  <a:rPr lang="en-IN" sz="2000" i="1">
                                    <a:solidFill>
                                      <a:schemeClr val="bg1"/>
                                    </a:solidFill>
                                    <a:latin typeface="Cambria Math" panose="02040503050406030204" pitchFamily="18" charset="0"/>
                                    <a:cs typeface="Times New Roman" panose="02020603050405020304" pitchFamily="18" charset="0"/>
                                  </a:rPr>
                                  <m:t>𝑥</m:t>
                                </m:r>
                                <m:r>
                                  <a:rPr lang="en-IN" sz="2000" i="1" baseline="-25000">
                                    <a:solidFill>
                                      <a:schemeClr val="bg1"/>
                                    </a:solidFill>
                                    <a:latin typeface="Cambria Math" panose="02040503050406030204" pitchFamily="18" charset="0"/>
                                    <a:cs typeface="Times New Roman" panose="02020603050405020304" pitchFamily="18" charset="0"/>
                                  </a:rPr>
                                  <m:t>1</m:t>
                                </m:r>
                              </m:e>
                            </m:d>
                          </m:e>
                          <m:sup>
                            <m:r>
                              <a:rPr lang="en-IN" sz="2000" i="1">
                                <a:solidFill>
                                  <a:schemeClr val="bg1"/>
                                </a:solidFill>
                                <a:latin typeface="Cambria Math" panose="02040503050406030204" pitchFamily="18" charset="0"/>
                                <a:cs typeface="Times New Roman" panose="02020603050405020304" pitchFamily="18" charset="0"/>
                              </a:rPr>
                              <m:t>2</m:t>
                            </m:r>
                          </m:sup>
                        </m:sSup>
                        <m:r>
                          <a:rPr lang="en-IN" sz="2000" i="1">
                            <a:solidFill>
                              <a:schemeClr val="bg1"/>
                            </a:solidFill>
                            <a:latin typeface="Cambria Math" panose="02040503050406030204" pitchFamily="18" charset="0"/>
                            <a:cs typeface="Times New Roman" panose="02020603050405020304" pitchFamily="18" charset="0"/>
                          </a:rPr>
                          <m:t>+</m:t>
                        </m:r>
                        <m:sSup>
                          <m:sSupPr>
                            <m:ctrlPr>
                              <a:rPr lang="en-IN" sz="2000" i="1">
                                <a:solidFill>
                                  <a:schemeClr val="bg1"/>
                                </a:solidFill>
                                <a:latin typeface="Cambria Math" panose="02040503050406030204" pitchFamily="18" charset="0"/>
                                <a:cs typeface="Times New Roman" panose="02020603050405020304" pitchFamily="18" charset="0"/>
                              </a:rPr>
                            </m:ctrlPr>
                          </m:sSupPr>
                          <m:e>
                            <m:r>
                              <a:rPr lang="en-IN" sz="2000" i="1">
                                <a:solidFill>
                                  <a:schemeClr val="bg1"/>
                                </a:solidFill>
                                <a:latin typeface="Cambria Math" panose="02040503050406030204" pitchFamily="18" charset="0"/>
                                <a:cs typeface="Times New Roman" panose="02020603050405020304" pitchFamily="18" charset="0"/>
                              </a:rPr>
                              <m:t>(</m:t>
                            </m:r>
                            <m:r>
                              <a:rPr lang="en-IN" sz="2000" i="1">
                                <a:solidFill>
                                  <a:schemeClr val="bg1"/>
                                </a:solidFill>
                                <a:latin typeface="Cambria Math" panose="02040503050406030204" pitchFamily="18" charset="0"/>
                                <a:cs typeface="Times New Roman" panose="02020603050405020304" pitchFamily="18" charset="0"/>
                              </a:rPr>
                              <m:t>𝑦</m:t>
                            </m:r>
                            <m:r>
                              <a:rPr lang="en-IN" sz="2000" i="1" baseline="-25000">
                                <a:solidFill>
                                  <a:schemeClr val="bg1"/>
                                </a:solidFill>
                                <a:latin typeface="Cambria Math" panose="02040503050406030204" pitchFamily="18" charset="0"/>
                                <a:cs typeface="Times New Roman" panose="02020603050405020304" pitchFamily="18" charset="0"/>
                              </a:rPr>
                              <m:t>2</m:t>
                            </m:r>
                            <m:r>
                              <a:rPr lang="en-IN" sz="2000" i="1">
                                <a:solidFill>
                                  <a:schemeClr val="bg1"/>
                                </a:solidFill>
                                <a:latin typeface="Cambria Math" panose="02040503050406030204" pitchFamily="18" charset="0"/>
                                <a:cs typeface="Times New Roman" panose="02020603050405020304" pitchFamily="18" charset="0"/>
                              </a:rPr>
                              <m:t>−</m:t>
                            </m:r>
                            <m:r>
                              <a:rPr lang="en-IN" sz="2000" i="1">
                                <a:solidFill>
                                  <a:schemeClr val="bg1"/>
                                </a:solidFill>
                                <a:latin typeface="Cambria Math" panose="02040503050406030204" pitchFamily="18" charset="0"/>
                                <a:cs typeface="Times New Roman" panose="02020603050405020304" pitchFamily="18" charset="0"/>
                              </a:rPr>
                              <m:t>𝑦</m:t>
                            </m:r>
                            <m:r>
                              <a:rPr lang="en-IN" sz="2000" i="1" baseline="-25000">
                                <a:solidFill>
                                  <a:schemeClr val="bg1"/>
                                </a:solidFill>
                                <a:latin typeface="Cambria Math" panose="02040503050406030204" pitchFamily="18" charset="0"/>
                                <a:cs typeface="Times New Roman" panose="02020603050405020304" pitchFamily="18" charset="0"/>
                              </a:rPr>
                              <m:t>1</m:t>
                            </m:r>
                            <m:r>
                              <a:rPr lang="en-IN" sz="2000" i="1">
                                <a:solidFill>
                                  <a:schemeClr val="bg1"/>
                                </a:solidFill>
                                <a:latin typeface="Cambria Math" panose="02040503050406030204" pitchFamily="18" charset="0"/>
                                <a:cs typeface="Times New Roman" panose="02020603050405020304" pitchFamily="18" charset="0"/>
                              </a:rPr>
                              <m:t>)</m:t>
                            </m:r>
                          </m:e>
                          <m:sup>
                            <m:r>
                              <a:rPr lang="en-IN" sz="2000" i="1">
                                <a:solidFill>
                                  <a:schemeClr val="bg1"/>
                                </a:solidFill>
                                <a:latin typeface="Cambria Math" panose="02040503050406030204" pitchFamily="18" charset="0"/>
                                <a:cs typeface="Times New Roman" panose="02020603050405020304" pitchFamily="18" charset="0"/>
                              </a:rPr>
                              <m:t>2</m:t>
                            </m:r>
                          </m:sup>
                        </m:sSup>
                      </m:e>
                    </m:rad>
                  </m:oMath>
                </a14:m>
                <a:endParaRPr lang="en-IN" sz="2000" dirty="0" smtClean="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18308" y="943704"/>
                <a:ext cx="10955383" cy="2498120"/>
              </a:xfrm>
              <a:prstGeom prst="rect">
                <a:avLst/>
              </a:prstGeom>
              <a:blipFill rotWithShape="0">
                <a:blip r:embed="rId3"/>
                <a:stretch>
                  <a:fillRect l="-556"/>
                </a:stretch>
              </a:blipFill>
            </p:spPr>
            <p:txBody>
              <a:bodyPr/>
              <a:lstStyle/>
              <a:p>
                <a:r>
                  <a:rPr lang="en-IN">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3249476209"/>
              </p:ext>
            </p:extLst>
          </p:nvPr>
        </p:nvGraphicFramePr>
        <p:xfrm>
          <a:off x="6487648" y="943704"/>
          <a:ext cx="5377444" cy="4274414"/>
        </p:xfrm>
        <a:graphic>
          <a:graphicData uri="http://schemas.openxmlformats.org/drawingml/2006/table">
            <a:tbl>
              <a:tblPr firstRow="1" bandRow="1">
                <a:tableStyleId>{5C22544A-7EE6-4342-B048-85BDC9FD1C3A}</a:tableStyleId>
              </a:tblPr>
              <a:tblGrid>
                <a:gridCol w="692210"/>
                <a:gridCol w="1102408"/>
                <a:gridCol w="1016949"/>
                <a:gridCol w="648079"/>
                <a:gridCol w="958899"/>
                <a:gridCol w="958899"/>
              </a:tblGrid>
              <a:tr h="370840">
                <a:tc>
                  <a:txBody>
                    <a:bodyPr/>
                    <a:lstStyle/>
                    <a:p>
                      <a:r>
                        <a:rPr lang="en-IN" sz="1400" dirty="0" smtClean="0">
                          <a:latin typeface="Times New Roman" panose="02020603050405020304" pitchFamily="18" charset="0"/>
                          <a:cs typeface="Times New Roman" panose="02020603050405020304" pitchFamily="18" charset="0"/>
                        </a:rPr>
                        <a:t>Points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X-</a:t>
                      </a:r>
                      <a:r>
                        <a:rPr lang="en-IN" sz="1400" dirty="0" err="1" smtClean="0">
                          <a:latin typeface="Times New Roman" panose="02020603050405020304" pitchFamily="18" charset="0"/>
                          <a:cs typeface="Times New Roman" panose="02020603050405020304" pitchFamily="18" charset="0"/>
                        </a:rPr>
                        <a:t>Cordinate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Y-</a:t>
                      </a:r>
                      <a:r>
                        <a:rPr lang="en-IN" sz="1400" dirty="0" err="1" smtClean="0">
                          <a:latin typeface="Times New Roman" panose="02020603050405020304" pitchFamily="18" charset="0"/>
                          <a:cs typeface="Times New Roman" panose="02020603050405020304" pitchFamily="18" charset="0"/>
                        </a:rPr>
                        <a:t>Cordinate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Cluster</a:t>
                      </a:r>
                      <a:endParaRPr lang="en-IN" sz="1400" dirty="0">
                        <a:latin typeface="Times New Roman" panose="02020603050405020304" pitchFamily="18" charset="0"/>
                        <a:cs typeface="Times New Roman" panose="02020603050405020304" pitchFamily="18" charset="0"/>
                      </a:endParaRPr>
                    </a:p>
                  </a:txBody>
                  <a:tcPr/>
                </a:tc>
              </a:tr>
              <a:tr h="418694">
                <a:tc>
                  <a:txBody>
                    <a:bodyPr/>
                    <a:lstStyle/>
                    <a:p>
                      <a:r>
                        <a:rPr lang="en-IN" sz="1400" dirty="0" smtClean="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28.16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24.73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24.51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24.18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19.23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C1</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6</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7</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6.0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15.13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4.12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7.0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15.29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25.0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8.0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15.52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4.12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r h="370840">
                <a:tc>
                  <a:txBody>
                    <a:bodyPr/>
                    <a:lstStyle/>
                    <a:p>
                      <a:r>
                        <a:rPr lang="en-IN" sz="1400" dirty="0" smtClean="0">
                          <a:latin typeface="Times New Roman" panose="02020603050405020304" pitchFamily="18" charset="0"/>
                          <a:cs typeface="Times New Roman" panose="02020603050405020304" pitchFamily="18" charset="0"/>
                        </a:rPr>
                        <a:t>10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29.0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7.0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19.23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smtClean="0">
                          <a:latin typeface="Times New Roman" panose="02020603050405020304" pitchFamily="18" charset="0"/>
                          <a:cs typeface="Times New Roman" panose="02020603050405020304" pitchFamily="18" charset="0"/>
                        </a:rPr>
                        <a:t>C2</a:t>
                      </a:r>
                      <a:endParaRPr lang="en-IN" sz="1400"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8100789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TextBox 1"/>
              <p:cNvSpPr txBox="1"/>
              <p:nvPr/>
            </p:nvSpPr>
            <p:spPr>
              <a:xfrm>
                <a:off x="618308" y="943704"/>
                <a:ext cx="10955383" cy="3324308"/>
              </a:xfrm>
              <a:prstGeom prst="rect">
                <a:avLst/>
              </a:prstGeom>
              <a:noFill/>
            </p:spPr>
            <p:txBody>
              <a:bodyPr wrap="square" rtlCol="0">
                <a:spAutoFit/>
              </a:bodyPr>
              <a:lstStyle/>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Clusters are</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C1:{(1,4),(5,1),(5,2),</a:t>
                </a:r>
                <a:r>
                  <a:rPr lang="en-IN" sz="2000" b="1" dirty="0">
                    <a:solidFill>
                      <a:schemeClr val="bg1"/>
                    </a:solidFill>
                    <a:latin typeface="Times New Roman" panose="02020603050405020304" pitchFamily="18" charset="0"/>
                    <a:cs typeface="Times New Roman" panose="02020603050405020304" pitchFamily="18" charset="0"/>
                  </a:rPr>
                  <a:t>(</a:t>
                </a:r>
                <a:r>
                  <a:rPr lang="en-IN" sz="2000" dirty="0">
                    <a:solidFill>
                      <a:schemeClr val="bg1"/>
                    </a:solidFill>
                    <a:latin typeface="Times New Roman" panose="02020603050405020304" pitchFamily="18" charset="0"/>
                    <a:cs typeface="Times New Roman" panose="02020603050405020304" pitchFamily="18" charset="0"/>
                  </a:rPr>
                  <a:t>5,4),(</a:t>
                </a:r>
                <a:r>
                  <a:rPr lang="en-IN" sz="2000" b="1" dirty="0">
                    <a:solidFill>
                      <a:schemeClr val="bg1"/>
                    </a:solidFill>
                    <a:latin typeface="Times New Roman" panose="02020603050405020304" pitchFamily="18" charset="0"/>
                    <a:cs typeface="Times New Roman" panose="02020603050405020304" pitchFamily="18" charset="0"/>
                  </a:rPr>
                  <a:t>10,4</a:t>
                </a:r>
                <a:r>
                  <a:rPr lang="en-IN" sz="2000" dirty="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C2:{(10,4),(25,4),(25,6),</a:t>
                </a:r>
                <a:r>
                  <a:rPr lang="en-IN" sz="2000" b="1" dirty="0">
                    <a:solidFill>
                      <a:schemeClr val="bg1"/>
                    </a:solidFill>
                    <a:latin typeface="Times New Roman" panose="02020603050405020304" pitchFamily="18" charset="0"/>
                    <a:cs typeface="Times New Roman" panose="02020603050405020304" pitchFamily="18" charset="0"/>
                  </a:rPr>
                  <a:t>(25,7</a:t>
                </a:r>
                <a:r>
                  <a:rPr lang="en-IN" sz="2000" dirty="0">
                    <a:solidFill>
                      <a:schemeClr val="bg1"/>
                    </a:solidFill>
                    <a:latin typeface="Times New Roman" panose="02020603050405020304" pitchFamily="18" charset="0"/>
                    <a:cs typeface="Times New Roman" panose="02020603050405020304" pitchFamily="18" charset="0"/>
                  </a:rPr>
                  <a:t>),(25,8),(</a:t>
                </a:r>
                <a:r>
                  <a:rPr lang="en-IN" sz="2000" b="1" dirty="0">
                    <a:solidFill>
                      <a:schemeClr val="bg1"/>
                    </a:solidFill>
                    <a:latin typeface="Times New Roman" panose="02020603050405020304" pitchFamily="18" charset="0"/>
                    <a:cs typeface="Times New Roman" panose="02020603050405020304" pitchFamily="18" charset="0"/>
                  </a:rPr>
                  <a:t>29,7)}</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Calculate the cost</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Cost(</a:t>
                </a:r>
                <a:r>
                  <a:rPr lang="en-IN" sz="2000" dirty="0" err="1">
                    <a:solidFill>
                      <a:schemeClr val="bg1"/>
                    </a:solidFill>
                    <a:latin typeface="Times New Roman" panose="02020603050405020304" pitchFamily="18" charset="0"/>
                    <a:cs typeface="Times New Roman" panose="02020603050405020304" pitchFamily="18" charset="0"/>
                  </a:rPr>
                  <a:t>c,x</a:t>
                </a:r>
                <a:r>
                  <a:rPr lang="en-IN" sz="2000" dirty="0">
                    <a:solidFill>
                      <a:schemeClr val="bg1"/>
                    </a:solidFill>
                    <a:latin typeface="Times New Roman" panose="02020603050405020304" pitchFamily="18" charset="0"/>
                    <a:cs typeface="Times New Roman" panose="02020603050405020304" pitchFamily="18" charset="0"/>
                  </a:rPr>
                  <a:t>) = </a:t>
                </a:r>
                <a14:m>
                  <m:oMath xmlns:m="http://schemas.openxmlformats.org/officeDocument/2006/math">
                    <m:nary>
                      <m:naryPr>
                        <m:chr m:val="∑"/>
                        <m:supHide m:val="on"/>
                        <m:ctrlPr>
                          <a:rPr lang="en-IN" sz="2000" i="1">
                            <a:solidFill>
                              <a:schemeClr val="bg1"/>
                            </a:solidFill>
                            <a:latin typeface="Cambria Math" panose="02040503050406030204" pitchFamily="18" charset="0"/>
                            <a:cs typeface="Times New Roman" panose="02020603050405020304" pitchFamily="18" charset="0"/>
                          </a:rPr>
                        </m:ctrlPr>
                      </m:naryPr>
                      <m:sub>
                        <m:r>
                          <m:rPr>
                            <m:brk m:alnAt="7"/>
                          </m:rPr>
                          <a:rPr lang="en-IN" sz="2000" i="1">
                            <a:solidFill>
                              <a:schemeClr val="bg1"/>
                            </a:solidFill>
                            <a:latin typeface="Cambria Math" panose="02040503050406030204" pitchFamily="18" charset="0"/>
                            <a:cs typeface="Times New Roman" panose="02020603050405020304" pitchFamily="18" charset="0"/>
                          </a:rPr>
                          <m:t>𝑖</m:t>
                        </m:r>
                      </m:sub>
                      <m:sup/>
                      <m:e>
                        <m:r>
                          <a:rPr lang="en-IN" sz="2000" i="1">
                            <a:solidFill>
                              <a:schemeClr val="bg1"/>
                            </a:solidFill>
                            <a:latin typeface="Cambria Math" panose="02040503050406030204" pitchFamily="18" charset="0"/>
                            <a:cs typeface="Times New Roman" panose="02020603050405020304" pitchFamily="18" charset="0"/>
                          </a:rPr>
                          <m:t>|</m:t>
                        </m:r>
                        <m:sSub>
                          <m:sSubPr>
                            <m:ctrlPr>
                              <a:rPr lang="en-IN" sz="2000" i="1">
                                <a:solidFill>
                                  <a:schemeClr val="bg1"/>
                                </a:solidFill>
                                <a:latin typeface="Cambria Math" panose="02040503050406030204" pitchFamily="18" charset="0"/>
                                <a:cs typeface="Times New Roman" panose="02020603050405020304" pitchFamily="18" charset="0"/>
                              </a:rPr>
                            </m:ctrlPr>
                          </m:sSubPr>
                          <m:e>
                            <m:r>
                              <a:rPr lang="en-IN" sz="2000" i="1">
                                <a:solidFill>
                                  <a:schemeClr val="bg1"/>
                                </a:solidFill>
                                <a:latin typeface="Cambria Math" panose="02040503050406030204" pitchFamily="18" charset="0"/>
                                <a:cs typeface="Times New Roman" panose="02020603050405020304" pitchFamily="18" charset="0"/>
                              </a:rPr>
                              <m:t>𝑐</m:t>
                            </m:r>
                          </m:e>
                          <m:sub>
                            <m:r>
                              <a:rPr lang="en-IN" sz="2000" i="1">
                                <a:solidFill>
                                  <a:schemeClr val="bg1"/>
                                </a:solidFill>
                                <a:latin typeface="Cambria Math" panose="02040503050406030204" pitchFamily="18" charset="0"/>
                                <a:cs typeface="Times New Roman" panose="02020603050405020304" pitchFamily="18" charset="0"/>
                              </a:rPr>
                              <m:t>𝑖</m:t>
                            </m:r>
                          </m:sub>
                        </m:sSub>
                        <m:r>
                          <a:rPr lang="en-IN" sz="2000" i="1">
                            <a:solidFill>
                              <a:schemeClr val="bg1"/>
                            </a:solidFill>
                            <a:latin typeface="Cambria Math" panose="02040503050406030204" pitchFamily="18" charset="0"/>
                            <a:cs typeface="Times New Roman" panose="02020603050405020304" pitchFamily="18" charset="0"/>
                          </a:rPr>
                          <m:t>−</m:t>
                        </m:r>
                        <m:sSub>
                          <m:sSubPr>
                            <m:ctrlPr>
                              <a:rPr lang="en-IN" sz="2000" i="1">
                                <a:solidFill>
                                  <a:schemeClr val="bg1"/>
                                </a:solidFill>
                                <a:latin typeface="Cambria Math" panose="02040503050406030204" pitchFamily="18" charset="0"/>
                                <a:cs typeface="Times New Roman" panose="02020603050405020304" pitchFamily="18" charset="0"/>
                              </a:rPr>
                            </m:ctrlPr>
                          </m:sSubPr>
                          <m:e>
                            <m:r>
                              <a:rPr lang="en-IN" sz="2000" i="1">
                                <a:solidFill>
                                  <a:schemeClr val="bg1"/>
                                </a:solidFill>
                                <a:latin typeface="Cambria Math" panose="02040503050406030204" pitchFamily="18" charset="0"/>
                                <a:cs typeface="Times New Roman" panose="02020603050405020304" pitchFamily="18" charset="0"/>
                              </a:rPr>
                              <m:t>𝑥</m:t>
                            </m:r>
                          </m:e>
                          <m:sub>
                            <m:r>
                              <a:rPr lang="en-IN" sz="2000" i="1">
                                <a:solidFill>
                                  <a:schemeClr val="bg1"/>
                                </a:solidFill>
                                <a:latin typeface="Cambria Math" panose="02040503050406030204" pitchFamily="18" charset="0"/>
                                <a:cs typeface="Times New Roman" panose="02020603050405020304" pitchFamily="18" charset="0"/>
                              </a:rPr>
                              <m:t>𝑖</m:t>
                            </m:r>
                          </m:sub>
                        </m:sSub>
                        <m:r>
                          <a:rPr lang="en-IN" sz="2000" i="1">
                            <a:solidFill>
                              <a:schemeClr val="bg1"/>
                            </a:solidFill>
                            <a:latin typeface="Cambria Math" panose="02040503050406030204" pitchFamily="18" charset="0"/>
                            <a:cs typeface="Times New Roman" panose="02020603050405020304" pitchFamily="18" charset="0"/>
                          </a:rPr>
                          <m:t>|</m:t>
                        </m:r>
                      </m:e>
                    </m:nary>
                  </m:oMath>
                </a14:m>
                <a:endParaRPr lang="en-IN" sz="20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000" dirty="0">
                    <a:solidFill>
                      <a:schemeClr val="bg1"/>
                    </a:solidFill>
                    <a:latin typeface="Times New Roman" panose="02020603050405020304" pitchFamily="18" charset="0"/>
                    <a:cs typeface="Times New Roman" panose="02020603050405020304" pitchFamily="18" charset="0"/>
                  </a:rPr>
                  <a:t>Total </a:t>
                </a:r>
                <a:r>
                  <a:rPr lang="en-IN" sz="2000" dirty="0" smtClean="0">
                    <a:solidFill>
                      <a:schemeClr val="bg1"/>
                    </a:solidFill>
                    <a:latin typeface="Times New Roman" panose="02020603050405020304" pitchFamily="18" charset="0"/>
                    <a:cs typeface="Times New Roman" panose="02020603050405020304" pitchFamily="18" charset="0"/>
                  </a:rPr>
                  <a:t>Cost</a:t>
                </a:r>
              </a:p>
              <a:p>
                <a:pPr>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9+5+3+5+2+5+0+4+3+4+1+4+0+1=46</a:t>
                </a:r>
                <a:endParaRPr lang="en-IN" sz="20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18308" y="943704"/>
                <a:ext cx="10955383" cy="3324308"/>
              </a:xfrm>
              <a:prstGeom prst="rect">
                <a:avLst/>
              </a:prstGeom>
              <a:blipFill rotWithShape="0">
                <a:blip r:embed="rId3"/>
                <a:stretch>
                  <a:fillRect l="-556" b="-734"/>
                </a:stretch>
              </a:blipFill>
            </p:spPr>
            <p:txBody>
              <a:bodyPr/>
              <a:lstStyle/>
              <a:p>
                <a:r>
                  <a:rPr lang="en-IN">
                    <a:noFill/>
                  </a:rPr>
                  <a:t> </a:t>
                </a:r>
              </a:p>
            </p:txBody>
          </p:sp>
        </mc:Fallback>
      </mc:AlternateContent>
    </p:spTree>
    <p:extLst>
      <p:ext uri="{BB962C8B-B14F-4D97-AF65-F5344CB8AC3E}">
        <p14:creationId xmlns:p14="http://schemas.microsoft.com/office/powerpoint/2010/main" val="4725526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3785652"/>
          </a:xfrm>
          <a:prstGeom prst="rect">
            <a:avLst/>
          </a:prstGeom>
          <a:noFill/>
        </p:spPr>
        <p:txBody>
          <a:bodyPr wrap="square" rtlCol="0">
            <a:spAutoFit/>
          </a:bodyPr>
          <a:lstStyle/>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Step 6</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Swapping cost=Current total cost-previous cost</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46-23=23&gt;0</a:t>
            </a: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Swapping cost&gt;0, we stop the algorithm</a:t>
            </a: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dirty="0" smtClean="0">
                <a:solidFill>
                  <a:schemeClr val="bg1"/>
                </a:solidFill>
                <a:latin typeface="Times New Roman" panose="02020603050405020304" pitchFamily="18" charset="0"/>
                <a:cs typeface="Times New Roman" panose="02020603050405020304" pitchFamily="18" charset="0"/>
              </a:rPr>
              <a:t>Our final Clusters are</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C1:{(1,4),(5,1),(5,2),</a:t>
            </a:r>
            <a:r>
              <a:rPr lang="en-IN" sz="2000" b="1" dirty="0">
                <a:solidFill>
                  <a:schemeClr val="bg1"/>
                </a:solidFill>
                <a:latin typeface="Times New Roman" panose="02020603050405020304" pitchFamily="18" charset="0"/>
                <a:cs typeface="Times New Roman" panose="02020603050405020304" pitchFamily="18" charset="0"/>
              </a:rPr>
              <a:t>(</a:t>
            </a:r>
            <a:r>
              <a:rPr lang="en-IN" sz="2000" dirty="0">
                <a:solidFill>
                  <a:schemeClr val="bg1"/>
                </a:solidFill>
                <a:latin typeface="Times New Roman" panose="02020603050405020304" pitchFamily="18" charset="0"/>
                <a:cs typeface="Times New Roman" panose="02020603050405020304" pitchFamily="18" charset="0"/>
              </a:rPr>
              <a:t>5,4),(</a:t>
            </a:r>
            <a:r>
              <a:rPr lang="en-IN" sz="2000" b="1" dirty="0">
                <a:solidFill>
                  <a:schemeClr val="bg1"/>
                </a:solidFill>
                <a:latin typeface="Times New Roman" panose="02020603050405020304" pitchFamily="18" charset="0"/>
                <a:cs typeface="Times New Roman" panose="02020603050405020304" pitchFamily="18" charset="0"/>
              </a:rPr>
              <a:t>10,4</a:t>
            </a:r>
            <a:r>
              <a:rPr lang="en-IN" sz="2000" dirty="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C2</a:t>
            </a:r>
            <a:r>
              <a:rPr lang="en-IN" sz="2000" dirty="0" smtClean="0">
                <a:solidFill>
                  <a:schemeClr val="bg1"/>
                </a:solidFill>
                <a:latin typeface="Times New Roman" panose="02020603050405020304" pitchFamily="18" charset="0"/>
                <a:cs typeface="Times New Roman" panose="02020603050405020304" pitchFamily="18" charset="0"/>
              </a:rPr>
              <a:t>:{(</a:t>
            </a:r>
            <a:r>
              <a:rPr lang="en-IN" sz="2000" dirty="0">
                <a:solidFill>
                  <a:schemeClr val="bg1"/>
                </a:solidFill>
                <a:latin typeface="Times New Roman" panose="02020603050405020304" pitchFamily="18" charset="0"/>
                <a:cs typeface="Times New Roman" panose="02020603050405020304" pitchFamily="18" charset="0"/>
              </a:rPr>
              <a:t>25,4),(25,6),</a:t>
            </a:r>
            <a:r>
              <a:rPr lang="en-IN" sz="2000" b="1" dirty="0">
                <a:solidFill>
                  <a:schemeClr val="bg1"/>
                </a:solidFill>
                <a:latin typeface="Times New Roman" panose="02020603050405020304" pitchFamily="18" charset="0"/>
                <a:cs typeface="Times New Roman" panose="02020603050405020304" pitchFamily="18" charset="0"/>
              </a:rPr>
              <a:t>(25,7</a:t>
            </a:r>
            <a:r>
              <a:rPr lang="en-IN" sz="2000" dirty="0">
                <a:solidFill>
                  <a:schemeClr val="bg1"/>
                </a:solidFill>
                <a:latin typeface="Times New Roman" panose="02020603050405020304" pitchFamily="18" charset="0"/>
                <a:cs typeface="Times New Roman" panose="02020603050405020304" pitchFamily="18" charset="0"/>
              </a:rPr>
              <a:t>),(25,8),(</a:t>
            </a:r>
            <a:r>
              <a:rPr lang="en-IN" sz="2000" b="1" dirty="0">
                <a:solidFill>
                  <a:schemeClr val="bg1"/>
                </a:solidFill>
                <a:latin typeface="Times New Roman" panose="02020603050405020304" pitchFamily="18" charset="0"/>
                <a:cs typeface="Times New Roman" panose="02020603050405020304" pitchFamily="18" charset="0"/>
              </a:rPr>
              <a:t>29,7)}</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54441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63677"/>
            <a:ext cx="10955383" cy="3730317"/>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Limitations of K-means</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While K-means is widely used, it has several limitations:</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Sensitivity to Initialization:</a:t>
            </a:r>
            <a:r>
              <a:rPr lang="en-IN" sz="2000" dirty="0">
                <a:solidFill>
                  <a:schemeClr val="bg1"/>
                </a:solidFill>
                <a:latin typeface="Times New Roman" panose="02020603050405020304" pitchFamily="18" charset="0"/>
                <a:cs typeface="Times New Roman" panose="02020603050405020304" pitchFamily="18" charset="0"/>
              </a:rPr>
              <a:t> Randomly chosen initial centroids can lead to poor clustering results or slow convergence.</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Choosing the Right K:</a:t>
            </a:r>
            <a:r>
              <a:rPr lang="en-IN" sz="2000" dirty="0">
                <a:solidFill>
                  <a:schemeClr val="bg1"/>
                </a:solidFill>
                <a:latin typeface="Times New Roman" panose="02020603050405020304" pitchFamily="18" charset="0"/>
                <a:cs typeface="Times New Roman" panose="02020603050405020304" pitchFamily="18" charset="0"/>
              </a:rPr>
              <a:t> Determining the optimal number of clusters (</a:t>
            </a:r>
            <a:r>
              <a:rPr lang="en-IN" sz="2000" b="1" dirty="0">
                <a:solidFill>
                  <a:schemeClr val="bg1"/>
                </a:solidFill>
                <a:latin typeface="Times New Roman" panose="02020603050405020304" pitchFamily="18" charset="0"/>
                <a:cs typeface="Times New Roman" panose="02020603050405020304" pitchFamily="18" charset="0"/>
              </a:rPr>
              <a:t>k</a:t>
            </a:r>
            <a:r>
              <a:rPr lang="en-IN" sz="2000" dirty="0">
                <a:solidFill>
                  <a:schemeClr val="bg1"/>
                </a:solidFill>
                <a:latin typeface="Times New Roman" panose="02020603050405020304" pitchFamily="18" charset="0"/>
                <a:cs typeface="Times New Roman" panose="02020603050405020304" pitchFamily="18" charset="0"/>
              </a:rPr>
              <a:t>) can be challenging.</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Assumption of Spherical Clusters:</a:t>
            </a:r>
            <a:r>
              <a:rPr lang="en-IN" sz="2000" dirty="0">
                <a:solidFill>
                  <a:schemeClr val="bg1"/>
                </a:solidFill>
                <a:latin typeface="Times New Roman" panose="02020603050405020304" pitchFamily="18" charset="0"/>
                <a:cs typeface="Times New Roman" panose="02020603050405020304" pitchFamily="18" charset="0"/>
              </a:rPr>
              <a:t> K-means assumes that clusters are spherical and equally sized, which may not hold true for all datasets.</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Sensitivity to Outliers:</a:t>
            </a:r>
            <a:r>
              <a:rPr lang="en-IN" sz="2000" dirty="0">
                <a:solidFill>
                  <a:schemeClr val="bg1"/>
                </a:solidFill>
                <a:latin typeface="Times New Roman" panose="02020603050405020304" pitchFamily="18" charset="0"/>
                <a:cs typeface="Times New Roman" panose="02020603050405020304" pitchFamily="18" charset="0"/>
              </a:rPr>
              <a:t> Outliers can skew the position of centroids, adversely affecting clustering</a:t>
            </a:r>
          </a:p>
        </p:txBody>
      </p:sp>
    </p:spTree>
    <p:extLst>
      <p:ext uri="{BB962C8B-B14F-4D97-AF65-F5344CB8AC3E}">
        <p14:creationId xmlns:p14="http://schemas.microsoft.com/office/powerpoint/2010/main" val="10677363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4457952"/>
          </a:xfrm>
          <a:prstGeom prst="rect">
            <a:avLst/>
          </a:prstGeom>
          <a:noFill/>
        </p:spPr>
        <p:txBody>
          <a:bodyPr wrap="square" rtlCol="0">
            <a:spAutoFit/>
          </a:bodyPr>
          <a:lstStyle/>
          <a:p>
            <a:pPr algn="just">
              <a:lnSpc>
                <a:spcPct val="150000"/>
              </a:lnSpc>
            </a:pPr>
            <a:r>
              <a:rPr lang="en-IN" sz="2400" dirty="0">
                <a:solidFill>
                  <a:schemeClr val="bg1"/>
                </a:solidFill>
                <a:latin typeface="Times New Roman" panose="02020603050405020304" pitchFamily="18" charset="0"/>
                <a:cs typeface="Times New Roman" panose="02020603050405020304" pitchFamily="18" charset="0"/>
              </a:rPr>
              <a:t>The term "k++ mean clustering" likely refers to the k-means++ algorithm, which is an improvement over the traditional k-means clustering </a:t>
            </a:r>
            <a:r>
              <a:rPr lang="en-IN" sz="2400" dirty="0" smtClean="0">
                <a:solidFill>
                  <a:schemeClr val="bg1"/>
                </a:solidFill>
                <a:latin typeface="Times New Roman" panose="02020603050405020304" pitchFamily="18" charset="0"/>
                <a:cs typeface="Times New Roman" panose="02020603050405020304" pitchFamily="18" charset="0"/>
              </a:rPr>
              <a:t>algorithm.</a:t>
            </a:r>
          </a:p>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K-means Clustering:</a:t>
            </a:r>
          </a:p>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Objective:</a:t>
            </a:r>
            <a:r>
              <a:rPr lang="en-IN" sz="2400" dirty="0">
                <a:solidFill>
                  <a:schemeClr val="bg1"/>
                </a:solidFill>
                <a:latin typeface="Times New Roman" panose="02020603050405020304" pitchFamily="18" charset="0"/>
                <a:cs typeface="Times New Roman" panose="02020603050405020304" pitchFamily="18" charset="0"/>
              </a:rPr>
              <a:t> Partition data into k clusters where each data point belongs to the cluster with the nearest mean, minimizing the within-cluster variance.</a:t>
            </a:r>
          </a:p>
          <a:p>
            <a:pPr algn="just">
              <a:lnSpc>
                <a:spcPct val="150000"/>
              </a:lnSpc>
            </a:pPr>
            <a:r>
              <a:rPr lang="en-IN" sz="2400" b="1" dirty="0">
                <a:solidFill>
                  <a:schemeClr val="bg1"/>
                </a:solidFill>
                <a:latin typeface="Times New Roman" panose="02020603050405020304" pitchFamily="18" charset="0"/>
                <a:cs typeface="Times New Roman" panose="02020603050405020304" pitchFamily="18" charset="0"/>
              </a:rPr>
              <a:t>Initialization:</a:t>
            </a:r>
            <a:r>
              <a:rPr lang="en-IN" sz="2400" dirty="0">
                <a:solidFill>
                  <a:schemeClr val="bg1"/>
                </a:solidFill>
                <a:latin typeface="Times New Roman" panose="02020603050405020304" pitchFamily="18" charset="0"/>
                <a:cs typeface="Times New Roman" panose="02020603050405020304" pitchFamily="18" charset="0"/>
              </a:rPr>
              <a:t> Usually, initial centroids are randomly chosen, which can lead to suboptimal clustering</a:t>
            </a:r>
          </a:p>
          <a:p>
            <a:pPr algn="just">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2727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3785652"/>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K-means++ Algorithm:</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Initialization Improvement:</a:t>
            </a:r>
            <a:r>
              <a:rPr lang="en-IN" sz="2000" dirty="0">
                <a:solidFill>
                  <a:schemeClr val="bg1"/>
                </a:solidFill>
                <a:latin typeface="Times New Roman" panose="02020603050405020304" pitchFamily="18" charset="0"/>
                <a:cs typeface="Times New Roman" panose="02020603050405020304" pitchFamily="18" charset="0"/>
              </a:rPr>
              <a:t> Addresses the issue of poor initialization in k-means by selecting initial cluster </a:t>
            </a:r>
            <a:r>
              <a:rPr lang="en-IN" sz="2000" dirty="0" err="1">
                <a:solidFill>
                  <a:schemeClr val="bg1"/>
                </a:solidFill>
                <a:latin typeface="Times New Roman" panose="02020603050405020304" pitchFamily="18" charset="0"/>
                <a:cs typeface="Times New Roman" panose="02020603050405020304" pitchFamily="18" charset="0"/>
              </a:rPr>
              <a:t>centers</a:t>
            </a:r>
            <a:r>
              <a:rPr lang="en-IN" sz="2000" dirty="0">
                <a:solidFill>
                  <a:schemeClr val="bg1"/>
                </a:solidFill>
                <a:latin typeface="Times New Roman" panose="02020603050405020304" pitchFamily="18" charset="0"/>
                <a:cs typeface="Times New Roman" panose="02020603050405020304" pitchFamily="18" charset="0"/>
              </a:rPr>
              <a:t> (centroids) more intelligently.</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Steps:</a:t>
            </a:r>
            <a:endParaRPr lang="en-IN" sz="2000" dirty="0">
              <a:solidFill>
                <a:schemeClr val="bg1"/>
              </a:solidFill>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Choose First Centroid:</a:t>
            </a:r>
            <a:r>
              <a:rPr lang="en-IN" sz="2000" dirty="0">
                <a:solidFill>
                  <a:schemeClr val="bg1"/>
                </a:solidFill>
                <a:latin typeface="Times New Roman" panose="02020603050405020304" pitchFamily="18" charset="0"/>
                <a:cs typeface="Times New Roman" panose="02020603050405020304" pitchFamily="18" charset="0"/>
              </a:rPr>
              <a:t> Select the first centroid randomly from the data points.</a:t>
            </a:r>
          </a:p>
          <a:p>
            <a:pPr marL="800100" lvl="1" indent="-342900" algn="just">
              <a:lnSpc>
                <a:spcPct val="150000"/>
              </a:lnSpc>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Choose Subsequent Centroids:</a:t>
            </a:r>
            <a:r>
              <a:rPr lang="en-IN" sz="2000" dirty="0">
                <a:solidFill>
                  <a:schemeClr val="bg1"/>
                </a:solidFill>
                <a:latin typeface="Times New Roman" panose="02020603050405020304" pitchFamily="18" charset="0"/>
                <a:cs typeface="Times New Roman" panose="02020603050405020304" pitchFamily="18" charset="0"/>
              </a:rPr>
              <a:t> Choose each subsequent centroid with a probability proportional to its squared distance from the nearest centroid already chosen. </a:t>
            </a:r>
            <a:endParaRPr lang="en-IN" sz="2000" dirty="0" smtClean="0">
              <a:solidFill>
                <a:schemeClr val="bg1"/>
              </a:solidFill>
              <a:latin typeface="Times New Roman" panose="02020603050405020304" pitchFamily="18" charset="0"/>
              <a:cs typeface="Times New Roman" panose="02020603050405020304" pitchFamily="18" charset="0"/>
            </a:endParaRPr>
          </a:p>
          <a:p>
            <a:pPr marL="800100" lvl="1" indent="-342900" algn="just">
              <a:lnSpc>
                <a:spcPct val="150000"/>
              </a:lnSpc>
              <a:buFont typeface="Arial" panose="020B0604020202020204" pitchFamily="34" charset="0"/>
              <a:buChar char="•"/>
            </a:pPr>
            <a:r>
              <a:rPr lang="en-IN" sz="2000" dirty="0" smtClean="0">
                <a:solidFill>
                  <a:schemeClr val="bg1"/>
                </a:solidFill>
                <a:latin typeface="Times New Roman" panose="02020603050405020304" pitchFamily="18" charset="0"/>
                <a:cs typeface="Times New Roman" panose="02020603050405020304" pitchFamily="18" charset="0"/>
              </a:rPr>
              <a:t>This </a:t>
            </a:r>
            <a:r>
              <a:rPr lang="en-IN" sz="2000" dirty="0">
                <a:solidFill>
                  <a:schemeClr val="bg1"/>
                </a:solidFill>
                <a:latin typeface="Times New Roman" panose="02020603050405020304" pitchFamily="18" charset="0"/>
                <a:cs typeface="Times New Roman" panose="02020603050405020304" pitchFamily="18" charset="0"/>
              </a:rPr>
              <a:t>probabilistic approach ensures that centroids are well spread out </a:t>
            </a:r>
            <a:r>
              <a:rPr lang="en-IN" sz="2000" dirty="0" smtClean="0">
                <a:solidFill>
                  <a:schemeClr val="bg1"/>
                </a:solidFill>
                <a:latin typeface="Times New Roman" panose="02020603050405020304" pitchFamily="18" charset="0"/>
                <a:cs typeface="Times New Roman" panose="02020603050405020304" pitchFamily="18" charset="0"/>
              </a:rPr>
              <a:t>initially.</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62881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2795958"/>
          </a:xfrm>
          <a:prstGeom prst="rect">
            <a:avLst/>
          </a:prstGeom>
          <a:noFill/>
        </p:spPr>
        <p:txBody>
          <a:bodyPr wrap="square" rtlCol="0">
            <a:spAutoFit/>
          </a:bodyPr>
          <a:lstStyle/>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Advantages of K-means++:</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Better Initialization:</a:t>
            </a:r>
            <a:r>
              <a:rPr lang="en-IN" sz="2400" dirty="0">
                <a:solidFill>
                  <a:schemeClr val="bg1"/>
                </a:solidFill>
                <a:latin typeface="Times New Roman" panose="02020603050405020304" pitchFamily="18" charset="0"/>
                <a:cs typeface="Times New Roman" panose="02020603050405020304" pitchFamily="18" charset="0"/>
              </a:rPr>
              <a:t> Results in better clustering performance as it reduces the chances of converging to a suboptimal solution.</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Improves Convergence:</a:t>
            </a:r>
            <a:r>
              <a:rPr lang="en-IN" sz="2400" dirty="0">
                <a:solidFill>
                  <a:schemeClr val="bg1"/>
                </a:solidFill>
                <a:latin typeface="Times New Roman" panose="02020603050405020304" pitchFamily="18" charset="0"/>
                <a:cs typeface="Times New Roman" panose="02020603050405020304" pitchFamily="18" charset="0"/>
              </a:rPr>
              <a:t> Faster convergence compared to random initialization, as the clusters start with more optimal centroids</a:t>
            </a:r>
          </a:p>
        </p:txBody>
      </p:sp>
    </p:spTree>
    <p:extLst>
      <p:ext uri="{BB962C8B-B14F-4D97-AF65-F5344CB8AC3E}">
        <p14:creationId xmlns:p14="http://schemas.microsoft.com/office/powerpoint/2010/main" val="10496879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4247317"/>
          </a:xfrm>
          <a:prstGeom prst="rect">
            <a:avLst/>
          </a:prstGeom>
          <a:noFill/>
        </p:spPr>
        <p:txBody>
          <a:bodyPr wrap="square" rtlCol="0">
            <a:spAutoFit/>
          </a:bodyPr>
          <a:lstStyle/>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K-means</a:t>
            </a:r>
            <a:r>
              <a:rPr lang="en-IN" sz="2000" b="1" dirty="0">
                <a:solidFill>
                  <a:schemeClr val="bg1"/>
                </a:solidFill>
                <a:latin typeface="Times New Roman" panose="02020603050405020304" pitchFamily="18" charset="0"/>
                <a:cs typeface="Times New Roman" panose="02020603050405020304" pitchFamily="18" charset="0"/>
              </a:rPr>
              <a:t>++ Algorithm Steps</a:t>
            </a:r>
          </a:p>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K-means++ modifies only the initialization step of K-means. Here's a detailed breakdown:</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Choose the First Centroid:</a:t>
            </a:r>
            <a:endParaRPr lang="en-IN" sz="2000" dirty="0">
              <a:solidFill>
                <a:schemeClr val="bg1"/>
              </a:solidFill>
              <a:latin typeface="Times New Roman" panose="02020603050405020304" pitchFamily="18" charset="0"/>
              <a:cs typeface="Times New Roman" panose="02020603050405020304" pitchFamily="18" charset="0"/>
            </a:endParaRPr>
          </a:p>
          <a:p>
            <a:pPr lvl="1"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Select the first centroid </a:t>
            </a:r>
            <a:r>
              <a:rPr lang="en-IN" sz="2000" b="1" dirty="0">
                <a:solidFill>
                  <a:schemeClr val="bg1"/>
                </a:solidFill>
                <a:latin typeface="Times New Roman" panose="02020603050405020304" pitchFamily="18" charset="0"/>
                <a:cs typeface="Times New Roman" panose="02020603050405020304" pitchFamily="18" charset="0"/>
              </a:rPr>
              <a:t>c₁</a:t>
            </a:r>
            <a:r>
              <a:rPr lang="en-IN" sz="2000" dirty="0">
                <a:solidFill>
                  <a:schemeClr val="bg1"/>
                </a:solidFill>
                <a:latin typeface="Times New Roman" panose="02020603050405020304" pitchFamily="18" charset="0"/>
                <a:cs typeface="Times New Roman" panose="02020603050405020304" pitchFamily="18" charset="0"/>
              </a:rPr>
              <a:t> uniformly at random from the dataset </a:t>
            </a:r>
            <a:r>
              <a:rPr lang="en-IN" sz="2000" b="1" dirty="0">
                <a:solidFill>
                  <a:schemeClr val="bg1"/>
                </a:solidFill>
                <a:latin typeface="Times New Roman" panose="02020603050405020304" pitchFamily="18" charset="0"/>
                <a:cs typeface="Times New Roman" panose="02020603050405020304" pitchFamily="18" charset="0"/>
              </a:rPr>
              <a:t>X</a:t>
            </a:r>
            <a:r>
              <a:rPr lang="en-IN" sz="2000" dirty="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Compute Distance for Remaining Centroids:</a:t>
            </a:r>
            <a:endParaRPr lang="en-IN" sz="2000" dirty="0">
              <a:solidFill>
                <a:schemeClr val="bg1"/>
              </a:solidFill>
              <a:latin typeface="Times New Roman" panose="02020603050405020304" pitchFamily="18" charset="0"/>
              <a:cs typeface="Times New Roman" panose="02020603050405020304" pitchFamily="18" charset="0"/>
            </a:endParaRPr>
          </a:p>
          <a:p>
            <a:pPr lvl="1"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For each data point </a:t>
            </a:r>
            <a:r>
              <a:rPr lang="en-IN" sz="2000" b="1" dirty="0">
                <a:solidFill>
                  <a:schemeClr val="bg1"/>
                </a:solidFill>
                <a:latin typeface="Times New Roman" panose="02020603050405020304" pitchFamily="18" charset="0"/>
                <a:cs typeface="Times New Roman" panose="02020603050405020304" pitchFamily="18" charset="0"/>
              </a:rPr>
              <a:t>x</a:t>
            </a:r>
            <a:r>
              <a:rPr lang="en-IN" sz="2000" dirty="0">
                <a:solidFill>
                  <a:schemeClr val="bg1"/>
                </a:solidFill>
                <a:latin typeface="Times New Roman" panose="02020603050405020304" pitchFamily="18" charset="0"/>
                <a:cs typeface="Times New Roman" panose="02020603050405020304" pitchFamily="18" charset="0"/>
              </a:rPr>
              <a:t> in </a:t>
            </a:r>
            <a:r>
              <a:rPr lang="en-IN" sz="2000" b="1" dirty="0">
                <a:solidFill>
                  <a:schemeClr val="bg1"/>
                </a:solidFill>
                <a:latin typeface="Times New Roman" panose="02020603050405020304" pitchFamily="18" charset="0"/>
                <a:cs typeface="Times New Roman" panose="02020603050405020304" pitchFamily="18" charset="0"/>
              </a:rPr>
              <a:t>X</a:t>
            </a:r>
            <a:r>
              <a:rPr lang="en-IN" sz="2000" dirty="0">
                <a:solidFill>
                  <a:schemeClr val="bg1"/>
                </a:solidFill>
                <a:latin typeface="Times New Roman" panose="02020603050405020304" pitchFamily="18" charset="0"/>
                <a:cs typeface="Times New Roman" panose="02020603050405020304" pitchFamily="18" charset="0"/>
              </a:rPr>
              <a:t>, compute the squared distance </a:t>
            </a:r>
            <a:r>
              <a:rPr lang="en-IN" sz="2000" b="1" dirty="0">
                <a:solidFill>
                  <a:schemeClr val="bg1"/>
                </a:solidFill>
                <a:latin typeface="Times New Roman" panose="02020603050405020304" pitchFamily="18" charset="0"/>
                <a:cs typeface="Times New Roman" panose="02020603050405020304" pitchFamily="18" charset="0"/>
              </a:rPr>
              <a:t>D(x)</a:t>
            </a:r>
            <a:r>
              <a:rPr lang="en-IN" sz="2000" dirty="0">
                <a:solidFill>
                  <a:schemeClr val="bg1"/>
                </a:solidFill>
                <a:latin typeface="Times New Roman" panose="02020603050405020304" pitchFamily="18" charset="0"/>
                <a:cs typeface="Times New Roman" panose="02020603050405020304" pitchFamily="18" charset="0"/>
              </a:rPr>
              <a:t> to the nearest already chosen centroid.</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Choose the Next Centroid with Probability:</a:t>
            </a:r>
            <a:endParaRPr lang="en-IN" sz="2000" dirty="0">
              <a:solidFill>
                <a:schemeClr val="bg1"/>
              </a:solidFill>
              <a:latin typeface="Times New Roman" panose="02020603050405020304" pitchFamily="18" charset="0"/>
              <a:cs typeface="Times New Roman" panose="02020603050405020304" pitchFamily="18" charset="0"/>
            </a:endParaRPr>
          </a:p>
          <a:p>
            <a:pPr lvl="1"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Select the next centroid </a:t>
            </a:r>
            <a:r>
              <a:rPr lang="en-IN" sz="2000" b="1" dirty="0">
                <a:solidFill>
                  <a:schemeClr val="bg1"/>
                </a:solidFill>
                <a:latin typeface="Times New Roman" panose="02020603050405020304" pitchFamily="18" charset="0"/>
                <a:cs typeface="Times New Roman" panose="02020603050405020304" pitchFamily="18" charset="0"/>
              </a:rPr>
              <a:t>c₂</a:t>
            </a:r>
            <a:r>
              <a:rPr lang="en-IN" sz="2000" dirty="0">
                <a:solidFill>
                  <a:schemeClr val="bg1"/>
                </a:solidFill>
                <a:latin typeface="Times New Roman" panose="02020603050405020304" pitchFamily="18" charset="0"/>
                <a:cs typeface="Times New Roman" panose="02020603050405020304" pitchFamily="18" charset="0"/>
              </a:rPr>
              <a:t> from </a:t>
            </a:r>
            <a:r>
              <a:rPr lang="en-IN" sz="2000" b="1" dirty="0">
                <a:solidFill>
                  <a:schemeClr val="bg1"/>
                </a:solidFill>
                <a:latin typeface="Times New Roman" panose="02020603050405020304" pitchFamily="18" charset="0"/>
                <a:cs typeface="Times New Roman" panose="02020603050405020304" pitchFamily="18" charset="0"/>
              </a:rPr>
              <a:t>X</a:t>
            </a:r>
            <a:r>
              <a:rPr lang="en-IN" sz="2000" dirty="0">
                <a:solidFill>
                  <a:schemeClr val="bg1"/>
                </a:solidFill>
                <a:latin typeface="Times New Roman" panose="02020603050405020304" pitchFamily="18" charset="0"/>
                <a:cs typeface="Times New Roman" panose="02020603050405020304" pitchFamily="18" charset="0"/>
              </a:rPr>
              <a:t> with probability proportional to </a:t>
            </a:r>
            <a:r>
              <a:rPr lang="en-IN" sz="2000" b="1" dirty="0">
                <a:solidFill>
                  <a:schemeClr val="bg1"/>
                </a:solidFill>
                <a:latin typeface="Times New Roman" panose="02020603050405020304" pitchFamily="18" charset="0"/>
                <a:cs typeface="Times New Roman" panose="02020603050405020304" pitchFamily="18" charset="0"/>
              </a:rPr>
              <a:t>D(x)</a:t>
            </a:r>
            <a:r>
              <a:rPr lang="en-IN" sz="2000" dirty="0">
                <a:solidFill>
                  <a:schemeClr val="bg1"/>
                </a:solidFill>
                <a:latin typeface="Times New Roman" panose="02020603050405020304" pitchFamily="18" charset="0"/>
                <a:cs typeface="Times New Roman" panose="02020603050405020304" pitchFamily="18" charset="0"/>
              </a:rPr>
              <a:t>. This means points farther from existing centroids have a higher chance of being selected</a:t>
            </a:r>
            <a:r>
              <a:rPr lang="en-IN" sz="2000" dirty="0" smtClean="0">
                <a:solidFill>
                  <a:schemeClr val="bg1"/>
                </a:solidFill>
                <a:latin typeface="Times New Roman" panose="02020603050405020304" pitchFamily="18" charset="0"/>
                <a:cs typeface="Times New Roman" panose="02020603050405020304" pitchFamily="18" charset="0"/>
              </a:rPr>
              <a:t>.</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54565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2400657"/>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Repeat Until k Centroids Are Chosen:</a:t>
            </a:r>
            <a:endParaRPr lang="en-IN" sz="2000" dirty="0">
              <a:solidFill>
                <a:schemeClr val="bg1"/>
              </a:solidFill>
              <a:latin typeface="Times New Roman" panose="02020603050405020304" pitchFamily="18" charset="0"/>
              <a:cs typeface="Times New Roman" panose="02020603050405020304" pitchFamily="18" charset="0"/>
            </a:endParaRPr>
          </a:p>
          <a:p>
            <a:pPr lvl="1"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Repeat steps 2 and 3 until </a:t>
            </a:r>
            <a:r>
              <a:rPr lang="en-IN" sz="2000" b="1" dirty="0">
                <a:solidFill>
                  <a:schemeClr val="bg1"/>
                </a:solidFill>
                <a:latin typeface="Times New Roman" panose="02020603050405020304" pitchFamily="18" charset="0"/>
                <a:cs typeface="Times New Roman" panose="02020603050405020304" pitchFamily="18" charset="0"/>
              </a:rPr>
              <a:t>k</a:t>
            </a:r>
            <a:r>
              <a:rPr lang="en-IN" sz="2000" dirty="0">
                <a:solidFill>
                  <a:schemeClr val="bg1"/>
                </a:solidFill>
                <a:latin typeface="Times New Roman" panose="02020603050405020304" pitchFamily="18" charset="0"/>
                <a:cs typeface="Times New Roman" panose="02020603050405020304" pitchFamily="18" charset="0"/>
              </a:rPr>
              <a:t> centroids have been selected.</a:t>
            </a: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Proceed with Standard K-means:</a:t>
            </a:r>
            <a:endParaRPr lang="en-IN" sz="2000" dirty="0">
              <a:solidFill>
                <a:schemeClr val="bg1"/>
              </a:solidFill>
              <a:latin typeface="Times New Roman" panose="02020603050405020304" pitchFamily="18" charset="0"/>
              <a:cs typeface="Times New Roman" panose="02020603050405020304" pitchFamily="18" charset="0"/>
            </a:endParaRPr>
          </a:p>
          <a:p>
            <a:pPr lvl="1"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With the </a:t>
            </a:r>
            <a:r>
              <a:rPr lang="en-IN" sz="2000" b="1" dirty="0">
                <a:solidFill>
                  <a:schemeClr val="bg1"/>
                </a:solidFill>
                <a:latin typeface="Times New Roman" panose="02020603050405020304" pitchFamily="18" charset="0"/>
                <a:cs typeface="Times New Roman" panose="02020603050405020304" pitchFamily="18" charset="0"/>
              </a:rPr>
              <a:t>k</a:t>
            </a:r>
            <a:r>
              <a:rPr lang="en-IN" sz="2000" dirty="0">
                <a:solidFill>
                  <a:schemeClr val="bg1"/>
                </a:solidFill>
                <a:latin typeface="Times New Roman" panose="02020603050405020304" pitchFamily="18" charset="0"/>
                <a:cs typeface="Times New Roman" panose="02020603050405020304" pitchFamily="18" charset="0"/>
              </a:rPr>
              <a:t> initialized centroids, proceed with the standard K-means algorithm (assignment and update steps) until </a:t>
            </a:r>
            <a:r>
              <a:rPr lang="en-IN" sz="2000" dirty="0" smtClean="0">
                <a:solidFill>
                  <a:schemeClr val="bg1"/>
                </a:solidFill>
                <a:latin typeface="Times New Roman" panose="02020603050405020304" pitchFamily="18" charset="0"/>
                <a:cs typeface="Times New Roman" panose="02020603050405020304" pitchFamily="18" charset="0"/>
              </a:rPr>
              <a:t>convergence</a:t>
            </a:r>
            <a:r>
              <a:rPr lang="en-IN" sz="2000" dirty="0">
                <a:solidFill>
                  <a:schemeClr val="bg1"/>
                </a:solidFill>
                <a:latin typeface="Times New Roman" panose="02020603050405020304" pitchFamily="18" charset="0"/>
                <a:cs typeface="Times New Roman" panose="02020603050405020304" pitchFamily="18" charset="0"/>
              </a:rPr>
              <a:t>.</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01406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solidFill>
                <a:schemeClr val="bg1"/>
              </a:solidFill>
            </a:endParaRPr>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504625"/>
          </a:xfrm>
          <a:prstGeom prst="rect">
            <a:avLst/>
          </a:prstGeom>
          <a:noFill/>
        </p:spPr>
        <p:txBody>
          <a:bodyPr wrap="square" rtlCol="0">
            <a:spAutoFit/>
          </a:bodyPr>
          <a:lstStyle/>
          <a:p>
            <a:pPr algn="just">
              <a:lnSpc>
                <a:spcPct val="150000"/>
              </a:lnSpc>
            </a:pPr>
            <a:r>
              <a:rPr lang="en-IN" sz="2000" dirty="0">
                <a:solidFill>
                  <a:schemeClr val="bg1"/>
                </a:solidFill>
                <a:latin typeface="Times New Roman" panose="02020603050405020304" pitchFamily="18" charset="0"/>
                <a:cs typeface="Times New Roman" panose="02020603050405020304" pitchFamily="18" charset="0"/>
              </a:rPr>
              <a:t>K-means++ vs. K-means: A Comparison</a:t>
            </a:r>
            <a:endParaRPr lang="en-IN" sz="2000"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6314193"/>
              </p:ext>
            </p:extLst>
          </p:nvPr>
        </p:nvGraphicFramePr>
        <p:xfrm>
          <a:off x="838200" y="3818414"/>
          <a:ext cx="10515600" cy="365760"/>
        </p:xfrm>
        <a:graphic>
          <a:graphicData uri="http://schemas.openxmlformats.org/drawingml/2006/table">
            <a:tbl>
              <a:tblPr/>
              <a:tblGrid>
                <a:gridCol w="3505200"/>
                <a:gridCol w="3505200"/>
                <a:gridCol w="3505200"/>
              </a:tblGrid>
              <a:tr h="0">
                <a:tc>
                  <a:txBody>
                    <a:bodyPr/>
                    <a:lstStyle/>
                    <a:p>
                      <a:r>
                        <a:rPr lang="en-IN"/>
                        <a:t>Feature</a:t>
                      </a:r>
                    </a:p>
                  </a:txBody>
                  <a:tcPr anchor="ctr">
                    <a:lnL>
                      <a:noFill/>
                    </a:lnL>
                    <a:lnR>
                      <a:noFill/>
                    </a:lnR>
                    <a:lnT>
                      <a:noFill/>
                    </a:lnT>
                    <a:lnB>
                      <a:noFill/>
                    </a:lnB>
                  </a:tcPr>
                </a:tc>
                <a:tc>
                  <a:txBody>
                    <a:bodyPr/>
                    <a:lstStyle/>
                    <a:p>
                      <a:r>
                        <a:rPr lang="en-IN"/>
                        <a:t>K-means</a:t>
                      </a:r>
                    </a:p>
                  </a:txBody>
                  <a:tcPr anchor="ctr">
                    <a:lnL>
                      <a:noFill/>
                    </a:lnL>
                    <a:lnR>
                      <a:noFill/>
                    </a:lnR>
                    <a:lnT>
                      <a:noFill/>
                    </a:lnT>
                    <a:lnB>
                      <a:noFill/>
                    </a:lnB>
                  </a:tcPr>
                </a:tc>
                <a:tc>
                  <a:txBody>
                    <a:bodyPr/>
                    <a:lstStyle/>
                    <a:p>
                      <a:r>
                        <a:rPr lang="en-IN"/>
                        <a:t>K-means++</a:t>
                      </a:r>
                    </a:p>
                  </a:txBody>
                  <a:tcPr anchor="ctr">
                    <a:lnL>
                      <a:noFill/>
                    </a:lnL>
                    <a:lnR>
                      <a:noFill/>
                    </a:lnR>
                    <a:lnT>
                      <a:noFill/>
                    </a:lnT>
                    <a:lnB>
                      <a:noFill/>
                    </a:lnB>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316301480"/>
              </p:ext>
            </p:extLst>
          </p:nvPr>
        </p:nvGraphicFramePr>
        <p:xfrm>
          <a:off x="838200" y="3818414"/>
          <a:ext cx="10515600" cy="365760"/>
        </p:xfrm>
        <a:graphic>
          <a:graphicData uri="http://schemas.openxmlformats.org/drawingml/2006/table">
            <a:tbl>
              <a:tblPr/>
              <a:tblGrid>
                <a:gridCol w="3505200"/>
                <a:gridCol w="3505200"/>
                <a:gridCol w="3505200"/>
              </a:tblGrid>
              <a:tr h="0">
                <a:tc>
                  <a:txBody>
                    <a:bodyPr/>
                    <a:lstStyle/>
                    <a:p>
                      <a:r>
                        <a:rPr lang="en-IN" b="1"/>
                        <a:t>Initialization</a:t>
                      </a:r>
                      <a:endParaRPr lang="en-IN"/>
                    </a:p>
                  </a:txBody>
                  <a:tcPr anchor="ctr">
                    <a:lnL>
                      <a:noFill/>
                    </a:lnL>
                    <a:lnR>
                      <a:noFill/>
                    </a:lnR>
                    <a:lnT>
                      <a:noFill/>
                    </a:lnT>
                    <a:lnB>
                      <a:noFill/>
                    </a:lnB>
                  </a:tcPr>
                </a:tc>
                <a:tc>
                  <a:txBody>
                    <a:bodyPr/>
                    <a:lstStyle/>
                    <a:p>
                      <a:r>
                        <a:rPr lang="en-IN"/>
                        <a:t>Random selection</a:t>
                      </a:r>
                    </a:p>
                  </a:txBody>
                  <a:tcPr anchor="ctr">
                    <a:lnL>
                      <a:noFill/>
                    </a:lnL>
                    <a:lnR>
                      <a:noFill/>
                    </a:lnR>
                    <a:lnT>
                      <a:noFill/>
                    </a:lnT>
                    <a:lnB>
                      <a:noFill/>
                    </a:lnB>
                  </a:tcPr>
                </a:tc>
                <a:tc>
                  <a:txBody>
                    <a:bodyPr/>
                    <a:lstStyle/>
                    <a:p>
                      <a:r>
                        <a:rPr lang="en-IN"/>
                        <a:t>Probabilistic, distance-based</a:t>
                      </a:r>
                    </a:p>
                  </a:txBody>
                  <a:tcPr anchor="ctr">
                    <a:lnL>
                      <a:noFill/>
                    </a:lnL>
                    <a:lnR>
                      <a:noFill/>
                    </a:lnR>
                    <a:lnT>
                      <a:noFill/>
                    </a:lnT>
                    <a:lnB>
                      <a:noFill/>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57536911"/>
              </p:ext>
            </p:extLst>
          </p:nvPr>
        </p:nvGraphicFramePr>
        <p:xfrm>
          <a:off x="838200" y="3818414"/>
          <a:ext cx="10515600" cy="365760"/>
        </p:xfrm>
        <a:graphic>
          <a:graphicData uri="http://schemas.openxmlformats.org/drawingml/2006/table">
            <a:tbl>
              <a:tblPr/>
              <a:tblGrid>
                <a:gridCol w="3505200"/>
                <a:gridCol w="3505200"/>
                <a:gridCol w="3505200"/>
              </a:tblGrid>
              <a:tr h="0">
                <a:tc>
                  <a:txBody>
                    <a:bodyPr/>
                    <a:lstStyle/>
                    <a:p>
                      <a:r>
                        <a:rPr lang="en-IN" b="1"/>
                        <a:t>Convergence Speed</a:t>
                      </a:r>
                      <a:endParaRPr lang="en-IN"/>
                    </a:p>
                  </a:txBody>
                  <a:tcPr anchor="ctr">
                    <a:lnL>
                      <a:noFill/>
                    </a:lnL>
                    <a:lnR>
                      <a:noFill/>
                    </a:lnR>
                    <a:lnT>
                      <a:noFill/>
                    </a:lnT>
                    <a:lnB>
                      <a:noFill/>
                    </a:lnB>
                  </a:tcPr>
                </a:tc>
                <a:tc>
                  <a:txBody>
                    <a:bodyPr/>
                    <a:lstStyle/>
                    <a:p>
                      <a:r>
                        <a:rPr lang="en-IN"/>
                        <a:t>Can be slow due to poor init</a:t>
                      </a:r>
                    </a:p>
                  </a:txBody>
                  <a:tcPr anchor="ctr">
                    <a:lnL>
                      <a:noFill/>
                    </a:lnL>
                    <a:lnR>
                      <a:noFill/>
                    </a:lnR>
                    <a:lnT>
                      <a:noFill/>
                    </a:lnT>
                    <a:lnB>
                      <a:noFill/>
                    </a:lnB>
                  </a:tcPr>
                </a:tc>
                <a:tc>
                  <a:txBody>
                    <a:bodyPr/>
                    <a:lstStyle/>
                    <a:p>
                      <a:r>
                        <a:rPr lang="en-IN"/>
                        <a:t>Generally faster due to better init</a:t>
                      </a:r>
                    </a:p>
                  </a:txBody>
                  <a:tcPr anchor="ctr">
                    <a:lnL>
                      <a:noFill/>
                    </a:lnL>
                    <a:lnR>
                      <a:noFill/>
                    </a:lnR>
                    <a:lnT>
                      <a:noFill/>
                    </a:lnT>
                    <a:lnB>
                      <a:noFill/>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827221073"/>
              </p:ext>
            </p:extLst>
          </p:nvPr>
        </p:nvGraphicFramePr>
        <p:xfrm>
          <a:off x="838200" y="3681254"/>
          <a:ext cx="10515600" cy="640080"/>
        </p:xfrm>
        <a:graphic>
          <a:graphicData uri="http://schemas.openxmlformats.org/drawingml/2006/table">
            <a:tbl>
              <a:tblPr/>
              <a:tblGrid>
                <a:gridCol w="3505200"/>
                <a:gridCol w="3505200"/>
                <a:gridCol w="3505200"/>
              </a:tblGrid>
              <a:tr h="0">
                <a:tc>
                  <a:txBody>
                    <a:bodyPr/>
                    <a:lstStyle/>
                    <a:p>
                      <a:r>
                        <a:rPr lang="en-IN" b="1"/>
                        <a:t>Cluster Quality</a:t>
                      </a:r>
                      <a:endParaRPr lang="en-IN"/>
                    </a:p>
                  </a:txBody>
                  <a:tcPr anchor="ctr">
                    <a:lnL>
                      <a:noFill/>
                    </a:lnL>
                    <a:lnR>
                      <a:noFill/>
                    </a:lnR>
                    <a:lnT>
                      <a:noFill/>
                    </a:lnT>
                    <a:lnB>
                      <a:noFill/>
                    </a:lnB>
                  </a:tcPr>
                </a:tc>
                <a:tc>
                  <a:txBody>
                    <a:bodyPr/>
                    <a:lstStyle/>
                    <a:p>
                      <a:r>
                        <a:rPr lang="en-IN"/>
                        <a:t>May get stuck in local minima</a:t>
                      </a:r>
                    </a:p>
                  </a:txBody>
                  <a:tcPr anchor="ctr">
                    <a:lnL>
                      <a:noFill/>
                    </a:lnL>
                    <a:lnR>
                      <a:noFill/>
                    </a:lnR>
                    <a:lnT>
                      <a:noFill/>
                    </a:lnT>
                    <a:lnB>
                      <a:noFill/>
                    </a:lnB>
                  </a:tcPr>
                </a:tc>
                <a:tc>
                  <a:txBody>
                    <a:bodyPr/>
                    <a:lstStyle/>
                    <a:p>
                      <a:r>
                        <a:rPr lang="en-IN"/>
                        <a:t>Higher quality clusters, closer to optimal</a:t>
                      </a:r>
                    </a:p>
                  </a:txBody>
                  <a:tcPr anchor="ctr">
                    <a:lnL>
                      <a:noFill/>
                    </a:lnL>
                    <a:lnR>
                      <a:noFill/>
                    </a:lnR>
                    <a:lnT>
                      <a:noFill/>
                    </a:lnT>
                    <a:lnB>
                      <a:noFill/>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4055752957"/>
              </p:ext>
            </p:extLst>
          </p:nvPr>
        </p:nvGraphicFramePr>
        <p:xfrm>
          <a:off x="838200" y="3818414"/>
          <a:ext cx="10515600" cy="365760"/>
        </p:xfrm>
        <a:graphic>
          <a:graphicData uri="http://schemas.openxmlformats.org/drawingml/2006/table">
            <a:tbl>
              <a:tblPr/>
              <a:tblGrid>
                <a:gridCol w="3505200"/>
                <a:gridCol w="3505200"/>
                <a:gridCol w="3505200"/>
              </a:tblGrid>
              <a:tr h="0">
                <a:tc>
                  <a:txBody>
                    <a:bodyPr/>
                    <a:lstStyle/>
                    <a:p>
                      <a:r>
                        <a:rPr lang="en-IN" b="1" dirty="0"/>
                        <a:t>Implementation Complexity</a:t>
                      </a:r>
                      <a:endParaRPr lang="en-IN" dirty="0"/>
                    </a:p>
                  </a:txBody>
                  <a:tcPr anchor="ctr">
                    <a:lnL>
                      <a:noFill/>
                    </a:lnL>
                    <a:lnR>
                      <a:noFill/>
                    </a:lnR>
                    <a:lnT>
                      <a:noFill/>
                    </a:lnT>
                    <a:lnB>
                      <a:noFill/>
                    </a:lnB>
                  </a:tcPr>
                </a:tc>
                <a:tc>
                  <a:txBody>
                    <a:bodyPr/>
                    <a:lstStyle/>
                    <a:p>
                      <a:r>
                        <a:rPr lang="en-IN"/>
                        <a:t>Simple</a:t>
                      </a:r>
                    </a:p>
                  </a:txBody>
                  <a:tcPr anchor="ctr">
                    <a:lnL>
                      <a:noFill/>
                    </a:lnL>
                    <a:lnR>
                      <a:noFill/>
                    </a:lnR>
                    <a:lnT>
                      <a:noFill/>
                    </a:lnT>
                    <a:lnB>
                      <a:noFill/>
                    </a:lnB>
                  </a:tcPr>
                </a:tc>
                <a:tc>
                  <a:txBody>
                    <a:bodyPr/>
                    <a:lstStyle/>
                    <a:p>
                      <a:r>
                        <a:rPr lang="en-IN" dirty="0"/>
                        <a:t>Slightly more complex</a:t>
                      </a:r>
                    </a:p>
                  </a:txBody>
                  <a:tcPr anchor="ctr">
                    <a:lnL>
                      <a:noFill/>
                    </a:lnL>
                    <a:lnR>
                      <a:noFill/>
                    </a:lnR>
                    <a:lnT>
                      <a:noFill/>
                    </a:lnT>
                    <a:lnB>
                      <a:noFill/>
                    </a:lnB>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305855229"/>
              </p:ext>
            </p:extLst>
          </p:nvPr>
        </p:nvGraphicFramePr>
        <p:xfrm>
          <a:off x="1775626" y="2300638"/>
          <a:ext cx="8127999" cy="284988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pPr algn="just"/>
                      <a:r>
                        <a:rPr lang="en-IN" sz="1600" dirty="0">
                          <a:solidFill>
                            <a:schemeClr val="bg1"/>
                          </a:solidFill>
                          <a:latin typeface="Times New Roman" panose="02020603050405020304" pitchFamily="18" charset="0"/>
                          <a:cs typeface="Times New Roman" panose="02020603050405020304" pitchFamily="18" charset="0"/>
                        </a:rPr>
                        <a:t>Feature</a:t>
                      </a:r>
                    </a:p>
                  </a:txBody>
                  <a:tcPr anchor="ctr"/>
                </a:tc>
                <a:tc>
                  <a:txBody>
                    <a:bodyPr/>
                    <a:lstStyle/>
                    <a:p>
                      <a:pPr algn="just"/>
                      <a:r>
                        <a:rPr lang="en-IN" sz="1600">
                          <a:solidFill>
                            <a:schemeClr val="bg1"/>
                          </a:solidFill>
                          <a:latin typeface="Times New Roman" panose="02020603050405020304" pitchFamily="18" charset="0"/>
                          <a:cs typeface="Times New Roman" panose="02020603050405020304" pitchFamily="18" charset="0"/>
                        </a:rPr>
                        <a:t>K-means</a:t>
                      </a:r>
                    </a:p>
                  </a:txBody>
                  <a:tcPr anchor="ctr"/>
                </a:tc>
                <a:tc>
                  <a:txBody>
                    <a:bodyPr/>
                    <a:lstStyle/>
                    <a:p>
                      <a:pPr algn="just"/>
                      <a:r>
                        <a:rPr lang="en-IN" sz="1600" dirty="0">
                          <a:solidFill>
                            <a:schemeClr val="bg1"/>
                          </a:solidFill>
                          <a:latin typeface="Times New Roman" panose="02020603050405020304" pitchFamily="18" charset="0"/>
                          <a:cs typeface="Times New Roman" panose="02020603050405020304" pitchFamily="18" charset="0"/>
                        </a:rPr>
                        <a:t>K-means++</a:t>
                      </a:r>
                    </a:p>
                  </a:txBody>
                  <a:tcPr anchor="ctr"/>
                </a:tc>
              </a:tr>
              <a:tr h="370840">
                <a:tc>
                  <a:txBody>
                    <a:bodyPr/>
                    <a:lstStyle/>
                    <a:p>
                      <a:pPr algn="just"/>
                      <a:r>
                        <a:rPr lang="en-IN" sz="1600" b="1" dirty="0">
                          <a:latin typeface="Times New Roman" panose="02020603050405020304" pitchFamily="18" charset="0"/>
                          <a:cs typeface="Times New Roman" panose="02020603050405020304" pitchFamily="18" charset="0"/>
                        </a:rPr>
                        <a:t>Initialization</a:t>
                      </a:r>
                    </a:p>
                  </a:txBody>
                  <a:tcPr anchor="ctr"/>
                </a:tc>
                <a:tc>
                  <a:txBody>
                    <a:bodyPr/>
                    <a:lstStyle/>
                    <a:p>
                      <a:pPr algn="just"/>
                      <a:r>
                        <a:rPr lang="en-IN" sz="1600">
                          <a:latin typeface="Times New Roman" panose="02020603050405020304" pitchFamily="18" charset="0"/>
                          <a:cs typeface="Times New Roman" panose="02020603050405020304" pitchFamily="18" charset="0"/>
                        </a:rPr>
                        <a:t>Random selection</a:t>
                      </a:r>
                    </a:p>
                  </a:txBody>
                  <a:tcPr anchor="ctr"/>
                </a:tc>
                <a:tc>
                  <a:txBody>
                    <a:bodyPr/>
                    <a:lstStyle/>
                    <a:p>
                      <a:pPr algn="just"/>
                      <a:r>
                        <a:rPr lang="en-IN" sz="1600" dirty="0">
                          <a:latin typeface="Times New Roman" panose="02020603050405020304" pitchFamily="18" charset="0"/>
                          <a:cs typeface="Times New Roman" panose="02020603050405020304" pitchFamily="18" charset="0"/>
                        </a:rPr>
                        <a:t>Probabilistic, distance-based</a:t>
                      </a:r>
                    </a:p>
                  </a:txBody>
                  <a:tcPr anchor="ctr"/>
                </a:tc>
              </a:tr>
              <a:tr h="370840">
                <a:tc>
                  <a:txBody>
                    <a:bodyPr/>
                    <a:lstStyle/>
                    <a:p>
                      <a:pPr algn="just"/>
                      <a:r>
                        <a:rPr lang="en-IN" sz="1600" b="1" dirty="0">
                          <a:latin typeface="Times New Roman" panose="02020603050405020304" pitchFamily="18" charset="0"/>
                          <a:cs typeface="Times New Roman" panose="02020603050405020304" pitchFamily="18" charset="0"/>
                        </a:rPr>
                        <a:t>Convergence Speed</a:t>
                      </a:r>
                    </a:p>
                  </a:txBody>
                  <a:tcPr anchor="ctr"/>
                </a:tc>
                <a:tc>
                  <a:txBody>
                    <a:bodyPr/>
                    <a:lstStyle/>
                    <a:p>
                      <a:pPr algn="just"/>
                      <a:r>
                        <a:rPr lang="en-IN" sz="1600" dirty="0">
                          <a:latin typeface="Times New Roman" panose="02020603050405020304" pitchFamily="18" charset="0"/>
                          <a:cs typeface="Times New Roman" panose="02020603050405020304" pitchFamily="18" charset="0"/>
                        </a:rPr>
                        <a:t>Can be slow due to poor </a:t>
                      </a:r>
                      <a:r>
                        <a:rPr lang="en-IN" sz="1600" dirty="0" err="1">
                          <a:latin typeface="Times New Roman" panose="02020603050405020304" pitchFamily="18" charset="0"/>
                          <a:cs typeface="Times New Roman" panose="02020603050405020304" pitchFamily="18" charset="0"/>
                        </a:rPr>
                        <a:t>init</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IN" sz="1600" dirty="0" smtClean="0">
                          <a:latin typeface="Times New Roman" panose="02020603050405020304" pitchFamily="18" charset="0"/>
                          <a:cs typeface="Times New Roman" panose="02020603050405020304" pitchFamily="18" charset="0"/>
                        </a:rPr>
                        <a:t>Generally faster due to better </a:t>
                      </a:r>
                      <a:r>
                        <a:rPr lang="en-IN" sz="1600" dirty="0" err="1" smtClean="0">
                          <a:latin typeface="Times New Roman" panose="02020603050405020304" pitchFamily="18" charset="0"/>
                          <a:cs typeface="Times New Roman" panose="02020603050405020304" pitchFamily="18" charset="0"/>
                        </a:rPr>
                        <a:t>init</a:t>
                      </a:r>
                      <a:endParaRPr lang="en-IN" sz="1600" dirty="0">
                        <a:solidFill>
                          <a:schemeClr val="bg1"/>
                        </a:solidFill>
                        <a:latin typeface="Times New Roman" panose="02020603050405020304" pitchFamily="18" charset="0"/>
                        <a:cs typeface="Times New Roman" panose="02020603050405020304" pitchFamily="18" charset="0"/>
                      </a:endParaRPr>
                    </a:p>
                  </a:txBody>
                  <a:tcPr/>
                </a:tc>
              </a:tr>
              <a:tr h="370840">
                <a:tc>
                  <a:txBody>
                    <a:bodyPr/>
                    <a:lstStyle/>
                    <a:p>
                      <a:pPr algn="just"/>
                      <a:r>
                        <a:rPr lang="en-IN" sz="1600" b="1">
                          <a:latin typeface="Times New Roman" panose="02020603050405020304" pitchFamily="18" charset="0"/>
                          <a:cs typeface="Times New Roman" panose="02020603050405020304" pitchFamily="18" charset="0"/>
                        </a:rPr>
                        <a:t>Cluster Quality</a:t>
                      </a:r>
                    </a:p>
                  </a:txBody>
                  <a:tcPr anchor="ctr"/>
                </a:tc>
                <a:tc>
                  <a:txBody>
                    <a:bodyPr/>
                    <a:lstStyle/>
                    <a:p>
                      <a:pPr algn="just"/>
                      <a:r>
                        <a:rPr lang="en-IN" sz="1600" dirty="0" smtClean="0">
                          <a:latin typeface="Times New Roman" panose="02020603050405020304" pitchFamily="18" charset="0"/>
                          <a:cs typeface="Times New Roman" panose="02020603050405020304" pitchFamily="18" charset="0"/>
                        </a:rPr>
                        <a:t>May get stuck in local minima</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just"/>
                      <a:r>
                        <a:rPr lang="en-IN" sz="1600" dirty="0" smtClean="0">
                          <a:latin typeface="Times New Roman" panose="02020603050405020304" pitchFamily="18" charset="0"/>
                          <a:cs typeface="Times New Roman" panose="02020603050405020304" pitchFamily="18" charset="0"/>
                        </a:rPr>
                        <a:t>Higher quality clusters, closer to optimal</a:t>
                      </a:r>
                      <a:endParaRPr lang="en-IN" sz="1600" dirty="0">
                        <a:latin typeface="Times New Roman" panose="02020603050405020304" pitchFamily="18" charset="0"/>
                        <a:cs typeface="Times New Roman" panose="02020603050405020304" pitchFamily="18" charset="0"/>
                      </a:endParaRPr>
                    </a:p>
                  </a:txBody>
                  <a:tcPr anchor="ctr"/>
                </a:tc>
              </a:tr>
              <a:tr h="370840">
                <a:tc>
                  <a:txBody>
                    <a:bodyPr/>
                    <a:lstStyle/>
                    <a:p>
                      <a:pPr algn="just"/>
                      <a:r>
                        <a:rPr lang="en-IN" sz="1600" b="1" dirty="0" smtClean="0">
                          <a:latin typeface="Times New Roman" panose="02020603050405020304" pitchFamily="18" charset="0"/>
                          <a:cs typeface="Times New Roman" panose="02020603050405020304" pitchFamily="18" charset="0"/>
                        </a:rPr>
                        <a:t>Computational Overhead</a:t>
                      </a:r>
                      <a:endParaRPr lang="en-IN" sz="16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just"/>
                      <a:r>
                        <a:rPr lang="en-IN" sz="1600" dirty="0" smtClean="0">
                          <a:latin typeface="Times New Roman" panose="02020603050405020304" pitchFamily="18" charset="0"/>
                          <a:cs typeface="Times New Roman" panose="02020603050405020304" pitchFamily="18" charset="0"/>
                        </a:rPr>
                        <a:t>Lower (simple random </a:t>
                      </a:r>
                      <a:r>
                        <a:rPr lang="en-IN" sz="1600" dirty="0" err="1" smtClean="0">
                          <a:latin typeface="Times New Roman" panose="02020603050405020304" pitchFamily="18" charset="0"/>
                          <a:cs typeface="Times New Roman" panose="02020603050405020304" pitchFamily="18" charset="0"/>
                        </a:rPr>
                        <a:t>init</a:t>
                      </a:r>
                      <a:r>
                        <a:rPr lang="en-IN" sz="1600" dirty="0" smtClean="0">
                          <a:latin typeface="Times New Roman" panose="02020603050405020304" pitchFamily="18" charset="0"/>
                          <a:cs typeface="Times New Roman" panose="02020603050405020304" pitchFamily="18" charset="0"/>
                        </a:rPr>
                        <a:t>)</a:t>
                      </a:r>
                      <a:endParaRPr lang="en-IN"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just"/>
                      <a:r>
                        <a:rPr lang="en-IN" sz="1600" dirty="0" smtClean="0">
                          <a:latin typeface="Times New Roman" panose="02020603050405020304" pitchFamily="18" charset="0"/>
                          <a:cs typeface="Times New Roman" panose="02020603050405020304" pitchFamily="18" charset="0"/>
                        </a:rPr>
                        <a:t>Slightly higher due to distance computations</a:t>
                      </a:r>
                      <a:endParaRPr lang="en-IN" sz="1600" dirty="0">
                        <a:solidFill>
                          <a:schemeClr val="bg1"/>
                        </a:solidFill>
                        <a:latin typeface="Times New Roman" panose="02020603050405020304" pitchFamily="18" charset="0"/>
                        <a:cs typeface="Times New Roman" panose="02020603050405020304" pitchFamily="18" charset="0"/>
                      </a:endParaRPr>
                    </a:p>
                  </a:txBody>
                  <a:tcPr/>
                </a:tc>
              </a:tr>
              <a:tr h="370840">
                <a:tc>
                  <a:txBody>
                    <a:bodyPr/>
                    <a:lstStyle/>
                    <a:p>
                      <a:pPr algn="just"/>
                      <a:r>
                        <a:rPr lang="en-IN" sz="1600" b="1" dirty="0" smtClean="0">
                          <a:latin typeface="Times New Roman" panose="02020603050405020304" pitchFamily="18" charset="0"/>
                          <a:cs typeface="Times New Roman" panose="02020603050405020304" pitchFamily="18" charset="0"/>
                        </a:rPr>
                        <a:t>Implementation Complexity</a:t>
                      </a:r>
                      <a:endParaRPr lang="en-IN" sz="1600" b="1"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just"/>
                      <a:r>
                        <a:rPr lang="en-IN" sz="1600" dirty="0" smtClean="0">
                          <a:latin typeface="Times New Roman" panose="02020603050405020304" pitchFamily="18" charset="0"/>
                          <a:cs typeface="Times New Roman" panose="02020603050405020304" pitchFamily="18" charset="0"/>
                        </a:rPr>
                        <a:t>Simple</a:t>
                      </a:r>
                      <a:endParaRPr lang="en-IN" sz="16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just"/>
                      <a:r>
                        <a:rPr lang="en-IN" sz="1600" dirty="0" smtClean="0">
                          <a:latin typeface="Times New Roman" panose="02020603050405020304" pitchFamily="18" charset="0"/>
                          <a:cs typeface="Times New Roman" panose="02020603050405020304" pitchFamily="18" charset="0"/>
                        </a:rPr>
                        <a:t>Slightly more complex</a:t>
                      </a:r>
                      <a:endParaRPr lang="en-IN" sz="1600" dirty="0">
                        <a:solidFill>
                          <a:schemeClr val="bg1"/>
                        </a:solidFill>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3873371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1938992"/>
          </a:xfrm>
          <a:prstGeom prst="rect">
            <a:avLst/>
          </a:prstGeom>
          <a:noFill/>
        </p:spPr>
        <p:txBody>
          <a:bodyPr wrap="square" rtlCol="0">
            <a:spAutoFit/>
          </a:bodyPr>
          <a:lstStyle/>
          <a:p>
            <a:pPr>
              <a:lnSpc>
                <a:spcPct val="150000"/>
              </a:lnSpc>
            </a:pPr>
            <a:r>
              <a:rPr lang="en-IN" sz="2000" b="1" dirty="0">
                <a:solidFill>
                  <a:schemeClr val="bg1"/>
                </a:solidFill>
                <a:latin typeface="Times New Roman" panose="02020603050405020304" pitchFamily="18" charset="0"/>
                <a:cs typeface="Times New Roman" panose="02020603050405020304" pitchFamily="18" charset="0"/>
              </a:rPr>
              <a:t>Types of Clustering</a:t>
            </a:r>
            <a:r>
              <a:rPr lang="en-IN" sz="2000" dirty="0">
                <a:solidFill>
                  <a:schemeClr val="bg1"/>
                </a:solidFill>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Hard Clustering</a:t>
            </a:r>
            <a:r>
              <a:rPr lang="en-IN" sz="2000" dirty="0">
                <a:solidFill>
                  <a:schemeClr val="bg1"/>
                </a:solidFill>
                <a:latin typeface="Times New Roman" panose="02020603050405020304" pitchFamily="18" charset="0"/>
                <a:cs typeface="Times New Roman" panose="02020603050405020304" pitchFamily="18" charset="0"/>
              </a:rPr>
              <a:t>: Each data point belongs to exactly one cluster.</a:t>
            </a:r>
          </a:p>
          <a:p>
            <a:pPr marL="342900" indent="-342900">
              <a:lnSpc>
                <a:spcPct val="150000"/>
              </a:lnSpc>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Soft Clustering</a:t>
            </a:r>
            <a:r>
              <a:rPr lang="en-IN" sz="2000" dirty="0">
                <a:solidFill>
                  <a:schemeClr val="bg1"/>
                </a:solidFill>
                <a:latin typeface="Times New Roman" panose="02020603050405020304" pitchFamily="18" charset="0"/>
                <a:cs typeface="Times New Roman" panose="02020603050405020304" pitchFamily="18" charset="0"/>
              </a:rPr>
              <a:t>: Each data point can belong to multiple clusters with varying degrees of membership (e.g., Fuzzy C-means)</a:t>
            </a:r>
          </a:p>
        </p:txBody>
      </p:sp>
    </p:spTree>
    <p:extLst>
      <p:ext uri="{BB962C8B-B14F-4D97-AF65-F5344CB8AC3E}">
        <p14:creationId xmlns:p14="http://schemas.microsoft.com/office/powerpoint/2010/main" val="28721252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816"/>
            <a:ext cx="12192000" cy="70530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337348"/>
            <a:ext cx="3396343"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43" y="2189422"/>
            <a:ext cx="5556066" cy="1477328"/>
          </a:xfrm>
          <a:prstGeom prst="rect">
            <a:avLst/>
          </a:prstGeom>
          <a:noFill/>
        </p:spPr>
        <p:txBody>
          <a:bodyPr wrap="square" rtlCol="0">
            <a:spAutoFit/>
          </a:bodyPr>
          <a:lstStyle/>
          <a:p>
            <a:pPr algn="just">
              <a:lnSpc>
                <a:spcPct val="150000"/>
              </a:lnSpc>
            </a:pPr>
            <a:r>
              <a:rPr lang="en-IN" sz="6000" dirty="0" smtClean="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THANKYOU</a:t>
            </a:r>
            <a:endParaRPr lang="en-IN" sz="6000"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913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3323987"/>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Popular Clustering </a:t>
            </a:r>
            <a:r>
              <a:rPr lang="en-IN" sz="2000" b="1" dirty="0" smtClean="0">
                <a:solidFill>
                  <a:schemeClr val="bg1"/>
                </a:solidFill>
                <a:latin typeface="Times New Roman" panose="02020603050405020304" pitchFamily="18" charset="0"/>
                <a:cs typeface="Times New Roman" panose="02020603050405020304" pitchFamily="18" charset="0"/>
              </a:rPr>
              <a:t>Algorithms</a:t>
            </a:r>
          </a:p>
          <a:p>
            <a:pPr marL="800100" lvl="1" indent="-342900">
              <a:lnSpc>
                <a:spcPct val="150000"/>
              </a:lnSpc>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Partitioning Clustering</a:t>
            </a:r>
            <a:endParaRPr lang="en-IN" sz="2000" dirty="0">
              <a:solidFill>
                <a:schemeClr val="bg1"/>
              </a:solidFill>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Density-Based Clustering</a:t>
            </a:r>
            <a:endParaRPr lang="en-IN" sz="2000" dirty="0">
              <a:solidFill>
                <a:schemeClr val="bg1"/>
              </a:solidFill>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Distribution Model-Based Clustering</a:t>
            </a:r>
            <a:endParaRPr lang="en-IN" sz="2000" dirty="0">
              <a:solidFill>
                <a:schemeClr val="bg1"/>
              </a:solidFill>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Hierarchical Clustering</a:t>
            </a:r>
            <a:endParaRPr lang="en-IN" sz="2000" dirty="0">
              <a:solidFill>
                <a:schemeClr val="bg1"/>
              </a:solidFill>
              <a:latin typeface="Times New Roman" panose="02020603050405020304" pitchFamily="18" charset="0"/>
              <a:cs typeface="Times New Roman" panose="02020603050405020304" pitchFamily="18" charset="0"/>
            </a:endParaRPr>
          </a:p>
          <a:p>
            <a:pPr marL="800100" lvl="1" indent="-342900">
              <a:lnSpc>
                <a:spcPct val="150000"/>
              </a:lnSpc>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Fuzzy Clustering</a:t>
            </a:r>
            <a:endParaRPr lang="en-IN" sz="2000" dirty="0">
              <a:solidFill>
                <a:schemeClr val="bg1"/>
              </a:solidFill>
              <a:latin typeface="Times New Roman" panose="02020603050405020304" pitchFamily="18" charset="0"/>
              <a:cs typeface="Times New Roman" panose="02020603050405020304" pitchFamily="18" charset="0"/>
            </a:endParaRPr>
          </a:p>
          <a:p>
            <a:pPr algn="just">
              <a:lnSpc>
                <a:spcPct val="150000"/>
              </a:lnSpc>
            </a:pPr>
            <a:endParaRPr lang="en-IN" sz="2000" b="1"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504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b="1" dirty="0">
                <a:solidFill>
                  <a:schemeClr val="bg1"/>
                </a:solidFill>
                <a:latin typeface="Times New Roman" panose="02020603050405020304" pitchFamily="18" charset="0"/>
                <a:cs typeface="Times New Roman" panose="02020603050405020304" pitchFamily="18" charset="0"/>
              </a:rPr>
              <a:t>CLUSTERING										UNIT 2</a:t>
            </a: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618308" y="943704"/>
            <a:ext cx="10955383" cy="3323987"/>
          </a:xfrm>
          <a:prstGeom prst="rect">
            <a:avLst/>
          </a:prstGeom>
          <a:noFill/>
        </p:spPr>
        <p:txBody>
          <a:bodyPr wrap="square" rtlCol="0">
            <a:spAutoFit/>
          </a:bodyPr>
          <a:lstStyle/>
          <a:p>
            <a:pPr algn="just">
              <a:lnSpc>
                <a:spcPct val="150000"/>
              </a:lnSpc>
            </a:pPr>
            <a:r>
              <a:rPr lang="en-IN" sz="2000" b="1" dirty="0" smtClean="0">
                <a:solidFill>
                  <a:schemeClr val="bg1"/>
                </a:solidFill>
                <a:latin typeface="Times New Roman" panose="02020603050405020304" pitchFamily="18" charset="0"/>
                <a:cs typeface="Times New Roman" panose="02020603050405020304" pitchFamily="18" charset="0"/>
              </a:rPr>
              <a:t>Applications of Clustering</a:t>
            </a:r>
          </a:p>
          <a:p>
            <a:pPr marL="342900" indent="-342900">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Market Segmentation</a:t>
            </a:r>
          </a:p>
          <a:p>
            <a:pPr marL="342900" indent="-342900">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Statistical data analysis</a:t>
            </a:r>
          </a:p>
          <a:p>
            <a:pPr marL="342900" indent="-342900">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Social network analysis</a:t>
            </a:r>
          </a:p>
          <a:p>
            <a:pPr marL="342900" indent="-342900">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Image segmentation</a:t>
            </a:r>
          </a:p>
          <a:p>
            <a:pPr marL="342900" indent="-342900">
              <a:lnSpc>
                <a:spcPct val="150000"/>
              </a:lnSpc>
              <a:buFont typeface="Arial" panose="020B0604020202020204" pitchFamily="34" charset="0"/>
              <a:buChar char="•"/>
            </a:pPr>
            <a:r>
              <a:rPr lang="en-IN" sz="2000" dirty="0">
                <a:solidFill>
                  <a:schemeClr val="bg1"/>
                </a:solidFill>
                <a:latin typeface="Times New Roman" panose="02020603050405020304" pitchFamily="18" charset="0"/>
                <a:cs typeface="Times New Roman" panose="02020603050405020304" pitchFamily="18" charset="0"/>
              </a:rPr>
              <a:t>Anomaly detection, etc.</a:t>
            </a:r>
          </a:p>
          <a:p>
            <a:pPr algn="just">
              <a:lnSpc>
                <a:spcPct val="150000"/>
              </a:lnSpc>
            </a:pPr>
            <a:endParaRPr lang="en-IN" sz="2000" dirty="0" smtClea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4195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2089</TotalTime>
  <Words>6221</Words>
  <Application>Microsoft Office PowerPoint</Application>
  <PresentationFormat>Widescreen</PresentationFormat>
  <Paragraphs>2021</Paragraphs>
  <Slides>70</Slides>
  <Notes>70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Vineeta Shrivastava</dc:creator>
  <cp:lastModifiedBy>Vineeta Shrivastava</cp:lastModifiedBy>
  <cp:revision>304</cp:revision>
  <dcterms:created xsi:type="dcterms:W3CDTF">2024-01-07T08:32:03Z</dcterms:created>
  <dcterms:modified xsi:type="dcterms:W3CDTF">2024-09-28T04:57:36Z</dcterms:modified>
</cp:coreProperties>
</file>