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69" r:id="rId4"/>
    <p:sldId id="271" r:id="rId5"/>
    <p:sldId id="272" r:id="rId6"/>
    <p:sldId id="273" r:id="rId7"/>
    <p:sldId id="285" r:id="rId8"/>
    <p:sldId id="286" r:id="rId9"/>
    <p:sldId id="287" r:id="rId10"/>
    <p:sldId id="288" r:id="rId11"/>
    <p:sldId id="284" r:id="rId12"/>
    <p:sldId id="283" r:id="rId13"/>
    <p:sldId id="289" r:id="rId14"/>
    <p:sldId id="282" r:id="rId15"/>
    <p:sldId id="274" r:id="rId16"/>
    <p:sldId id="275" r:id="rId17"/>
    <p:sldId id="276" r:id="rId18"/>
    <p:sldId id="277" r:id="rId19"/>
    <p:sldId id="278" r:id="rId20"/>
    <p:sldId id="279" r:id="rId21"/>
    <p:sldId id="280" r:id="rId22"/>
    <p:sldId id="281" r:id="rId23"/>
    <p:sldId id="290"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5" autoAdjust="0"/>
    <p:restoredTop sz="96433" autoAdjust="0"/>
  </p:normalViewPr>
  <p:slideViewPr>
    <p:cSldViewPr snapToGrid="0">
      <p:cViewPr varScale="1">
        <p:scale>
          <a:sx n="112" d="100"/>
          <a:sy n="112" d="100"/>
        </p:scale>
        <p:origin x="6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F2794-E7AA-4926-9E39-A6BABA00F5C5}" type="datetimeFigureOut">
              <a:rPr lang="en-IN" smtClean="0"/>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4AFB5-9356-4993-B07B-EBD3F93D41D5}" type="slidenum">
              <a:rPr lang="en-IN" smtClean="0"/>
              <a:t>‹#›</a:t>
            </a:fld>
            <a:endParaRPr lang="en-IN"/>
          </a:p>
        </p:txBody>
      </p:sp>
    </p:spTree>
    <p:extLst>
      <p:ext uri="{BB962C8B-B14F-4D97-AF65-F5344CB8AC3E}">
        <p14:creationId xmlns:p14="http://schemas.microsoft.com/office/powerpoint/2010/main" val="97634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a:t>
            </a:fld>
            <a:endParaRPr lang="en-IN"/>
          </a:p>
        </p:txBody>
      </p:sp>
    </p:spTree>
    <p:extLst>
      <p:ext uri="{BB962C8B-B14F-4D97-AF65-F5344CB8AC3E}">
        <p14:creationId xmlns:p14="http://schemas.microsoft.com/office/powerpoint/2010/main" val="198977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a:t>
            </a:fld>
            <a:endParaRPr lang="en-IN"/>
          </a:p>
        </p:txBody>
      </p:sp>
    </p:spTree>
    <p:extLst>
      <p:ext uri="{BB962C8B-B14F-4D97-AF65-F5344CB8AC3E}">
        <p14:creationId xmlns:p14="http://schemas.microsoft.com/office/powerpoint/2010/main" val="315873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a:t>
            </a:fld>
            <a:endParaRPr lang="en-IN"/>
          </a:p>
        </p:txBody>
      </p:sp>
    </p:spTree>
    <p:extLst>
      <p:ext uri="{BB962C8B-B14F-4D97-AF65-F5344CB8AC3E}">
        <p14:creationId xmlns:p14="http://schemas.microsoft.com/office/powerpoint/2010/main" val="240904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12</a:t>
            </a:fld>
            <a:endParaRPr lang="en-IN"/>
          </a:p>
        </p:txBody>
      </p:sp>
    </p:spTree>
    <p:extLst>
      <p:ext uri="{BB962C8B-B14F-4D97-AF65-F5344CB8AC3E}">
        <p14:creationId xmlns:p14="http://schemas.microsoft.com/office/powerpoint/2010/main" val="313502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13</a:t>
            </a:fld>
            <a:endParaRPr lang="en-IN"/>
          </a:p>
        </p:txBody>
      </p:sp>
    </p:spTree>
    <p:extLst>
      <p:ext uri="{BB962C8B-B14F-4D97-AF65-F5344CB8AC3E}">
        <p14:creationId xmlns:p14="http://schemas.microsoft.com/office/powerpoint/2010/main" val="1969001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14</a:t>
            </a:fld>
            <a:endParaRPr lang="en-IN"/>
          </a:p>
        </p:txBody>
      </p:sp>
    </p:spTree>
    <p:extLst>
      <p:ext uri="{BB962C8B-B14F-4D97-AF65-F5344CB8AC3E}">
        <p14:creationId xmlns:p14="http://schemas.microsoft.com/office/powerpoint/2010/main" val="755474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15</a:t>
            </a:fld>
            <a:endParaRPr lang="en-IN"/>
          </a:p>
        </p:txBody>
      </p:sp>
    </p:spTree>
    <p:extLst>
      <p:ext uri="{BB962C8B-B14F-4D97-AF65-F5344CB8AC3E}">
        <p14:creationId xmlns:p14="http://schemas.microsoft.com/office/powerpoint/2010/main" val="3156049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16</a:t>
            </a:fld>
            <a:endParaRPr lang="en-IN"/>
          </a:p>
        </p:txBody>
      </p:sp>
    </p:spTree>
    <p:extLst>
      <p:ext uri="{BB962C8B-B14F-4D97-AF65-F5344CB8AC3E}">
        <p14:creationId xmlns:p14="http://schemas.microsoft.com/office/powerpoint/2010/main" val="1439427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17</a:t>
            </a:fld>
            <a:endParaRPr lang="en-IN"/>
          </a:p>
        </p:txBody>
      </p:sp>
    </p:spTree>
    <p:extLst>
      <p:ext uri="{BB962C8B-B14F-4D97-AF65-F5344CB8AC3E}">
        <p14:creationId xmlns:p14="http://schemas.microsoft.com/office/powerpoint/2010/main" val="2243795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18</a:t>
            </a:fld>
            <a:endParaRPr lang="en-IN"/>
          </a:p>
        </p:txBody>
      </p:sp>
    </p:spTree>
    <p:extLst>
      <p:ext uri="{BB962C8B-B14F-4D97-AF65-F5344CB8AC3E}">
        <p14:creationId xmlns:p14="http://schemas.microsoft.com/office/powerpoint/2010/main" val="124525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19</a:t>
            </a:fld>
            <a:endParaRPr lang="en-IN"/>
          </a:p>
        </p:txBody>
      </p:sp>
    </p:spTree>
    <p:extLst>
      <p:ext uri="{BB962C8B-B14F-4D97-AF65-F5344CB8AC3E}">
        <p14:creationId xmlns:p14="http://schemas.microsoft.com/office/powerpoint/2010/main" val="232884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a:t>
            </a:fld>
            <a:endParaRPr lang="en-IN"/>
          </a:p>
        </p:txBody>
      </p:sp>
    </p:spTree>
    <p:extLst>
      <p:ext uri="{BB962C8B-B14F-4D97-AF65-F5344CB8AC3E}">
        <p14:creationId xmlns:p14="http://schemas.microsoft.com/office/powerpoint/2010/main" val="213250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20</a:t>
            </a:fld>
            <a:endParaRPr lang="en-IN"/>
          </a:p>
        </p:txBody>
      </p:sp>
    </p:spTree>
    <p:extLst>
      <p:ext uri="{BB962C8B-B14F-4D97-AF65-F5344CB8AC3E}">
        <p14:creationId xmlns:p14="http://schemas.microsoft.com/office/powerpoint/2010/main" val="405800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21</a:t>
            </a:fld>
            <a:endParaRPr lang="en-IN"/>
          </a:p>
        </p:txBody>
      </p:sp>
    </p:spTree>
    <p:extLst>
      <p:ext uri="{BB962C8B-B14F-4D97-AF65-F5344CB8AC3E}">
        <p14:creationId xmlns:p14="http://schemas.microsoft.com/office/powerpoint/2010/main" val="3020556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22</a:t>
            </a:fld>
            <a:endParaRPr lang="en-IN"/>
          </a:p>
        </p:txBody>
      </p:sp>
    </p:spTree>
    <p:extLst>
      <p:ext uri="{BB962C8B-B14F-4D97-AF65-F5344CB8AC3E}">
        <p14:creationId xmlns:p14="http://schemas.microsoft.com/office/powerpoint/2010/main" val="239812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23</a:t>
            </a:fld>
            <a:endParaRPr lang="en-IN"/>
          </a:p>
        </p:txBody>
      </p:sp>
    </p:spTree>
    <p:extLst>
      <p:ext uri="{BB962C8B-B14F-4D97-AF65-F5344CB8AC3E}">
        <p14:creationId xmlns:p14="http://schemas.microsoft.com/office/powerpoint/2010/main" val="3899565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24</a:t>
            </a:fld>
            <a:endParaRPr lang="en-IN"/>
          </a:p>
        </p:txBody>
      </p:sp>
    </p:spTree>
    <p:extLst>
      <p:ext uri="{BB962C8B-B14F-4D97-AF65-F5344CB8AC3E}">
        <p14:creationId xmlns:p14="http://schemas.microsoft.com/office/powerpoint/2010/main" val="93287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a:t>
            </a:fld>
            <a:endParaRPr lang="en-IN"/>
          </a:p>
        </p:txBody>
      </p:sp>
    </p:spTree>
    <p:extLst>
      <p:ext uri="{BB962C8B-B14F-4D97-AF65-F5344CB8AC3E}">
        <p14:creationId xmlns:p14="http://schemas.microsoft.com/office/powerpoint/2010/main" val="369737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a:t>
            </a:fld>
            <a:endParaRPr lang="en-IN"/>
          </a:p>
        </p:txBody>
      </p:sp>
    </p:spTree>
    <p:extLst>
      <p:ext uri="{BB962C8B-B14F-4D97-AF65-F5344CB8AC3E}">
        <p14:creationId xmlns:p14="http://schemas.microsoft.com/office/powerpoint/2010/main" val="186342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a:t>
            </a:fld>
            <a:endParaRPr lang="en-IN"/>
          </a:p>
        </p:txBody>
      </p:sp>
    </p:spTree>
    <p:extLst>
      <p:ext uri="{BB962C8B-B14F-4D97-AF65-F5344CB8AC3E}">
        <p14:creationId xmlns:p14="http://schemas.microsoft.com/office/powerpoint/2010/main" val="100717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a:t>
            </a:fld>
            <a:endParaRPr lang="en-IN"/>
          </a:p>
        </p:txBody>
      </p:sp>
    </p:spTree>
    <p:extLst>
      <p:ext uri="{BB962C8B-B14F-4D97-AF65-F5344CB8AC3E}">
        <p14:creationId xmlns:p14="http://schemas.microsoft.com/office/powerpoint/2010/main" val="247460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a:t>
            </a:fld>
            <a:endParaRPr lang="en-IN"/>
          </a:p>
        </p:txBody>
      </p:sp>
    </p:spTree>
    <p:extLst>
      <p:ext uri="{BB962C8B-B14F-4D97-AF65-F5344CB8AC3E}">
        <p14:creationId xmlns:p14="http://schemas.microsoft.com/office/powerpoint/2010/main" val="19658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a:t>
            </a:fld>
            <a:endParaRPr lang="en-IN"/>
          </a:p>
        </p:txBody>
      </p:sp>
    </p:spTree>
    <p:extLst>
      <p:ext uri="{BB962C8B-B14F-4D97-AF65-F5344CB8AC3E}">
        <p14:creationId xmlns:p14="http://schemas.microsoft.com/office/powerpoint/2010/main" val="44160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a:t>
            </a:fld>
            <a:endParaRPr lang="en-IN"/>
          </a:p>
        </p:txBody>
      </p:sp>
    </p:spTree>
    <p:extLst>
      <p:ext uri="{BB962C8B-B14F-4D97-AF65-F5344CB8AC3E}">
        <p14:creationId xmlns:p14="http://schemas.microsoft.com/office/powerpoint/2010/main" val="35510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8D3023-38AD-4070-AFD6-F3B893B3D63C}" type="datetime1">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24537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226EE-7E74-427E-8367-86945C9F51DB}" type="datetime1">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45874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1280D-23DE-48C7-B7DE-FAFA3798A105}" type="datetime1">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0981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E0699-EEF6-4D2F-9052-B6160CBCE403}" type="datetime1">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1032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100CB-DDA9-411D-9D3F-44D79B19567F}" type="datetime1">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30954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0D441A-52DE-4A89-B9F7-60319B8BB4FD}" type="datetime1">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1003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173DAF-B5D9-40B7-99B0-B951BC7DA987}" type="datetime1">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2375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CCF52E-FF53-441E-8F3A-D65D9C172224}" type="datetime1">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600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6DA06-9A3B-412F-8EAD-F8BD672812F9}" type="datetime1">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78533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BF14-603E-469D-9805-C5CCF8F60D66}" type="datetime1">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3959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B93C6-868E-414E-8FD4-F87090506A6F}" type="datetime1">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042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F9B0-DDDB-4904-BD60-39D8A2E8DF33}" type="datetime1">
              <a:rPr lang="en-IN" smtClean="0"/>
              <a:t>01-10-2024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F146B-EF74-4A67-9F0E-26AB803D6F59}" type="slidenum">
              <a:rPr lang="en-IN" smtClean="0"/>
              <a:t>‹#›</a:t>
            </a:fld>
            <a:endParaRPr lang="en-IN"/>
          </a:p>
        </p:txBody>
      </p:sp>
    </p:spTree>
    <p:extLst>
      <p:ext uri="{BB962C8B-B14F-4D97-AF65-F5344CB8AC3E}">
        <p14:creationId xmlns:p14="http://schemas.microsoft.com/office/powerpoint/2010/main" val="200567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in/Charu-C-Aggarwal/e/B00E6PGCPM/ref=dp_byline_cont_book_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amazon.in/Chandan-K-Reddy/e/B00G1SWXDM/ref=dp_byline_cont_book_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70272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smtClean="0">
                <a:solidFill>
                  <a:schemeClr val="bg1"/>
                </a:solidFill>
                <a:latin typeface="Times New Roman" panose="02020603050405020304" pitchFamily="18" charset="0"/>
                <a:cs typeface="Times New Roman" panose="02020603050405020304" pitchFamily="18" charset="0"/>
              </a:rPr>
              <a:t>CLUSTERING										UNIT 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319391"/>
            <a:ext cx="2943497"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a:t>
            </a:r>
            <a:r>
              <a:rPr lang="en-IN" sz="1000" dirty="0" smtClean="0">
                <a:solidFill>
                  <a:schemeClr val="bg1"/>
                </a:solidFill>
                <a:latin typeface="Times New Roman" panose="02020603050405020304" pitchFamily="18" charset="0"/>
                <a:cs typeface="Times New Roman" panose="02020603050405020304" pitchFamily="18" charset="0"/>
              </a:rPr>
              <a:t>Shrivastava</a:t>
            </a:r>
          </a:p>
          <a:p>
            <a:r>
              <a:rPr lang="en-IN" sz="1000" dirty="0" smtClean="0">
                <a:solidFill>
                  <a:schemeClr val="bg1"/>
                </a:solidFill>
                <a:latin typeface="Times New Roman" panose="02020603050405020304" pitchFamily="18" charset="0"/>
                <a:cs typeface="Times New Roman" panose="02020603050405020304" pitchFamily="18" charset="0"/>
              </a:rPr>
              <a:t>Assistant Professor</a:t>
            </a:r>
            <a:endParaRPr lang="en-IN" sz="1000" dirty="0">
              <a:solidFill>
                <a:schemeClr val="bg1"/>
              </a:solidFill>
              <a:latin typeface="Times New Roman" panose="02020603050405020304" pitchFamily="18" charset="0"/>
              <a:cs typeface="Times New Roman" panose="02020603050405020304" pitchFamily="18" charset="0"/>
            </a:endParaRPr>
          </a:p>
          <a:p>
            <a:r>
              <a:rPr lang="en-IN" sz="1000" dirty="0" smtClean="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bg1"/>
                </a:solidFill>
                <a:latin typeface="Times New Roman" panose="02020603050405020304" pitchFamily="18" charset="0"/>
                <a:cs typeface="Times New Roman" panose="02020603050405020304" pitchFamily="18" charset="0"/>
              </a:rPr>
              <a:t> LNCT-E, 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30491" y="6734889"/>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78526" y="2613392"/>
            <a:ext cx="11599817" cy="523220"/>
          </a:xfrm>
          <a:prstGeom prst="rect">
            <a:avLst/>
          </a:prstGeom>
          <a:noFill/>
        </p:spPr>
        <p:txBody>
          <a:bodyPr wrap="square" rtlCol="0">
            <a:spAutoFit/>
          </a:bodyPr>
          <a:lstStyle/>
          <a:p>
            <a:pPr algn="ctr"/>
            <a:r>
              <a:rPr lang="en-IN" sz="2800" dirty="0" smtClean="0">
                <a:solidFill>
                  <a:schemeClr val="bg1"/>
                </a:solidFill>
                <a:latin typeface="Times New Roman" panose="02020603050405020304" pitchFamily="18" charset="0"/>
                <a:cs typeface="Times New Roman" panose="02020603050405020304" pitchFamily="18" charset="0"/>
              </a:rPr>
              <a:t>CLUSTERING</a:t>
            </a:r>
            <a:endParaRPr lang="en-IN" sz="2800" dirty="0">
              <a:solidFill>
                <a:schemeClr val="bg1"/>
              </a:solidFill>
            </a:endParaRPr>
          </a:p>
        </p:txBody>
      </p:sp>
    </p:spTree>
    <p:extLst>
      <p:ext uri="{BB962C8B-B14F-4D97-AF65-F5344CB8AC3E}">
        <p14:creationId xmlns:p14="http://schemas.microsoft.com/office/powerpoint/2010/main" val="65687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286232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Major Features of Density-Based Clustering</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The primary features of Density-based clustering are given below.</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It is a scan method.</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It requires density parameters as a termination condition.</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It is used to manage noise in data clusters.</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Density-based clustering is used to identify clusters of arbitrary size.</a:t>
            </a:r>
          </a:p>
        </p:txBody>
      </p:sp>
    </p:spTree>
    <p:extLst>
      <p:ext uri="{BB962C8B-B14F-4D97-AF65-F5344CB8AC3E}">
        <p14:creationId xmlns:p14="http://schemas.microsoft.com/office/powerpoint/2010/main" val="4456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23529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Density-Based Clustering Methods</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DBSCAN</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DBSCAN stands for Density-Based Spatial Clustering of Applications with Noise. It depends on a density-based notion of cluster. It also identifies clusters of arbitrary size in the spatial database with outliers.</a:t>
            </a:r>
          </a:p>
        </p:txBody>
      </p:sp>
      <p:pic>
        <p:nvPicPr>
          <p:cNvPr id="5" name="Picture 4"/>
          <p:cNvPicPr>
            <a:picLocks noChangeAspect="1"/>
          </p:cNvPicPr>
          <p:nvPr/>
        </p:nvPicPr>
        <p:blipFill>
          <a:blip r:embed="rId3"/>
          <a:stretch>
            <a:fillRect/>
          </a:stretch>
        </p:blipFill>
        <p:spPr>
          <a:xfrm>
            <a:off x="3164477" y="3322878"/>
            <a:ext cx="5753100" cy="2771775"/>
          </a:xfrm>
          <a:prstGeom prst="rect">
            <a:avLst/>
          </a:prstGeom>
        </p:spPr>
      </p:pic>
    </p:spTree>
    <p:extLst>
      <p:ext uri="{BB962C8B-B14F-4D97-AF65-F5344CB8AC3E}">
        <p14:creationId xmlns:p14="http://schemas.microsoft.com/office/powerpoint/2010/main" val="360873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2862322"/>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DSBSCAN Clustering</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Density-Based Spatial Clustering of Applications with Noise (DBSCAN) is a powerful density-based clustering algorithm designed to identify clusters in data by </a:t>
            </a:r>
            <a:r>
              <a:rPr lang="en-IN" sz="2000" dirty="0" err="1">
                <a:solidFill>
                  <a:schemeClr val="bg1"/>
                </a:solidFill>
                <a:latin typeface="Times New Roman" panose="02020603050405020304" pitchFamily="18" charset="0"/>
                <a:cs typeface="Times New Roman" panose="02020603050405020304" pitchFamily="18" charset="0"/>
              </a:rPr>
              <a:t>analyzing</a:t>
            </a:r>
            <a:r>
              <a:rPr lang="en-IN" sz="2000" dirty="0">
                <a:solidFill>
                  <a:schemeClr val="bg1"/>
                </a:solidFill>
                <a:latin typeface="Times New Roman" panose="02020603050405020304" pitchFamily="18" charset="0"/>
                <a:cs typeface="Times New Roman" panose="02020603050405020304" pitchFamily="18" charset="0"/>
              </a:rPr>
              <a:t> the density of points in a dataset.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Unlike </a:t>
            </a:r>
            <a:r>
              <a:rPr lang="en-IN" sz="2000" dirty="0">
                <a:solidFill>
                  <a:schemeClr val="bg1"/>
                </a:solidFill>
                <a:latin typeface="Times New Roman" panose="02020603050405020304" pitchFamily="18" charset="0"/>
                <a:cs typeface="Times New Roman" panose="02020603050405020304" pitchFamily="18" charset="0"/>
              </a:rPr>
              <a:t>traditional clustering algorithms like k-means, DBSCAN does not require the number of clusters to be specified in advance, making it particularly useful in exploratory data analysis. </a:t>
            </a: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22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It groups data points based on two key parameters epsilon which defines the </a:t>
            </a:r>
            <a:r>
              <a:rPr lang="en-IN" sz="2000" dirty="0" err="1">
                <a:solidFill>
                  <a:schemeClr val="bg1"/>
                </a:solidFill>
                <a:latin typeface="Times New Roman" panose="02020603050405020304" pitchFamily="18" charset="0"/>
                <a:cs typeface="Times New Roman" panose="02020603050405020304" pitchFamily="18" charset="0"/>
              </a:rPr>
              <a:t>neighborhood</a:t>
            </a:r>
            <a:r>
              <a:rPr lang="en-IN" sz="2000" dirty="0">
                <a:solidFill>
                  <a:schemeClr val="bg1"/>
                </a:solidFill>
                <a:latin typeface="Times New Roman" panose="02020603050405020304" pitchFamily="18" charset="0"/>
                <a:cs typeface="Times New Roman" panose="02020603050405020304" pitchFamily="18" charset="0"/>
              </a:rPr>
              <a:t> radius around each point, and minPts the minimum number of points required to form a dense region (a cluster). Points within dense regions are categorized as core points, while points in less dense areas are treated as border points or noise (outliers).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One </a:t>
            </a:r>
            <a:r>
              <a:rPr lang="en-IN" sz="2000" dirty="0">
                <a:solidFill>
                  <a:schemeClr val="bg1"/>
                </a:solidFill>
                <a:latin typeface="Times New Roman" panose="02020603050405020304" pitchFamily="18" charset="0"/>
                <a:cs typeface="Times New Roman" panose="02020603050405020304" pitchFamily="18" charset="0"/>
              </a:rPr>
              <a:t>of DBSCAN's key strengths is its ability to detect clusters of arbitrary shapes and handle noisy data effectively. This makes it especially useful for spatial data applications, but it can also be applied to non-spatial datasets for anomaly detection, pattern recognition, and more. However, its performance can be sensitive to the choice of </a:t>
            </a:r>
            <a:r>
              <a:rPr lang="en-IN" sz="2000" dirty="0" smtClean="0">
                <a:solidFill>
                  <a:schemeClr val="bg1"/>
                </a:solidFill>
                <a:latin typeface="Times New Roman" panose="02020603050405020304" pitchFamily="18" charset="0"/>
                <a:cs typeface="Times New Roman" panose="02020603050405020304" pitchFamily="18" charset="0"/>
              </a:rPr>
              <a:t> epsilon and minPts </a:t>
            </a:r>
            <a:r>
              <a:rPr lang="en-IN" sz="2000" dirty="0">
                <a:solidFill>
                  <a:schemeClr val="bg1"/>
                </a:solidFill>
                <a:latin typeface="Times New Roman" panose="02020603050405020304" pitchFamily="18" charset="0"/>
                <a:cs typeface="Times New Roman" panose="02020603050405020304" pitchFamily="18" charset="0"/>
              </a:rPr>
              <a:t>and it may struggle with datasets containing clusters of widely varying </a:t>
            </a:r>
            <a:r>
              <a:rPr lang="en-IN" sz="2000" dirty="0" smtClean="0">
                <a:solidFill>
                  <a:schemeClr val="bg1"/>
                </a:solidFill>
                <a:latin typeface="Times New Roman" panose="02020603050405020304" pitchFamily="18" charset="0"/>
                <a:cs typeface="Times New Roman" panose="02020603050405020304" pitchFamily="18" charset="0"/>
              </a:rPr>
              <a:t>densities.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91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6167053" cy="3323987"/>
          </a:xfrm>
          <a:prstGeom prst="rect">
            <a:avLst/>
          </a:prstGeom>
          <a:noFill/>
        </p:spPr>
        <p:txBody>
          <a:bodyPr wrap="square" rtlCol="0">
            <a:spAutoFit/>
          </a:bodyPr>
          <a:lstStyle/>
          <a:p>
            <a:pPr>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Working of  DBSCAN:</a:t>
            </a:r>
            <a:endParaRPr lang="en-IN" sz="2000" b="1"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Initialization: Select random unvisited point.</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Expand Cluster: For each core point, expand the cluster by adding connected points to it until no more points can be added.</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Noise Handling: Points that do not meet the criteria for core or border points are </a:t>
            </a:r>
            <a:r>
              <a:rPr lang="en-IN" sz="2000" dirty="0" err="1">
                <a:solidFill>
                  <a:schemeClr val="bg1"/>
                </a:solidFill>
                <a:latin typeface="Times New Roman" panose="02020603050405020304" pitchFamily="18" charset="0"/>
                <a:cs typeface="Times New Roman" panose="02020603050405020304" pitchFamily="18" charset="0"/>
              </a:rPr>
              <a:t>labeled</a:t>
            </a:r>
            <a:r>
              <a:rPr lang="en-IN" sz="2000" dirty="0">
                <a:solidFill>
                  <a:schemeClr val="bg1"/>
                </a:solidFill>
                <a:latin typeface="Times New Roman" panose="02020603050405020304" pitchFamily="18" charset="0"/>
                <a:cs typeface="Times New Roman" panose="02020603050405020304" pitchFamily="18" charset="0"/>
              </a:rPr>
              <a:t> as noise</a:t>
            </a:r>
          </a:p>
        </p:txBody>
      </p:sp>
      <p:pic>
        <p:nvPicPr>
          <p:cNvPr id="5" name="Picture 4"/>
          <p:cNvPicPr>
            <a:picLocks noChangeAspect="1"/>
          </p:cNvPicPr>
          <p:nvPr/>
        </p:nvPicPr>
        <p:blipFill>
          <a:blip r:embed="rId3"/>
          <a:stretch>
            <a:fillRect/>
          </a:stretch>
        </p:blipFill>
        <p:spPr>
          <a:xfrm>
            <a:off x="6995534" y="943704"/>
            <a:ext cx="3448050" cy="4543425"/>
          </a:xfrm>
          <a:prstGeom prst="rect">
            <a:avLst/>
          </a:prstGeom>
        </p:spPr>
      </p:pic>
    </p:spTree>
    <p:extLst>
      <p:ext uri="{BB962C8B-B14F-4D97-AF65-F5344CB8AC3E}">
        <p14:creationId xmlns:p14="http://schemas.microsoft.com/office/powerpoint/2010/main" val="126901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Algorithm (DBSCAN):</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Parameters: </a:t>
            </a:r>
            <a:r>
              <a:rPr lang="en-IN" sz="2000" dirty="0" smtClean="0">
                <a:solidFill>
                  <a:schemeClr val="bg1"/>
                </a:solidFill>
                <a:latin typeface="Times New Roman" panose="02020603050405020304" pitchFamily="18" charset="0"/>
                <a:cs typeface="Times New Roman" panose="02020603050405020304" pitchFamily="18" charset="0"/>
              </a:rPr>
              <a:t>DBSCAN </a:t>
            </a:r>
            <a:r>
              <a:rPr lang="en-IN" sz="2000" dirty="0">
                <a:solidFill>
                  <a:schemeClr val="bg1"/>
                </a:solidFill>
                <a:latin typeface="Times New Roman" panose="02020603050405020304" pitchFamily="18" charset="0"/>
                <a:cs typeface="Times New Roman" panose="02020603050405020304" pitchFamily="18" charset="0"/>
              </a:rPr>
              <a:t>requires two parameters:(epsilon), which defines the radius of </a:t>
            </a:r>
            <a:r>
              <a:rPr lang="en-IN" sz="2000" dirty="0" err="1">
                <a:solidFill>
                  <a:schemeClr val="bg1"/>
                </a:solidFill>
                <a:latin typeface="Times New Roman" panose="02020603050405020304" pitchFamily="18" charset="0"/>
                <a:cs typeface="Times New Roman" panose="02020603050405020304" pitchFamily="18" charset="0"/>
              </a:rPr>
              <a:t>neighborhood</a:t>
            </a:r>
            <a:r>
              <a:rPr lang="en-IN" sz="2000" dirty="0">
                <a:solidFill>
                  <a:schemeClr val="bg1"/>
                </a:solidFill>
                <a:latin typeface="Times New Roman" panose="02020603050405020304" pitchFamily="18" charset="0"/>
                <a:cs typeface="Times New Roman" panose="02020603050405020304" pitchFamily="18" charset="0"/>
              </a:rPr>
              <a:t> around a point, and minPts which specifies the minimum number of points needed to form a dense region (core point</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Core Point</a:t>
            </a:r>
            <a:r>
              <a:rPr lang="en-IN" sz="2000" dirty="0">
                <a:solidFill>
                  <a:schemeClr val="bg1"/>
                </a:solidFill>
                <a:latin typeface="Times New Roman" panose="02020603050405020304" pitchFamily="18" charset="0"/>
                <a:cs typeface="Times New Roman" panose="02020603050405020304" pitchFamily="18" charset="0"/>
              </a:rPr>
              <a:t>: A point is a core point if at </a:t>
            </a:r>
            <a:r>
              <a:rPr lang="en-IN" sz="2000" dirty="0" smtClean="0">
                <a:solidFill>
                  <a:schemeClr val="bg1"/>
                </a:solidFill>
                <a:latin typeface="Times New Roman" panose="02020603050405020304" pitchFamily="18" charset="0"/>
                <a:cs typeface="Times New Roman" panose="02020603050405020304" pitchFamily="18" charset="0"/>
              </a:rPr>
              <a:t>least minPts</a:t>
            </a:r>
            <a:r>
              <a:rPr lang="en-IN" sz="2000" dirty="0">
                <a:solidFill>
                  <a:schemeClr val="bg1"/>
                </a:solidFill>
                <a:latin typeface="Times New Roman" panose="02020603050405020304" pitchFamily="18" charset="0"/>
                <a:cs typeface="Times New Roman" panose="02020603050405020304" pitchFamily="18" charset="0"/>
              </a:rPr>
              <a:t> points are within its epsilon radius, including </a:t>
            </a:r>
            <a:r>
              <a:rPr lang="en-IN" sz="2000" dirty="0" smtClean="0">
                <a:solidFill>
                  <a:schemeClr val="bg1"/>
                </a:solidFill>
                <a:latin typeface="Times New Roman" panose="02020603050405020304" pitchFamily="18" charset="0"/>
                <a:cs typeface="Times New Roman" panose="02020603050405020304" pitchFamily="18" charset="0"/>
              </a:rPr>
              <a:t>itself.</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Border Point</a:t>
            </a:r>
            <a:r>
              <a:rPr lang="en-IN" sz="2000" dirty="0">
                <a:solidFill>
                  <a:schemeClr val="bg1"/>
                </a:solidFill>
                <a:latin typeface="Times New Roman" panose="02020603050405020304" pitchFamily="18" charset="0"/>
                <a:cs typeface="Times New Roman" panose="02020603050405020304" pitchFamily="18" charset="0"/>
              </a:rPr>
              <a:t>: A point is a border point if it lies within the epsilon </a:t>
            </a:r>
            <a:r>
              <a:rPr lang="en-IN" sz="2000" dirty="0" err="1">
                <a:solidFill>
                  <a:schemeClr val="bg1"/>
                </a:solidFill>
                <a:latin typeface="Times New Roman" panose="02020603050405020304" pitchFamily="18" charset="0"/>
                <a:cs typeface="Times New Roman" panose="02020603050405020304" pitchFamily="18" charset="0"/>
              </a:rPr>
              <a:t>adius</a:t>
            </a:r>
            <a:r>
              <a:rPr lang="en-IN" sz="2000" dirty="0">
                <a:solidFill>
                  <a:schemeClr val="bg1"/>
                </a:solidFill>
                <a:latin typeface="Times New Roman" panose="02020603050405020304" pitchFamily="18" charset="0"/>
                <a:cs typeface="Times New Roman" panose="02020603050405020304" pitchFamily="18" charset="0"/>
              </a:rPr>
              <a:t> of a core point but itself does not </a:t>
            </a:r>
            <a:r>
              <a:rPr lang="en-IN" sz="2000" dirty="0" smtClean="0">
                <a:solidFill>
                  <a:schemeClr val="bg1"/>
                </a:solidFill>
                <a:latin typeface="Times New Roman" panose="02020603050405020304" pitchFamily="18" charset="0"/>
                <a:cs typeface="Times New Roman" panose="02020603050405020304" pitchFamily="18" charset="0"/>
              </a:rPr>
              <a:t>have minPts </a:t>
            </a:r>
            <a:r>
              <a:rPr lang="en-IN" sz="2000" dirty="0">
                <a:solidFill>
                  <a:schemeClr val="bg1"/>
                </a:solidFill>
                <a:latin typeface="Times New Roman" panose="02020603050405020304" pitchFamily="18" charset="0"/>
                <a:cs typeface="Times New Roman" panose="02020603050405020304" pitchFamily="18" charset="0"/>
              </a:rPr>
              <a:t>points within its </a:t>
            </a:r>
            <a:r>
              <a:rPr lang="en-IN" sz="2000" dirty="0" smtClean="0">
                <a:solidFill>
                  <a:schemeClr val="bg1"/>
                </a:solidFill>
                <a:latin typeface="Times New Roman" panose="02020603050405020304" pitchFamily="18" charset="0"/>
                <a:cs typeface="Times New Roman" panose="02020603050405020304" pitchFamily="18" charset="0"/>
              </a:rPr>
              <a:t>own epsilon radius.</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Noise Point</a:t>
            </a:r>
            <a:r>
              <a:rPr lang="en-IN" sz="2000" dirty="0">
                <a:solidFill>
                  <a:schemeClr val="bg1"/>
                </a:solidFill>
                <a:latin typeface="Times New Roman" panose="02020603050405020304" pitchFamily="18" charset="0"/>
                <a:cs typeface="Times New Roman" panose="02020603050405020304" pitchFamily="18" charset="0"/>
              </a:rPr>
              <a:t>: A point that is neither a core point nor a border point is considered noise (outlier)</a:t>
            </a:r>
          </a:p>
        </p:txBody>
      </p:sp>
    </p:spTree>
    <p:extLst>
      <p:ext uri="{BB962C8B-B14F-4D97-AF65-F5344CB8AC3E}">
        <p14:creationId xmlns:p14="http://schemas.microsoft.com/office/powerpoint/2010/main" val="275021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Algorithm steps:</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1</a:t>
            </a:r>
            <a:r>
              <a:rPr lang="en-IN" sz="2000" dirty="0">
                <a:solidFill>
                  <a:schemeClr val="bg1"/>
                </a:solidFill>
                <a:latin typeface="Times New Roman" panose="02020603050405020304" pitchFamily="18" charset="0"/>
                <a:cs typeface="Times New Roman" panose="02020603050405020304" pitchFamily="18" charset="0"/>
              </a:rPr>
              <a:t>. Choose ε (</a:t>
            </a:r>
            <a:r>
              <a:rPr lang="en-IN" sz="2000" dirty="0" err="1">
                <a:solidFill>
                  <a:schemeClr val="bg1"/>
                </a:solidFill>
                <a:latin typeface="Times New Roman" panose="02020603050405020304" pitchFamily="18" charset="0"/>
                <a:cs typeface="Times New Roman" panose="02020603050405020304" pitchFamily="18" charset="0"/>
              </a:rPr>
              <a:t>neighborhood</a:t>
            </a:r>
            <a:r>
              <a:rPr lang="en-IN" sz="2000" dirty="0">
                <a:solidFill>
                  <a:schemeClr val="bg1"/>
                </a:solidFill>
                <a:latin typeface="Times New Roman" panose="02020603050405020304" pitchFamily="18" charset="0"/>
                <a:cs typeface="Times New Roman" panose="02020603050405020304" pitchFamily="18" charset="0"/>
              </a:rPr>
              <a:t> radius) and MinPts (minimum points</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2</a:t>
            </a:r>
            <a:r>
              <a:rPr lang="en-IN" sz="2000" dirty="0">
                <a:solidFill>
                  <a:schemeClr val="bg1"/>
                </a:solidFill>
                <a:latin typeface="Times New Roman" panose="02020603050405020304" pitchFamily="18" charset="0"/>
                <a:cs typeface="Times New Roman" panose="02020603050405020304" pitchFamily="18" charset="0"/>
              </a:rPr>
              <a:t>. For each data point</a:t>
            </a:r>
            <a:r>
              <a:rPr lang="en-IN" sz="2000" dirty="0" smtClean="0">
                <a:solidFill>
                  <a:schemeClr val="bg1"/>
                </a:solidFill>
                <a:latin typeface="Times New Roman" panose="02020603050405020304" pitchFamily="18" charset="0"/>
                <a:cs typeface="Times New Roman" panose="02020603050405020304" pitchFamily="18" charset="0"/>
              </a:rPr>
              <a:t>:</a:t>
            </a:r>
          </a:p>
          <a:p>
            <a:pPr marL="914400" lvl="1" indent="-457200" algn="just">
              <a:lnSpc>
                <a:spcPct val="150000"/>
              </a:lnSpc>
              <a:buAutoNum type="alphaLcPeriod"/>
            </a:pPr>
            <a:r>
              <a:rPr lang="en-IN" sz="2000" dirty="0" smtClean="0">
                <a:solidFill>
                  <a:schemeClr val="bg1"/>
                </a:solidFill>
                <a:latin typeface="Times New Roman" panose="02020603050405020304" pitchFamily="18" charset="0"/>
                <a:cs typeface="Times New Roman" panose="02020603050405020304" pitchFamily="18" charset="0"/>
              </a:rPr>
              <a:t>Find </a:t>
            </a:r>
            <a:r>
              <a:rPr lang="en-IN" sz="2000" dirty="0">
                <a:solidFill>
                  <a:schemeClr val="bg1"/>
                </a:solidFill>
                <a:latin typeface="Times New Roman" panose="02020603050405020304" pitchFamily="18" charset="0"/>
                <a:cs typeface="Times New Roman" panose="02020603050405020304" pitchFamily="18" charset="0"/>
              </a:rPr>
              <a:t>neighbors within ε</a:t>
            </a:r>
            <a:r>
              <a:rPr lang="en-IN" sz="2000" dirty="0" smtClean="0">
                <a:solidFill>
                  <a:schemeClr val="bg1"/>
                </a:solidFill>
                <a:latin typeface="Times New Roman" panose="02020603050405020304" pitchFamily="18" charset="0"/>
                <a:cs typeface="Times New Roman" panose="02020603050405020304" pitchFamily="18" charset="0"/>
              </a:rPr>
              <a:t>.</a:t>
            </a:r>
          </a:p>
          <a:p>
            <a:pPr marL="914400" lvl="1" indent="-457200" algn="just">
              <a:lnSpc>
                <a:spcPct val="150000"/>
              </a:lnSpc>
              <a:buAutoNum type="alphaLcPeriod"/>
            </a:pPr>
            <a:r>
              <a:rPr lang="en-IN" sz="2000" dirty="0" smtClean="0">
                <a:solidFill>
                  <a:schemeClr val="bg1"/>
                </a:solidFill>
                <a:latin typeface="Times New Roman" panose="02020603050405020304" pitchFamily="18" charset="0"/>
                <a:cs typeface="Times New Roman" panose="02020603050405020304" pitchFamily="18" charset="0"/>
              </a:rPr>
              <a:t>Mark </a:t>
            </a:r>
            <a:r>
              <a:rPr lang="en-IN" sz="2000" dirty="0">
                <a:solidFill>
                  <a:schemeClr val="bg1"/>
                </a:solidFill>
                <a:latin typeface="Times New Roman" panose="02020603050405020304" pitchFamily="18" charset="0"/>
                <a:cs typeface="Times New Roman" panose="02020603050405020304" pitchFamily="18" charset="0"/>
              </a:rPr>
              <a:t>as core point if ≥ MinPts neighbors</a:t>
            </a:r>
            <a:r>
              <a:rPr lang="en-IN" sz="2000" dirty="0" smtClean="0">
                <a:solidFill>
                  <a:schemeClr val="bg1"/>
                </a:solidFill>
                <a:latin typeface="Times New Roman" panose="02020603050405020304" pitchFamily="18" charset="0"/>
                <a:cs typeface="Times New Roman" panose="02020603050405020304" pitchFamily="18" charset="0"/>
              </a:rPr>
              <a:t>.</a:t>
            </a:r>
          </a:p>
          <a:p>
            <a:pPr marL="914400" lvl="1" indent="-457200" algn="just">
              <a:lnSpc>
                <a:spcPct val="150000"/>
              </a:lnSpc>
              <a:buAutoNum type="alphaLcPeriod"/>
            </a:pPr>
            <a:r>
              <a:rPr lang="en-IN" sz="2000" dirty="0" smtClean="0">
                <a:solidFill>
                  <a:schemeClr val="bg1"/>
                </a:solidFill>
                <a:latin typeface="Times New Roman" panose="02020603050405020304" pitchFamily="18" charset="0"/>
                <a:cs typeface="Times New Roman" panose="02020603050405020304" pitchFamily="18" charset="0"/>
              </a:rPr>
              <a:t>Mark </a:t>
            </a:r>
            <a:r>
              <a:rPr lang="en-IN" sz="2000" dirty="0">
                <a:solidFill>
                  <a:schemeClr val="bg1"/>
                </a:solidFill>
                <a:latin typeface="Times New Roman" panose="02020603050405020304" pitchFamily="18" charset="0"/>
                <a:cs typeface="Times New Roman" panose="02020603050405020304" pitchFamily="18" charset="0"/>
              </a:rPr>
              <a:t>as border point if &lt; MinPts neighbors but near core point</a:t>
            </a:r>
            <a:r>
              <a:rPr lang="en-IN" sz="2000" dirty="0" smtClean="0">
                <a:solidFill>
                  <a:schemeClr val="bg1"/>
                </a:solidFill>
                <a:latin typeface="Times New Roman" panose="02020603050405020304" pitchFamily="18" charset="0"/>
                <a:cs typeface="Times New Roman" panose="02020603050405020304" pitchFamily="18" charset="0"/>
              </a:rPr>
              <a:t>.</a:t>
            </a:r>
          </a:p>
          <a:p>
            <a:pPr marL="914400" lvl="1" indent="-457200" algn="just">
              <a:lnSpc>
                <a:spcPct val="150000"/>
              </a:lnSpc>
              <a:buAutoNum type="alphaLcPeriod"/>
            </a:pPr>
            <a:r>
              <a:rPr lang="en-IN" sz="2000" dirty="0" smtClean="0">
                <a:solidFill>
                  <a:schemeClr val="bg1"/>
                </a:solidFill>
                <a:latin typeface="Times New Roman" panose="02020603050405020304" pitchFamily="18" charset="0"/>
                <a:cs typeface="Times New Roman" panose="02020603050405020304" pitchFamily="18" charset="0"/>
              </a:rPr>
              <a:t>Mark </a:t>
            </a:r>
            <a:r>
              <a:rPr lang="en-IN" sz="2000" dirty="0">
                <a:solidFill>
                  <a:schemeClr val="bg1"/>
                </a:solidFill>
                <a:latin typeface="Times New Roman" panose="02020603050405020304" pitchFamily="18" charset="0"/>
                <a:cs typeface="Times New Roman" panose="02020603050405020304" pitchFamily="18" charset="0"/>
              </a:rPr>
              <a:t>as noise point otherwise</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3</a:t>
            </a:r>
            <a:r>
              <a:rPr lang="en-IN" sz="2000" dirty="0">
                <a:solidFill>
                  <a:schemeClr val="bg1"/>
                </a:solidFill>
                <a:latin typeface="Times New Roman" panose="02020603050405020304" pitchFamily="18" charset="0"/>
                <a:cs typeface="Times New Roman" panose="02020603050405020304" pitchFamily="18" charset="0"/>
              </a:rPr>
              <a:t>. Create clusters from core and border points.</a:t>
            </a:r>
          </a:p>
        </p:txBody>
      </p:sp>
    </p:spTree>
    <p:extLst>
      <p:ext uri="{BB962C8B-B14F-4D97-AF65-F5344CB8AC3E}">
        <p14:creationId xmlns:p14="http://schemas.microsoft.com/office/powerpoint/2010/main" val="795749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247317"/>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Advantages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Handles </a:t>
            </a:r>
            <a:r>
              <a:rPr lang="en-IN" sz="2000" dirty="0">
                <a:solidFill>
                  <a:schemeClr val="bg1"/>
                </a:solidFill>
                <a:latin typeface="Times New Roman" panose="02020603050405020304" pitchFamily="18" charset="0"/>
                <a:cs typeface="Times New Roman" panose="02020603050405020304" pitchFamily="18" charset="0"/>
              </a:rPr>
              <a:t>varying densities and shapes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Robust </a:t>
            </a:r>
            <a:r>
              <a:rPr lang="en-IN" sz="2000" dirty="0">
                <a:solidFill>
                  <a:schemeClr val="bg1"/>
                </a:solidFill>
                <a:latin typeface="Times New Roman" panose="02020603050405020304" pitchFamily="18" charset="0"/>
                <a:cs typeface="Times New Roman" panose="02020603050405020304" pitchFamily="18" charset="0"/>
              </a:rPr>
              <a:t>to noise and outliers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No </a:t>
            </a:r>
            <a:r>
              <a:rPr lang="en-IN" sz="2000" dirty="0">
                <a:solidFill>
                  <a:schemeClr val="bg1"/>
                </a:solidFill>
                <a:latin typeface="Times New Roman" panose="02020603050405020304" pitchFamily="18" charset="0"/>
                <a:cs typeface="Times New Roman" panose="02020603050405020304" pitchFamily="18" charset="0"/>
              </a:rPr>
              <a:t>fixed cluster shape or size</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Efficient </a:t>
            </a:r>
            <a:r>
              <a:rPr lang="en-IN" sz="2000" dirty="0">
                <a:solidFill>
                  <a:schemeClr val="bg1"/>
                </a:solidFill>
                <a:latin typeface="Times New Roman" panose="02020603050405020304" pitchFamily="18" charset="0"/>
                <a:cs typeface="Times New Roman" panose="02020603050405020304" pitchFamily="18" charset="0"/>
              </a:rPr>
              <a:t>for large datasets</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Disadvantages: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Sensitive </a:t>
            </a:r>
            <a:r>
              <a:rPr lang="en-IN" sz="2000" dirty="0">
                <a:solidFill>
                  <a:schemeClr val="bg1"/>
                </a:solidFill>
                <a:latin typeface="Times New Roman" panose="02020603050405020304" pitchFamily="18" charset="0"/>
                <a:cs typeface="Times New Roman" panose="02020603050405020304" pitchFamily="18" charset="0"/>
              </a:rPr>
              <a:t>to parameter selection (</a:t>
            </a:r>
            <a:r>
              <a:rPr lang="el-GR" sz="2000" dirty="0">
                <a:solidFill>
                  <a:schemeClr val="bg1"/>
                </a:solidFill>
                <a:latin typeface="Times New Roman" panose="02020603050405020304" pitchFamily="18" charset="0"/>
                <a:cs typeface="Times New Roman" panose="02020603050405020304" pitchFamily="18" charset="0"/>
              </a:rPr>
              <a:t>ε </a:t>
            </a:r>
            <a:r>
              <a:rPr lang="en-IN" sz="2000" dirty="0">
                <a:solidFill>
                  <a:schemeClr val="bg1"/>
                </a:solidFill>
                <a:latin typeface="Times New Roman" panose="02020603050405020304" pitchFamily="18" charset="0"/>
                <a:cs typeface="Times New Roman" panose="02020603050405020304" pitchFamily="18" charset="0"/>
              </a:rPr>
              <a:t>and MinPts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Difficulty </a:t>
            </a:r>
            <a:r>
              <a:rPr lang="en-IN" sz="2000" dirty="0">
                <a:solidFill>
                  <a:schemeClr val="bg1"/>
                </a:solidFill>
                <a:latin typeface="Times New Roman" panose="02020603050405020304" pitchFamily="18" charset="0"/>
                <a:cs typeface="Times New Roman" panose="02020603050405020304" pitchFamily="18" charset="0"/>
              </a:rPr>
              <a:t>handling high-dimensional data</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Computationally </a:t>
            </a:r>
            <a:r>
              <a:rPr lang="en-IN" sz="2000" dirty="0">
                <a:solidFill>
                  <a:schemeClr val="bg1"/>
                </a:solidFill>
                <a:latin typeface="Times New Roman" panose="02020603050405020304" pitchFamily="18" charset="0"/>
                <a:cs typeface="Times New Roman" panose="02020603050405020304" pitchFamily="18" charset="0"/>
              </a:rPr>
              <a:t>expensive</a:t>
            </a:r>
            <a:r>
              <a:rPr lang="en-IN"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7466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Applications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Geographic </a:t>
            </a:r>
            <a:r>
              <a:rPr lang="en-IN" sz="2000" dirty="0">
                <a:solidFill>
                  <a:schemeClr val="bg1"/>
                </a:solidFill>
                <a:latin typeface="Times New Roman" panose="02020603050405020304" pitchFamily="18" charset="0"/>
                <a:cs typeface="Times New Roman" panose="02020603050405020304" pitchFamily="18" charset="0"/>
              </a:rPr>
              <a:t>Information Systems (GIS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Image </a:t>
            </a:r>
            <a:r>
              <a:rPr lang="en-IN" sz="2000" dirty="0">
                <a:solidFill>
                  <a:schemeClr val="bg1"/>
                </a:solidFill>
                <a:latin typeface="Times New Roman" panose="02020603050405020304" pitchFamily="18" charset="0"/>
                <a:cs typeface="Times New Roman" panose="02020603050405020304" pitchFamily="18" charset="0"/>
              </a:rPr>
              <a:t>segmentation</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Gene </a:t>
            </a:r>
            <a:r>
              <a:rPr lang="en-IN" sz="2000" dirty="0">
                <a:solidFill>
                  <a:schemeClr val="bg1"/>
                </a:solidFill>
                <a:latin typeface="Times New Roman" panose="02020603050405020304" pitchFamily="18" charset="0"/>
                <a:cs typeface="Times New Roman" panose="02020603050405020304" pitchFamily="18" charset="0"/>
              </a:rPr>
              <a:t>expression </a:t>
            </a:r>
            <a:r>
              <a:rPr lang="en-IN" sz="2000" dirty="0" smtClean="0">
                <a:solidFill>
                  <a:schemeClr val="bg1"/>
                </a:solidFill>
                <a:latin typeface="Times New Roman" panose="02020603050405020304" pitchFamily="18" charset="0"/>
                <a:cs typeface="Times New Roman" panose="02020603050405020304" pitchFamily="18" charset="0"/>
              </a:rPr>
              <a:t>analysis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Network </a:t>
            </a:r>
            <a:r>
              <a:rPr lang="en-IN" sz="2000" dirty="0">
                <a:solidFill>
                  <a:schemeClr val="bg1"/>
                </a:solidFill>
                <a:latin typeface="Times New Roman" panose="02020603050405020304" pitchFamily="18" charset="0"/>
                <a:cs typeface="Times New Roman" panose="02020603050405020304" pitchFamily="18" charset="0"/>
              </a:rPr>
              <a:t>analysis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Anomaly </a:t>
            </a:r>
            <a:r>
              <a:rPr lang="en-IN" sz="2000" dirty="0">
                <a:solidFill>
                  <a:schemeClr val="bg1"/>
                </a:solidFill>
                <a:latin typeface="Times New Roman" panose="02020603050405020304" pitchFamily="18" charset="0"/>
                <a:cs typeface="Times New Roman" panose="02020603050405020304" pitchFamily="18" charset="0"/>
              </a:rPr>
              <a:t>detection</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Tools and Libraries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err="1" smtClean="0">
                <a:solidFill>
                  <a:schemeClr val="bg1"/>
                </a:solidFill>
                <a:latin typeface="Times New Roman" panose="02020603050405020304" pitchFamily="18" charset="0"/>
                <a:cs typeface="Times New Roman" panose="02020603050405020304" pitchFamily="18" charset="0"/>
              </a:rPr>
              <a:t>scikit</a:t>
            </a:r>
            <a:r>
              <a:rPr lang="en-IN" sz="2000" dirty="0" smtClean="0">
                <a:solidFill>
                  <a:schemeClr val="bg1"/>
                </a:solidFill>
                <a:latin typeface="Times New Roman" panose="02020603050405020304" pitchFamily="18" charset="0"/>
                <a:cs typeface="Times New Roman" panose="02020603050405020304" pitchFamily="18" charset="0"/>
              </a:rPr>
              <a:t>-learn </a:t>
            </a:r>
            <a:r>
              <a:rPr lang="en-IN" sz="2000" dirty="0">
                <a:solidFill>
                  <a:schemeClr val="bg1"/>
                </a:solidFill>
                <a:latin typeface="Times New Roman" panose="02020603050405020304" pitchFamily="18" charset="0"/>
                <a:cs typeface="Times New Roman" panose="02020603050405020304" pitchFamily="18" charset="0"/>
              </a:rPr>
              <a:t>(Python</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R </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err="1">
                <a:solidFill>
                  <a:schemeClr val="bg1"/>
                </a:solidFill>
                <a:latin typeface="Times New Roman" panose="02020603050405020304" pitchFamily="18" charset="0"/>
                <a:cs typeface="Times New Roman" panose="02020603050405020304" pitchFamily="18" charset="0"/>
              </a:rPr>
              <a:t>dbscan</a:t>
            </a:r>
            <a:r>
              <a:rPr lang="en-IN" sz="2000" dirty="0">
                <a:solidFill>
                  <a:schemeClr val="bg1"/>
                </a:solidFill>
                <a:latin typeface="Times New Roman" panose="02020603050405020304" pitchFamily="18" charset="0"/>
                <a:cs typeface="Times New Roman" panose="02020603050405020304" pitchFamily="18" charset="0"/>
              </a:rPr>
              <a:t> package</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MATLAB (</a:t>
            </a:r>
            <a:r>
              <a:rPr lang="en-IN" sz="2000" dirty="0" err="1">
                <a:solidFill>
                  <a:schemeClr val="bg1"/>
                </a:solidFill>
                <a:latin typeface="Times New Roman" panose="02020603050405020304" pitchFamily="18" charset="0"/>
                <a:cs typeface="Times New Roman" panose="02020603050405020304" pitchFamily="18" charset="0"/>
              </a:rPr>
              <a:t>dbscan</a:t>
            </a:r>
            <a:r>
              <a:rPr lang="en-IN" sz="2000" dirty="0">
                <a:solidFill>
                  <a:schemeClr val="bg1"/>
                </a:solidFill>
                <a:latin typeface="Times New Roman" panose="02020603050405020304" pitchFamily="18" charset="0"/>
                <a:cs typeface="Times New Roman" panose="02020603050405020304" pitchFamily="18" charset="0"/>
              </a:rPr>
              <a:t> function</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Weka </a:t>
            </a:r>
            <a:r>
              <a:rPr lang="en-IN" sz="2000" dirty="0">
                <a:solidFill>
                  <a:schemeClr val="bg1"/>
                </a:solidFill>
                <a:latin typeface="Times New Roman" panose="02020603050405020304" pitchFamily="18" charset="0"/>
                <a:cs typeface="Times New Roman" panose="02020603050405020304" pitchFamily="18" charset="0"/>
              </a:rPr>
              <a:t>(Java</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Numerical on DBSCAN Clustering</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Apply the DBSCAN algorithm to the given data points and create the clusters with </a:t>
            </a:r>
            <a:r>
              <a:rPr lang="en-IN" sz="2000" dirty="0" err="1" smtClean="0">
                <a:solidFill>
                  <a:schemeClr val="bg1"/>
                </a:solidFill>
                <a:latin typeface="Times New Roman" panose="02020603050405020304" pitchFamily="18" charset="0"/>
                <a:cs typeface="Times New Roman" panose="02020603050405020304" pitchFamily="18" charset="0"/>
              </a:rPr>
              <a:t>minPts</a:t>
            </a:r>
            <a:r>
              <a:rPr lang="en-IN" sz="2000" dirty="0" smtClean="0">
                <a:solidFill>
                  <a:schemeClr val="bg1"/>
                </a:solidFill>
                <a:latin typeface="Times New Roman" panose="02020603050405020304" pitchFamily="18" charset="0"/>
                <a:cs typeface="Times New Roman" panose="02020603050405020304" pitchFamily="18" charset="0"/>
              </a:rPr>
              <a:t> =4 and epsilon =1.9.</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Data Points</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P1:</a:t>
            </a: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(3,7)</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P2:(4,6)</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P3:(5,5)</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P4:(6,4)</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P5:(7,3)</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P6:(6,2)</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P7:(7,2)</a:t>
            </a:r>
          </a:p>
        </p:txBody>
      </p:sp>
      <p:sp>
        <p:nvSpPr>
          <p:cNvPr id="8" name="TextBox 7"/>
          <p:cNvSpPr txBox="1"/>
          <p:nvPr/>
        </p:nvSpPr>
        <p:spPr>
          <a:xfrm>
            <a:off x="4614729" y="2521009"/>
            <a:ext cx="2042445" cy="2169825"/>
          </a:xfrm>
          <a:prstGeom prst="rect">
            <a:avLst/>
          </a:prstGeom>
          <a:noFill/>
        </p:spPr>
        <p:txBody>
          <a:bodyPr wrap="square" rtlCol="0">
            <a:spAutoFit/>
          </a:bodyPr>
          <a:lstStyle/>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P8:(8,4)</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P9:(3,3)</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P10:(2,6)</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P11:(3,5)</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P12:(2,4)</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34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40229" y="1180485"/>
            <a:ext cx="5503817" cy="4616648"/>
          </a:xfrm>
          <a:prstGeom prst="rect">
            <a:avLst/>
          </a:prstGeom>
          <a:noFill/>
        </p:spPr>
        <p:txBody>
          <a:bodyPr wrap="square" rtlCol="0">
            <a:spAutoFit/>
          </a:bodyPr>
          <a:lstStyle/>
          <a:p>
            <a:pPr algn="ctr"/>
            <a:r>
              <a:rPr lang="en-IN" sz="2400" b="1" dirty="0" smtClean="0">
                <a:solidFill>
                  <a:schemeClr val="bg1"/>
                </a:solidFill>
                <a:latin typeface="Times New Roman" panose="02020603050405020304" pitchFamily="18" charset="0"/>
                <a:cs typeface="Times New Roman" panose="02020603050405020304" pitchFamily="18" charset="0"/>
              </a:rPr>
              <a:t>Agenda</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Density based clustering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Objectives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Algorithm </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Disadvantages</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DBSCAN</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Working/Algorithm</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Advantages, Disadvantages</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Numerical</a:t>
            </a:r>
          </a:p>
          <a:p>
            <a:pPr>
              <a:lnSpc>
                <a:spcPct val="150000"/>
              </a:lnSpc>
            </a:pPr>
            <a:endParaRPr lang="en-IN" dirty="0" smtClean="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175863" y="1018903"/>
            <a:ext cx="4981303" cy="161582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 CLUSTERING Hardcover – 21 August </a:t>
            </a:r>
            <a:r>
              <a:rPr lang="en-IN" dirty="0" smtClean="0">
                <a:solidFill>
                  <a:schemeClr val="bg1"/>
                </a:solidFill>
                <a:latin typeface="Times New Roman" panose="02020603050405020304" pitchFamily="18" charset="0"/>
                <a:cs typeface="Times New Roman" panose="02020603050405020304" pitchFamily="18" charset="0"/>
              </a:rPr>
              <a:t>2013 by</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hlinkClick r:id="rId3"/>
              </a:rPr>
              <a:t>Charu</a:t>
            </a:r>
            <a:r>
              <a:rPr lang="en-IN" dirty="0">
                <a:solidFill>
                  <a:schemeClr val="bg1"/>
                </a:solidFill>
                <a:latin typeface="Times New Roman" panose="02020603050405020304" pitchFamily="18" charset="0"/>
                <a:cs typeface="Times New Roman" panose="02020603050405020304" pitchFamily="18" charset="0"/>
                <a:hlinkClick r:id="rId3"/>
              </a:rPr>
              <a:t> C. Aggarwal</a:t>
            </a:r>
            <a:r>
              <a:rPr lang="en-IN" dirty="0">
                <a:solidFill>
                  <a:schemeClr val="bg1"/>
                </a:solidFill>
                <a:latin typeface="Times New Roman" panose="02020603050405020304" pitchFamily="18" charset="0"/>
                <a:cs typeface="Times New Roman" panose="02020603050405020304" pitchFamily="18" charset="0"/>
              </a:rPr>
              <a:t> (Editor), </a:t>
            </a:r>
            <a:r>
              <a:rPr lang="en-IN" dirty="0" err="1">
                <a:solidFill>
                  <a:schemeClr val="bg1"/>
                </a:solidFill>
                <a:latin typeface="Times New Roman" panose="02020603050405020304" pitchFamily="18" charset="0"/>
                <a:cs typeface="Times New Roman" panose="02020603050405020304" pitchFamily="18" charset="0"/>
                <a:hlinkClick r:id="rId4"/>
              </a:rPr>
              <a:t>Chandan</a:t>
            </a:r>
            <a:r>
              <a:rPr lang="en-IN" dirty="0">
                <a:solidFill>
                  <a:schemeClr val="bg1"/>
                </a:solidFill>
                <a:latin typeface="Times New Roman" panose="02020603050405020304" pitchFamily="18" charset="0"/>
                <a:cs typeface="Times New Roman" panose="02020603050405020304" pitchFamily="18" charset="0"/>
                <a:hlinkClick r:id="rId4"/>
              </a:rPr>
              <a:t> K. Reddy</a:t>
            </a:r>
            <a:r>
              <a:rPr lang="en-IN" dirty="0">
                <a:solidFill>
                  <a:schemeClr val="bg1"/>
                </a:solidFill>
                <a:latin typeface="Times New Roman" panose="02020603050405020304" pitchFamily="18" charset="0"/>
                <a:cs typeface="Times New Roman" panose="02020603050405020304" pitchFamily="18" charset="0"/>
              </a:rPr>
              <a:t> (Editor</a:t>
            </a:r>
            <a:r>
              <a:rPr lang="en-IN" dirty="0" smtClean="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978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1046569"/>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Using Euclidian distance formula and calculate distance between each point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Distance (A (x1,y1) ,B (x2,y2))=</a:t>
                </a:r>
                <a14:m>
                  <m:oMath xmlns:m="http://schemas.openxmlformats.org/officeDocument/2006/math">
                    <m:rad>
                      <m:radPr>
                        <m:degHide m:val="on"/>
                        <m:ctrlPr>
                          <a:rPr lang="en-IN" sz="2000" i="1" smtClean="0">
                            <a:solidFill>
                              <a:schemeClr val="bg1"/>
                            </a:solidFill>
                            <a:latin typeface="Cambria Math" panose="02040503050406030204" pitchFamily="18" charset="0"/>
                            <a:cs typeface="Times New Roman" panose="02020603050405020304" pitchFamily="18" charset="0"/>
                          </a:rPr>
                        </m:ctrlPr>
                      </m:radPr>
                      <m:deg/>
                      <m:e>
                        <m:sSup>
                          <m:sSupPr>
                            <m:ctrlPr>
                              <a:rPr lang="en-IN" sz="2000" i="1" smtClean="0">
                                <a:solidFill>
                                  <a:schemeClr val="bg1"/>
                                </a:solidFill>
                                <a:latin typeface="Cambria Math" panose="02040503050406030204" pitchFamily="18" charset="0"/>
                                <a:cs typeface="Times New Roman" panose="02020603050405020304" pitchFamily="18" charset="0"/>
                              </a:rPr>
                            </m:ctrlPr>
                          </m:sSupPr>
                          <m:e>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𝑥</m:t>
                                </m:r>
                              </m:e>
                              <m:sub>
                                <m:r>
                                  <a:rPr lang="en-IN" sz="2000" i="1">
                                    <a:solidFill>
                                      <a:schemeClr val="bg1"/>
                                    </a:solidFill>
                                    <a:latin typeface="Cambria Math" panose="02040503050406030204" pitchFamily="18" charset="0"/>
                                    <a:cs typeface="Times New Roman" panose="02020603050405020304" pitchFamily="18" charset="0"/>
                                  </a:rPr>
                                  <m:t>2</m:t>
                                </m:r>
                              </m:sub>
                            </m:sSub>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𝑥</m:t>
                                </m:r>
                              </m:e>
                              <m:sub>
                                <m:r>
                                  <a:rPr lang="en-IN" sz="2000" i="1">
                                    <a:solidFill>
                                      <a:schemeClr val="bg1"/>
                                    </a:solidFill>
                                    <a:latin typeface="Cambria Math" panose="02040503050406030204" pitchFamily="18" charset="0"/>
                                    <a:cs typeface="Times New Roman" panose="02020603050405020304" pitchFamily="18" charset="0"/>
                                  </a:rPr>
                                  <m:t>1</m:t>
                                </m:r>
                              </m:sub>
                            </m:sSub>
                            <m:r>
                              <a:rPr lang="en-IN" sz="2000" i="1">
                                <a:solidFill>
                                  <a:schemeClr val="bg1"/>
                                </a:solidFill>
                                <a:latin typeface="Cambria Math" panose="02040503050406030204" pitchFamily="18" charset="0"/>
                                <a:cs typeface="Times New Roman" panose="02020603050405020304" pitchFamily="18" charset="0"/>
                              </a:rPr>
                              <m:t>)</m:t>
                            </m:r>
                          </m:e>
                          <m:sup>
                            <m:r>
                              <a:rPr lang="en-IN" sz="2000" b="0" i="1" smtClean="0">
                                <a:solidFill>
                                  <a:schemeClr val="bg1"/>
                                </a:solidFill>
                                <a:latin typeface="Cambria Math" panose="02040503050406030204" pitchFamily="18" charset="0"/>
                                <a:cs typeface="Times New Roman" panose="02020603050405020304" pitchFamily="18" charset="0"/>
                              </a:rPr>
                              <m:t>2</m:t>
                            </m:r>
                          </m:sup>
                        </m:sSup>
                        <m:r>
                          <a:rPr lang="en-IN" sz="2000" b="0" i="1" smtClean="0">
                            <a:solidFill>
                              <a:schemeClr val="bg1"/>
                            </a:solidFill>
                            <a:latin typeface="Cambria Math" panose="02040503050406030204" pitchFamily="18" charset="0"/>
                            <a:cs typeface="Times New Roman" panose="02020603050405020304" pitchFamily="18" charset="0"/>
                          </a:rPr>
                          <m:t>   +</m:t>
                        </m:r>
                        <m:sSup>
                          <m:sSupPr>
                            <m:ctrlPr>
                              <a:rPr lang="en-IN" sz="2000" b="0" i="1" smtClean="0">
                                <a:solidFill>
                                  <a:schemeClr val="bg1"/>
                                </a:solidFill>
                                <a:latin typeface="Cambria Math" panose="02040503050406030204" pitchFamily="18" charset="0"/>
                                <a:cs typeface="Times New Roman" panose="02020603050405020304" pitchFamily="18" charset="0"/>
                              </a:rPr>
                            </m:ctrlPr>
                          </m:sSupPr>
                          <m:e>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𝑦</m:t>
                                </m:r>
                              </m:e>
                              <m:sub>
                                <m:r>
                                  <a:rPr lang="en-IN" sz="2000" i="1">
                                    <a:solidFill>
                                      <a:schemeClr val="bg1"/>
                                    </a:solidFill>
                                    <a:latin typeface="Cambria Math" panose="02040503050406030204" pitchFamily="18" charset="0"/>
                                    <a:cs typeface="Times New Roman" panose="02020603050405020304" pitchFamily="18" charset="0"/>
                                  </a:rPr>
                                  <m:t>2</m:t>
                                </m:r>
                              </m:sub>
                            </m:sSub>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𝑦</m:t>
                                </m:r>
                              </m:e>
                              <m:sub>
                                <m:r>
                                  <a:rPr lang="en-IN" sz="2000" i="1">
                                    <a:solidFill>
                                      <a:schemeClr val="bg1"/>
                                    </a:solidFill>
                                    <a:latin typeface="Cambria Math" panose="02040503050406030204" pitchFamily="18" charset="0"/>
                                    <a:cs typeface="Times New Roman" panose="02020603050405020304" pitchFamily="18" charset="0"/>
                                  </a:rPr>
                                  <m:t>1</m:t>
                                </m:r>
                              </m:sub>
                            </m:sSub>
                            <m:r>
                              <a:rPr lang="en-IN" sz="2000" i="1">
                                <a:solidFill>
                                  <a:schemeClr val="bg1"/>
                                </a:solidFill>
                                <a:latin typeface="Cambria Math" panose="02040503050406030204" pitchFamily="18" charset="0"/>
                                <a:cs typeface="Times New Roman" panose="02020603050405020304" pitchFamily="18" charset="0"/>
                              </a:rPr>
                              <m:t>)</m:t>
                            </m:r>
                          </m:e>
                          <m:sup>
                            <m:r>
                              <a:rPr lang="en-IN" sz="2000" b="0" i="1" smtClean="0">
                                <a:solidFill>
                                  <a:schemeClr val="bg1"/>
                                </a:solidFill>
                                <a:latin typeface="Cambria Math" panose="02040503050406030204" pitchFamily="18" charset="0"/>
                                <a:cs typeface="Times New Roman" panose="02020603050405020304" pitchFamily="18" charset="0"/>
                              </a:rPr>
                              <m:t>2</m:t>
                            </m:r>
                          </m:sup>
                        </m:sSup>
                      </m:e>
                    </m:rad>
                  </m:oMath>
                </a14:m>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1046569"/>
              </a:xfrm>
              <a:prstGeom prst="rect">
                <a:avLst/>
              </a:prstGeom>
              <a:blipFill rotWithShape="0">
                <a:blip r:embed="rId3"/>
                <a:stretch>
                  <a:fillRect l="-556" b="-8772"/>
                </a:stretch>
              </a:blipFill>
            </p:spPr>
            <p:txBody>
              <a:bodyPr/>
              <a:lstStyle/>
              <a:p>
                <a:r>
                  <a:rPr lang="en-IN">
                    <a:noFill/>
                  </a:rPr>
                  <a:t> </a:t>
                </a:r>
              </a:p>
            </p:txBody>
          </p:sp>
        </mc:Fallback>
      </mc:AlternateContent>
    </p:spTree>
    <p:extLst>
      <p:ext uri="{BB962C8B-B14F-4D97-AF65-F5344CB8AC3E}">
        <p14:creationId xmlns:p14="http://schemas.microsoft.com/office/powerpoint/2010/main" val="249121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78526" y="135790"/>
            <a:ext cx="10955383" cy="6555641"/>
          </a:xfrm>
          <a:prstGeom prst="rect">
            <a:avLst/>
          </a:prstGeom>
          <a:noFill/>
        </p:spPr>
        <p:txBody>
          <a:bodyPr wrap="square" rtlCol="0">
            <a:spAutoFit/>
          </a:bodyPr>
          <a:lstStyle/>
          <a:p>
            <a:pPr algn="ctr">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minPts</a:t>
            </a:r>
            <a:r>
              <a:rPr lang="en-IN" sz="2000" dirty="0">
                <a:solidFill>
                  <a:schemeClr val="bg1"/>
                </a:solidFill>
                <a:latin typeface="Times New Roman" panose="02020603050405020304" pitchFamily="18" charset="0"/>
                <a:cs typeface="Times New Roman" panose="02020603050405020304" pitchFamily="18" charset="0"/>
              </a:rPr>
              <a:t> =4 and epsilon =</a:t>
            </a:r>
            <a:r>
              <a:rPr lang="en-IN" sz="2000" dirty="0" smtClean="0">
                <a:solidFill>
                  <a:schemeClr val="bg1"/>
                </a:solidFill>
                <a:latin typeface="Times New Roman" panose="02020603050405020304" pitchFamily="18" charset="0"/>
                <a:cs typeface="Times New Roman" panose="02020603050405020304" pitchFamily="18" charset="0"/>
              </a:rPr>
              <a:t>1.9 </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P1</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(3,7)</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P2:(4,6)</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P3:(5,5)</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P4:(6,4)</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P5:(7,3)</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P6:(6,2)</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P7:(7,2</a:t>
            </a:r>
            <a:r>
              <a:rPr lang="en-IN" sz="20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P8:(8,4)</a:t>
            </a:r>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P9:(3,3)</a:t>
            </a:r>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P10:(2,6)</a:t>
            </a:r>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P11:(3,5)</a:t>
            </a:r>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P12:(2,4)</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graphicFrame>
        <p:nvGraphicFramePr>
          <p:cNvPr id="5" name="Table 4"/>
          <p:cNvGraphicFramePr>
            <a:graphicFrameLocks noGrp="1"/>
          </p:cNvGraphicFramePr>
          <p:nvPr>
            <p:extLst>
              <p:ext uri="{D42A27DB-BD31-4B8C-83A1-F6EECF244321}">
                <p14:modId xmlns:p14="http://schemas.microsoft.com/office/powerpoint/2010/main" val="3699900703"/>
              </p:ext>
            </p:extLst>
          </p:nvPr>
        </p:nvGraphicFramePr>
        <p:xfrm>
          <a:off x="1314153" y="779727"/>
          <a:ext cx="8128003" cy="4820920"/>
        </p:xfrm>
        <a:graphic>
          <a:graphicData uri="http://schemas.openxmlformats.org/drawingml/2006/table">
            <a:tbl>
              <a:tblPr firstRow="1" bandRow="1">
                <a:tableStyleId>{5C22544A-7EE6-4342-B048-85BDC9FD1C3A}</a:tableStyleId>
              </a:tblPr>
              <a:tblGrid>
                <a:gridCol w="625231"/>
                <a:gridCol w="625231"/>
                <a:gridCol w="625231"/>
                <a:gridCol w="625231"/>
                <a:gridCol w="625231"/>
                <a:gridCol w="625231"/>
                <a:gridCol w="625231"/>
                <a:gridCol w="625231"/>
                <a:gridCol w="625231"/>
                <a:gridCol w="625231"/>
                <a:gridCol w="625231"/>
                <a:gridCol w="625231"/>
                <a:gridCol w="625231"/>
              </a:tblGrid>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P11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P12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5.66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4.47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6.40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4.47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4.12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4.47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5.66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6.40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6.32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4.47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4.47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5.39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1766127"/>
              </p:ext>
            </p:extLst>
          </p:nvPr>
        </p:nvGraphicFramePr>
        <p:xfrm>
          <a:off x="9785722" y="1018769"/>
          <a:ext cx="1787970" cy="4389120"/>
        </p:xfrm>
        <a:graphic>
          <a:graphicData uri="http://schemas.openxmlformats.org/drawingml/2006/table">
            <a:tbl>
              <a:tblPr firstRow="1" bandRow="1">
                <a:tableStyleId>{5C22544A-7EE6-4342-B048-85BDC9FD1C3A}</a:tableStyleId>
              </a:tblPr>
              <a:tblGrid>
                <a:gridCol w="1787970"/>
              </a:tblGrid>
              <a:tr h="340968">
                <a:tc>
                  <a:txBody>
                    <a:bodyPr/>
                    <a:lstStyle/>
                    <a:p>
                      <a:r>
                        <a:rPr lang="en-IN" dirty="0" smtClean="0">
                          <a:latin typeface="Times New Roman" panose="02020603050405020304" pitchFamily="18" charset="0"/>
                          <a:cs typeface="Times New Roman" panose="02020603050405020304" pitchFamily="18" charset="0"/>
                        </a:rPr>
                        <a:t>P1: P2,P10</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P2: P1,P3,P11</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P3: P2,P4</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P4: P3,P5</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P5: P4,P6,P7,P8</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P6: P5,P7</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P7: P5,P6</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P8: P5</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P9: P12</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P10: P1,P11</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P11: P2,P10,P12</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P12: P9,P11</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59092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01047379"/>
              </p:ext>
            </p:extLst>
          </p:nvPr>
        </p:nvGraphicFramePr>
        <p:xfrm>
          <a:off x="402440" y="943704"/>
          <a:ext cx="1787970" cy="4389120"/>
        </p:xfrm>
        <a:graphic>
          <a:graphicData uri="http://schemas.openxmlformats.org/drawingml/2006/table">
            <a:tbl>
              <a:tblPr firstRow="1" bandRow="1">
                <a:tableStyleId>{5C22544A-7EE6-4342-B048-85BDC9FD1C3A}</a:tableStyleId>
              </a:tblPr>
              <a:tblGrid>
                <a:gridCol w="1787970"/>
              </a:tblGrid>
              <a:tr h="340968">
                <a:tc>
                  <a:txBody>
                    <a:bodyPr/>
                    <a:lstStyle/>
                    <a:p>
                      <a:r>
                        <a:rPr lang="en-IN" dirty="0" smtClean="0">
                          <a:latin typeface="Times New Roman" panose="02020603050405020304" pitchFamily="18" charset="0"/>
                          <a:cs typeface="Times New Roman" panose="02020603050405020304" pitchFamily="18" charset="0"/>
                        </a:rPr>
                        <a:t>P1: P2,P10</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P2: P1,P3,P11</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P3: P2,P4</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P4: P3,P5</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P5: P4,P6,P7,P8</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P6: P5,P7</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P7: P5,P6</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P8: P5</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P9: P12</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P10: P1,P11</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P11: P2,P10,P12</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P12: P9,P11</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4238714" y="358923"/>
            <a:ext cx="3290131" cy="369332"/>
          </a:xfrm>
          <a:prstGeom prst="rect">
            <a:avLst/>
          </a:prstGeom>
          <a:noFill/>
        </p:spPr>
        <p:txBody>
          <a:bodyPr wrap="square" rtlCol="0">
            <a:spAutoFit/>
          </a:bodyPr>
          <a:lstStyle/>
          <a:p>
            <a:r>
              <a:rPr lang="en-IN" dirty="0" err="1">
                <a:solidFill>
                  <a:schemeClr val="bg1"/>
                </a:solidFill>
                <a:latin typeface="Times New Roman" panose="02020603050405020304" pitchFamily="18" charset="0"/>
                <a:cs typeface="Times New Roman" panose="02020603050405020304" pitchFamily="18" charset="0"/>
              </a:rPr>
              <a:t>minPts</a:t>
            </a:r>
            <a:r>
              <a:rPr lang="en-IN" dirty="0">
                <a:solidFill>
                  <a:schemeClr val="bg1"/>
                </a:solidFill>
                <a:latin typeface="Times New Roman" panose="02020603050405020304" pitchFamily="18" charset="0"/>
                <a:cs typeface="Times New Roman" panose="02020603050405020304" pitchFamily="18" charset="0"/>
              </a:rPr>
              <a:t> =4 and epsilon =1.9</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3819023187"/>
              </p:ext>
            </p:extLst>
          </p:nvPr>
        </p:nvGraphicFramePr>
        <p:xfrm>
          <a:off x="2835305" y="976040"/>
          <a:ext cx="4522623" cy="4820920"/>
        </p:xfrm>
        <a:graphic>
          <a:graphicData uri="http://schemas.openxmlformats.org/drawingml/2006/table">
            <a:tbl>
              <a:tblPr firstRow="1" bandRow="1">
                <a:tableStyleId>{5C22544A-7EE6-4342-B048-85BDC9FD1C3A}</a:tableStyleId>
              </a:tblPr>
              <a:tblGrid>
                <a:gridCol w="873570"/>
                <a:gridCol w="1538243"/>
                <a:gridCol w="2110810"/>
              </a:tblGrid>
              <a:tr h="370840">
                <a:tc>
                  <a:txBody>
                    <a:bodyPr/>
                    <a:lstStyle/>
                    <a:p>
                      <a:r>
                        <a:rPr lang="en-IN" dirty="0" smtClean="0">
                          <a:latin typeface="Times New Roman" panose="02020603050405020304" pitchFamily="18" charset="0"/>
                          <a:cs typeface="Times New Roman" panose="02020603050405020304" pitchFamily="18" charset="0"/>
                        </a:rPr>
                        <a:t>Points</a:t>
                      </a: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IN" dirty="0" smtClean="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r>
              <a:tr h="370840">
                <a:tc>
                  <a:txBody>
                    <a:bodyPr/>
                    <a:lstStyle/>
                    <a:p>
                      <a:r>
                        <a:rPr lang="en-IN" dirty="0" smtClean="0">
                          <a:latin typeface="Times New Roman" panose="02020603050405020304" pitchFamily="18" charset="0"/>
                          <a:cs typeface="Times New Roman" panose="02020603050405020304" pitchFamily="18" charset="0"/>
                        </a:rPr>
                        <a:t>P1</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Border</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Core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P3</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smtClean="0">
                          <a:latin typeface="Times New Roman" panose="02020603050405020304" pitchFamily="18" charset="0"/>
                          <a:cs typeface="Times New Roman" panose="02020603050405020304" pitchFamily="18" charset="0"/>
                        </a:rPr>
                        <a:t>Border</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P4</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Border</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Core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P6</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smtClean="0">
                          <a:latin typeface="Times New Roman" panose="02020603050405020304" pitchFamily="18" charset="0"/>
                          <a:cs typeface="Times New Roman" panose="02020603050405020304" pitchFamily="18" charset="0"/>
                        </a:rPr>
                        <a:t>Border</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P7</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smtClean="0">
                          <a:latin typeface="Times New Roman" panose="02020603050405020304" pitchFamily="18" charset="0"/>
                          <a:cs typeface="Times New Roman" panose="02020603050405020304" pitchFamily="18" charset="0"/>
                        </a:rPr>
                        <a:t>Border</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P8</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Border</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P9</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Border</a:t>
                      </a:r>
                    </a:p>
                  </a:txBody>
                  <a:tcPr/>
                </a:tc>
              </a:tr>
              <a:tr h="370840">
                <a:tc>
                  <a:txBody>
                    <a:bodyPr/>
                    <a:lstStyle/>
                    <a:p>
                      <a:r>
                        <a:rPr lang="en-IN" dirty="0" smtClean="0">
                          <a:latin typeface="Times New Roman" panose="02020603050405020304" pitchFamily="18" charset="0"/>
                          <a:cs typeface="Times New Roman" panose="02020603050405020304" pitchFamily="18" charset="0"/>
                        </a:rPr>
                        <a:t>P11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Core</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P12</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Border</a:t>
                      </a:r>
                    </a:p>
                  </a:txBody>
                  <a:tcPr/>
                </a:tc>
              </a:tr>
            </a:tbl>
          </a:graphicData>
        </a:graphic>
      </p:graphicFrame>
      <p:sp>
        <p:nvSpPr>
          <p:cNvPr id="2" name="TextBox 1"/>
          <p:cNvSpPr txBox="1"/>
          <p:nvPr/>
        </p:nvSpPr>
        <p:spPr>
          <a:xfrm>
            <a:off x="8127050" y="1512606"/>
            <a:ext cx="3315769" cy="646331"/>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P9 is outlier or noise </a:t>
            </a:r>
            <a:r>
              <a:rPr lang="en-IN" dirty="0" err="1" smtClean="0">
                <a:solidFill>
                  <a:schemeClr val="bg1"/>
                </a:solidFill>
                <a:latin typeface="Times New Roman" panose="02020603050405020304" pitchFamily="18" charset="0"/>
                <a:cs typeface="Times New Roman" panose="02020603050405020304" pitchFamily="18" charset="0"/>
              </a:rPr>
              <a:t>bcz</a:t>
            </a:r>
            <a:r>
              <a:rPr lang="en-IN" dirty="0" smtClean="0">
                <a:solidFill>
                  <a:schemeClr val="bg1"/>
                </a:solidFill>
                <a:latin typeface="Times New Roman" panose="02020603050405020304" pitchFamily="18" charset="0"/>
                <a:cs typeface="Times New Roman" panose="02020603050405020304" pitchFamily="18" charset="0"/>
              </a:rPr>
              <a:t> it is not part of core or border point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26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76014" y="717846"/>
            <a:ext cx="11323179" cy="369332"/>
          </a:xfrm>
          <a:prstGeom prst="rect">
            <a:avLst/>
          </a:prstGeom>
          <a:noFill/>
        </p:spPr>
        <p:txBody>
          <a:bodyPr wrap="square" rtlCol="0">
            <a:spAutoFit/>
          </a:bodyPr>
          <a:lstStyle/>
          <a:p>
            <a:endParaRPr lang="en-IN" dirty="0"/>
          </a:p>
        </p:txBody>
      </p:sp>
      <p:pic>
        <p:nvPicPr>
          <p:cNvPr id="2" name="Picture 1"/>
          <p:cNvPicPr>
            <a:picLocks noChangeAspect="1"/>
          </p:cNvPicPr>
          <p:nvPr/>
        </p:nvPicPr>
        <p:blipFill rotWithShape="1">
          <a:blip r:embed="rId3"/>
          <a:srcRect/>
          <a:stretch/>
        </p:blipFill>
        <p:spPr>
          <a:xfrm>
            <a:off x="2854295" y="954726"/>
            <a:ext cx="6705600" cy="500062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417940776"/>
              </p:ext>
            </p:extLst>
          </p:nvPr>
        </p:nvGraphicFramePr>
        <p:xfrm>
          <a:off x="402440" y="943704"/>
          <a:ext cx="1787970" cy="4389120"/>
        </p:xfrm>
        <a:graphic>
          <a:graphicData uri="http://schemas.openxmlformats.org/drawingml/2006/table">
            <a:tbl>
              <a:tblPr firstRow="1" bandRow="1">
                <a:tableStyleId>{5C22544A-7EE6-4342-B048-85BDC9FD1C3A}</a:tableStyleId>
              </a:tblPr>
              <a:tblGrid>
                <a:gridCol w="1787970"/>
              </a:tblGrid>
              <a:tr h="340968">
                <a:tc>
                  <a:txBody>
                    <a:bodyPr/>
                    <a:lstStyle/>
                    <a:p>
                      <a:r>
                        <a:rPr lang="en-IN" dirty="0" smtClean="0">
                          <a:latin typeface="Times New Roman" panose="02020603050405020304" pitchFamily="18" charset="0"/>
                          <a:cs typeface="Times New Roman" panose="02020603050405020304" pitchFamily="18" charset="0"/>
                        </a:rPr>
                        <a:t>P1: P2,P10</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P2: P1,P3,P11</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P3: P2,P4</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P4: P3,P5</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P5: P4,P6,P7,P8</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P6: P5,P7</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P7: P5,P6</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P8: P5</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P9: P12</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P10: P1,P11</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P11: P2,P10,P12</a:t>
                      </a:r>
                      <a:endParaRPr lang="en-IN" dirty="0">
                        <a:latin typeface="Times New Roman" panose="02020603050405020304" pitchFamily="18" charset="0"/>
                        <a:cs typeface="Times New Roman" panose="02020603050405020304" pitchFamily="18" charset="0"/>
                      </a:endParaRPr>
                    </a:p>
                  </a:txBody>
                  <a:tcPr/>
                </a:tc>
              </a:tr>
              <a:tr h="340968">
                <a:tc>
                  <a:txBody>
                    <a:bodyPr/>
                    <a:lstStyle/>
                    <a:p>
                      <a:r>
                        <a:rPr lang="en-IN" dirty="0" smtClean="0">
                          <a:latin typeface="Times New Roman" panose="02020603050405020304" pitchFamily="18" charset="0"/>
                          <a:cs typeface="Times New Roman" panose="02020603050405020304" pitchFamily="18" charset="0"/>
                        </a:rPr>
                        <a:t>P12: P9,P11</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5754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16"/>
            <a:ext cx="12192000" cy="7053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337348"/>
            <a:ext cx="3396343"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43" y="2189422"/>
            <a:ext cx="5556066" cy="1477328"/>
          </a:xfrm>
          <a:prstGeom prst="rect">
            <a:avLst/>
          </a:prstGeom>
          <a:noFill/>
        </p:spPr>
        <p:txBody>
          <a:bodyPr wrap="square" rtlCol="0">
            <a:spAutoFit/>
          </a:bodyPr>
          <a:lstStyle/>
          <a:p>
            <a:pPr algn="just">
              <a:lnSpc>
                <a:spcPct val="150000"/>
              </a:lnSpc>
            </a:pPr>
            <a:r>
              <a:rPr lang="en-IN" sz="6000" dirty="0" smtClean="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THANKYOU</a:t>
            </a:r>
            <a:endParaRPr lang="en-IN" sz="60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1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400657"/>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Density Based Clustering</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Density-based clustering is a clustering algorithm that identifies clusters in data based on the density of data points in the feature space.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One </a:t>
            </a:r>
            <a:r>
              <a:rPr lang="en-IN" sz="2000" dirty="0">
                <a:solidFill>
                  <a:schemeClr val="bg1"/>
                </a:solidFill>
                <a:latin typeface="Times New Roman" panose="02020603050405020304" pitchFamily="18" charset="0"/>
                <a:cs typeface="Times New Roman" panose="02020603050405020304" pitchFamily="18" charset="0"/>
              </a:rPr>
              <a:t>of the most popular density-based clustering algorithms is DBSCAN (Density-Based Spatial Clustering of Applications with Noise).</a:t>
            </a:r>
            <a:endParaRPr lang="en-IN" sz="2000" dirty="0" smtClean="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383993" y="3489710"/>
            <a:ext cx="4821652" cy="2961330"/>
          </a:xfrm>
          <a:prstGeom prst="rect">
            <a:avLst/>
          </a:prstGeom>
        </p:spPr>
      </p:pic>
    </p:spTree>
    <p:extLst>
      <p:ext uri="{BB962C8B-B14F-4D97-AF65-F5344CB8AC3E}">
        <p14:creationId xmlns:p14="http://schemas.microsoft.com/office/powerpoint/2010/main" val="233213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345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Density-based clustering aims to discover clusters of arbitrary shapes in spatial databases with noise. Unlike centroid-based algorithms (like k-means) that require a predetermined number of clusters, density-based methods can find clusters of varying shapes and sizes.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These </a:t>
            </a:r>
            <a:r>
              <a:rPr lang="en-IN" sz="2000" dirty="0">
                <a:solidFill>
                  <a:schemeClr val="bg1"/>
                </a:solidFill>
                <a:latin typeface="Times New Roman" panose="02020603050405020304" pitchFamily="18" charset="0"/>
                <a:cs typeface="Times New Roman" panose="02020603050405020304" pitchFamily="18" charset="0"/>
              </a:rPr>
              <a:t>methods are particularly useful for datasets where clusters have varying densities or contain noise</a:t>
            </a:r>
          </a:p>
        </p:txBody>
      </p:sp>
      <p:pic>
        <p:nvPicPr>
          <p:cNvPr id="5" name="Picture 4"/>
          <p:cNvPicPr>
            <a:picLocks noChangeAspect="1"/>
          </p:cNvPicPr>
          <p:nvPr/>
        </p:nvPicPr>
        <p:blipFill>
          <a:blip r:embed="rId3"/>
          <a:stretch>
            <a:fillRect/>
          </a:stretch>
        </p:blipFill>
        <p:spPr>
          <a:xfrm>
            <a:off x="5734228" y="3100992"/>
            <a:ext cx="3219272" cy="2918807"/>
          </a:xfrm>
          <a:prstGeom prst="rect">
            <a:avLst/>
          </a:prstGeom>
        </p:spPr>
      </p:pic>
    </p:spTree>
    <p:extLst>
      <p:ext uri="{BB962C8B-B14F-4D97-AF65-F5344CB8AC3E}">
        <p14:creationId xmlns:p14="http://schemas.microsoft.com/office/powerpoint/2010/main" val="33732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400657"/>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Objectives:</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Identify clusters based on the density of data points.</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Handle noise and outliers effectively.</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Discover clusters of arbitrary shapes and sizes.</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Automate the process of cluster determination without prior knowledge of the number of </a:t>
            </a:r>
            <a:r>
              <a:rPr lang="en-IN" sz="2000" dirty="0" smtClean="0">
                <a:solidFill>
                  <a:schemeClr val="bg1"/>
                </a:solidFill>
                <a:latin typeface="Times New Roman" panose="02020603050405020304" pitchFamily="18" charset="0"/>
                <a:cs typeface="Times New Roman" panose="02020603050405020304" pitchFamily="18" charset="0"/>
              </a:rPr>
              <a:t>clusters.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24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2400657"/>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Working:</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Initialization: Select random unvisited point.</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Expand Cluster: For each core point, expand the cluster by adding connected points to it until no more points can be added.</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Noise Handling: Points that do not meet the criteria for core or border points are </a:t>
            </a:r>
            <a:r>
              <a:rPr lang="en-IN" sz="2000" dirty="0" err="1">
                <a:solidFill>
                  <a:schemeClr val="bg1"/>
                </a:solidFill>
                <a:latin typeface="Times New Roman" panose="02020603050405020304" pitchFamily="18" charset="0"/>
                <a:cs typeface="Times New Roman" panose="02020603050405020304" pitchFamily="18" charset="0"/>
              </a:rPr>
              <a:t>labeled</a:t>
            </a:r>
            <a:r>
              <a:rPr lang="en-IN" sz="2000" dirty="0">
                <a:solidFill>
                  <a:schemeClr val="bg1"/>
                </a:solidFill>
                <a:latin typeface="Times New Roman" panose="02020603050405020304" pitchFamily="18" charset="0"/>
                <a:cs typeface="Times New Roman" panose="02020603050405020304" pitchFamily="18" charset="0"/>
              </a:rPr>
              <a:t> as noise</a:t>
            </a:r>
          </a:p>
        </p:txBody>
      </p:sp>
    </p:spTree>
    <p:extLst>
      <p:ext uri="{BB962C8B-B14F-4D97-AF65-F5344CB8AC3E}">
        <p14:creationId xmlns:p14="http://schemas.microsoft.com/office/powerpoint/2010/main" val="388927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4653646"/>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Terminologies </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E</a:t>
            </a:r>
            <a:r>
              <a:rPr lang="en-IN" sz="2000" baseline="-25000" dirty="0">
                <a:solidFill>
                  <a:schemeClr val="bg1"/>
                </a:solidFill>
                <a:latin typeface="Times New Roman" panose="02020603050405020304" pitchFamily="18" charset="0"/>
                <a:cs typeface="Times New Roman" panose="02020603050405020304" pitchFamily="18" charset="0"/>
              </a:rPr>
              <a:t>PS</a:t>
            </a:r>
            <a:r>
              <a:rPr lang="en-IN" sz="2000" dirty="0">
                <a:solidFill>
                  <a:schemeClr val="bg1"/>
                </a:solidFill>
                <a:latin typeface="Times New Roman" panose="02020603050405020304" pitchFamily="18" charset="0"/>
                <a:cs typeface="Times New Roman" panose="02020603050405020304" pitchFamily="18" charset="0"/>
              </a:rPr>
              <a:t>: It is considered as the maximum radius of the </a:t>
            </a:r>
            <a:r>
              <a:rPr lang="en-IN" sz="2000" dirty="0" err="1">
                <a:solidFill>
                  <a:schemeClr val="bg1"/>
                </a:solidFill>
                <a:latin typeface="Times New Roman" panose="02020603050405020304" pitchFamily="18" charset="0"/>
                <a:cs typeface="Times New Roman" panose="02020603050405020304" pitchFamily="18" charset="0"/>
              </a:rPr>
              <a:t>neighborhood</a:t>
            </a:r>
            <a:r>
              <a:rPr lang="en-IN" sz="2000"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MinPts: MinPts refers to the minimum number of points in an Eps </a:t>
            </a:r>
            <a:r>
              <a:rPr lang="en-IN" sz="2000" dirty="0" err="1">
                <a:solidFill>
                  <a:schemeClr val="bg1"/>
                </a:solidFill>
                <a:latin typeface="Times New Roman" panose="02020603050405020304" pitchFamily="18" charset="0"/>
                <a:cs typeface="Times New Roman" panose="02020603050405020304" pitchFamily="18" charset="0"/>
              </a:rPr>
              <a:t>neighborhood</a:t>
            </a:r>
            <a:r>
              <a:rPr lang="en-IN" sz="2000" dirty="0">
                <a:solidFill>
                  <a:schemeClr val="bg1"/>
                </a:solidFill>
                <a:latin typeface="Times New Roman" panose="02020603050405020304" pitchFamily="18" charset="0"/>
                <a:cs typeface="Times New Roman" panose="02020603050405020304" pitchFamily="18" charset="0"/>
              </a:rPr>
              <a:t> of that point.</a:t>
            </a:r>
          </a:p>
          <a:p>
            <a:pPr>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NEps</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 { k belongs to D and </a:t>
            </a:r>
            <a:r>
              <a:rPr lang="en-IN" sz="2000" dirty="0" err="1">
                <a:solidFill>
                  <a:schemeClr val="bg1"/>
                </a:solidFill>
                <a:latin typeface="Times New Roman" panose="02020603050405020304" pitchFamily="18" charset="0"/>
                <a:cs typeface="Times New Roman" panose="02020603050405020304" pitchFamily="18" charset="0"/>
              </a:rPr>
              <a:t>dist</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i,k</a:t>
            </a:r>
            <a:r>
              <a:rPr lang="en-IN" sz="2000" dirty="0">
                <a:solidFill>
                  <a:schemeClr val="bg1"/>
                </a:solidFill>
                <a:latin typeface="Times New Roman" panose="02020603050405020304" pitchFamily="18" charset="0"/>
                <a:cs typeface="Times New Roman" panose="02020603050405020304" pitchFamily="18" charset="0"/>
              </a:rPr>
              <a:t>) &lt; = Eps}</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Directly density reachable:</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A point </a:t>
            </a: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is considered as the directly density reachable from a point k with respect to Eps, MinPts if</a:t>
            </a:r>
          </a:p>
          <a:p>
            <a:pPr>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belongs to </a:t>
            </a:r>
            <a:r>
              <a:rPr lang="en-IN" sz="2000" dirty="0" err="1">
                <a:solidFill>
                  <a:schemeClr val="bg1"/>
                </a:solidFill>
                <a:latin typeface="Times New Roman" panose="02020603050405020304" pitchFamily="18" charset="0"/>
                <a:cs typeface="Times New Roman" panose="02020603050405020304" pitchFamily="18" charset="0"/>
              </a:rPr>
              <a:t>NEps</a:t>
            </a:r>
            <a:r>
              <a:rPr lang="en-IN" sz="2000" dirty="0">
                <a:solidFill>
                  <a:schemeClr val="bg1"/>
                </a:solidFill>
                <a:latin typeface="Times New Roman" panose="02020603050405020304" pitchFamily="18" charset="0"/>
                <a:cs typeface="Times New Roman" panose="02020603050405020304" pitchFamily="18" charset="0"/>
              </a:rPr>
              <a:t>(k)</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Core point condition:</a:t>
            </a:r>
          </a:p>
          <a:p>
            <a:pPr>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NEps</a:t>
            </a:r>
            <a:r>
              <a:rPr lang="en-IN" sz="2000" dirty="0">
                <a:solidFill>
                  <a:schemeClr val="bg1"/>
                </a:solidFill>
                <a:latin typeface="Times New Roman" panose="02020603050405020304" pitchFamily="18" charset="0"/>
                <a:cs typeface="Times New Roman" panose="02020603050405020304" pitchFamily="18" charset="0"/>
              </a:rPr>
              <a:t> (k) &gt;= MinPts</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093294" y="3824346"/>
            <a:ext cx="4331960" cy="2310379"/>
          </a:xfrm>
          <a:prstGeom prst="rect">
            <a:avLst/>
          </a:prstGeom>
        </p:spPr>
      </p:pic>
    </p:spTree>
    <p:extLst>
      <p:ext uri="{BB962C8B-B14F-4D97-AF65-F5344CB8AC3E}">
        <p14:creationId xmlns:p14="http://schemas.microsoft.com/office/powerpoint/2010/main" val="383172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1421992"/>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Density reachable:</a:t>
            </a:r>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A point denoted by </a:t>
            </a: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is a density reachable from a point j with respect to Eps, MinPts if there is a sequence chain of a point i1,…., in, i1 = j, </a:t>
            </a:r>
            <a:r>
              <a:rPr lang="en-IN" sz="2000" dirty="0" err="1">
                <a:solidFill>
                  <a:schemeClr val="bg1"/>
                </a:solidFill>
                <a:latin typeface="Times New Roman" panose="02020603050405020304" pitchFamily="18" charset="0"/>
                <a:cs typeface="Times New Roman" panose="02020603050405020304" pitchFamily="18" charset="0"/>
              </a:rPr>
              <a:t>pn</a:t>
            </a:r>
            <a:r>
              <a:rPr lang="en-IN" sz="2000" dirty="0">
                <a:solidFill>
                  <a:schemeClr val="bg1"/>
                </a:solidFill>
                <a:latin typeface="Times New Roman" panose="02020603050405020304" pitchFamily="18" charset="0"/>
                <a:cs typeface="Times New Roman" panose="02020603050405020304" pitchFamily="18" charset="0"/>
              </a:rPr>
              <a:t> = </a:t>
            </a: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such that i</a:t>
            </a:r>
            <a:r>
              <a:rPr lang="en-IN" sz="2000" baseline="-25000" dirty="0">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+ 1 is directly density reachable from i</a:t>
            </a:r>
            <a:r>
              <a:rPr lang="en-IN" sz="2000" baseline="-25000" dirty="0">
                <a:solidFill>
                  <a:schemeClr val="bg1"/>
                </a:solidFill>
                <a:latin typeface="Times New Roman" panose="02020603050405020304" pitchFamily="18" charset="0"/>
                <a:cs typeface="Times New Roman" panose="02020603050405020304" pitchFamily="18" charset="0"/>
              </a:rPr>
              <a:t>i.</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034416" y="2730973"/>
            <a:ext cx="4362450" cy="3038475"/>
          </a:xfrm>
          <a:prstGeom prst="rect">
            <a:avLst/>
          </a:prstGeom>
        </p:spPr>
      </p:pic>
    </p:spTree>
    <p:extLst>
      <p:ext uri="{BB962C8B-B14F-4D97-AF65-F5344CB8AC3E}">
        <p14:creationId xmlns:p14="http://schemas.microsoft.com/office/powerpoint/2010/main" val="385617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525408" cy="1429622"/>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Density connected:</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A point </a:t>
            </a: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refers to density connected to a point j with respect to Eps, MinPts if there is a point o such that both </a:t>
            </a:r>
            <a:r>
              <a:rPr lang="en-IN" sz="2000" dirty="0" err="1">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 and j are considered as density reachable from o with respect to Eps and MinPts.</a:t>
            </a:r>
          </a:p>
        </p:txBody>
      </p:sp>
      <p:pic>
        <p:nvPicPr>
          <p:cNvPr id="5" name="Picture 4"/>
          <p:cNvPicPr>
            <a:picLocks noChangeAspect="1"/>
          </p:cNvPicPr>
          <p:nvPr/>
        </p:nvPicPr>
        <p:blipFill>
          <a:blip r:embed="rId3"/>
          <a:stretch>
            <a:fillRect/>
          </a:stretch>
        </p:blipFill>
        <p:spPr>
          <a:xfrm>
            <a:off x="3762375" y="2502182"/>
            <a:ext cx="4667250" cy="2486025"/>
          </a:xfrm>
          <a:prstGeom prst="rect">
            <a:avLst/>
          </a:prstGeom>
        </p:spPr>
      </p:pic>
    </p:spTree>
    <p:extLst>
      <p:ext uri="{BB962C8B-B14F-4D97-AF65-F5344CB8AC3E}">
        <p14:creationId xmlns:p14="http://schemas.microsoft.com/office/powerpoint/2010/main" val="98721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2376</TotalTime>
  <Words>2049</Words>
  <Application>Microsoft Office PowerPoint</Application>
  <PresentationFormat>Widescreen</PresentationFormat>
  <Paragraphs>454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337</cp:revision>
  <dcterms:created xsi:type="dcterms:W3CDTF">2024-01-07T08:32:03Z</dcterms:created>
  <dcterms:modified xsi:type="dcterms:W3CDTF">2024-10-01T08:12:21Z</dcterms:modified>
</cp:coreProperties>
</file>