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 id="2147483690" r:id="rId2"/>
  </p:sldMasterIdLst>
  <p:notesMasterIdLst>
    <p:notesMasterId r:id="rId39"/>
  </p:notesMasterIdLst>
  <p:sldIdLst>
    <p:sldId id="257" r:id="rId3"/>
    <p:sldId id="272" r:id="rId4"/>
    <p:sldId id="281" r:id="rId5"/>
    <p:sldId id="282" r:id="rId6"/>
    <p:sldId id="274" r:id="rId7"/>
    <p:sldId id="275" r:id="rId8"/>
    <p:sldId id="276" r:id="rId9"/>
    <p:sldId id="280" r:id="rId10"/>
    <p:sldId id="277" r:id="rId11"/>
    <p:sldId id="283" r:id="rId12"/>
    <p:sldId id="285" r:id="rId13"/>
    <p:sldId id="286" r:id="rId14"/>
    <p:sldId id="287" r:id="rId15"/>
    <p:sldId id="288" r:id="rId16"/>
    <p:sldId id="289" r:id="rId17"/>
    <p:sldId id="290" r:id="rId18"/>
    <p:sldId id="291" r:id="rId19"/>
    <p:sldId id="292" r:id="rId20"/>
    <p:sldId id="278" r:id="rId21"/>
    <p:sldId id="284" r:id="rId22"/>
    <p:sldId id="279" r:id="rId23"/>
    <p:sldId id="306" r:id="rId24"/>
    <p:sldId id="296" r:id="rId25"/>
    <p:sldId id="297" r:id="rId26"/>
    <p:sldId id="298" r:id="rId27"/>
    <p:sldId id="299" r:id="rId28"/>
    <p:sldId id="300" r:id="rId29"/>
    <p:sldId id="301" r:id="rId30"/>
    <p:sldId id="293" r:id="rId31"/>
    <p:sldId id="294" r:id="rId32"/>
    <p:sldId id="295" r:id="rId33"/>
    <p:sldId id="302" r:id="rId34"/>
    <p:sldId id="303" r:id="rId35"/>
    <p:sldId id="304" r:id="rId36"/>
    <p:sldId id="305" r:id="rId37"/>
    <p:sldId id="27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EEE0ED"/>
    <a:srgbClr val="FFFF66"/>
    <a:srgbClr val="39F7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59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55DE79-6060-44F7-AB5D-47CF86BC581C}" type="datetimeFigureOut">
              <a:rPr lang="en-IN" smtClean="0"/>
              <a:t>02-03-2024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7D7E2-9082-4F6E-BE16-14896501C388}" type="slidenum">
              <a:rPr lang="en-IN" smtClean="0"/>
              <a:t>‹#›</a:t>
            </a:fld>
            <a:endParaRPr lang="en-IN"/>
          </a:p>
        </p:txBody>
      </p:sp>
    </p:spTree>
    <p:extLst>
      <p:ext uri="{BB962C8B-B14F-4D97-AF65-F5344CB8AC3E}">
        <p14:creationId xmlns:p14="http://schemas.microsoft.com/office/powerpoint/2010/main" val="226597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223434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8052345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9310712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8020995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6508919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EA5509-15D9-4257-9D04-5A17557FCE30}"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453765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FEA5509-15D9-4257-9D04-5A17557FCE30}"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841864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FEA5509-15D9-4257-9D04-5A17557FCE30}" type="datetimeFigureOut">
              <a:rPr lang="en-IN" smtClean="0"/>
              <a:t>02-03-2024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9336680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FEA5509-15D9-4257-9D04-5A17557FCE30}" type="datetimeFigureOut">
              <a:rPr lang="en-IN" smtClean="0"/>
              <a:t>02-03-2024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3235189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EA5509-15D9-4257-9D04-5A17557FCE30}" type="datetimeFigureOut">
              <a:rPr lang="en-IN" smtClean="0"/>
              <a:t>02-03-2024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775107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A5509-15D9-4257-9D04-5A17557FCE30}"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1308255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1092623-02EF-4787-A043-7BE489296159}"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5775230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FEA5509-15D9-4257-9D04-5A17557FCE30}"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2874778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2802926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FEA5509-15D9-4257-9D04-5A17557FCE30}"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48ACF3-791A-4C19-A8BA-2856F25E8A23}" type="slidenum">
              <a:rPr lang="en-IN" smtClean="0"/>
              <a:t>‹#›</a:t>
            </a:fld>
            <a:endParaRPr lang="en-IN"/>
          </a:p>
        </p:txBody>
      </p:sp>
    </p:spTree>
    <p:extLst>
      <p:ext uri="{BB962C8B-B14F-4D97-AF65-F5344CB8AC3E}">
        <p14:creationId xmlns:p14="http://schemas.microsoft.com/office/powerpoint/2010/main" val="3386275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092623-02EF-4787-A043-7BE489296159}" type="datetimeFigureOut">
              <a:rPr lang="en-IN" smtClean="0"/>
              <a:t>02-03-2024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978764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1092623-02EF-4787-A043-7BE489296159}"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784873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1092623-02EF-4787-A043-7BE489296159}" type="datetimeFigureOut">
              <a:rPr lang="en-IN" smtClean="0"/>
              <a:t>02-03-2024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645608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1092623-02EF-4787-A043-7BE489296159}" type="datetimeFigureOut">
              <a:rPr lang="en-IN" smtClean="0"/>
              <a:t>02-03-2024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670575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4193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92623-02EF-4787-A043-7BE489296159}"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141512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092623-02EF-4787-A043-7BE489296159}" type="datetimeFigureOut">
              <a:rPr lang="en-IN" smtClean="0"/>
              <a:t>02-03-2024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25A74E-C577-4913-8126-20C8F4247F92}" type="slidenum">
              <a:rPr lang="en-IN" smtClean="0"/>
              <a:t>‹#›</a:t>
            </a:fld>
            <a:endParaRPr lang="en-IN"/>
          </a:p>
        </p:txBody>
      </p:sp>
    </p:spTree>
    <p:extLst>
      <p:ext uri="{BB962C8B-B14F-4D97-AF65-F5344CB8AC3E}">
        <p14:creationId xmlns:p14="http://schemas.microsoft.com/office/powerpoint/2010/main" val="3689371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092623-02EF-4787-A043-7BE489296159}" type="datetimeFigureOut">
              <a:rPr lang="en-IN" smtClean="0"/>
              <a:t>02-03-2024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25A74E-C577-4913-8126-20C8F4247F92}" type="slidenum">
              <a:rPr lang="en-IN" smtClean="0"/>
              <a:t>‹#›</a:t>
            </a:fld>
            <a:endParaRPr lang="en-IN"/>
          </a:p>
        </p:txBody>
      </p:sp>
    </p:spTree>
    <p:extLst>
      <p:ext uri="{BB962C8B-B14F-4D97-AF65-F5344CB8AC3E}">
        <p14:creationId xmlns:p14="http://schemas.microsoft.com/office/powerpoint/2010/main" val="324958309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EA5509-15D9-4257-9D04-5A17557FCE30}" type="datetimeFigureOut">
              <a:rPr lang="en-IN" smtClean="0"/>
              <a:t>02-03-2024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48ACF3-791A-4C19-A8BA-2856F25E8A23}" type="slidenum">
              <a:rPr lang="en-IN" smtClean="0"/>
              <a:t>‹#›</a:t>
            </a:fld>
            <a:endParaRPr lang="en-IN"/>
          </a:p>
        </p:txBody>
      </p:sp>
    </p:spTree>
    <p:extLst>
      <p:ext uri="{BB962C8B-B14F-4D97-AF65-F5344CB8AC3E}">
        <p14:creationId xmlns:p14="http://schemas.microsoft.com/office/powerpoint/2010/main" val="130089461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858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876436" y="19761"/>
            <a:ext cx="10944226" cy="338554"/>
          </a:xfrm>
          <a:prstGeom prst="rect">
            <a:avLst/>
          </a:prstGeom>
          <a:noFill/>
        </p:spPr>
        <p:txBody>
          <a:bodyPr wrap="square" rtlCol="0">
            <a:spAutoFit/>
          </a:bodyPr>
          <a:lstStyle/>
          <a:p>
            <a:r>
              <a:rPr lang="en-IN" sz="1600" b="1" dirty="0" smtClean="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339636" y="2533904"/>
            <a:ext cx="12017827" cy="523220"/>
          </a:xfrm>
          <a:prstGeom prst="rect">
            <a:avLst/>
          </a:prstGeom>
          <a:noFill/>
        </p:spPr>
        <p:txBody>
          <a:bodyPr wrap="square" rtlCol="0">
            <a:spAutoFit/>
          </a:bodyPr>
          <a:lstStyle/>
          <a:p>
            <a:pPr algn="ctr"/>
            <a:r>
              <a:rPr lang="en-IN" sz="2800" b="1" dirty="0">
                <a:solidFill>
                  <a:schemeClr val="accent5">
                    <a:lumMod val="50000"/>
                  </a:schemeClr>
                </a:solidFill>
                <a:latin typeface="Times New Roman" panose="02020603050405020304" pitchFamily="18" charset="0"/>
                <a:cs typeface="Times New Roman" panose="02020603050405020304" pitchFamily="18" charset="0"/>
              </a:rPr>
              <a:t>INTRODUCTION TO DATA SCIENCE</a:t>
            </a:r>
            <a:endParaRPr lang="en-IN" sz="2800" dirty="0"/>
          </a:p>
        </p:txBody>
      </p:sp>
      <p:pic>
        <p:nvPicPr>
          <p:cNvPr id="11" name="Picture 10"/>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514772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3785652"/>
          </a:xfrm>
          <a:prstGeom prst="rect">
            <a:avLst/>
          </a:prstGeom>
          <a:noFill/>
        </p:spPr>
        <p:txBody>
          <a:bodyPr wrap="square" rtlCol="0">
            <a:spAutoFit/>
          </a:bodyPr>
          <a:lstStyle/>
          <a:p>
            <a:pPr algn="just"/>
            <a:r>
              <a:rPr lang="en-US" sz="2400" b="1" dirty="0">
                <a:solidFill>
                  <a:schemeClr val="accent5">
                    <a:lumMod val="50000"/>
                  </a:schemeClr>
                </a:solidFill>
                <a:latin typeface="Times New Roman" panose="02020603050405020304" pitchFamily="18" charset="0"/>
                <a:cs typeface="Times New Roman" panose="02020603050405020304" pitchFamily="18" charset="0"/>
              </a:rPr>
              <a:t>What </a:t>
            </a:r>
            <a:r>
              <a:rPr lang="en-US" sz="2400" b="1" dirty="0" smtClean="0">
                <a:solidFill>
                  <a:schemeClr val="accent5">
                    <a:lumMod val="50000"/>
                  </a:schemeClr>
                </a:solidFill>
                <a:latin typeface="Times New Roman" panose="02020603050405020304" pitchFamily="18" charset="0"/>
                <a:cs typeface="Times New Roman" panose="02020603050405020304" pitchFamily="18" charset="0"/>
              </a:rPr>
              <a:t>is Data Science?</a:t>
            </a:r>
          </a:p>
          <a:p>
            <a:pPr marL="342900" indent="-342900" algn="just">
              <a:lnSpc>
                <a:spcPct val="150000"/>
              </a:lnSpc>
              <a:buFont typeface="Arial" panose="020B0604020202020204" pitchFamily="34" charset="0"/>
              <a:buChar char="•"/>
            </a:pPr>
            <a:r>
              <a:rPr lang="en-IN" sz="2400" dirty="0">
                <a:solidFill>
                  <a:srgbClr val="002060"/>
                </a:solidFill>
                <a:latin typeface="Times New Roman" panose="02020603050405020304" pitchFamily="18" charset="0"/>
                <a:cs typeface="Times New Roman" panose="02020603050405020304" pitchFamily="18" charset="0"/>
              </a:rPr>
              <a:t>Data Science is a field or domain which includes and involves working with a huge amount of data and using it for building </a:t>
            </a:r>
            <a:r>
              <a:rPr lang="en-IN" sz="2400" dirty="0" smtClean="0">
                <a:solidFill>
                  <a:srgbClr val="002060"/>
                </a:solidFill>
                <a:latin typeface="Times New Roman" panose="02020603050405020304" pitchFamily="18" charset="0"/>
                <a:cs typeface="Times New Roman" panose="02020603050405020304" pitchFamily="18" charset="0"/>
              </a:rPr>
              <a:t>predictive and </a:t>
            </a:r>
            <a:r>
              <a:rPr lang="en-IN" sz="2400" dirty="0">
                <a:solidFill>
                  <a:srgbClr val="002060"/>
                </a:solidFill>
                <a:latin typeface="Times New Roman" panose="02020603050405020304" pitchFamily="18" charset="0"/>
                <a:cs typeface="Times New Roman" panose="02020603050405020304" pitchFamily="18" charset="0"/>
              </a:rPr>
              <a:t>prescriptive analytical models. </a:t>
            </a:r>
            <a:endParaRPr lang="en-IN" sz="2400" dirty="0" smtClean="0">
              <a:solidFill>
                <a:srgbClr val="00206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400" dirty="0" smtClean="0">
                <a:solidFill>
                  <a:srgbClr val="002060"/>
                </a:solidFill>
                <a:latin typeface="Times New Roman" panose="02020603050405020304" pitchFamily="18" charset="0"/>
                <a:cs typeface="Times New Roman" panose="02020603050405020304" pitchFamily="18" charset="0"/>
              </a:rPr>
              <a:t>It’s </a:t>
            </a:r>
            <a:r>
              <a:rPr lang="en-IN" sz="2400" dirty="0">
                <a:solidFill>
                  <a:srgbClr val="002060"/>
                </a:solidFill>
                <a:latin typeface="Times New Roman" panose="02020603050405020304" pitchFamily="18" charset="0"/>
                <a:cs typeface="Times New Roman" panose="02020603050405020304" pitchFamily="18" charset="0"/>
              </a:rPr>
              <a:t>about </a:t>
            </a:r>
            <a:r>
              <a:rPr lang="en-IN" sz="2400" dirty="0" smtClean="0">
                <a:solidFill>
                  <a:srgbClr val="002060"/>
                </a:solidFill>
                <a:latin typeface="Times New Roman" panose="02020603050405020304" pitchFamily="18" charset="0"/>
                <a:cs typeface="Times New Roman" panose="02020603050405020304" pitchFamily="18" charset="0"/>
              </a:rPr>
              <a:t>capturing</a:t>
            </a:r>
            <a:r>
              <a:rPr lang="en-IN" sz="2400" dirty="0">
                <a:solidFill>
                  <a:srgbClr val="002060"/>
                </a:solidFill>
                <a:latin typeface="Times New Roman" panose="02020603050405020304" pitchFamily="18" charset="0"/>
                <a:cs typeface="Times New Roman" panose="02020603050405020304" pitchFamily="18" charset="0"/>
              </a:rPr>
              <a:t>, (building the model) </a:t>
            </a:r>
            <a:r>
              <a:rPr lang="en-IN" sz="2400" dirty="0" smtClean="0">
                <a:solidFill>
                  <a:srgbClr val="002060"/>
                </a:solidFill>
                <a:latin typeface="Times New Roman" panose="02020603050405020304" pitchFamily="18" charset="0"/>
                <a:cs typeface="Times New Roman" panose="02020603050405020304" pitchFamily="18" charset="0"/>
              </a:rPr>
              <a:t>analysing (</a:t>
            </a:r>
            <a:r>
              <a:rPr lang="en-IN" sz="2400" dirty="0">
                <a:solidFill>
                  <a:srgbClr val="002060"/>
                </a:solidFill>
                <a:latin typeface="Times New Roman" panose="02020603050405020304" pitchFamily="18" charset="0"/>
                <a:cs typeface="Times New Roman" panose="02020603050405020304" pitchFamily="18" charset="0"/>
              </a:rPr>
              <a:t>validating the model), and utilizing the data(deploying the best model). It is an intersection of Data and computing</a:t>
            </a:r>
            <a:r>
              <a:rPr lang="en-IN" sz="2400" dirty="0" smtClean="0">
                <a:solidFill>
                  <a:srgbClr val="002060"/>
                </a:solidFill>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IN" sz="2400" dirty="0" smtClean="0">
                <a:solidFill>
                  <a:srgbClr val="002060"/>
                </a:solidFill>
                <a:latin typeface="Times New Roman" panose="02020603050405020304" pitchFamily="18" charset="0"/>
                <a:cs typeface="Times New Roman" panose="02020603050405020304" pitchFamily="18" charset="0"/>
              </a:rPr>
              <a:t>It </a:t>
            </a:r>
            <a:r>
              <a:rPr lang="en-IN" sz="2400" dirty="0">
                <a:solidFill>
                  <a:srgbClr val="002060"/>
                </a:solidFill>
                <a:latin typeface="Times New Roman" panose="02020603050405020304" pitchFamily="18" charset="0"/>
                <a:cs typeface="Times New Roman" panose="02020603050405020304" pitchFamily="18" charset="0"/>
              </a:rPr>
              <a:t>is a blend of the field of Computer Science, Business, and Statistics together. </a:t>
            </a:r>
            <a:endParaRPr lang="en-US" sz="2400" dirty="0">
              <a:solidFill>
                <a:srgbClr val="00206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sz="2400"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40843598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1477328"/>
          </a:xfrm>
          <a:prstGeom prst="rect">
            <a:avLst/>
          </a:prstGeom>
          <a:noFill/>
        </p:spPr>
        <p:txBody>
          <a:bodyPr wrap="square" rtlCol="0">
            <a:spAutoFit/>
          </a:bodyPr>
          <a:lstStyle/>
          <a:p>
            <a:pPr>
              <a:lnSpc>
                <a:spcPct val="150000"/>
              </a:lnSpc>
            </a:pPr>
            <a:r>
              <a:rPr lang="en-IN" sz="2000" b="1" dirty="0" smtClean="0">
                <a:solidFill>
                  <a:schemeClr val="accent5">
                    <a:lumMod val="50000"/>
                  </a:schemeClr>
                </a:solidFill>
                <a:latin typeface="Times New Roman" panose="02020603050405020304" pitchFamily="18" charset="0"/>
                <a:cs typeface="Times New Roman" panose="02020603050405020304" pitchFamily="18" charset="0"/>
              </a:rPr>
              <a:t>Big Data</a:t>
            </a:r>
          </a:p>
          <a:p>
            <a:pPr marL="342900" indent="-342900">
              <a:lnSpc>
                <a:spcPct val="150000"/>
              </a:lnSpc>
              <a:buFont typeface="Arial" panose="020B0604020202020204" pitchFamily="34" charset="0"/>
              <a:buChar char="•"/>
            </a:pPr>
            <a:r>
              <a:rPr lang="en-IN" sz="2000" b="1" dirty="0" smtClean="0">
                <a:solidFill>
                  <a:schemeClr val="accent5">
                    <a:lumMod val="50000"/>
                  </a:schemeClr>
                </a:solidFill>
                <a:latin typeface="Times New Roman" panose="02020603050405020304" pitchFamily="18" charset="0"/>
                <a:cs typeface="Times New Roman" panose="02020603050405020304" pitchFamily="18" charset="0"/>
              </a:rPr>
              <a:t>Big data refers to huge amount of data that cannot be stored and processed using traditional computing approaches with a given time frame.</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4874079" y="2833429"/>
            <a:ext cx="4095750" cy="2581275"/>
          </a:xfrm>
          <a:prstGeom prst="rect">
            <a:avLst/>
          </a:prstGeom>
        </p:spPr>
      </p:pic>
    </p:spTree>
    <p:extLst>
      <p:ext uri="{BB962C8B-B14F-4D97-AF65-F5344CB8AC3E}">
        <p14:creationId xmlns:p14="http://schemas.microsoft.com/office/powerpoint/2010/main" val="32777834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400110"/>
          </a:xfrm>
          <a:prstGeom prst="rect">
            <a:avLst/>
          </a:prstGeom>
          <a:noFill/>
        </p:spPr>
        <p:txBody>
          <a:bodyPr wrap="square" rtlCol="0">
            <a:spAutoFit/>
          </a:bodyPr>
          <a:lstStyle/>
          <a:p>
            <a:r>
              <a:rPr lang="en-IN" sz="2000" b="1" dirty="0" smtClean="0">
                <a:solidFill>
                  <a:schemeClr val="accent5">
                    <a:lumMod val="50000"/>
                  </a:schemeClr>
                </a:solidFill>
                <a:latin typeface="Times New Roman" panose="02020603050405020304" pitchFamily="18" charset="0"/>
                <a:cs typeface="Times New Roman" panose="02020603050405020304" pitchFamily="18" charset="0"/>
              </a:rPr>
              <a:t>Big Data</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269966" y="501202"/>
            <a:ext cx="11426734" cy="5674500"/>
          </a:xfrm>
          <a:prstGeom prst="rect">
            <a:avLst/>
          </a:prstGeom>
        </p:spPr>
      </p:pic>
    </p:spTree>
    <p:extLst>
      <p:ext uri="{BB962C8B-B14F-4D97-AF65-F5344CB8AC3E}">
        <p14:creationId xmlns:p14="http://schemas.microsoft.com/office/powerpoint/2010/main" val="373436066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400110"/>
          </a:xfrm>
          <a:prstGeom prst="rect">
            <a:avLst/>
          </a:prstGeom>
          <a:noFill/>
        </p:spPr>
        <p:txBody>
          <a:bodyPr wrap="square" rtlCol="0">
            <a:spAutoFit/>
          </a:bodyPr>
          <a:lstStyle/>
          <a:p>
            <a:r>
              <a:rPr lang="en-IN" sz="2000" b="1" dirty="0" smtClean="0">
                <a:solidFill>
                  <a:schemeClr val="accent5">
                    <a:lumMod val="50000"/>
                  </a:schemeClr>
                </a:solidFill>
                <a:latin typeface="Times New Roman" panose="02020603050405020304" pitchFamily="18" charset="0"/>
                <a:cs typeface="Times New Roman" panose="02020603050405020304" pitchFamily="18" charset="0"/>
              </a:rPr>
              <a:t>Big Data</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267108" y="984340"/>
            <a:ext cx="11344275" cy="4819650"/>
          </a:xfrm>
          <a:prstGeom prst="rect">
            <a:avLst/>
          </a:prstGeom>
        </p:spPr>
      </p:pic>
    </p:spTree>
    <p:extLst>
      <p:ext uri="{BB962C8B-B14F-4D97-AF65-F5344CB8AC3E}">
        <p14:creationId xmlns:p14="http://schemas.microsoft.com/office/powerpoint/2010/main" val="26065095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400110"/>
          </a:xfrm>
          <a:prstGeom prst="rect">
            <a:avLst/>
          </a:prstGeom>
          <a:noFill/>
        </p:spPr>
        <p:txBody>
          <a:bodyPr wrap="square" rtlCol="0">
            <a:spAutoFit/>
          </a:bodyPr>
          <a:lstStyle/>
          <a:p>
            <a:r>
              <a:rPr lang="en-IN" sz="2000" b="1" dirty="0" smtClean="0">
                <a:solidFill>
                  <a:schemeClr val="accent5">
                    <a:lumMod val="50000"/>
                  </a:schemeClr>
                </a:solidFill>
                <a:latin typeface="Times New Roman" panose="02020603050405020304" pitchFamily="18" charset="0"/>
                <a:cs typeface="Times New Roman" panose="02020603050405020304" pitchFamily="18" charset="0"/>
              </a:rPr>
              <a:t>Characteristics Big Data</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3474720" y="941544"/>
            <a:ext cx="3915999" cy="4431629"/>
          </a:xfrm>
          <a:prstGeom prst="rect">
            <a:avLst/>
          </a:prstGeom>
        </p:spPr>
      </p:pic>
    </p:spTree>
    <p:extLst>
      <p:ext uri="{BB962C8B-B14F-4D97-AF65-F5344CB8AC3E}">
        <p14:creationId xmlns:p14="http://schemas.microsoft.com/office/powerpoint/2010/main" val="347918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2095500" y="495300"/>
            <a:ext cx="8001000" cy="5867400"/>
          </a:xfrm>
          <a:prstGeom prst="rect">
            <a:avLst/>
          </a:prstGeom>
        </p:spPr>
      </p:pic>
    </p:spTree>
    <p:extLst>
      <p:ext uri="{BB962C8B-B14F-4D97-AF65-F5344CB8AC3E}">
        <p14:creationId xmlns:p14="http://schemas.microsoft.com/office/powerpoint/2010/main" val="37421378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400110"/>
          </a:xfrm>
          <a:prstGeom prst="rect">
            <a:avLst/>
          </a:prstGeom>
          <a:noFill/>
        </p:spPr>
        <p:txBody>
          <a:bodyPr wrap="square" rtlCol="0">
            <a:spAutoFit/>
          </a:bodyPr>
          <a:lstStyle/>
          <a:p>
            <a:r>
              <a:rPr lang="en-IN" sz="2000" b="1" dirty="0" smtClean="0">
                <a:solidFill>
                  <a:schemeClr val="accent5">
                    <a:lumMod val="50000"/>
                  </a:schemeClr>
                </a:solidFill>
                <a:latin typeface="Times New Roman" panose="02020603050405020304" pitchFamily="18" charset="0"/>
                <a:cs typeface="Times New Roman" panose="02020603050405020304" pitchFamily="18" charset="0"/>
              </a:rPr>
              <a:t>Sources Big Data</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5" name="Picture 4"/>
          <p:cNvPicPr>
            <a:picLocks noChangeAspect="1"/>
          </p:cNvPicPr>
          <p:nvPr/>
        </p:nvPicPr>
        <p:blipFill>
          <a:blip r:embed="rId3"/>
          <a:stretch>
            <a:fillRect/>
          </a:stretch>
        </p:blipFill>
        <p:spPr>
          <a:xfrm>
            <a:off x="2214562" y="1076325"/>
            <a:ext cx="7762875" cy="4705350"/>
          </a:xfrm>
          <a:prstGeom prst="rect">
            <a:avLst/>
          </a:prstGeom>
        </p:spPr>
      </p:pic>
    </p:spTree>
    <p:extLst>
      <p:ext uri="{BB962C8B-B14F-4D97-AF65-F5344CB8AC3E}">
        <p14:creationId xmlns:p14="http://schemas.microsoft.com/office/powerpoint/2010/main" val="26350604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400110"/>
          </a:xfrm>
          <a:prstGeom prst="rect">
            <a:avLst/>
          </a:prstGeom>
          <a:noFill/>
        </p:spPr>
        <p:txBody>
          <a:bodyPr wrap="square" rtlCol="0">
            <a:spAutoFit/>
          </a:bodyPr>
          <a:lstStyle/>
          <a:p>
            <a:r>
              <a:rPr lang="en-IN" sz="2000" b="1" dirty="0" smtClean="0">
                <a:solidFill>
                  <a:schemeClr val="accent5">
                    <a:lumMod val="50000"/>
                  </a:schemeClr>
                </a:solidFill>
                <a:latin typeface="Times New Roman" panose="02020603050405020304" pitchFamily="18" charset="0"/>
                <a:cs typeface="Times New Roman" panose="02020603050405020304" pitchFamily="18" charset="0"/>
              </a:rPr>
              <a:t>Big data Technologies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1454332" y="1450654"/>
            <a:ext cx="9631136" cy="4806343"/>
          </a:xfrm>
          <a:prstGeom prst="rect">
            <a:avLst/>
          </a:prstGeom>
        </p:spPr>
      </p:pic>
      <p:sp>
        <p:nvSpPr>
          <p:cNvPr id="5" name="Rectangle 4"/>
          <p:cNvSpPr/>
          <p:nvPr/>
        </p:nvSpPr>
        <p:spPr>
          <a:xfrm>
            <a:off x="1454332" y="5710557"/>
            <a:ext cx="714101" cy="452846"/>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779392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6226629" cy="3724096"/>
          </a:xfrm>
          <a:prstGeom prst="rect">
            <a:avLst/>
          </a:prstGeom>
          <a:noFill/>
        </p:spPr>
        <p:txBody>
          <a:bodyPr wrap="square" rtlCol="0">
            <a:spAutoFit/>
          </a:bodyPr>
          <a:lstStyle/>
          <a:p>
            <a:r>
              <a:rPr lang="en-IN" sz="2000" b="1" dirty="0" smtClean="0">
                <a:solidFill>
                  <a:schemeClr val="accent5">
                    <a:lumMod val="50000"/>
                  </a:schemeClr>
                </a:solidFill>
                <a:latin typeface="Times New Roman" panose="02020603050405020304" pitchFamily="18" charset="0"/>
                <a:cs typeface="Times New Roman" panose="02020603050405020304" pitchFamily="18" charset="0"/>
              </a:rPr>
              <a:t> Data Lake</a:t>
            </a:r>
          </a:p>
          <a:p>
            <a:pPr marL="342900" indent="-342900" algn="just">
              <a:lnSpc>
                <a:spcPct val="150000"/>
              </a:lnSpc>
              <a:buFont typeface="Arial" panose="020B0604020202020204" pitchFamily="34" charset="0"/>
              <a:buChar char="•"/>
            </a:pPr>
            <a:r>
              <a:rPr lang="en-IN" sz="2400" dirty="0">
                <a:solidFill>
                  <a:srgbClr val="002060"/>
                </a:solidFill>
                <a:latin typeface="Times New Roman" panose="02020603050405020304" pitchFamily="18" charset="0"/>
                <a:cs typeface="Times New Roman" panose="02020603050405020304" pitchFamily="18" charset="0"/>
              </a:rPr>
              <a:t>A data lake is a centralized repository designed to store, process, and secure large amounts of structured, </a:t>
            </a:r>
            <a:r>
              <a:rPr lang="en-IN" sz="2400" dirty="0" err="1">
                <a:solidFill>
                  <a:srgbClr val="002060"/>
                </a:solidFill>
                <a:latin typeface="Times New Roman" panose="02020603050405020304" pitchFamily="18" charset="0"/>
                <a:cs typeface="Times New Roman" panose="02020603050405020304" pitchFamily="18" charset="0"/>
              </a:rPr>
              <a:t>semistructured</a:t>
            </a:r>
            <a:r>
              <a:rPr lang="en-IN" sz="2400" dirty="0">
                <a:solidFill>
                  <a:srgbClr val="002060"/>
                </a:solidFill>
                <a:latin typeface="Times New Roman" panose="02020603050405020304" pitchFamily="18" charset="0"/>
                <a:cs typeface="Times New Roman" panose="02020603050405020304" pitchFamily="18" charset="0"/>
              </a:rPr>
              <a:t>, and unstructured data. </a:t>
            </a:r>
            <a:endParaRPr lang="en-IN" sz="2400" dirty="0" smtClean="0">
              <a:solidFill>
                <a:srgbClr val="00206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400" dirty="0" smtClean="0">
                <a:solidFill>
                  <a:srgbClr val="002060"/>
                </a:solidFill>
                <a:latin typeface="Times New Roman" panose="02020603050405020304" pitchFamily="18" charset="0"/>
                <a:cs typeface="Times New Roman" panose="02020603050405020304" pitchFamily="18" charset="0"/>
              </a:rPr>
              <a:t>It </a:t>
            </a:r>
            <a:r>
              <a:rPr lang="en-IN" sz="2400" dirty="0">
                <a:solidFill>
                  <a:srgbClr val="002060"/>
                </a:solidFill>
                <a:latin typeface="Times New Roman" panose="02020603050405020304" pitchFamily="18" charset="0"/>
                <a:cs typeface="Times New Roman" panose="02020603050405020304" pitchFamily="18" charset="0"/>
              </a:rPr>
              <a:t>can store data in its </a:t>
            </a:r>
            <a:r>
              <a:rPr lang="en-IN" sz="2400" dirty="0" smtClean="0">
                <a:solidFill>
                  <a:srgbClr val="002060"/>
                </a:solidFill>
                <a:latin typeface="Times New Roman" panose="02020603050405020304" pitchFamily="18" charset="0"/>
                <a:cs typeface="Times New Roman" panose="02020603050405020304" pitchFamily="18" charset="0"/>
              </a:rPr>
              <a:t>specific </a:t>
            </a:r>
            <a:r>
              <a:rPr lang="en-IN" sz="2400" dirty="0">
                <a:solidFill>
                  <a:srgbClr val="002060"/>
                </a:solidFill>
                <a:latin typeface="Times New Roman" panose="02020603050405020304" pitchFamily="18" charset="0"/>
                <a:cs typeface="Times New Roman" panose="02020603050405020304" pitchFamily="18" charset="0"/>
              </a:rPr>
              <a:t>format and process any variety of it, ignoring size limits. </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6949645" y="1155247"/>
            <a:ext cx="3609975" cy="4286250"/>
          </a:xfrm>
          <a:prstGeom prst="rect">
            <a:avLst/>
          </a:prstGeom>
        </p:spPr>
      </p:pic>
    </p:spTree>
    <p:extLst>
      <p:ext uri="{BB962C8B-B14F-4D97-AF65-F5344CB8AC3E}">
        <p14:creationId xmlns:p14="http://schemas.microsoft.com/office/powerpoint/2010/main" val="7993761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5324535"/>
          </a:xfrm>
          <a:prstGeom prst="rect">
            <a:avLst/>
          </a:prstGeom>
          <a:noFill/>
        </p:spPr>
        <p:txBody>
          <a:bodyPr wrap="square" rtlCol="0">
            <a:spAutoFit/>
          </a:bodyPr>
          <a:lstStyle/>
          <a:p>
            <a:r>
              <a:rPr lang="en-IN" sz="2000" b="1" dirty="0" smtClean="0">
                <a:solidFill>
                  <a:schemeClr val="accent5">
                    <a:lumMod val="50000"/>
                  </a:schemeClr>
                </a:solidFill>
                <a:latin typeface="Times New Roman" panose="02020603050405020304" pitchFamily="18" charset="0"/>
                <a:cs typeface="Times New Roman" panose="02020603050405020304" pitchFamily="18" charset="0"/>
              </a:rPr>
              <a:t>Big Data and its Challenges</a:t>
            </a:r>
            <a:endParaRPr lang="en-IN" sz="2000"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It is huge, large, or voluminous data, information, or the relevant statistics acquired by large </a:t>
            </a:r>
            <a:r>
              <a:rPr lang="en-IN" sz="2000" dirty="0" smtClean="0">
                <a:solidFill>
                  <a:srgbClr val="002060"/>
                </a:solidFill>
                <a:latin typeface="Times New Roman" panose="02020603050405020304" pitchFamily="18" charset="0"/>
                <a:cs typeface="Times New Roman" panose="02020603050405020304" pitchFamily="18" charset="0"/>
              </a:rPr>
              <a:t>organizations. </a:t>
            </a:r>
            <a:r>
              <a:rPr lang="en-IN" sz="2000" dirty="0">
                <a:solidFill>
                  <a:srgbClr val="002060"/>
                </a:solidFill>
                <a:latin typeface="Times New Roman" panose="02020603050405020304" pitchFamily="18" charset="0"/>
                <a:cs typeface="Times New Roman" panose="02020603050405020304" pitchFamily="18" charset="0"/>
              </a:rPr>
              <a:t>Many software and data storages is created and prepared as it is difficult to compute the big data manually. It is used to discover patterns and trends and make decisions related to human </a:t>
            </a:r>
            <a:r>
              <a:rPr lang="en-IN" sz="2000" dirty="0" err="1">
                <a:solidFill>
                  <a:srgbClr val="002060"/>
                </a:solidFill>
                <a:latin typeface="Times New Roman" panose="02020603050405020304" pitchFamily="18" charset="0"/>
                <a:cs typeface="Times New Roman" panose="02020603050405020304" pitchFamily="18" charset="0"/>
              </a:rPr>
              <a:t>behavior</a:t>
            </a:r>
            <a:r>
              <a:rPr lang="en-IN" sz="2000" dirty="0">
                <a:solidFill>
                  <a:srgbClr val="002060"/>
                </a:solidFill>
                <a:latin typeface="Times New Roman" panose="02020603050405020304" pitchFamily="18" charset="0"/>
                <a:cs typeface="Times New Roman" panose="02020603050405020304" pitchFamily="18" charset="0"/>
              </a:rPr>
              <a:t> and interaction technology. </a:t>
            </a:r>
          </a:p>
          <a:p>
            <a:pPr algn="just">
              <a:lnSpc>
                <a:spcPct val="150000"/>
              </a:lnSpc>
            </a:pPr>
            <a:r>
              <a:rPr lang="en-IN" sz="2000" b="1" dirty="0">
                <a:solidFill>
                  <a:srgbClr val="002060"/>
                </a:solidFill>
                <a:latin typeface="Times New Roman" panose="02020603050405020304" pitchFamily="18" charset="0"/>
                <a:cs typeface="Times New Roman" panose="02020603050405020304" pitchFamily="18" charset="0"/>
              </a:rPr>
              <a:t>Challenges</a:t>
            </a:r>
          </a:p>
          <a:p>
            <a:pPr marL="342900" indent="-342900" algn="just" fontAlgn="base">
              <a:lnSpc>
                <a:spcPct val="150000"/>
              </a:lnSpc>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Requires specialized skills and expertise in data engineering, data management, and big data tools and technologies</a:t>
            </a:r>
          </a:p>
          <a:p>
            <a:pPr marL="342900" indent="-342900" algn="just" fontAlgn="base">
              <a:lnSpc>
                <a:spcPct val="150000"/>
              </a:lnSpc>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Can be expensive to implement and maintain due to the need for specialized infrastructure and software</a:t>
            </a:r>
          </a:p>
          <a:p>
            <a:pPr marL="342900" indent="-342900" algn="just" fontAlgn="base">
              <a:lnSpc>
                <a:spcPct val="150000"/>
              </a:lnSpc>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May face privacy and security concerns when handling sensitive data</a:t>
            </a:r>
          </a:p>
          <a:p>
            <a:pPr marL="342900" indent="-342900" algn="just" fontAlgn="base">
              <a:lnSpc>
                <a:spcPct val="150000"/>
              </a:lnSpc>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Can be challenging to integrate with existing systems and processes</a:t>
            </a:r>
          </a:p>
          <a:p>
            <a:endParaRPr lang="en-IN" sz="2000" b="1" dirty="0" smtClean="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6925707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206239" y="1245325"/>
            <a:ext cx="5468984" cy="3939540"/>
          </a:xfrm>
          <a:prstGeom prst="rect">
            <a:avLst/>
          </a:prstGeom>
          <a:noFill/>
        </p:spPr>
        <p:txBody>
          <a:bodyPr wrap="square" rtlCol="0">
            <a:spAutoFit/>
          </a:bodyPr>
          <a:lstStyle/>
          <a:p>
            <a:pPr algn="ctr"/>
            <a:r>
              <a:rPr lang="en-IN" sz="2000" b="1" dirty="0" smtClean="0">
                <a:solidFill>
                  <a:schemeClr val="accent5">
                    <a:lumMod val="50000"/>
                  </a:schemeClr>
                </a:solidFill>
                <a:latin typeface="Times New Roman" panose="02020603050405020304" pitchFamily="18" charset="0"/>
                <a:cs typeface="Times New Roman" panose="02020603050405020304" pitchFamily="18" charset="0"/>
              </a:rPr>
              <a:t>AGENDA</a:t>
            </a:r>
          </a:p>
          <a:p>
            <a:pPr marL="342900" indent="-342900">
              <a:lnSpc>
                <a:spcPct val="150000"/>
              </a:lnSpc>
              <a:buFont typeface="Arial" panose="020B0604020202020204" pitchFamily="34" charset="0"/>
              <a:buChar char="•"/>
            </a:pPr>
            <a:r>
              <a:rPr lang="en-IN" sz="2000" dirty="0" smtClean="0">
                <a:solidFill>
                  <a:schemeClr val="accent5">
                    <a:lumMod val="50000"/>
                  </a:schemeClr>
                </a:solidFill>
                <a:latin typeface="Times New Roman" panose="02020603050405020304" pitchFamily="18" charset="0"/>
                <a:cs typeface="Times New Roman" panose="02020603050405020304" pitchFamily="18" charset="0"/>
              </a:rPr>
              <a:t>What is Data?</a:t>
            </a:r>
          </a:p>
          <a:p>
            <a:pPr marL="342900" indent="-342900">
              <a:lnSpc>
                <a:spcPct val="150000"/>
              </a:lnSpc>
              <a:buFont typeface="Arial" panose="020B0604020202020204" pitchFamily="34" charset="0"/>
              <a:buChar char="•"/>
            </a:pPr>
            <a:r>
              <a:rPr lang="en-US" sz="2000" dirty="0">
                <a:solidFill>
                  <a:schemeClr val="accent5">
                    <a:lumMod val="50000"/>
                  </a:schemeClr>
                </a:solidFill>
                <a:latin typeface="Times New Roman" panose="02020603050405020304" pitchFamily="18" charset="0"/>
                <a:cs typeface="Times New Roman" panose="02020603050405020304" pitchFamily="18" charset="0"/>
              </a:rPr>
              <a:t>Types of </a:t>
            </a:r>
            <a:r>
              <a:rPr lang="en-US" sz="2000" dirty="0" smtClean="0">
                <a:solidFill>
                  <a:schemeClr val="accent5">
                    <a:lumMod val="50000"/>
                  </a:schemeClr>
                </a:solidFill>
                <a:latin typeface="Times New Roman" panose="02020603050405020304" pitchFamily="18" charset="0"/>
                <a:cs typeface="Times New Roman" panose="02020603050405020304" pitchFamily="18" charset="0"/>
              </a:rPr>
              <a:t>Data</a:t>
            </a:r>
          </a:p>
          <a:p>
            <a:pPr marL="342900" indent="-342900">
              <a:lnSpc>
                <a:spcPct val="150000"/>
              </a:lnSpc>
              <a:buFont typeface="Arial" panose="020B0604020202020204" pitchFamily="34" charset="0"/>
              <a:buChar char="•"/>
            </a:pPr>
            <a:r>
              <a:rPr lang="en-US" sz="2000" dirty="0">
                <a:solidFill>
                  <a:schemeClr val="accent5">
                    <a:lumMod val="50000"/>
                  </a:schemeClr>
                </a:solidFill>
                <a:latin typeface="Times New Roman" panose="02020603050405020304" pitchFamily="18" charset="0"/>
                <a:cs typeface="Times New Roman" panose="02020603050405020304" pitchFamily="18" charset="0"/>
              </a:rPr>
              <a:t>What To Do With These Data?</a:t>
            </a:r>
            <a:endParaRPr lang="en-IN" sz="2000" dirty="0">
              <a:solidFill>
                <a:schemeClr val="accent5">
                  <a:lumMod val="50000"/>
                </a:schemeClr>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altLang="en-US" sz="2000" dirty="0">
                <a:solidFill>
                  <a:schemeClr val="accent5">
                    <a:lumMod val="50000"/>
                  </a:schemeClr>
                </a:solidFill>
                <a:latin typeface="Times New Roman" panose="02020603050405020304" pitchFamily="18" charset="0"/>
                <a:cs typeface="Times New Roman" panose="02020603050405020304" pitchFamily="18" charset="0"/>
              </a:rPr>
              <a:t>Big Data and </a:t>
            </a:r>
            <a:r>
              <a:rPr lang="en-US" altLang="en-US" sz="2000" dirty="0" smtClean="0">
                <a:solidFill>
                  <a:schemeClr val="accent5">
                    <a:lumMod val="50000"/>
                  </a:schemeClr>
                </a:solidFill>
                <a:latin typeface="Times New Roman" panose="02020603050405020304" pitchFamily="18" charset="0"/>
                <a:cs typeface="Times New Roman" panose="02020603050405020304" pitchFamily="18" charset="0"/>
              </a:rPr>
              <a:t>Challenges</a:t>
            </a:r>
          </a:p>
          <a:p>
            <a:pPr marL="342900" indent="-342900">
              <a:lnSpc>
                <a:spcPct val="150000"/>
              </a:lnSpc>
              <a:buFont typeface="Arial" panose="020B0604020202020204" pitchFamily="34" charset="0"/>
              <a:buChar char="•"/>
            </a:pPr>
            <a:r>
              <a:rPr lang="en-IN" sz="2000" dirty="0">
                <a:solidFill>
                  <a:schemeClr val="accent5">
                    <a:lumMod val="50000"/>
                  </a:schemeClr>
                </a:solidFill>
                <a:latin typeface="Times New Roman" panose="02020603050405020304" pitchFamily="18" charset="0"/>
                <a:cs typeface="Times New Roman" panose="02020603050405020304" pitchFamily="18" charset="0"/>
              </a:rPr>
              <a:t>Similarities between Big Data and Data Science</a:t>
            </a:r>
          </a:p>
          <a:p>
            <a:pPr marL="342900" indent="-342900">
              <a:lnSpc>
                <a:spcPct val="150000"/>
              </a:lnSpc>
              <a:buFont typeface="Arial" panose="020B0604020202020204" pitchFamily="34" charset="0"/>
              <a:buChar char="•"/>
            </a:pPr>
            <a:r>
              <a:rPr lang="en-IN" sz="2000" dirty="0">
                <a:solidFill>
                  <a:schemeClr val="accent5">
                    <a:lumMod val="50000"/>
                  </a:schemeClr>
                </a:solidFill>
                <a:latin typeface="Times New Roman" panose="02020603050405020304" pitchFamily="18" charset="0"/>
                <a:cs typeface="Times New Roman" panose="02020603050405020304" pitchFamily="18" charset="0"/>
              </a:rPr>
              <a:t>Difference between Big Data and Data Science</a:t>
            </a:r>
          </a:p>
          <a:p>
            <a:pPr marL="342900" indent="-342900">
              <a:lnSpc>
                <a:spcPct val="150000"/>
              </a:lnSpc>
              <a:buFont typeface="Arial" panose="020B0604020202020204" pitchFamily="34" charset="0"/>
              <a:buChar char="•"/>
            </a:pPr>
            <a:endParaRPr lang="en-IN" sz="2000" dirty="0">
              <a:solidFill>
                <a:schemeClr val="accent5">
                  <a:lumMod val="50000"/>
                </a:schemeClr>
              </a:solidFill>
              <a:latin typeface="Times New Roman" panose="02020603050405020304" pitchFamily="18" charset="0"/>
              <a:cs typeface="Times New Roman" panose="02020603050405020304" pitchFamily="18" charset="0"/>
            </a:endParaRPr>
          </a:p>
          <a:p>
            <a:endParaRPr lang="en-IN" sz="2000" dirty="0"/>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2994615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3062377"/>
          </a:xfrm>
          <a:prstGeom prst="rect">
            <a:avLst/>
          </a:prstGeom>
          <a:noFill/>
        </p:spPr>
        <p:txBody>
          <a:bodyPr wrap="square" rtlCol="0">
            <a:spAutoFit/>
          </a:bodyPr>
          <a:lstStyle/>
          <a:p>
            <a:r>
              <a:rPr lang="en-IN" sz="2000" b="1" dirty="0" smtClean="0">
                <a:solidFill>
                  <a:schemeClr val="accent5">
                    <a:lumMod val="50000"/>
                  </a:schemeClr>
                </a:solidFill>
                <a:latin typeface="Times New Roman" panose="02020603050405020304" pitchFamily="18" charset="0"/>
                <a:cs typeface="Times New Roman" panose="02020603050405020304" pitchFamily="18" charset="0"/>
              </a:rPr>
              <a:t>Similarities </a:t>
            </a:r>
            <a:r>
              <a:rPr lang="en-IN" sz="2000" b="1" dirty="0">
                <a:solidFill>
                  <a:schemeClr val="accent5">
                    <a:lumMod val="50000"/>
                  </a:schemeClr>
                </a:solidFill>
                <a:latin typeface="Times New Roman" panose="02020603050405020304" pitchFamily="18" charset="0"/>
                <a:cs typeface="Times New Roman" panose="02020603050405020304" pitchFamily="18" charset="0"/>
              </a:rPr>
              <a:t>between Big Data and Data </a:t>
            </a:r>
            <a:r>
              <a:rPr lang="en-IN" sz="2000" b="1" dirty="0" smtClean="0">
                <a:solidFill>
                  <a:schemeClr val="accent5">
                    <a:lumMod val="50000"/>
                  </a:schemeClr>
                </a:solidFill>
                <a:latin typeface="Times New Roman" panose="02020603050405020304" pitchFamily="18" charset="0"/>
                <a:cs typeface="Times New Roman" panose="02020603050405020304" pitchFamily="18" charset="0"/>
              </a:rPr>
              <a:t>Science</a:t>
            </a:r>
          </a:p>
          <a:p>
            <a:endParaRPr lang="en-IN" sz="2000" b="1" dirty="0" smtClean="0">
              <a:solidFill>
                <a:schemeClr val="accent5">
                  <a:lumMod val="50000"/>
                </a:schemeClr>
              </a:solidFill>
              <a:latin typeface="Times New Roman" panose="02020603050405020304" pitchFamily="18" charset="0"/>
              <a:cs typeface="Times New Roman" panose="02020603050405020304" pitchFamily="18" charset="0"/>
            </a:endParaRPr>
          </a:p>
          <a:p>
            <a:pPr marL="342900" indent="-342900" algn="just" fontAlgn="base">
              <a:lnSpc>
                <a:spcPct val="150000"/>
              </a:lnSpc>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Both fields deal with large amounts of data and require specialized skills and expertise</a:t>
            </a:r>
          </a:p>
          <a:p>
            <a:pPr marL="342900" indent="-342900" algn="just" fontAlgn="base">
              <a:lnSpc>
                <a:spcPct val="150000"/>
              </a:lnSpc>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Both aim to extract insights and knowledge from data to inform decision-making</a:t>
            </a:r>
          </a:p>
          <a:p>
            <a:pPr marL="342900" indent="-342900" algn="just" fontAlgn="base">
              <a:lnSpc>
                <a:spcPct val="150000"/>
              </a:lnSpc>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Both have a wide range of applications in various industries</a:t>
            </a:r>
          </a:p>
          <a:p>
            <a:pPr marL="342900" indent="-342900" algn="just" fontAlgn="base">
              <a:lnSpc>
                <a:spcPct val="150000"/>
              </a:lnSpc>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Both can lead to significant cost savings and operational efficiencies when applied correctly</a:t>
            </a:r>
          </a:p>
          <a:p>
            <a:pPr marL="342900" indent="-342900" algn="just" fontAlgn="base">
              <a:lnSpc>
                <a:spcPct val="150000"/>
              </a:lnSpc>
              <a:buFont typeface="Arial" panose="020B0604020202020204" pitchFamily="34" charset="0"/>
              <a:buChar char="•"/>
            </a:pPr>
            <a:endParaRPr lang="en-IN" dirty="0">
              <a:solidFill>
                <a:srgbClr val="002060"/>
              </a:solidFill>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7535128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400110"/>
          </a:xfrm>
          <a:prstGeom prst="rect">
            <a:avLst/>
          </a:prstGeom>
          <a:noFill/>
        </p:spPr>
        <p:txBody>
          <a:bodyPr wrap="square" rtlCol="0">
            <a:spAutoFit/>
          </a:bodyPr>
          <a:lstStyle/>
          <a:p>
            <a:pPr fontAlgn="base"/>
            <a:r>
              <a:rPr lang="en-IN" sz="2000" b="1" dirty="0">
                <a:solidFill>
                  <a:schemeClr val="accent5">
                    <a:lumMod val="50000"/>
                  </a:schemeClr>
                </a:solidFill>
                <a:latin typeface="Times New Roman" panose="02020603050405020304" pitchFamily="18" charset="0"/>
                <a:cs typeface="Times New Roman" panose="02020603050405020304" pitchFamily="18" charset="0"/>
              </a:rPr>
              <a:t>D</a:t>
            </a:r>
            <a:r>
              <a:rPr lang="en-IN" sz="2000" b="1" dirty="0" smtClean="0">
                <a:solidFill>
                  <a:schemeClr val="accent5">
                    <a:lumMod val="50000"/>
                  </a:schemeClr>
                </a:solidFill>
                <a:latin typeface="Times New Roman" panose="02020603050405020304" pitchFamily="18" charset="0"/>
                <a:cs typeface="Times New Roman" panose="02020603050405020304" pitchFamily="18" charset="0"/>
              </a:rPr>
              <a:t>ifferences </a:t>
            </a:r>
            <a:r>
              <a:rPr lang="en-IN" sz="2000" b="1" dirty="0">
                <a:solidFill>
                  <a:schemeClr val="accent5">
                    <a:lumMod val="50000"/>
                  </a:schemeClr>
                </a:solidFill>
                <a:latin typeface="Times New Roman" panose="02020603050405020304" pitchFamily="18" charset="0"/>
                <a:cs typeface="Times New Roman" panose="02020603050405020304" pitchFamily="18" charset="0"/>
              </a:rPr>
              <a:t>between Big Data and Data Science</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2236111701"/>
              </p:ext>
            </p:extLst>
          </p:nvPr>
        </p:nvGraphicFramePr>
        <p:xfrm>
          <a:off x="1436914" y="1386572"/>
          <a:ext cx="9840686" cy="4693873"/>
        </p:xfrm>
        <a:graphic>
          <a:graphicData uri="http://schemas.openxmlformats.org/drawingml/2006/table">
            <a:tbl>
              <a:tblPr firstRow="1" bandRow="1">
                <a:tableStyleId>{5C22544A-7EE6-4342-B048-85BDC9FD1C3A}</a:tableStyleId>
              </a:tblPr>
              <a:tblGrid>
                <a:gridCol w="4920343"/>
                <a:gridCol w="4920343"/>
              </a:tblGrid>
              <a:tr h="385294">
                <a:tc>
                  <a:txBody>
                    <a:bodyPr/>
                    <a:lstStyle/>
                    <a:p>
                      <a:pPr algn="ctr" fontAlgn="base"/>
                      <a:r>
                        <a:rPr lang="en-IN" sz="1400" b="1" dirty="0">
                          <a:effectLst/>
                          <a:latin typeface="Times New Roman" panose="02020603050405020304" pitchFamily="18" charset="0"/>
                          <a:cs typeface="Times New Roman" panose="02020603050405020304" pitchFamily="18" charset="0"/>
                        </a:rPr>
                        <a:t>Data Science</a:t>
                      </a:r>
                    </a:p>
                  </a:txBody>
                  <a:tcPr marL="38100" marR="38100" marT="95250" marB="95250" anchor="ctr"/>
                </a:tc>
                <a:tc>
                  <a:txBody>
                    <a:bodyPr/>
                    <a:lstStyle/>
                    <a:p>
                      <a:pPr algn="ctr" fontAlgn="base"/>
                      <a:r>
                        <a:rPr lang="en-IN" sz="1400" b="1">
                          <a:effectLst/>
                          <a:latin typeface="Times New Roman" panose="02020603050405020304" pitchFamily="18" charset="0"/>
                          <a:cs typeface="Times New Roman" panose="02020603050405020304" pitchFamily="18" charset="0"/>
                        </a:rPr>
                        <a:t>Big Data</a:t>
                      </a:r>
                    </a:p>
                  </a:txBody>
                  <a:tcPr marL="95250" marR="95250" marT="95250" marB="95250" anchor="ctr"/>
                </a:tc>
              </a:tr>
              <a:tr h="406521">
                <a:tc>
                  <a:txBody>
                    <a:bodyPr/>
                    <a:lstStyle/>
                    <a:p>
                      <a:pPr algn="l" fontAlgn="ctr"/>
                      <a:r>
                        <a:rPr lang="en-IN" sz="1200" b="0" dirty="0">
                          <a:effectLst/>
                          <a:latin typeface="Times New Roman" panose="02020603050405020304" pitchFamily="18" charset="0"/>
                          <a:cs typeface="Times New Roman" panose="02020603050405020304" pitchFamily="18" charset="0"/>
                        </a:rPr>
                        <a:t>Data Science is an area.</a:t>
                      </a:r>
                    </a:p>
                  </a:txBody>
                  <a:tcPr marL="95250" marR="95250" marT="133350" marB="133350" anchor="ctr"/>
                </a:tc>
                <a:tc>
                  <a:txBody>
                    <a:bodyPr/>
                    <a:lstStyle/>
                    <a:p>
                      <a:pPr algn="l" fontAlgn="ctr"/>
                      <a:r>
                        <a:rPr lang="en-IN" sz="1200" b="0">
                          <a:effectLst/>
                          <a:latin typeface="Times New Roman" panose="02020603050405020304" pitchFamily="18" charset="0"/>
                          <a:cs typeface="Times New Roman" panose="02020603050405020304" pitchFamily="18" charset="0"/>
                        </a:rPr>
                        <a:t>Big Data is a technique to collect, maintain and process huge information.</a:t>
                      </a:r>
                    </a:p>
                  </a:txBody>
                  <a:tcPr marL="95250" marR="95250" marT="133350" marB="133350" anchor="ctr"/>
                </a:tc>
              </a:tr>
              <a:tr h="617924">
                <a:tc>
                  <a:txBody>
                    <a:bodyPr/>
                    <a:lstStyle/>
                    <a:p>
                      <a:pPr algn="l" fontAlgn="ctr"/>
                      <a:r>
                        <a:rPr lang="en-IN" sz="1200" b="0" dirty="0">
                          <a:effectLst/>
                          <a:latin typeface="Times New Roman" panose="02020603050405020304" pitchFamily="18" charset="0"/>
                          <a:cs typeface="Times New Roman" panose="02020603050405020304" pitchFamily="18" charset="0"/>
                        </a:rPr>
                        <a:t>It is about the collection, processing, </a:t>
                      </a:r>
                      <a:r>
                        <a:rPr lang="en-IN" sz="1200" b="0" dirty="0" err="1">
                          <a:effectLst/>
                          <a:latin typeface="Times New Roman" panose="02020603050405020304" pitchFamily="18" charset="0"/>
                          <a:cs typeface="Times New Roman" panose="02020603050405020304" pitchFamily="18" charset="0"/>
                        </a:rPr>
                        <a:t>analyzing</a:t>
                      </a:r>
                      <a:r>
                        <a:rPr lang="en-IN" sz="1200" b="0" dirty="0">
                          <a:effectLst/>
                          <a:latin typeface="Times New Roman" panose="02020603050405020304" pitchFamily="18" charset="0"/>
                          <a:cs typeface="Times New Roman" panose="02020603050405020304" pitchFamily="18" charset="0"/>
                        </a:rPr>
                        <a:t>, and utilizing of data in various operations. It is more conceptual.</a:t>
                      </a:r>
                    </a:p>
                  </a:txBody>
                  <a:tcPr marL="95250" marR="95250" marT="133350" marB="133350" anchor="ctr"/>
                </a:tc>
                <a:tc>
                  <a:txBody>
                    <a:bodyPr/>
                    <a:lstStyle/>
                    <a:p>
                      <a:pPr algn="l" fontAlgn="ctr"/>
                      <a:r>
                        <a:rPr lang="en-IN" sz="1200" b="0">
                          <a:effectLst/>
                          <a:latin typeface="Times New Roman" panose="02020603050405020304" pitchFamily="18" charset="0"/>
                          <a:cs typeface="Times New Roman" panose="02020603050405020304" pitchFamily="18" charset="0"/>
                        </a:rPr>
                        <a:t>It is about extracting vital and valuable information from a huge amount of data.</a:t>
                      </a:r>
                    </a:p>
                  </a:txBody>
                  <a:tcPr marL="95250" marR="95250" marT="133350" marB="133350" anchor="ctr"/>
                </a:tc>
              </a:tr>
              <a:tr h="617924">
                <a:tc>
                  <a:txBody>
                    <a:bodyPr/>
                    <a:lstStyle/>
                    <a:p>
                      <a:pPr algn="l" fontAlgn="ctr"/>
                      <a:r>
                        <a:rPr lang="en-IN" sz="1200" b="0">
                          <a:effectLst/>
                          <a:latin typeface="Times New Roman" panose="02020603050405020304" pitchFamily="18" charset="0"/>
                          <a:cs typeface="Times New Roman" panose="02020603050405020304" pitchFamily="18" charset="0"/>
                        </a:rPr>
                        <a:t>It is a field of study just like Computer Science, Applied Statistics, or Applied Mathematics.</a:t>
                      </a:r>
                    </a:p>
                  </a:txBody>
                  <a:tcPr marL="95250" marR="95250" marT="133350" marB="133350" anchor="ctr"/>
                </a:tc>
                <a:tc>
                  <a:txBody>
                    <a:bodyPr/>
                    <a:lstStyle/>
                    <a:p>
                      <a:pPr algn="l" fontAlgn="ctr"/>
                      <a:r>
                        <a:rPr lang="en-IN" sz="1200" b="0" dirty="0">
                          <a:effectLst/>
                          <a:latin typeface="Times New Roman" panose="02020603050405020304" pitchFamily="18" charset="0"/>
                          <a:cs typeface="Times New Roman" panose="02020603050405020304" pitchFamily="18" charset="0"/>
                        </a:rPr>
                        <a:t>It is a technique for tracking and discovering trends in complex data sets.</a:t>
                      </a:r>
                    </a:p>
                  </a:txBody>
                  <a:tcPr marL="95250" marR="95250" marT="133350" marB="133350" anchor="ctr"/>
                </a:tc>
              </a:tr>
              <a:tr h="538238">
                <a:tc>
                  <a:txBody>
                    <a:bodyPr/>
                    <a:lstStyle/>
                    <a:p>
                      <a:pPr algn="l" fontAlgn="ctr"/>
                      <a:r>
                        <a:rPr lang="en-IN" sz="1200" b="0" dirty="0">
                          <a:effectLst/>
                          <a:latin typeface="Times New Roman" panose="02020603050405020304" pitchFamily="18" charset="0"/>
                          <a:cs typeface="Times New Roman" panose="02020603050405020304" pitchFamily="18" charset="0"/>
                        </a:rPr>
                        <a:t>The goal is to build data-dominant products for a venture.</a:t>
                      </a:r>
                    </a:p>
                  </a:txBody>
                  <a:tcPr marL="95250" marR="95250" marT="133350" marB="133350" anchor="ctr"/>
                </a:tc>
                <a:tc>
                  <a:txBody>
                    <a:bodyPr/>
                    <a:lstStyle/>
                    <a:p>
                      <a:pPr algn="l" fontAlgn="ctr"/>
                      <a:r>
                        <a:rPr lang="en-IN" sz="1200" b="0" dirty="0">
                          <a:effectLst/>
                          <a:latin typeface="Times New Roman" panose="02020603050405020304" pitchFamily="18" charset="0"/>
                          <a:cs typeface="Times New Roman" panose="02020603050405020304" pitchFamily="18" charset="0"/>
                        </a:rPr>
                        <a:t>The goal is to make data more vital and usable i.e. by extracting only important information from the huge data within existing traditional aspects.</a:t>
                      </a:r>
                    </a:p>
                  </a:txBody>
                  <a:tcPr marL="95250" marR="95250" marT="133350" marB="133350" anchor="ctr"/>
                </a:tc>
              </a:tr>
              <a:tr h="571693">
                <a:tc>
                  <a:txBody>
                    <a:bodyPr/>
                    <a:lstStyle/>
                    <a:p>
                      <a:pPr algn="l" fontAlgn="ctr"/>
                      <a:r>
                        <a:rPr lang="en-IN" sz="1200" b="0">
                          <a:effectLst/>
                          <a:latin typeface="Times New Roman" panose="02020603050405020304" pitchFamily="18" charset="0"/>
                          <a:cs typeface="Times New Roman" panose="02020603050405020304" pitchFamily="18" charset="0"/>
                        </a:rPr>
                        <a:t>Tools mainly used in Data Science include SAS, R, Python, etc</a:t>
                      </a:r>
                    </a:p>
                  </a:txBody>
                  <a:tcPr marL="95250" marR="95250" marT="133350" marB="133350" anchor="ctr"/>
                </a:tc>
                <a:tc>
                  <a:txBody>
                    <a:bodyPr/>
                    <a:lstStyle/>
                    <a:p>
                      <a:pPr algn="l" fontAlgn="ctr"/>
                      <a:r>
                        <a:rPr lang="en-IN" sz="1200" b="0" dirty="0">
                          <a:effectLst/>
                          <a:latin typeface="Times New Roman" panose="02020603050405020304" pitchFamily="18" charset="0"/>
                          <a:cs typeface="Times New Roman" panose="02020603050405020304" pitchFamily="18" charset="0"/>
                        </a:rPr>
                        <a:t>Tools mostly used in Big Data include Hadoop, Spark, </a:t>
                      </a:r>
                      <a:r>
                        <a:rPr lang="en-IN" sz="1200" b="0" dirty="0" err="1">
                          <a:effectLst/>
                          <a:latin typeface="Times New Roman" panose="02020603050405020304" pitchFamily="18" charset="0"/>
                          <a:cs typeface="Times New Roman" panose="02020603050405020304" pitchFamily="18" charset="0"/>
                        </a:rPr>
                        <a:t>Flink</a:t>
                      </a:r>
                      <a:r>
                        <a:rPr lang="en-IN" sz="1200" b="0" dirty="0">
                          <a:effectLst/>
                          <a:latin typeface="Times New Roman" panose="02020603050405020304" pitchFamily="18" charset="0"/>
                          <a:cs typeface="Times New Roman" panose="02020603050405020304" pitchFamily="18" charset="0"/>
                        </a:rPr>
                        <a:t>, etc.</a:t>
                      </a:r>
                    </a:p>
                  </a:txBody>
                  <a:tcPr marL="95250" marR="95250" marT="133350" marB="133350" anchor="ctr"/>
                </a:tc>
              </a:tr>
              <a:tr h="799667">
                <a:tc>
                  <a:txBody>
                    <a:bodyPr/>
                    <a:lstStyle/>
                    <a:p>
                      <a:pPr algn="l" fontAlgn="ctr"/>
                      <a:r>
                        <a:rPr lang="en-IN" sz="1200" b="0">
                          <a:effectLst/>
                          <a:latin typeface="Times New Roman" panose="02020603050405020304" pitchFamily="18" charset="0"/>
                          <a:cs typeface="Times New Roman" panose="02020603050405020304" pitchFamily="18" charset="0"/>
                        </a:rPr>
                        <a:t>It is a superset of Big Data as data science consists of Data scrapping, cleaning, visualization, statistics, and many more techniques.</a:t>
                      </a:r>
                    </a:p>
                  </a:txBody>
                  <a:tcPr marL="95250" marR="95250" marT="133350" marB="133350" anchor="ctr"/>
                </a:tc>
                <a:tc>
                  <a:txBody>
                    <a:bodyPr/>
                    <a:lstStyle/>
                    <a:p>
                      <a:pPr algn="l" fontAlgn="ctr"/>
                      <a:r>
                        <a:rPr lang="en-IN" sz="1200" b="0" dirty="0">
                          <a:effectLst/>
                          <a:latin typeface="Times New Roman" panose="02020603050405020304" pitchFamily="18" charset="0"/>
                          <a:cs typeface="Times New Roman" panose="02020603050405020304" pitchFamily="18" charset="0"/>
                        </a:rPr>
                        <a:t>It is a sub-set of Data Science as mining activities which is in a pipeline of Data science.</a:t>
                      </a:r>
                    </a:p>
                  </a:txBody>
                  <a:tcPr marL="95250" marR="95250" marT="133350" marB="133350" anchor="ctr"/>
                </a:tc>
              </a:tr>
              <a:tr h="571693">
                <a:tc>
                  <a:txBody>
                    <a:bodyPr/>
                    <a:lstStyle/>
                    <a:p>
                      <a:pPr algn="l" fontAlgn="ctr"/>
                      <a:r>
                        <a:rPr lang="en-IN" sz="1200" b="0">
                          <a:effectLst/>
                          <a:latin typeface="Times New Roman" panose="02020603050405020304" pitchFamily="18" charset="0"/>
                          <a:cs typeface="Times New Roman" panose="02020603050405020304" pitchFamily="18" charset="0"/>
                        </a:rPr>
                        <a:t>It is mainly used for scientific purposes.</a:t>
                      </a:r>
                    </a:p>
                  </a:txBody>
                  <a:tcPr marL="95250" marR="95250" marT="133350" marB="133350" anchor="ctr"/>
                </a:tc>
                <a:tc>
                  <a:txBody>
                    <a:bodyPr/>
                    <a:lstStyle/>
                    <a:p>
                      <a:pPr algn="l" fontAlgn="ctr"/>
                      <a:r>
                        <a:rPr lang="en-IN" sz="1200" b="0" dirty="0">
                          <a:effectLst/>
                          <a:latin typeface="Times New Roman" panose="02020603050405020304" pitchFamily="18" charset="0"/>
                          <a:cs typeface="Times New Roman" panose="02020603050405020304" pitchFamily="18" charset="0"/>
                        </a:rPr>
                        <a:t>It is mainly used for business purposes and customer satisfaction.</a:t>
                      </a:r>
                    </a:p>
                  </a:txBody>
                  <a:tcPr marL="95250" marR="95250" marT="133350" marB="133350" anchor="ctr"/>
                </a:tc>
              </a:tr>
            </a:tbl>
          </a:graphicData>
        </a:graphic>
      </p:graphicFrame>
    </p:spTree>
    <p:extLst>
      <p:ext uri="{BB962C8B-B14F-4D97-AF65-F5344CB8AC3E}">
        <p14:creationId xmlns:p14="http://schemas.microsoft.com/office/powerpoint/2010/main" val="13995661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400110"/>
          </a:xfrm>
          <a:prstGeom prst="rect">
            <a:avLst/>
          </a:prstGeom>
          <a:noFill/>
        </p:spPr>
        <p:txBody>
          <a:bodyPr wrap="square" rtlCol="0">
            <a:spAutoFit/>
          </a:bodyPr>
          <a:lstStyle/>
          <a:p>
            <a:r>
              <a:rPr lang="nn-NO" sz="2000" b="1" dirty="0">
                <a:solidFill>
                  <a:schemeClr val="accent5">
                    <a:lumMod val="50000"/>
                  </a:schemeClr>
                </a:solidFill>
                <a:latin typeface="Times New Roman" panose="02020603050405020304" pitchFamily="18" charset="0"/>
                <a:cs typeface="Times New Roman" panose="02020603050405020304" pitchFamily="18" charset="0"/>
              </a:rPr>
              <a:t>Data Analyst </a:t>
            </a:r>
            <a:r>
              <a:rPr lang="nn-NO" sz="2000" b="1" dirty="0" smtClean="0">
                <a:solidFill>
                  <a:schemeClr val="accent5">
                    <a:lumMod val="50000"/>
                  </a:schemeClr>
                </a:solidFill>
                <a:latin typeface="Times New Roman" panose="02020603050405020304" pitchFamily="18" charset="0"/>
                <a:cs typeface="Times New Roman" panose="02020603050405020304" pitchFamily="18" charset="0"/>
              </a:rPr>
              <a:t>vs </a:t>
            </a:r>
            <a:r>
              <a:rPr lang="nn-NO" sz="2000" b="1" dirty="0">
                <a:solidFill>
                  <a:schemeClr val="accent5">
                    <a:lumMod val="50000"/>
                  </a:schemeClr>
                </a:solidFill>
                <a:latin typeface="Times New Roman" panose="02020603050405020304" pitchFamily="18" charset="0"/>
                <a:cs typeface="Times New Roman" panose="02020603050405020304" pitchFamily="18" charset="0"/>
              </a:rPr>
              <a:t>Data Scientist</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10" name="Picture 9"/>
          <p:cNvPicPr>
            <a:picLocks noChangeAspect="1"/>
          </p:cNvPicPr>
          <p:nvPr/>
        </p:nvPicPr>
        <p:blipFill>
          <a:blip r:embed="rId3"/>
          <a:stretch>
            <a:fillRect/>
          </a:stretch>
        </p:blipFill>
        <p:spPr>
          <a:xfrm>
            <a:off x="2891246" y="1482826"/>
            <a:ext cx="7000466" cy="4251224"/>
          </a:xfrm>
          <a:prstGeom prst="rect">
            <a:avLst/>
          </a:prstGeom>
        </p:spPr>
      </p:pic>
    </p:spTree>
    <p:extLst>
      <p:ext uri="{BB962C8B-B14F-4D97-AF65-F5344CB8AC3E}">
        <p14:creationId xmlns:p14="http://schemas.microsoft.com/office/powerpoint/2010/main" val="21322763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400110"/>
          </a:xfrm>
          <a:prstGeom prst="rect">
            <a:avLst/>
          </a:prstGeom>
          <a:noFill/>
        </p:spPr>
        <p:txBody>
          <a:bodyPr wrap="square" rtlCol="0">
            <a:spAutoFit/>
          </a:bodyPr>
          <a:lstStyle/>
          <a:p>
            <a:r>
              <a:rPr lang="nn-NO" sz="2000" b="1" dirty="0">
                <a:solidFill>
                  <a:schemeClr val="accent5">
                    <a:lumMod val="50000"/>
                  </a:schemeClr>
                </a:solidFill>
                <a:latin typeface="Times New Roman" panose="02020603050405020304" pitchFamily="18" charset="0"/>
                <a:cs typeface="Times New Roman" panose="02020603050405020304" pitchFamily="18" charset="0"/>
              </a:rPr>
              <a:t>Data Analyst </a:t>
            </a:r>
            <a:r>
              <a:rPr lang="nn-NO" sz="2000" b="1" dirty="0" smtClean="0">
                <a:solidFill>
                  <a:schemeClr val="accent5">
                    <a:lumMod val="50000"/>
                  </a:schemeClr>
                </a:solidFill>
                <a:latin typeface="Times New Roman" panose="02020603050405020304" pitchFamily="18" charset="0"/>
                <a:cs typeface="Times New Roman" panose="02020603050405020304" pitchFamily="18" charset="0"/>
              </a:rPr>
              <a:t>vs </a:t>
            </a:r>
            <a:r>
              <a:rPr lang="nn-NO" sz="2000" b="1" dirty="0">
                <a:solidFill>
                  <a:schemeClr val="accent5">
                    <a:lumMod val="50000"/>
                  </a:schemeClr>
                </a:solidFill>
                <a:latin typeface="Times New Roman" panose="02020603050405020304" pitchFamily="18" charset="0"/>
                <a:cs typeface="Times New Roman" panose="02020603050405020304" pitchFamily="18" charset="0"/>
              </a:rPr>
              <a:t>Data Scientist</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1454331" y="1756211"/>
            <a:ext cx="8843418" cy="2716495"/>
          </a:xfrm>
          <a:prstGeom prst="rect">
            <a:avLst/>
          </a:prstGeom>
        </p:spPr>
      </p:pic>
    </p:spTree>
    <p:extLst>
      <p:ext uri="{BB962C8B-B14F-4D97-AF65-F5344CB8AC3E}">
        <p14:creationId xmlns:p14="http://schemas.microsoft.com/office/powerpoint/2010/main" val="156695886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400110"/>
          </a:xfrm>
          <a:prstGeom prst="rect">
            <a:avLst/>
          </a:prstGeom>
          <a:noFill/>
        </p:spPr>
        <p:txBody>
          <a:bodyPr wrap="square" rtlCol="0">
            <a:spAutoFit/>
          </a:bodyPr>
          <a:lstStyle/>
          <a:p>
            <a:r>
              <a:rPr lang="nn-NO" sz="2000" b="1" dirty="0">
                <a:solidFill>
                  <a:schemeClr val="accent5">
                    <a:lumMod val="50000"/>
                  </a:schemeClr>
                </a:solidFill>
                <a:latin typeface="Times New Roman" panose="02020603050405020304" pitchFamily="18" charset="0"/>
                <a:cs typeface="Times New Roman" panose="02020603050405020304" pitchFamily="18" charset="0"/>
              </a:rPr>
              <a:t>Data Analyst </a:t>
            </a:r>
            <a:r>
              <a:rPr lang="nn-NO" sz="2000" b="1" dirty="0" smtClean="0">
                <a:solidFill>
                  <a:schemeClr val="accent5">
                    <a:lumMod val="50000"/>
                  </a:schemeClr>
                </a:solidFill>
                <a:latin typeface="Times New Roman" panose="02020603050405020304" pitchFamily="18" charset="0"/>
                <a:cs typeface="Times New Roman" panose="02020603050405020304" pitchFamily="18" charset="0"/>
              </a:rPr>
              <a:t>vs </a:t>
            </a:r>
            <a:r>
              <a:rPr lang="nn-NO" sz="2000" b="1" dirty="0">
                <a:solidFill>
                  <a:schemeClr val="accent5">
                    <a:lumMod val="50000"/>
                  </a:schemeClr>
                </a:solidFill>
                <a:latin typeface="Times New Roman" panose="02020603050405020304" pitchFamily="18" charset="0"/>
                <a:cs typeface="Times New Roman" panose="02020603050405020304" pitchFamily="18" charset="0"/>
              </a:rPr>
              <a:t>Data Scientist</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1003528" y="1364445"/>
            <a:ext cx="10306617" cy="4538609"/>
          </a:xfrm>
          <a:prstGeom prst="rect">
            <a:avLst/>
          </a:prstGeom>
        </p:spPr>
      </p:pic>
      <p:sp>
        <p:nvSpPr>
          <p:cNvPr id="5" name="Rectangle 4"/>
          <p:cNvSpPr/>
          <p:nvPr/>
        </p:nvSpPr>
        <p:spPr>
          <a:xfrm>
            <a:off x="1236616" y="5617029"/>
            <a:ext cx="862150" cy="286025"/>
          </a:xfrm>
          <a:prstGeom prst="rect">
            <a:avLst/>
          </a:prstGeom>
          <a:solidFill>
            <a:schemeClr val="bg2">
              <a:lumMod val="9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877468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400110"/>
          </a:xfrm>
          <a:prstGeom prst="rect">
            <a:avLst/>
          </a:prstGeom>
          <a:noFill/>
        </p:spPr>
        <p:txBody>
          <a:bodyPr wrap="square" rtlCol="0">
            <a:spAutoFit/>
          </a:bodyPr>
          <a:lstStyle/>
          <a:p>
            <a:r>
              <a:rPr lang="nn-NO" sz="2000" b="1" dirty="0">
                <a:solidFill>
                  <a:schemeClr val="accent5">
                    <a:lumMod val="50000"/>
                  </a:schemeClr>
                </a:solidFill>
                <a:latin typeface="Times New Roman" panose="02020603050405020304" pitchFamily="18" charset="0"/>
                <a:cs typeface="Times New Roman" panose="02020603050405020304" pitchFamily="18" charset="0"/>
              </a:rPr>
              <a:t>Data Analyst </a:t>
            </a:r>
            <a:r>
              <a:rPr lang="nn-NO" sz="2000" b="1" dirty="0" smtClean="0">
                <a:solidFill>
                  <a:schemeClr val="accent5">
                    <a:lumMod val="50000"/>
                  </a:schemeClr>
                </a:solidFill>
                <a:latin typeface="Times New Roman" panose="02020603050405020304" pitchFamily="18" charset="0"/>
                <a:cs typeface="Times New Roman" panose="02020603050405020304" pitchFamily="18" charset="0"/>
              </a:rPr>
              <a:t>vs </a:t>
            </a:r>
            <a:r>
              <a:rPr lang="nn-NO" sz="2000" b="1" dirty="0">
                <a:solidFill>
                  <a:schemeClr val="accent5">
                    <a:lumMod val="50000"/>
                  </a:schemeClr>
                </a:solidFill>
                <a:latin typeface="Times New Roman" panose="02020603050405020304" pitchFamily="18" charset="0"/>
                <a:cs typeface="Times New Roman" panose="02020603050405020304" pitchFamily="18" charset="0"/>
              </a:rPr>
              <a:t>Data Scientist</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
        <p:nvSpPr>
          <p:cNvPr id="7" name="TextBox 6"/>
          <p:cNvSpPr txBox="1"/>
          <p:nvPr/>
        </p:nvSpPr>
        <p:spPr>
          <a:xfrm>
            <a:off x="454993" y="1811383"/>
            <a:ext cx="6477030" cy="4524315"/>
          </a:xfrm>
          <a:prstGeom prst="rect">
            <a:avLst/>
          </a:prstGeom>
          <a:noFill/>
        </p:spPr>
        <p:txBody>
          <a:bodyPr wrap="square" rtlCol="0">
            <a:spAutoFit/>
          </a:bodyPr>
          <a:lstStyle/>
          <a:p>
            <a:pPr algn="just">
              <a:lnSpc>
                <a:spcPct val="150000"/>
              </a:lnSpc>
            </a:pPr>
            <a:r>
              <a:rPr lang="en-IN" sz="3200" dirty="0" smtClean="0">
                <a:solidFill>
                  <a:schemeClr val="accent5">
                    <a:lumMod val="50000"/>
                  </a:schemeClr>
                </a:solidFill>
                <a:latin typeface="Times New Roman" panose="02020603050405020304" pitchFamily="18" charset="0"/>
                <a:cs typeface="Times New Roman" panose="02020603050405020304" pitchFamily="18" charset="0"/>
              </a:rPr>
              <a:t>Data Scientist</a:t>
            </a:r>
          </a:p>
          <a:p>
            <a:pPr marL="457200" indent="-457200" algn="just">
              <a:lnSpc>
                <a:spcPct val="150000"/>
              </a:lnSpc>
              <a:buFont typeface="Arial" panose="020B0604020202020204" pitchFamily="34" charset="0"/>
              <a:buChar char="•"/>
            </a:pPr>
            <a:r>
              <a:rPr lang="en-IN" sz="3200" dirty="0" smtClean="0">
                <a:solidFill>
                  <a:schemeClr val="accent5">
                    <a:lumMod val="50000"/>
                  </a:schemeClr>
                </a:solidFill>
                <a:latin typeface="Times New Roman" panose="02020603050405020304" pitchFamily="18" charset="0"/>
                <a:cs typeface="Times New Roman" panose="02020603050405020304" pitchFamily="18" charset="0"/>
              </a:rPr>
              <a:t>Designing </a:t>
            </a:r>
            <a:r>
              <a:rPr lang="en-IN" sz="3200" dirty="0">
                <a:solidFill>
                  <a:schemeClr val="accent5">
                    <a:lumMod val="50000"/>
                  </a:schemeClr>
                </a:solidFill>
                <a:latin typeface="Times New Roman" panose="02020603050405020304" pitchFamily="18" charset="0"/>
                <a:cs typeface="Times New Roman" panose="02020603050405020304" pitchFamily="18" charset="0"/>
              </a:rPr>
              <a:t>and development of new processes for data modelling and production using prototypes, algorithms, predictive models and custom analysis.</a:t>
            </a:r>
          </a:p>
        </p:txBody>
      </p:sp>
      <p:pic>
        <p:nvPicPr>
          <p:cNvPr id="10" name="Picture 9"/>
          <p:cNvPicPr>
            <a:picLocks noChangeAspect="1"/>
          </p:cNvPicPr>
          <p:nvPr/>
        </p:nvPicPr>
        <p:blipFill>
          <a:blip r:embed="rId3"/>
          <a:stretch>
            <a:fillRect/>
          </a:stretch>
        </p:blipFill>
        <p:spPr>
          <a:xfrm>
            <a:off x="7194641" y="1690078"/>
            <a:ext cx="2609850" cy="2152650"/>
          </a:xfrm>
          <a:prstGeom prst="rect">
            <a:avLst/>
          </a:prstGeom>
        </p:spPr>
      </p:pic>
    </p:spTree>
    <p:extLst>
      <p:ext uri="{BB962C8B-B14F-4D97-AF65-F5344CB8AC3E}">
        <p14:creationId xmlns:p14="http://schemas.microsoft.com/office/powerpoint/2010/main" val="17362704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400110"/>
          </a:xfrm>
          <a:prstGeom prst="rect">
            <a:avLst/>
          </a:prstGeom>
          <a:noFill/>
        </p:spPr>
        <p:txBody>
          <a:bodyPr wrap="square" rtlCol="0">
            <a:spAutoFit/>
          </a:bodyPr>
          <a:lstStyle/>
          <a:p>
            <a:r>
              <a:rPr lang="nn-NO" sz="2000" b="1" dirty="0">
                <a:solidFill>
                  <a:schemeClr val="accent5">
                    <a:lumMod val="50000"/>
                  </a:schemeClr>
                </a:solidFill>
                <a:latin typeface="Times New Roman" panose="02020603050405020304" pitchFamily="18" charset="0"/>
                <a:cs typeface="Times New Roman" panose="02020603050405020304" pitchFamily="18" charset="0"/>
              </a:rPr>
              <a:t>Data Analyst </a:t>
            </a:r>
            <a:r>
              <a:rPr lang="nn-NO" sz="2000" b="1" dirty="0" smtClean="0">
                <a:solidFill>
                  <a:schemeClr val="accent5">
                    <a:lumMod val="50000"/>
                  </a:schemeClr>
                </a:solidFill>
                <a:latin typeface="Times New Roman" panose="02020603050405020304" pitchFamily="18" charset="0"/>
                <a:cs typeface="Times New Roman" panose="02020603050405020304" pitchFamily="18" charset="0"/>
              </a:rPr>
              <a:t>vs </a:t>
            </a:r>
            <a:r>
              <a:rPr lang="nn-NO" sz="2000" b="1" dirty="0">
                <a:solidFill>
                  <a:schemeClr val="accent5">
                    <a:lumMod val="50000"/>
                  </a:schemeClr>
                </a:solidFill>
                <a:latin typeface="Times New Roman" panose="02020603050405020304" pitchFamily="18" charset="0"/>
                <a:cs typeface="Times New Roman" panose="02020603050405020304" pitchFamily="18" charset="0"/>
              </a:rPr>
              <a:t>Data Scientist</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
        <p:nvSpPr>
          <p:cNvPr id="5" name="TextBox 4"/>
          <p:cNvSpPr txBox="1"/>
          <p:nvPr/>
        </p:nvSpPr>
        <p:spPr>
          <a:xfrm>
            <a:off x="714101" y="1480458"/>
            <a:ext cx="11007636" cy="4524315"/>
          </a:xfrm>
          <a:prstGeom prst="rect">
            <a:avLst/>
          </a:prstGeom>
          <a:noFill/>
        </p:spPr>
        <p:txBody>
          <a:bodyPr wrap="square" rtlCol="0">
            <a:spAutoFit/>
          </a:bodyPr>
          <a:lstStyle/>
          <a:p>
            <a:pPr algn="just">
              <a:lnSpc>
                <a:spcPct val="150000"/>
              </a:lnSpc>
            </a:pPr>
            <a:r>
              <a:rPr lang="en-IN" sz="3200" dirty="0">
                <a:solidFill>
                  <a:schemeClr val="accent5">
                    <a:lumMod val="50000"/>
                  </a:schemeClr>
                </a:solidFill>
                <a:latin typeface="Times New Roman" panose="02020603050405020304" pitchFamily="18" charset="0"/>
                <a:cs typeface="Times New Roman" panose="02020603050405020304" pitchFamily="18" charset="0"/>
              </a:rPr>
              <a:t>Use </a:t>
            </a:r>
            <a:r>
              <a:rPr lang="en-IN" sz="3200" dirty="0" smtClean="0">
                <a:solidFill>
                  <a:schemeClr val="accent5">
                    <a:lumMod val="50000"/>
                  </a:schemeClr>
                </a:solidFill>
                <a:latin typeface="Times New Roman" panose="02020603050405020304" pitchFamily="18" charset="0"/>
                <a:cs typeface="Times New Roman" panose="02020603050405020304" pitchFamily="18" charset="0"/>
              </a:rPr>
              <a:t>Case data scientist:</a:t>
            </a:r>
            <a:endParaRPr lang="en-IN" sz="32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IN" sz="3200" dirty="0">
                <a:solidFill>
                  <a:schemeClr val="accent5">
                    <a:lumMod val="50000"/>
                  </a:schemeClr>
                </a:solidFill>
                <a:latin typeface="Times New Roman" panose="02020603050405020304" pitchFamily="18" charset="0"/>
                <a:cs typeface="Times New Roman" panose="02020603050405020304" pitchFamily="18" charset="0"/>
              </a:rPr>
              <a:t>Apply deep learning techniques to process extensive clinical and laboratory reports to conduct a quicker and more precise diagnosis.</a:t>
            </a:r>
          </a:p>
          <a:p>
            <a:pPr marL="457200" indent="-457200" algn="just">
              <a:lnSpc>
                <a:spcPct val="150000"/>
              </a:lnSpc>
              <a:buFont typeface="Arial" panose="020B0604020202020204" pitchFamily="34" charset="0"/>
              <a:buChar char="•"/>
            </a:pPr>
            <a:r>
              <a:rPr lang="en-IN" sz="3200" dirty="0">
                <a:solidFill>
                  <a:schemeClr val="accent5">
                    <a:lumMod val="50000"/>
                  </a:schemeClr>
                </a:solidFill>
                <a:latin typeface="Times New Roman" panose="02020603050405020304" pitchFamily="18" charset="0"/>
                <a:cs typeface="Times New Roman" panose="02020603050405020304" pitchFamily="18" charset="0"/>
              </a:rPr>
              <a:t>Detect early signs of an issue and enable the doctors to provide preventive care and better treatment to the patients.</a:t>
            </a:r>
          </a:p>
        </p:txBody>
      </p:sp>
    </p:spTree>
    <p:extLst>
      <p:ext uri="{BB962C8B-B14F-4D97-AF65-F5344CB8AC3E}">
        <p14:creationId xmlns:p14="http://schemas.microsoft.com/office/powerpoint/2010/main" val="361574080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3354765"/>
          </a:xfrm>
          <a:prstGeom prst="rect">
            <a:avLst/>
          </a:prstGeom>
          <a:noFill/>
        </p:spPr>
        <p:txBody>
          <a:bodyPr wrap="square" rtlCol="0">
            <a:spAutoFit/>
          </a:bodyPr>
          <a:lstStyle/>
          <a:p>
            <a:r>
              <a:rPr lang="nn-NO" sz="2000" b="1" dirty="0">
                <a:solidFill>
                  <a:schemeClr val="accent5">
                    <a:lumMod val="50000"/>
                  </a:schemeClr>
                </a:solidFill>
                <a:latin typeface="Times New Roman" panose="02020603050405020304" pitchFamily="18" charset="0"/>
                <a:cs typeface="Times New Roman" panose="02020603050405020304" pitchFamily="18" charset="0"/>
              </a:rPr>
              <a:t>Data Analyst </a:t>
            </a:r>
            <a:r>
              <a:rPr lang="nn-NO" sz="2000" b="1" dirty="0" smtClean="0">
                <a:solidFill>
                  <a:schemeClr val="accent5">
                    <a:lumMod val="50000"/>
                  </a:schemeClr>
                </a:solidFill>
                <a:latin typeface="Times New Roman" panose="02020603050405020304" pitchFamily="18" charset="0"/>
                <a:cs typeface="Times New Roman" panose="02020603050405020304" pitchFamily="18" charset="0"/>
              </a:rPr>
              <a:t>vs </a:t>
            </a:r>
            <a:r>
              <a:rPr lang="nn-NO" sz="2000" b="1" dirty="0">
                <a:solidFill>
                  <a:schemeClr val="accent5">
                    <a:lumMod val="50000"/>
                  </a:schemeClr>
                </a:solidFill>
                <a:latin typeface="Times New Roman" panose="02020603050405020304" pitchFamily="18" charset="0"/>
                <a:cs typeface="Times New Roman" panose="02020603050405020304" pitchFamily="18" charset="0"/>
              </a:rPr>
              <a:t>Data </a:t>
            </a:r>
            <a:r>
              <a:rPr lang="nn-NO" sz="2000" b="1" dirty="0" smtClean="0">
                <a:solidFill>
                  <a:schemeClr val="accent5">
                    <a:lumMod val="50000"/>
                  </a:schemeClr>
                </a:solidFill>
                <a:latin typeface="Times New Roman" panose="02020603050405020304" pitchFamily="18" charset="0"/>
                <a:cs typeface="Times New Roman" panose="02020603050405020304" pitchFamily="18" charset="0"/>
              </a:rPr>
              <a:t>Scientist</a:t>
            </a:r>
          </a:p>
          <a:p>
            <a:pPr algn="just">
              <a:lnSpc>
                <a:spcPct val="150000"/>
              </a:lnSpc>
            </a:pPr>
            <a:r>
              <a:rPr lang="nn-NO" sz="3200" dirty="0">
                <a:solidFill>
                  <a:schemeClr val="accent5">
                    <a:lumMod val="50000"/>
                  </a:schemeClr>
                </a:solidFill>
                <a:latin typeface="Times New Roman" panose="02020603050405020304" pitchFamily="18" charset="0"/>
                <a:cs typeface="Times New Roman" panose="02020603050405020304" pitchFamily="18" charset="0"/>
              </a:rPr>
              <a:t>Role of data </a:t>
            </a:r>
            <a:r>
              <a:rPr lang="nn-NO" sz="3200" dirty="0" smtClean="0">
                <a:solidFill>
                  <a:schemeClr val="accent5">
                    <a:lumMod val="50000"/>
                  </a:schemeClr>
                </a:solidFill>
                <a:latin typeface="Times New Roman" panose="02020603050405020304" pitchFamily="18" charset="0"/>
                <a:cs typeface="Times New Roman" panose="02020603050405020304" pitchFamily="18" charset="0"/>
              </a:rPr>
              <a:t>Analyst</a:t>
            </a:r>
            <a:endParaRPr lang="nn-NO" sz="32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nn-NO" sz="3200" dirty="0">
                <a:solidFill>
                  <a:schemeClr val="accent5">
                    <a:lumMod val="50000"/>
                  </a:schemeClr>
                </a:solidFill>
                <a:latin typeface="Times New Roman" panose="02020603050405020304" pitchFamily="18" charset="0"/>
                <a:cs typeface="Times New Roman" panose="02020603050405020304" pitchFamily="18" charset="0"/>
              </a:rPr>
              <a:t>Examine large datasets to identify trends,develop charts, and create visual presentations to help bussiness make more strategic </a:t>
            </a:r>
            <a:r>
              <a:rPr lang="nn-NO" sz="3200" dirty="0" smtClean="0">
                <a:solidFill>
                  <a:schemeClr val="accent5">
                    <a:lumMod val="50000"/>
                  </a:schemeClr>
                </a:solidFill>
                <a:latin typeface="Times New Roman" panose="02020603050405020304" pitchFamily="18" charset="0"/>
                <a:cs typeface="Times New Roman" panose="02020603050405020304" pitchFamily="18" charset="0"/>
              </a:rPr>
              <a:t>decisions. </a:t>
            </a:r>
            <a:endParaRPr lang="nn-NO" sz="32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8709075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400110"/>
          </a:xfrm>
          <a:prstGeom prst="rect">
            <a:avLst/>
          </a:prstGeom>
          <a:noFill/>
        </p:spPr>
        <p:txBody>
          <a:bodyPr wrap="square" rtlCol="0">
            <a:spAutoFit/>
          </a:bodyPr>
          <a:lstStyle/>
          <a:p>
            <a:r>
              <a:rPr lang="nn-NO" sz="2000" b="1" dirty="0">
                <a:solidFill>
                  <a:schemeClr val="accent5">
                    <a:lumMod val="50000"/>
                  </a:schemeClr>
                </a:solidFill>
                <a:latin typeface="Times New Roman" panose="02020603050405020304" pitchFamily="18" charset="0"/>
                <a:cs typeface="Times New Roman" panose="02020603050405020304" pitchFamily="18" charset="0"/>
              </a:rPr>
              <a:t>Data Analyst </a:t>
            </a:r>
            <a:r>
              <a:rPr lang="nn-NO" sz="2000" b="1" dirty="0" smtClean="0">
                <a:solidFill>
                  <a:schemeClr val="accent5">
                    <a:lumMod val="50000"/>
                  </a:schemeClr>
                </a:solidFill>
                <a:latin typeface="Times New Roman" panose="02020603050405020304" pitchFamily="18" charset="0"/>
                <a:cs typeface="Times New Roman" panose="02020603050405020304" pitchFamily="18" charset="0"/>
              </a:rPr>
              <a:t>vs </a:t>
            </a:r>
            <a:r>
              <a:rPr lang="nn-NO" sz="2000" b="1" dirty="0">
                <a:solidFill>
                  <a:schemeClr val="accent5">
                    <a:lumMod val="50000"/>
                  </a:schemeClr>
                </a:solidFill>
                <a:latin typeface="Times New Roman" panose="02020603050405020304" pitchFamily="18" charset="0"/>
                <a:cs typeface="Times New Roman" panose="02020603050405020304" pitchFamily="18" charset="0"/>
              </a:rPr>
              <a:t>Data Scientist</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
        <p:nvSpPr>
          <p:cNvPr id="5" name="TextBox 4"/>
          <p:cNvSpPr txBox="1"/>
          <p:nvPr/>
        </p:nvSpPr>
        <p:spPr>
          <a:xfrm>
            <a:off x="752066" y="1092814"/>
            <a:ext cx="11094720" cy="5262979"/>
          </a:xfrm>
          <a:prstGeom prst="rect">
            <a:avLst/>
          </a:prstGeom>
          <a:noFill/>
        </p:spPr>
        <p:txBody>
          <a:bodyPr wrap="square" rtlCol="0">
            <a:spAutoFit/>
          </a:bodyPr>
          <a:lstStyle/>
          <a:p>
            <a:pPr algn="just">
              <a:lnSpc>
                <a:spcPct val="150000"/>
              </a:lnSpc>
            </a:pPr>
            <a:r>
              <a:rPr lang="en-IN" sz="3200" dirty="0">
                <a:solidFill>
                  <a:schemeClr val="accent5">
                    <a:lumMod val="50000"/>
                  </a:schemeClr>
                </a:solidFill>
                <a:latin typeface="Times New Roman" panose="02020603050405020304" pitchFamily="18" charset="0"/>
                <a:cs typeface="Times New Roman" panose="02020603050405020304" pitchFamily="18" charset="0"/>
              </a:rPr>
              <a:t>Data Analysis use case:</a:t>
            </a:r>
          </a:p>
          <a:p>
            <a:pPr marL="457200" indent="-457200" algn="just">
              <a:lnSpc>
                <a:spcPct val="150000"/>
              </a:lnSpc>
              <a:buFont typeface="Arial" panose="020B0604020202020204" pitchFamily="34" charset="0"/>
              <a:buChar char="•"/>
            </a:pPr>
            <a:r>
              <a:rPr lang="en-IN" sz="3200" dirty="0">
                <a:solidFill>
                  <a:schemeClr val="accent5">
                    <a:lumMod val="50000"/>
                  </a:schemeClr>
                </a:solidFill>
                <a:latin typeface="Times New Roman" panose="02020603050405020304" pitchFamily="18" charset="0"/>
                <a:cs typeface="Times New Roman" panose="02020603050405020304" pitchFamily="18" charset="0"/>
              </a:rPr>
              <a:t>Electronic Health Records</a:t>
            </a:r>
          </a:p>
          <a:p>
            <a:pPr marL="457200" indent="-457200" algn="just">
              <a:lnSpc>
                <a:spcPct val="150000"/>
              </a:lnSpc>
              <a:buFont typeface="Arial" panose="020B0604020202020204" pitchFamily="34" charset="0"/>
              <a:buChar char="•"/>
            </a:pPr>
            <a:r>
              <a:rPr lang="en-IN" sz="3200" dirty="0">
                <a:solidFill>
                  <a:schemeClr val="accent5">
                    <a:lumMod val="50000"/>
                  </a:schemeClr>
                </a:solidFill>
                <a:latin typeface="Times New Roman" panose="02020603050405020304" pitchFamily="18" charset="0"/>
                <a:cs typeface="Times New Roman" panose="02020603050405020304" pitchFamily="18" charset="0"/>
              </a:rPr>
              <a:t>EHRs track and record patient’s health data like pre-existing conditions, allergies and treatments.</a:t>
            </a:r>
          </a:p>
          <a:p>
            <a:pPr marL="457200" indent="-457200" algn="just">
              <a:lnSpc>
                <a:spcPct val="150000"/>
              </a:lnSpc>
              <a:buFont typeface="Arial" panose="020B0604020202020204" pitchFamily="34" charset="0"/>
              <a:buChar char="•"/>
            </a:pPr>
            <a:r>
              <a:rPr lang="en-IN" sz="3200" dirty="0">
                <a:solidFill>
                  <a:schemeClr val="accent5">
                    <a:lumMod val="50000"/>
                  </a:schemeClr>
                </a:solidFill>
                <a:latin typeface="Times New Roman" panose="02020603050405020304" pitchFamily="18" charset="0"/>
                <a:cs typeface="Times New Roman" panose="02020603050405020304" pitchFamily="18" charset="0"/>
              </a:rPr>
              <a:t>Sharing patients data between healthcare reduces duplication and improve patient care</a:t>
            </a:r>
          </a:p>
          <a:p>
            <a:pPr marL="457200" indent="-457200" algn="just">
              <a:lnSpc>
                <a:spcPct val="150000"/>
              </a:lnSpc>
              <a:buFont typeface="Arial" panose="020B0604020202020204" pitchFamily="34" charset="0"/>
              <a:buChar char="•"/>
            </a:pPr>
            <a:r>
              <a:rPr lang="en-IN" sz="3200" dirty="0">
                <a:solidFill>
                  <a:schemeClr val="accent5">
                    <a:lumMod val="50000"/>
                  </a:schemeClr>
                </a:solidFill>
                <a:latin typeface="Times New Roman" panose="02020603050405020304" pitchFamily="18" charset="0"/>
                <a:cs typeface="Times New Roman" panose="02020603050405020304" pitchFamily="18" charset="0"/>
              </a:rPr>
              <a:t>Detect early signs of an issue or disease.</a:t>
            </a:r>
          </a:p>
        </p:txBody>
      </p:sp>
    </p:spTree>
    <p:extLst>
      <p:ext uri="{BB962C8B-B14F-4D97-AF65-F5344CB8AC3E}">
        <p14:creationId xmlns:p14="http://schemas.microsoft.com/office/powerpoint/2010/main" val="29020295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400110"/>
          </a:xfrm>
          <a:prstGeom prst="rect">
            <a:avLst/>
          </a:prstGeom>
          <a:noFill/>
        </p:spPr>
        <p:txBody>
          <a:bodyPr wrap="square" rtlCol="0">
            <a:spAutoFit/>
          </a:bodyPr>
          <a:lstStyle/>
          <a:p>
            <a:r>
              <a:rPr lang="nn-NO" sz="2000" b="1" dirty="0">
                <a:solidFill>
                  <a:schemeClr val="accent5">
                    <a:lumMod val="50000"/>
                  </a:schemeClr>
                </a:solidFill>
                <a:latin typeface="Times New Roman" panose="02020603050405020304" pitchFamily="18" charset="0"/>
                <a:cs typeface="Times New Roman" panose="02020603050405020304" pitchFamily="18" charset="0"/>
              </a:rPr>
              <a:t>Data Analyst vs Data Engineer vs Data Scientist</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1975775636"/>
              </p:ext>
            </p:extLst>
          </p:nvPr>
        </p:nvGraphicFramePr>
        <p:xfrm>
          <a:off x="1021080" y="1935186"/>
          <a:ext cx="10515601" cy="3169920"/>
        </p:xfrm>
        <a:graphic>
          <a:graphicData uri="http://schemas.openxmlformats.org/drawingml/2006/table">
            <a:tbl>
              <a:tblPr/>
              <a:tblGrid>
                <a:gridCol w="3320583"/>
                <a:gridCol w="3450870"/>
                <a:gridCol w="3744148"/>
              </a:tblGrid>
              <a:tr h="365760">
                <a:tc>
                  <a:txBody>
                    <a:bodyPr/>
                    <a:lstStyle/>
                    <a:p>
                      <a:pPr algn="ctr"/>
                      <a:r>
                        <a:rPr lang="en-IN" sz="2800" b="1" dirty="0">
                          <a:solidFill>
                            <a:schemeClr val="bg1"/>
                          </a:solidFill>
                          <a:effectLst/>
                          <a:latin typeface="Times New Roman" panose="02020603050405020304" pitchFamily="18" charset="0"/>
                          <a:cs typeface="Times New Roman" panose="02020603050405020304" pitchFamily="18" charset="0"/>
                        </a:rPr>
                        <a:t>Data Analyst</a:t>
                      </a:r>
                      <a:endParaRPr lang="en-IN" sz="2800" dirty="0">
                        <a:solidFill>
                          <a:schemeClr val="bg1"/>
                        </a:solidFill>
                        <a:effectLst/>
                        <a:latin typeface="Times New Roman" panose="02020603050405020304" pitchFamily="18" charset="0"/>
                        <a:cs typeface="Times New Roman" panose="02020603050405020304" pitchFamily="18" charset="0"/>
                      </a:endParaRPr>
                    </a:p>
                  </a:txBody>
                  <a:tcPr marL="47625" anchor="ctr">
                    <a:lnL>
                      <a:noFill/>
                    </a:lnL>
                    <a:lnR>
                      <a:noFill/>
                    </a:lnR>
                    <a:lnT>
                      <a:noFill/>
                    </a:lnT>
                    <a:lnB>
                      <a:noFill/>
                    </a:lnB>
                    <a:solidFill>
                      <a:srgbClr val="0D3076"/>
                    </a:solidFill>
                  </a:tcPr>
                </a:tc>
                <a:tc>
                  <a:txBody>
                    <a:bodyPr/>
                    <a:lstStyle/>
                    <a:p>
                      <a:pPr algn="ctr"/>
                      <a:r>
                        <a:rPr lang="en-IN" sz="2800" b="1" dirty="0">
                          <a:solidFill>
                            <a:schemeClr val="bg1"/>
                          </a:solidFill>
                          <a:effectLst/>
                          <a:latin typeface="Times New Roman" panose="02020603050405020304" pitchFamily="18" charset="0"/>
                          <a:cs typeface="Times New Roman" panose="02020603050405020304" pitchFamily="18" charset="0"/>
                        </a:rPr>
                        <a:t>Data Engineer</a:t>
                      </a:r>
                      <a:endParaRPr lang="en-IN" sz="2800" dirty="0">
                        <a:solidFill>
                          <a:schemeClr val="bg1"/>
                        </a:solidFill>
                        <a:effectLst/>
                        <a:latin typeface="Times New Roman" panose="02020603050405020304" pitchFamily="18" charset="0"/>
                        <a:cs typeface="Times New Roman" panose="02020603050405020304" pitchFamily="18" charset="0"/>
                      </a:endParaRPr>
                    </a:p>
                  </a:txBody>
                  <a:tcPr marL="47625" anchor="ctr">
                    <a:lnL>
                      <a:noFill/>
                    </a:lnL>
                    <a:lnR>
                      <a:noFill/>
                    </a:lnR>
                    <a:lnT>
                      <a:noFill/>
                    </a:lnT>
                    <a:lnB>
                      <a:noFill/>
                    </a:lnB>
                    <a:solidFill>
                      <a:srgbClr val="0D3076"/>
                    </a:solidFill>
                  </a:tcPr>
                </a:tc>
                <a:tc>
                  <a:txBody>
                    <a:bodyPr/>
                    <a:lstStyle/>
                    <a:p>
                      <a:pPr algn="ctr"/>
                      <a:r>
                        <a:rPr lang="en-IN" sz="2800" b="1" dirty="0">
                          <a:solidFill>
                            <a:schemeClr val="bg1"/>
                          </a:solidFill>
                          <a:effectLst/>
                          <a:latin typeface="Times New Roman" panose="02020603050405020304" pitchFamily="18" charset="0"/>
                          <a:cs typeface="Times New Roman" panose="02020603050405020304" pitchFamily="18" charset="0"/>
                        </a:rPr>
                        <a:t>Data Scientist</a:t>
                      </a:r>
                      <a:endParaRPr lang="en-IN" sz="2800" dirty="0">
                        <a:solidFill>
                          <a:schemeClr val="bg1"/>
                        </a:solidFill>
                        <a:effectLst/>
                        <a:latin typeface="Times New Roman" panose="02020603050405020304" pitchFamily="18" charset="0"/>
                        <a:cs typeface="Times New Roman" panose="02020603050405020304" pitchFamily="18" charset="0"/>
                      </a:endParaRPr>
                    </a:p>
                  </a:txBody>
                  <a:tcPr marL="47625" anchor="ctr">
                    <a:lnL>
                      <a:noFill/>
                    </a:lnL>
                    <a:lnR>
                      <a:noFill/>
                    </a:lnR>
                    <a:lnT>
                      <a:noFill/>
                    </a:lnT>
                    <a:lnB>
                      <a:noFill/>
                    </a:lnB>
                    <a:solidFill>
                      <a:srgbClr val="0D3076"/>
                    </a:solidFill>
                  </a:tcPr>
                </a:tc>
              </a:tr>
              <a:tr h="1188720">
                <a:tc>
                  <a:txBody>
                    <a:bodyPr/>
                    <a:lstStyle/>
                    <a:p>
                      <a:pPr algn="l"/>
                      <a:r>
                        <a:rPr lang="en-IN" sz="2800" dirty="0">
                          <a:effectLst/>
                          <a:latin typeface="Times New Roman" panose="02020603050405020304" pitchFamily="18" charset="0"/>
                          <a:cs typeface="Times New Roman" panose="02020603050405020304" pitchFamily="18" charset="0"/>
                        </a:rPr>
                        <a:t>Data Analyst </a:t>
                      </a:r>
                      <a:r>
                        <a:rPr lang="en-IN" sz="2800" dirty="0" smtClean="0">
                          <a:effectLst/>
                          <a:latin typeface="Times New Roman" panose="02020603050405020304" pitchFamily="18" charset="0"/>
                          <a:cs typeface="Times New Roman" panose="02020603050405020304" pitchFamily="18" charset="0"/>
                        </a:rPr>
                        <a:t>analyses </a:t>
                      </a:r>
                      <a:r>
                        <a:rPr lang="en-IN" sz="2800" dirty="0">
                          <a:effectLst/>
                          <a:latin typeface="Times New Roman" panose="02020603050405020304" pitchFamily="18" charset="0"/>
                          <a:cs typeface="Times New Roman" panose="02020603050405020304" pitchFamily="18" charset="0"/>
                        </a:rPr>
                        <a:t>numeric data and uses it to help companies make better decisions.</a:t>
                      </a:r>
                    </a:p>
                  </a:txBody>
                  <a:tcPr marL="47625" anchor="ctr">
                    <a:lnL>
                      <a:noFill/>
                    </a:lnL>
                    <a:lnR>
                      <a:noFill/>
                    </a:lnR>
                    <a:lnT>
                      <a:noFill/>
                    </a:lnT>
                    <a:lnB>
                      <a:noFill/>
                    </a:lnB>
                  </a:tcPr>
                </a:tc>
                <a:tc>
                  <a:txBody>
                    <a:bodyPr/>
                    <a:lstStyle/>
                    <a:p>
                      <a:pPr algn="l"/>
                      <a:r>
                        <a:rPr lang="en-IN" sz="2800" dirty="0">
                          <a:effectLst/>
                          <a:latin typeface="Times New Roman" panose="02020603050405020304" pitchFamily="18" charset="0"/>
                          <a:cs typeface="Times New Roman" panose="02020603050405020304" pitchFamily="18" charset="0"/>
                        </a:rPr>
                        <a:t>Data Engineer involves in preparing data. They develop, constructs, tests &amp; maintain complete architecture.</a:t>
                      </a:r>
                    </a:p>
                  </a:txBody>
                  <a:tcPr marL="47625" anchor="ctr">
                    <a:lnL>
                      <a:noFill/>
                    </a:lnL>
                    <a:lnR>
                      <a:noFill/>
                    </a:lnR>
                    <a:lnT>
                      <a:noFill/>
                    </a:lnT>
                    <a:lnB>
                      <a:noFill/>
                    </a:lnB>
                  </a:tcPr>
                </a:tc>
                <a:tc>
                  <a:txBody>
                    <a:bodyPr/>
                    <a:lstStyle/>
                    <a:p>
                      <a:pPr algn="l"/>
                      <a:r>
                        <a:rPr lang="en-IN" sz="2800" dirty="0">
                          <a:effectLst/>
                          <a:latin typeface="Times New Roman" panose="02020603050405020304" pitchFamily="18" charset="0"/>
                          <a:cs typeface="Times New Roman" panose="02020603050405020304" pitchFamily="18" charset="0"/>
                        </a:rPr>
                        <a:t>A data scientist </a:t>
                      </a:r>
                      <a:r>
                        <a:rPr lang="en-IN" sz="2800" dirty="0" smtClean="0">
                          <a:effectLst/>
                          <a:latin typeface="Times New Roman" panose="02020603050405020304" pitchFamily="18" charset="0"/>
                          <a:cs typeface="Times New Roman" panose="02020603050405020304" pitchFamily="18" charset="0"/>
                        </a:rPr>
                        <a:t>analyses </a:t>
                      </a:r>
                      <a:r>
                        <a:rPr lang="en-IN" sz="2800" dirty="0">
                          <a:effectLst/>
                          <a:latin typeface="Times New Roman" panose="02020603050405020304" pitchFamily="18" charset="0"/>
                          <a:cs typeface="Times New Roman" panose="02020603050405020304" pitchFamily="18" charset="0"/>
                        </a:rPr>
                        <a:t>and interpret complex data. They are data wranglers who organize (big) data.</a:t>
                      </a:r>
                    </a:p>
                  </a:txBody>
                  <a:tcPr marL="47625" anchor="ctr">
                    <a:lnL>
                      <a:noFill/>
                    </a:lnL>
                    <a:lnR>
                      <a:noFill/>
                    </a:lnR>
                    <a:lnT>
                      <a:noFill/>
                    </a:lnT>
                    <a:lnB>
                      <a:noFill/>
                    </a:lnB>
                  </a:tcPr>
                </a:tc>
              </a:tr>
            </a:tbl>
          </a:graphicData>
        </a:graphic>
      </p:graphicFrame>
    </p:spTree>
    <p:extLst>
      <p:ext uri="{BB962C8B-B14F-4D97-AF65-F5344CB8AC3E}">
        <p14:creationId xmlns:p14="http://schemas.microsoft.com/office/powerpoint/2010/main" val="10108115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2785378"/>
          </a:xfrm>
          <a:prstGeom prst="rect">
            <a:avLst/>
          </a:prstGeom>
          <a:noFill/>
        </p:spPr>
        <p:txBody>
          <a:bodyPr wrap="square" rtlCol="0">
            <a:spAutoFit/>
          </a:bodyPr>
          <a:lstStyle/>
          <a:p>
            <a:r>
              <a:rPr lang="en-IN" sz="2000" b="1" dirty="0" smtClean="0">
                <a:solidFill>
                  <a:schemeClr val="accent5">
                    <a:lumMod val="50000"/>
                  </a:schemeClr>
                </a:solidFill>
                <a:latin typeface="Times New Roman" panose="02020603050405020304" pitchFamily="18" charset="0"/>
                <a:cs typeface="Times New Roman" panose="02020603050405020304" pitchFamily="18" charset="0"/>
              </a:rPr>
              <a:t>Data</a:t>
            </a:r>
          </a:p>
          <a:p>
            <a:pPr marL="342900" indent="-342900">
              <a:lnSpc>
                <a:spcPct val="150000"/>
              </a:lnSpc>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Lots of data is being collected </a:t>
            </a:r>
            <a:r>
              <a:rPr lang="en-US" dirty="0" smtClean="0">
                <a:solidFill>
                  <a:srgbClr val="002060"/>
                </a:solidFill>
                <a:latin typeface="Times New Roman" panose="02020603050405020304" pitchFamily="18" charset="0"/>
                <a:cs typeface="Times New Roman" panose="02020603050405020304" pitchFamily="18" charset="0"/>
              </a:rPr>
              <a:t>and </a:t>
            </a:r>
            <a:r>
              <a:rPr lang="en-US" dirty="0">
                <a:solidFill>
                  <a:srgbClr val="002060"/>
                </a:solidFill>
                <a:latin typeface="Times New Roman" panose="02020603050405020304" pitchFamily="18" charset="0"/>
                <a:cs typeface="Times New Roman" panose="02020603050405020304" pitchFamily="18" charset="0"/>
              </a:rPr>
              <a:t>warehoused </a:t>
            </a:r>
          </a:p>
          <a:p>
            <a:pPr marL="342900" lvl="1" indent="-342900" algn="just">
              <a:lnSpc>
                <a:spcPct val="150000"/>
              </a:lnSpc>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Web data, e-commerce</a:t>
            </a:r>
          </a:p>
          <a:p>
            <a:pPr marL="342900" lvl="1" indent="-342900" algn="just">
              <a:lnSpc>
                <a:spcPct val="150000"/>
              </a:lnSpc>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Financial transactions, bank/credit transactions</a:t>
            </a:r>
          </a:p>
          <a:p>
            <a:pPr marL="342900" lvl="1" indent="-342900" algn="just">
              <a:lnSpc>
                <a:spcPct val="150000"/>
              </a:lnSpc>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Online trading and purchasing</a:t>
            </a:r>
          </a:p>
          <a:p>
            <a:pPr marL="342900" lvl="1" indent="-342900" algn="just">
              <a:lnSpc>
                <a:spcPct val="150000"/>
              </a:lnSpc>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Social Network</a:t>
            </a:r>
          </a:p>
          <a:p>
            <a:endParaRPr lang="en-IN" sz="2000" b="1" dirty="0" smtClean="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69869" y="3629638"/>
            <a:ext cx="2425700" cy="1631834"/>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43748" y="3552336"/>
            <a:ext cx="2495550" cy="1497330"/>
          </a:xfrm>
          <a:prstGeom prst="rect">
            <a:avLst/>
          </a:prstGeom>
        </p:spPr>
      </p:pic>
      <p:pic>
        <p:nvPicPr>
          <p:cNvPr id="11" name="Picture 10"/>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91523" y="1712039"/>
            <a:ext cx="2220252" cy="1328928"/>
          </a:xfrm>
          <a:prstGeom prst="rect">
            <a:avLst/>
          </a:prstGeom>
        </p:spPr>
      </p:pic>
    </p:spTree>
    <p:extLst>
      <p:ext uri="{BB962C8B-B14F-4D97-AF65-F5344CB8AC3E}">
        <p14:creationId xmlns:p14="http://schemas.microsoft.com/office/powerpoint/2010/main" val="7213847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400110"/>
          </a:xfrm>
          <a:prstGeom prst="rect">
            <a:avLst/>
          </a:prstGeom>
          <a:noFill/>
        </p:spPr>
        <p:txBody>
          <a:bodyPr wrap="square" rtlCol="0">
            <a:spAutoFit/>
          </a:bodyPr>
          <a:lstStyle/>
          <a:p>
            <a:r>
              <a:rPr lang="nn-NO" sz="2000" b="1" dirty="0">
                <a:solidFill>
                  <a:schemeClr val="accent5">
                    <a:lumMod val="50000"/>
                  </a:schemeClr>
                </a:solidFill>
                <a:latin typeface="Times New Roman" panose="02020603050405020304" pitchFamily="18" charset="0"/>
                <a:cs typeface="Times New Roman" panose="02020603050405020304" pitchFamily="18" charset="0"/>
              </a:rPr>
              <a:t>Data Analyst vs Data Engineer vs Data </a:t>
            </a:r>
            <a:r>
              <a:rPr lang="nn-NO" sz="2000" b="1" dirty="0" smtClean="0">
                <a:solidFill>
                  <a:schemeClr val="accent5">
                    <a:lumMod val="50000"/>
                  </a:schemeClr>
                </a:solidFill>
                <a:latin typeface="Times New Roman" panose="02020603050405020304" pitchFamily="18" charset="0"/>
                <a:cs typeface="Times New Roman" panose="02020603050405020304" pitchFamily="18" charset="0"/>
              </a:rPr>
              <a:t>Scientist (skills)</a:t>
            </a:r>
            <a:endParaRPr lang="nn-NO" sz="20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445502097"/>
              </p:ext>
            </p:extLst>
          </p:nvPr>
        </p:nvGraphicFramePr>
        <p:xfrm>
          <a:off x="1488292" y="1279676"/>
          <a:ext cx="9580301" cy="5065328"/>
        </p:xfrm>
        <a:graphic>
          <a:graphicData uri="http://schemas.openxmlformats.org/drawingml/2006/table">
            <a:tbl>
              <a:tblPr>
                <a:tableStyleId>{5940675A-B579-460E-94D1-54222C63F5DA}</a:tableStyleId>
              </a:tblPr>
              <a:tblGrid>
                <a:gridCol w="2501308"/>
                <a:gridCol w="3292224"/>
                <a:gridCol w="3786769"/>
              </a:tblGrid>
              <a:tr h="346533">
                <a:tc>
                  <a:txBody>
                    <a:bodyPr/>
                    <a:lstStyle/>
                    <a:p>
                      <a:pPr marL="0" algn="ctr" defTabSz="914400" rtl="0" eaLnBrk="1" latinLnBrk="0" hangingPunct="1"/>
                      <a:r>
                        <a:rPr lang="en-IN" sz="1800" b="1" kern="1200" dirty="0" smtClean="0">
                          <a:effectLst/>
                          <a:latin typeface="Times New Roman" panose="02020603050405020304" pitchFamily="18" charset="0"/>
                          <a:cs typeface="Times New Roman" panose="02020603050405020304" pitchFamily="18" charset="0"/>
                        </a:rPr>
                        <a:t>Data </a:t>
                      </a:r>
                      <a:r>
                        <a:rPr lang="en-IN" sz="1800" b="1" kern="1200" dirty="0">
                          <a:effectLst/>
                          <a:latin typeface="Times New Roman" panose="02020603050405020304" pitchFamily="18" charset="0"/>
                          <a:cs typeface="Times New Roman" panose="02020603050405020304" pitchFamily="18" charset="0"/>
                        </a:rPr>
                        <a:t>Analyst</a:t>
                      </a:r>
                      <a:endParaRPr lang="en-IN" sz="18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c>
                  <a:txBody>
                    <a:bodyPr/>
                    <a:lstStyle/>
                    <a:p>
                      <a:pPr marL="0" algn="ctr" defTabSz="914400" rtl="0" eaLnBrk="1" latinLnBrk="0" hangingPunct="1"/>
                      <a:r>
                        <a:rPr lang="en-IN" sz="1800" b="1" kern="1200" dirty="0">
                          <a:effectLst/>
                          <a:latin typeface="Times New Roman" panose="02020603050405020304" pitchFamily="18" charset="0"/>
                          <a:cs typeface="Times New Roman" panose="02020603050405020304" pitchFamily="18" charset="0"/>
                        </a:rPr>
                        <a:t>Data Engineer</a:t>
                      </a:r>
                      <a:endParaRPr lang="en-IN" sz="18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c>
                  <a:txBody>
                    <a:bodyPr/>
                    <a:lstStyle/>
                    <a:p>
                      <a:pPr marL="0" algn="ctr" defTabSz="914400" rtl="0" eaLnBrk="1" latinLnBrk="0" hangingPunct="1"/>
                      <a:r>
                        <a:rPr lang="en-IN" sz="1800" b="1" kern="1200" dirty="0">
                          <a:effectLst/>
                          <a:latin typeface="Times New Roman" panose="02020603050405020304" pitchFamily="18" charset="0"/>
                          <a:cs typeface="Times New Roman" panose="02020603050405020304" pitchFamily="18" charset="0"/>
                        </a:rPr>
                        <a:t>Data Scientist</a:t>
                      </a:r>
                      <a:endParaRPr lang="en-IN" sz="1800" b="1" kern="1200" dirty="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r>
              <a:tr h="399627">
                <a:tc>
                  <a:txBody>
                    <a:bodyPr/>
                    <a:lstStyle/>
                    <a:p>
                      <a:pPr marL="0" algn="l" defTabSz="914400" rtl="0" eaLnBrk="1" latinLnBrk="0" hangingPunct="1"/>
                      <a:r>
                        <a:rPr lang="en-IN" sz="1800" kern="1200" dirty="0">
                          <a:effectLst/>
                          <a:latin typeface="Times New Roman" panose="02020603050405020304" pitchFamily="18" charset="0"/>
                          <a:cs typeface="Times New Roman" panose="02020603050405020304" pitchFamily="18" charset="0"/>
                        </a:rPr>
                        <a:t>Data Warehousing</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c>
                  <a:txBody>
                    <a:bodyPr/>
                    <a:lstStyle/>
                    <a:p>
                      <a:pPr marL="0" algn="l" defTabSz="914400" rtl="0" eaLnBrk="1" latinLnBrk="0" hangingPunct="1"/>
                      <a:r>
                        <a:rPr lang="en-IN" sz="1800" kern="1200" dirty="0">
                          <a:effectLst/>
                          <a:latin typeface="Times New Roman" panose="02020603050405020304" pitchFamily="18" charset="0"/>
                          <a:cs typeface="Times New Roman" panose="02020603050405020304" pitchFamily="18" charset="0"/>
                        </a:rPr>
                        <a:t>Data Warehousing &amp; </a:t>
                      </a:r>
                      <a:r>
                        <a:rPr lang="en-IN" sz="1800" kern="1200" dirty="0" smtClean="0">
                          <a:effectLst/>
                          <a:latin typeface="Times New Roman" panose="02020603050405020304" pitchFamily="18" charset="0"/>
                          <a:cs typeface="Times New Roman" panose="02020603050405020304" pitchFamily="18" charset="0"/>
                        </a:rPr>
                        <a:t>ETL(extract </a:t>
                      </a:r>
                      <a:r>
                        <a:rPr lang="en-IN" sz="1800" kern="1200" smtClean="0">
                          <a:effectLst/>
                          <a:latin typeface="Times New Roman" panose="02020603050405020304" pitchFamily="18" charset="0"/>
                          <a:cs typeface="Times New Roman" panose="02020603050405020304" pitchFamily="18" charset="0"/>
                        </a:rPr>
                        <a:t>transform load)</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c>
                  <a:txBody>
                    <a:bodyPr/>
                    <a:lstStyle/>
                    <a:p>
                      <a:pPr marL="0" algn="l" defTabSz="914400" rtl="0" eaLnBrk="1" latinLnBrk="0" hangingPunct="1"/>
                      <a:r>
                        <a:rPr lang="en-IN" sz="1800" kern="1200" dirty="0">
                          <a:effectLst/>
                          <a:latin typeface="Times New Roman" panose="02020603050405020304" pitchFamily="18" charset="0"/>
                          <a:cs typeface="Times New Roman" panose="02020603050405020304" pitchFamily="18" charset="0"/>
                        </a:rPr>
                        <a:t>Statistical &amp; Analytical skills</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r>
              <a:tr h="611441">
                <a:tc>
                  <a:txBody>
                    <a:bodyPr/>
                    <a:lstStyle/>
                    <a:p>
                      <a:pPr marL="0" algn="l" defTabSz="914400" rtl="0" eaLnBrk="1" latinLnBrk="0" hangingPunct="1"/>
                      <a:r>
                        <a:rPr lang="en-IN" sz="1800" kern="1200" dirty="0">
                          <a:effectLst/>
                          <a:latin typeface="Times New Roman" panose="02020603050405020304" pitchFamily="18" charset="0"/>
                          <a:cs typeface="Times New Roman" panose="02020603050405020304" pitchFamily="18" charset="0"/>
                        </a:rPr>
                        <a:t>Adobe &amp; Google Analytics</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c>
                  <a:txBody>
                    <a:bodyPr/>
                    <a:lstStyle/>
                    <a:p>
                      <a:pPr marL="0" algn="l" defTabSz="914400" rtl="0" eaLnBrk="1" latinLnBrk="0" hangingPunct="1"/>
                      <a:r>
                        <a:rPr lang="en-IN" sz="1800" kern="1200" dirty="0">
                          <a:effectLst/>
                          <a:latin typeface="Times New Roman" panose="02020603050405020304" pitchFamily="18" charset="0"/>
                          <a:cs typeface="Times New Roman" panose="02020603050405020304" pitchFamily="18" charset="0"/>
                        </a:rPr>
                        <a:t>Advanced programming knowledge</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c>
                  <a:txBody>
                    <a:bodyPr/>
                    <a:lstStyle/>
                    <a:p>
                      <a:pPr marL="0" algn="l" defTabSz="914400" rtl="0" eaLnBrk="1" latinLnBrk="0" hangingPunct="1"/>
                      <a:r>
                        <a:rPr lang="en-IN" sz="1800" kern="1200">
                          <a:effectLst/>
                          <a:latin typeface="Times New Roman" panose="02020603050405020304" pitchFamily="18" charset="0"/>
                          <a:cs typeface="Times New Roman" panose="02020603050405020304" pitchFamily="18" charset="0"/>
                        </a:rPr>
                        <a:t>Data Mining</a:t>
                      </a:r>
                      <a:endParaRPr lang="en-IN" sz="1800" kern="120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r>
              <a:tr h="611441">
                <a:tc>
                  <a:txBody>
                    <a:bodyPr/>
                    <a:lstStyle/>
                    <a:p>
                      <a:pPr marL="0" algn="l" defTabSz="914400" rtl="0" eaLnBrk="1" latinLnBrk="0" hangingPunct="1"/>
                      <a:r>
                        <a:rPr lang="en-IN" sz="1800" kern="1200">
                          <a:effectLst/>
                          <a:latin typeface="Times New Roman" panose="02020603050405020304" pitchFamily="18" charset="0"/>
                          <a:cs typeface="Times New Roman" panose="02020603050405020304" pitchFamily="18" charset="0"/>
                        </a:rPr>
                        <a:t>Programming knowledge</a:t>
                      </a:r>
                      <a:endParaRPr lang="en-IN" sz="1800" kern="120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c>
                  <a:txBody>
                    <a:bodyPr/>
                    <a:lstStyle/>
                    <a:p>
                      <a:pPr marL="0" algn="l" defTabSz="914400" rtl="0" eaLnBrk="1" latinLnBrk="0" hangingPunct="1"/>
                      <a:r>
                        <a:rPr lang="en-IN" sz="1800" kern="1200" dirty="0">
                          <a:effectLst/>
                          <a:latin typeface="Times New Roman" panose="02020603050405020304" pitchFamily="18" charset="0"/>
                          <a:cs typeface="Times New Roman" panose="02020603050405020304" pitchFamily="18" charset="0"/>
                        </a:rPr>
                        <a:t>Hadoop-based Analytics</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c>
                  <a:txBody>
                    <a:bodyPr/>
                    <a:lstStyle/>
                    <a:p>
                      <a:pPr marL="0" algn="l" defTabSz="914400" rtl="0" eaLnBrk="1" latinLnBrk="0" hangingPunct="1"/>
                      <a:r>
                        <a:rPr lang="en-IN" sz="1800" kern="1200">
                          <a:effectLst/>
                          <a:latin typeface="Times New Roman" panose="02020603050405020304" pitchFamily="18" charset="0"/>
                          <a:cs typeface="Times New Roman" panose="02020603050405020304" pitchFamily="18" charset="0"/>
                        </a:rPr>
                        <a:t>Machine Learning &amp; Deep learning principles</a:t>
                      </a:r>
                      <a:endParaRPr lang="en-IN" sz="1800" kern="120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r>
              <a:tr h="611441">
                <a:tc>
                  <a:txBody>
                    <a:bodyPr/>
                    <a:lstStyle/>
                    <a:p>
                      <a:pPr marL="0" algn="l" defTabSz="914400" rtl="0" eaLnBrk="1" latinLnBrk="0" hangingPunct="1"/>
                      <a:r>
                        <a:rPr lang="en-IN" sz="1800" kern="1200">
                          <a:effectLst/>
                          <a:latin typeface="Times New Roman" panose="02020603050405020304" pitchFamily="18" charset="0"/>
                          <a:cs typeface="Times New Roman" panose="02020603050405020304" pitchFamily="18" charset="0"/>
                        </a:rPr>
                        <a:t>Scripting &amp; Statistical skills</a:t>
                      </a:r>
                      <a:endParaRPr lang="en-IN" sz="1800" kern="120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c>
                  <a:txBody>
                    <a:bodyPr/>
                    <a:lstStyle/>
                    <a:p>
                      <a:pPr marL="0" algn="l" defTabSz="914400" rtl="0" eaLnBrk="1" latinLnBrk="0" hangingPunct="1"/>
                      <a:r>
                        <a:rPr lang="en-IN" sz="1800" kern="1200" dirty="0">
                          <a:effectLst/>
                          <a:latin typeface="Times New Roman" panose="02020603050405020304" pitchFamily="18" charset="0"/>
                          <a:cs typeface="Times New Roman" panose="02020603050405020304" pitchFamily="18" charset="0"/>
                        </a:rPr>
                        <a:t>In-depth knowledge of SQL/ database</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c>
                  <a:txBody>
                    <a:bodyPr/>
                    <a:lstStyle/>
                    <a:p>
                      <a:pPr marL="0" algn="l" defTabSz="914400" rtl="0" eaLnBrk="1" latinLnBrk="0" hangingPunct="1"/>
                      <a:r>
                        <a:rPr lang="en-IN" sz="1800" kern="1200">
                          <a:effectLst/>
                          <a:latin typeface="Times New Roman" panose="02020603050405020304" pitchFamily="18" charset="0"/>
                          <a:cs typeface="Times New Roman" panose="02020603050405020304" pitchFamily="18" charset="0"/>
                        </a:rPr>
                        <a:t>In-depth programming knowledge (SAS/R/ Python coding)</a:t>
                      </a:r>
                      <a:endParaRPr lang="en-IN" sz="1800" kern="120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r>
              <a:tr h="611441">
                <a:tc>
                  <a:txBody>
                    <a:bodyPr/>
                    <a:lstStyle/>
                    <a:p>
                      <a:pPr marL="0" algn="l" defTabSz="914400" rtl="0" eaLnBrk="1" latinLnBrk="0" hangingPunct="1"/>
                      <a:r>
                        <a:rPr lang="en-IN" sz="1800" kern="1200">
                          <a:effectLst/>
                          <a:latin typeface="Times New Roman" panose="02020603050405020304" pitchFamily="18" charset="0"/>
                          <a:cs typeface="Times New Roman" panose="02020603050405020304" pitchFamily="18" charset="0"/>
                        </a:rPr>
                        <a:t>Reporting &amp; data visualization</a:t>
                      </a:r>
                      <a:endParaRPr lang="en-IN" sz="1800" kern="120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c>
                  <a:txBody>
                    <a:bodyPr/>
                    <a:lstStyle/>
                    <a:p>
                      <a:pPr marL="0" algn="l" defTabSz="914400" rtl="0" eaLnBrk="1" latinLnBrk="0" hangingPunct="1"/>
                      <a:r>
                        <a:rPr lang="en-IN" sz="1800" kern="1200" dirty="0">
                          <a:effectLst/>
                          <a:latin typeface="Times New Roman" panose="02020603050405020304" pitchFamily="18" charset="0"/>
                          <a:cs typeface="Times New Roman" panose="02020603050405020304" pitchFamily="18" charset="0"/>
                        </a:rPr>
                        <a:t>Data architecture &amp; pipelining</a:t>
                      </a:r>
                      <a:br>
                        <a:rPr lang="en-IN" sz="1800" kern="1200" dirty="0">
                          <a:effectLst/>
                          <a:latin typeface="Times New Roman" panose="02020603050405020304" pitchFamily="18" charset="0"/>
                          <a:cs typeface="Times New Roman" panose="02020603050405020304" pitchFamily="18" charset="0"/>
                        </a:rPr>
                      </a:b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c>
                  <a:txBody>
                    <a:bodyPr/>
                    <a:lstStyle/>
                    <a:p>
                      <a:pPr marL="0" algn="l" defTabSz="914400" rtl="0" eaLnBrk="1" latinLnBrk="0" hangingPunct="1"/>
                      <a:r>
                        <a:rPr lang="en-IN" sz="1800" kern="1200" dirty="0">
                          <a:effectLst/>
                          <a:latin typeface="Times New Roman" panose="02020603050405020304" pitchFamily="18" charset="0"/>
                          <a:cs typeface="Times New Roman" panose="02020603050405020304" pitchFamily="18" charset="0"/>
                        </a:rPr>
                        <a:t> Hadoop-based analytics</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r>
              <a:tr h="876349">
                <a:tc>
                  <a:txBody>
                    <a:bodyPr/>
                    <a:lstStyle/>
                    <a:p>
                      <a:pPr marL="0" algn="l" defTabSz="914400" rtl="0" eaLnBrk="1" latinLnBrk="0" hangingPunct="1"/>
                      <a:r>
                        <a:rPr lang="en-IN" sz="1800" kern="1200">
                          <a:effectLst/>
                          <a:latin typeface="Times New Roman" panose="02020603050405020304" pitchFamily="18" charset="0"/>
                          <a:cs typeface="Times New Roman" panose="02020603050405020304" pitchFamily="18" charset="0"/>
                        </a:rPr>
                        <a:t>SQL/ database knowledge</a:t>
                      </a:r>
                      <a:endParaRPr lang="en-IN" sz="1800" kern="120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c>
                  <a:txBody>
                    <a:bodyPr/>
                    <a:lstStyle/>
                    <a:p>
                      <a:pPr marL="0" algn="l" defTabSz="914400" rtl="0" eaLnBrk="1" latinLnBrk="0" hangingPunct="1"/>
                      <a:r>
                        <a:rPr lang="en-IN" sz="1800" kern="1200" dirty="0">
                          <a:effectLst/>
                          <a:latin typeface="Times New Roman" panose="02020603050405020304" pitchFamily="18" charset="0"/>
                          <a:cs typeface="Times New Roman" panose="02020603050405020304" pitchFamily="18" charset="0"/>
                        </a:rPr>
                        <a:t>Machine learning concept knowledge</a:t>
                      </a:r>
                      <a:br>
                        <a:rPr lang="en-IN" sz="1800" kern="1200" dirty="0">
                          <a:effectLst/>
                          <a:latin typeface="Times New Roman" panose="02020603050405020304" pitchFamily="18" charset="0"/>
                          <a:cs typeface="Times New Roman" panose="02020603050405020304" pitchFamily="18" charset="0"/>
                        </a:rPr>
                      </a:b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c>
                  <a:txBody>
                    <a:bodyPr/>
                    <a:lstStyle/>
                    <a:p>
                      <a:pPr marL="0" algn="l" defTabSz="914400" rtl="0" eaLnBrk="1" latinLnBrk="0" hangingPunct="1"/>
                      <a:r>
                        <a:rPr lang="en-IN" sz="1800" kern="1200" dirty="0">
                          <a:effectLst/>
                          <a:latin typeface="Times New Roman" panose="02020603050405020304" pitchFamily="18" charset="0"/>
                          <a:cs typeface="Times New Roman" panose="02020603050405020304" pitchFamily="18" charset="0"/>
                        </a:rPr>
                        <a:t> Data optimization</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r>
              <a:tr h="611441">
                <a:tc>
                  <a:txBody>
                    <a:bodyPr/>
                    <a:lstStyle/>
                    <a:p>
                      <a:pPr marL="0" algn="l" defTabSz="914400" rtl="0" eaLnBrk="1" latinLnBrk="0" hangingPunct="1"/>
                      <a:r>
                        <a:rPr lang="en-IN" sz="1800" kern="1200">
                          <a:effectLst/>
                          <a:latin typeface="Times New Roman" panose="02020603050405020304" pitchFamily="18" charset="0"/>
                          <a:cs typeface="Times New Roman" panose="02020603050405020304" pitchFamily="18" charset="0"/>
                        </a:rPr>
                        <a:t>Spread-Sheet knowledge</a:t>
                      </a:r>
                      <a:endParaRPr lang="en-IN" sz="1800" kern="120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c>
                  <a:txBody>
                    <a:bodyPr/>
                    <a:lstStyle/>
                    <a:p>
                      <a:pPr marL="0" algn="l" defTabSz="914400" rtl="0" eaLnBrk="1" latinLnBrk="0" hangingPunct="1"/>
                      <a:r>
                        <a:rPr lang="en-IN" sz="1800" kern="1200">
                          <a:effectLst/>
                          <a:latin typeface="Times New Roman" panose="02020603050405020304" pitchFamily="18" charset="0"/>
                          <a:cs typeface="Times New Roman" panose="02020603050405020304" pitchFamily="18" charset="0"/>
                        </a:rPr>
                        <a:t>Scripting, reporting &amp; data visualization</a:t>
                      </a:r>
                      <a:endParaRPr lang="en-IN" sz="1800" kern="120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c>
                  <a:txBody>
                    <a:bodyPr/>
                    <a:lstStyle/>
                    <a:p>
                      <a:pPr marL="0" algn="l" defTabSz="914400" rtl="0" eaLnBrk="1" latinLnBrk="0" hangingPunct="1"/>
                      <a:r>
                        <a:rPr lang="en-IN" sz="1800" kern="1200" dirty="0">
                          <a:effectLst/>
                          <a:latin typeface="Times New Roman" panose="02020603050405020304" pitchFamily="18" charset="0"/>
                          <a:cs typeface="Times New Roman" panose="02020603050405020304" pitchFamily="18" charset="0"/>
                        </a:rPr>
                        <a:t> Decision making and soft skills</a:t>
                      </a:r>
                      <a:endParaRPr lang="en-IN" sz="1800" kern="1200" dirty="0">
                        <a:solidFill>
                          <a:schemeClr val="tx1"/>
                        </a:solidFill>
                        <a:effectLst/>
                        <a:latin typeface="Times New Roman" panose="02020603050405020304" pitchFamily="18" charset="0"/>
                        <a:ea typeface="+mn-ea"/>
                        <a:cs typeface="Times New Roman" panose="02020603050405020304" pitchFamily="18" charset="0"/>
                      </a:endParaRPr>
                    </a:p>
                  </a:txBody>
                  <a:tcPr marL="44024" marR="84526" marT="42263" marB="42263" anchor="ctr"/>
                </a:tc>
              </a:tr>
            </a:tbl>
          </a:graphicData>
        </a:graphic>
      </p:graphicFrame>
    </p:spTree>
    <p:extLst>
      <p:ext uri="{BB962C8B-B14F-4D97-AF65-F5344CB8AC3E}">
        <p14:creationId xmlns:p14="http://schemas.microsoft.com/office/powerpoint/2010/main" val="39695990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791406" cy="400110"/>
          </a:xfrm>
          <a:prstGeom prst="rect">
            <a:avLst/>
          </a:prstGeom>
          <a:noFill/>
        </p:spPr>
        <p:txBody>
          <a:bodyPr wrap="square" rtlCol="0">
            <a:spAutoFit/>
          </a:bodyPr>
          <a:lstStyle/>
          <a:p>
            <a:r>
              <a:rPr lang="nn-NO" sz="2000" b="1" dirty="0">
                <a:solidFill>
                  <a:schemeClr val="accent5">
                    <a:lumMod val="50000"/>
                  </a:schemeClr>
                </a:solidFill>
                <a:latin typeface="Times New Roman" panose="02020603050405020304" pitchFamily="18" charset="0"/>
                <a:cs typeface="Times New Roman" panose="02020603050405020304" pitchFamily="18" charset="0"/>
              </a:rPr>
              <a:t>Data Analyst vs Data Engineer vs Data </a:t>
            </a:r>
            <a:r>
              <a:rPr lang="nn-NO" sz="2000" b="1" dirty="0" smtClean="0">
                <a:solidFill>
                  <a:schemeClr val="accent5">
                    <a:lumMod val="50000"/>
                  </a:schemeClr>
                </a:solidFill>
                <a:latin typeface="Times New Roman" panose="02020603050405020304" pitchFamily="18" charset="0"/>
                <a:cs typeface="Times New Roman" panose="02020603050405020304" pitchFamily="18" charset="0"/>
              </a:rPr>
              <a:t>Scientist (</a:t>
            </a:r>
            <a:r>
              <a:rPr lang="en-IN" sz="2000" b="1" dirty="0">
                <a:solidFill>
                  <a:schemeClr val="accent5">
                    <a:lumMod val="50000"/>
                  </a:schemeClr>
                </a:solidFill>
                <a:latin typeface="Times New Roman" panose="02020603050405020304" pitchFamily="18" charset="0"/>
                <a:cs typeface="Times New Roman" panose="02020603050405020304" pitchFamily="18" charset="0"/>
              </a:rPr>
              <a:t>Roles And </a:t>
            </a:r>
            <a:r>
              <a:rPr lang="en-IN" sz="2000" b="1" dirty="0" smtClean="0">
                <a:solidFill>
                  <a:schemeClr val="accent5">
                    <a:lumMod val="50000"/>
                  </a:schemeClr>
                </a:solidFill>
                <a:latin typeface="Times New Roman" panose="02020603050405020304" pitchFamily="18" charset="0"/>
                <a:cs typeface="Times New Roman" panose="02020603050405020304" pitchFamily="18" charset="0"/>
              </a:rPr>
              <a:t>Responsibilities</a:t>
            </a:r>
            <a:r>
              <a:rPr lang="nn-NO" sz="2000" b="1" dirty="0" smtClean="0">
                <a:solidFill>
                  <a:schemeClr val="accent5">
                    <a:lumMod val="50000"/>
                  </a:schemeClr>
                </a:solidFill>
                <a:latin typeface="Times New Roman" panose="02020603050405020304" pitchFamily="18" charset="0"/>
                <a:cs typeface="Times New Roman" panose="02020603050405020304" pitchFamily="18" charset="0"/>
              </a:rPr>
              <a:t>)</a:t>
            </a:r>
            <a:endParaRPr lang="nn-NO" sz="20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graphicFrame>
        <p:nvGraphicFramePr>
          <p:cNvPr id="2" name="Table 1"/>
          <p:cNvGraphicFramePr>
            <a:graphicFrameLocks noGrp="1"/>
          </p:cNvGraphicFramePr>
          <p:nvPr>
            <p:extLst>
              <p:ext uri="{D42A27DB-BD31-4B8C-83A1-F6EECF244321}">
                <p14:modId xmlns:p14="http://schemas.microsoft.com/office/powerpoint/2010/main" val="3744997151"/>
              </p:ext>
            </p:extLst>
          </p:nvPr>
        </p:nvGraphicFramePr>
        <p:xfrm>
          <a:off x="977537" y="1626479"/>
          <a:ext cx="10515601" cy="4453966"/>
        </p:xfrm>
        <a:graphic>
          <a:graphicData uri="http://schemas.openxmlformats.org/drawingml/2006/table">
            <a:tbl>
              <a:tblPr>
                <a:tableStyleId>{616DA210-FB5B-4158-B5E0-FEB733F419BA}</a:tableStyleId>
              </a:tblPr>
              <a:tblGrid>
                <a:gridCol w="3320583"/>
                <a:gridCol w="3450870"/>
                <a:gridCol w="3744148"/>
              </a:tblGrid>
              <a:tr h="344074">
                <a:tc>
                  <a:txBody>
                    <a:bodyPr/>
                    <a:lstStyle/>
                    <a:p>
                      <a:pPr algn="ctr"/>
                      <a:r>
                        <a:rPr lang="en-IN" sz="1800" b="1" dirty="0">
                          <a:effectLst/>
                          <a:latin typeface="Times New Roman" panose="02020603050405020304" pitchFamily="18" charset="0"/>
                          <a:cs typeface="Times New Roman" panose="02020603050405020304" pitchFamily="18" charset="0"/>
                        </a:rPr>
                        <a:t>Data Analyst</a:t>
                      </a:r>
                      <a:endParaRPr lang="en-IN" sz="1800" b="1" dirty="0">
                        <a:solidFill>
                          <a:schemeClr val="bg1"/>
                        </a:solidFill>
                        <a:effectLst/>
                        <a:latin typeface="Times New Roman" panose="02020603050405020304" pitchFamily="18" charset="0"/>
                        <a:cs typeface="Times New Roman" panose="02020603050405020304" pitchFamily="18" charset="0"/>
                      </a:endParaRPr>
                    </a:p>
                  </a:txBody>
                  <a:tcPr marL="47625" anchor="ctr"/>
                </a:tc>
                <a:tc>
                  <a:txBody>
                    <a:bodyPr/>
                    <a:lstStyle/>
                    <a:p>
                      <a:pPr algn="ctr"/>
                      <a:r>
                        <a:rPr lang="en-IN" sz="1800" b="1" dirty="0">
                          <a:effectLst/>
                          <a:latin typeface="Times New Roman" panose="02020603050405020304" pitchFamily="18" charset="0"/>
                          <a:cs typeface="Times New Roman" panose="02020603050405020304" pitchFamily="18" charset="0"/>
                        </a:rPr>
                        <a:t>Data Engineer</a:t>
                      </a:r>
                      <a:endParaRPr lang="en-IN" sz="1800" b="1" dirty="0">
                        <a:solidFill>
                          <a:schemeClr val="bg1"/>
                        </a:solidFill>
                        <a:effectLst/>
                        <a:latin typeface="Times New Roman" panose="02020603050405020304" pitchFamily="18" charset="0"/>
                        <a:cs typeface="Times New Roman" panose="02020603050405020304" pitchFamily="18" charset="0"/>
                      </a:endParaRPr>
                    </a:p>
                  </a:txBody>
                  <a:tcPr marL="47625" anchor="ctr"/>
                </a:tc>
                <a:tc>
                  <a:txBody>
                    <a:bodyPr/>
                    <a:lstStyle/>
                    <a:p>
                      <a:pPr algn="ctr"/>
                      <a:r>
                        <a:rPr lang="en-IN" sz="1800" b="1" dirty="0">
                          <a:effectLst/>
                          <a:latin typeface="Times New Roman" panose="02020603050405020304" pitchFamily="18" charset="0"/>
                          <a:cs typeface="Times New Roman" panose="02020603050405020304" pitchFamily="18" charset="0"/>
                        </a:rPr>
                        <a:t>Data Scientist</a:t>
                      </a:r>
                      <a:endParaRPr lang="en-IN" sz="1800" b="1" dirty="0">
                        <a:solidFill>
                          <a:schemeClr val="bg1"/>
                        </a:solidFill>
                        <a:effectLst/>
                        <a:latin typeface="Times New Roman" panose="02020603050405020304" pitchFamily="18" charset="0"/>
                        <a:cs typeface="Times New Roman" panose="02020603050405020304" pitchFamily="18" charset="0"/>
                      </a:endParaRPr>
                    </a:p>
                  </a:txBody>
                  <a:tcPr marL="47625" anchor="ctr"/>
                </a:tc>
              </a:tr>
              <a:tr h="669992">
                <a:tc>
                  <a:txBody>
                    <a:bodyPr/>
                    <a:lstStyle/>
                    <a:p>
                      <a:pPr algn="ctr"/>
                      <a:r>
                        <a:rPr lang="en-IN" dirty="0" smtClean="0">
                          <a:effectLst/>
                          <a:latin typeface="Times New Roman" panose="02020603050405020304" pitchFamily="18" charset="0"/>
                          <a:cs typeface="Times New Roman" panose="02020603050405020304" pitchFamily="18" charset="0"/>
                        </a:rPr>
                        <a:t>Pre-processing </a:t>
                      </a:r>
                      <a:r>
                        <a:rPr lang="en-IN" dirty="0">
                          <a:effectLst/>
                          <a:latin typeface="Times New Roman" panose="02020603050405020304" pitchFamily="18" charset="0"/>
                          <a:cs typeface="Times New Roman" panose="02020603050405020304" pitchFamily="18" charset="0"/>
                        </a:rPr>
                        <a:t>and data gathering</a:t>
                      </a:r>
                    </a:p>
                  </a:txBody>
                  <a:tcPr marL="47625" anchor="ctr"/>
                </a:tc>
                <a:tc>
                  <a:txBody>
                    <a:bodyPr/>
                    <a:lstStyle/>
                    <a:p>
                      <a:pPr algn="ctr"/>
                      <a:r>
                        <a:rPr lang="en-IN" dirty="0">
                          <a:effectLst/>
                          <a:latin typeface="Times New Roman" panose="02020603050405020304" pitchFamily="18" charset="0"/>
                          <a:cs typeface="Times New Roman" panose="02020603050405020304" pitchFamily="18" charset="0"/>
                        </a:rPr>
                        <a:t>Develop, test &amp; maintain architectures</a:t>
                      </a:r>
                    </a:p>
                  </a:txBody>
                  <a:tcPr marL="47625" anchor="ctr"/>
                </a:tc>
                <a:tc>
                  <a:txBody>
                    <a:bodyPr/>
                    <a:lstStyle/>
                    <a:p>
                      <a:pPr algn="ctr"/>
                      <a:r>
                        <a:rPr lang="en-IN" dirty="0">
                          <a:effectLst/>
                          <a:latin typeface="Times New Roman" panose="02020603050405020304" pitchFamily="18" charset="0"/>
                          <a:cs typeface="Times New Roman" panose="02020603050405020304" pitchFamily="18" charset="0"/>
                        </a:rPr>
                        <a:t> Responsible for developing Operational Models</a:t>
                      </a:r>
                    </a:p>
                  </a:txBody>
                  <a:tcPr marL="47625" anchor="ctr"/>
                </a:tc>
              </a:tr>
              <a:tr h="860185">
                <a:tc>
                  <a:txBody>
                    <a:bodyPr/>
                    <a:lstStyle/>
                    <a:p>
                      <a:pPr algn="ctr"/>
                      <a:r>
                        <a:rPr lang="en-IN" dirty="0">
                          <a:effectLst/>
                          <a:latin typeface="Times New Roman" panose="02020603050405020304" pitchFamily="18" charset="0"/>
                          <a:cs typeface="Times New Roman" panose="02020603050405020304" pitchFamily="18" charset="0"/>
                        </a:rPr>
                        <a:t>Emphasis on representing data via reporting and visualization</a:t>
                      </a:r>
                    </a:p>
                  </a:txBody>
                  <a:tcPr marL="47625" anchor="ctr"/>
                </a:tc>
                <a:tc>
                  <a:txBody>
                    <a:bodyPr/>
                    <a:lstStyle/>
                    <a:p>
                      <a:pPr algn="ctr"/>
                      <a:r>
                        <a:rPr lang="en-IN" dirty="0">
                          <a:effectLst/>
                          <a:latin typeface="Times New Roman" panose="02020603050405020304" pitchFamily="18" charset="0"/>
                          <a:cs typeface="Times New Roman" panose="02020603050405020304" pitchFamily="18" charset="0"/>
                        </a:rPr>
                        <a:t>Understand programming and its complexity</a:t>
                      </a:r>
                    </a:p>
                  </a:txBody>
                  <a:tcPr marL="47625" anchor="ctr"/>
                </a:tc>
                <a:tc>
                  <a:txBody>
                    <a:bodyPr/>
                    <a:lstStyle/>
                    <a:p>
                      <a:pPr algn="ctr"/>
                      <a:r>
                        <a:rPr lang="en-IN">
                          <a:effectLst/>
                          <a:latin typeface="Times New Roman" panose="02020603050405020304" pitchFamily="18" charset="0"/>
                          <a:cs typeface="Times New Roman" panose="02020603050405020304" pitchFamily="18" charset="0"/>
                        </a:rPr>
                        <a:t> Carry out data analytics and optimization using machine learning &amp; deep learning</a:t>
                      </a:r>
                    </a:p>
                  </a:txBody>
                  <a:tcPr marL="47625" anchor="ctr"/>
                </a:tc>
              </a:tr>
              <a:tr h="614418">
                <a:tc>
                  <a:txBody>
                    <a:bodyPr/>
                    <a:lstStyle/>
                    <a:p>
                      <a:pPr algn="ctr"/>
                      <a:r>
                        <a:rPr lang="en-IN" dirty="0">
                          <a:effectLst/>
                          <a:latin typeface="Times New Roman" panose="02020603050405020304" pitchFamily="18" charset="0"/>
                          <a:cs typeface="Times New Roman" panose="02020603050405020304" pitchFamily="18" charset="0"/>
                        </a:rPr>
                        <a:t>Responsible for statistical analysis &amp; data interpretation</a:t>
                      </a:r>
                    </a:p>
                  </a:txBody>
                  <a:tcPr marL="47625" anchor="ctr"/>
                </a:tc>
                <a:tc>
                  <a:txBody>
                    <a:bodyPr/>
                    <a:lstStyle/>
                    <a:p>
                      <a:pPr algn="ctr"/>
                      <a:r>
                        <a:rPr lang="en-IN" dirty="0">
                          <a:effectLst/>
                          <a:latin typeface="Times New Roman" panose="02020603050405020304" pitchFamily="18" charset="0"/>
                          <a:cs typeface="Times New Roman" panose="02020603050405020304" pitchFamily="18" charset="0"/>
                        </a:rPr>
                        <a:t>Deploy ML &amp; statistical models</a:t>
                      </a:r>
                    </a:p>
                  </a:txBody>
                  <a:tcPr marL="47625" anchor="ctr"/>
                </a:tc>
                <a:tc>
                  <a:txBody>
                    <a:bodyPr/>
                    <a:lstStyle/>
                    <a:p>
                      <a:pPr algn="ctr"/>
                      <a:r>
                        <a:rPr lang="en-IN" dirty="0">
                          <a:effectLst/>
                          <a:latin typeface="Times New Roman" panose="02020603050405020304" pitchFamily="18" charset="0"/>
                          <a:cs typeface="Times New Roman" panose="02020603050405020304" pitchFamily="18" charset="0"/>
                        </a:rPr>
                        <a:t> Involved in strategic planning for data analytics</a:t>
                      </a:r>
                    </a:p>
                  </a:txBody>
                  <a:tcPr marL="47625" anchor="ctr"/>
                </a:tc>
              </a:tr>
              <a:tr h="745494">
                <a:tc>
                  <a:txBody>
                    <a:bodyPr/>
                    <a:lstStyle/>
                    <a:p>
                      <a:pPr algn="ctr"/>
                      <a:r>
                        <a:rPr lang="en-IN">
                          <a:effectLst/>
                          <a:latin typeface="Times New Roman" panose="02020603050405020304" pitchFamily="18" charset="0"/>
                          <a:cs typeface="Times New Roman" panose="02020603050405020304" pitchFamily="18" charset="0"/>
                        </a:rPr>
                        <a:t>Ensures data acquisition &amp; maintenance</a:t>
                      </a:r>
                    </a:p>
                  </a:txBody>
                  <a:tcPr marL="47625" anchor="ctr"/>
                </a:tc>
                <a:tc>
                  <a:txBody>
                    <a:bodyPr/>
                    <a:lstStyle/>
                    <a:p>
                      <a:pPr algn="ctr"/>
                      <a:r>
                        <a:rPr lang="en-IN" dirty="0">
                          <a:effectLst/>
                          <a:latin typeface="Times New Roman" panose="02020603050405020304" pitchFamily="18" charset="0"/>
                          <a:cs typeface="Times New Roman" panose="02020603050405020304" pitchFamily="18" charset="0"/>
                        </a:rPr>
                        <a:t>Building pipelines for various ETL operations</a:t>
                      </a:r>
                    </a:p>
                  </a:txBody>
                  <a:tcPr marL="47625" anchor="ctr"/>
                </a:tc>
                <a:tc>
                  <a:txBody>
                    <a:bodyPr/>
                    <a:lstStyle/>
                    <a:p>
                      <a:pPr algn="ctr"/>
                      <a:r>
                        <a:rPr lang="en-IN" dirty="0">
                          <a:effectLst/>
                          <a:latin typeface="Times New Roman" panose="02020603050405020304" pitchFamily="18" charset="0"/>
                          <a:cs typeface="Times New Roman" panose="02020603050405020304" pitchFamily="18" charset="0"/>
                        </a:rPr>
                        <a:t> Integrate data &amp; perform ad-hoc analysis</a:t>
                      </a:r>
                    </a:p>
                  </a:txBody>
                  <a:tcPr marL="47625" anchor="ctr"/>
                </a:tc>
              </a:tr>
              <a:tr h="1118240">
                <a:tc>
                  <a:txBody>
                    <a:bodyPr/>
                    <a:lstStyle/>
                    <a:p>
                      <a:pPr algn="ctr"/>
                      <a:r>
                        <a:rPr lang="en-IN" dirty="0">
                          <a:effectLst/>
                          <a:latin typeface="Times New Roman" panose="02020603050405020304" pitchFamily="18" charset="0"/>
                          <a:cs typeface="Times New Roman" panose="02020603050405020304" pitchFamily="18" charset="0"/>
                        </a:rPr>
                        <a:t>Optimize Statistical Efficiency &amp; Quality</a:t>
                      </a:r>
                    </a:p>
                  </a:txBody>
                  <a:tcPr marL="47625" anchor="ctr"/>
                </a:tc>
                <a:tc>
                  <a:txBody>
                    <a:bodyPr/>
                    <a:lstStyle/>
                    <a:p>
                      <a:pPr algn="ctr"/>
                      <a:r>
                        <a:rPr lang="en-IN" dirty="0">
                          <a:effectLst/>
                          <a:latin typeface="Times New Roman" panose="02020603050405020304" pitchFamily="18" charset="0"/>
                          <a:cs typeface="Times New Roman" panose="02020603050405020304" pitchFamily="18" charset="0"/>
                        </a:rPr>
                        <a:t>Ensures data accuracy and flexibility</a:t>
                      </a:r>
                    </a:p>
                  </a:txBody>
                  <a:tcPr marL="47625" anchor="ctr"/>
                </a:tc>
                <a:tc>
                  <a:txBody>
                    <a:bodyPr/>
                    <a:lstStyle/>
                    <a:p>
                      <a:pPr algn="ctr"/>
                      <a:r>
                        <a:rPr lang="en-IN" dirty="0">
                          <a:effectLst/>
                          <a:latin typeface="Times New Roman" panose="02020603050405020304" pitchFamily="18" charset="0"/>
                          <a:cs typeface="Times New Roman" panose="02020603050405020304" pitchFamily="18" charset="0"/>
                        </a:rPr>
                        <a:t>Fill in the gap between the stakeholders and customer</a:t>
                      </a:r>
                    </a:p>
                  </a:txBody>
                  <a:tcPr marL="47625" anchor="ctr"/>
                </a:tc>
              </a:tr>
            </a:tbl>
          </a:graphicData>
        </a:graphic>
      </p:graphicFrame>
    </p:spTree>
    <p:extLst>
      <p:ext uri="{BB962C8B-B14F-4D97-AF65-F5344CB8AC3E}">
        <p14:creationId xmlns:p14="http://schemas.microsoft.com/office/powerpoint/2010/main" val="150543826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26" y="19762"/>
            <a:ext cx="12192000" cy="6858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36113" y="19762"/>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0" y="-24954"/>
            <a:ext cx="909987" cy="427985"/>
          </a:xfrm>
          <a:prstGeom prst="rect">
            <a:avLst/>
          </a:prstGeom>
        </p:spPr>
      </p:pic>
      <p:sp>
        <p:nvSpPr>
          <p:cNvPr id="2" name="TextBox 1"/>
          <p:cNvSpPr txBox="1"/>
          <p:nvPr/>
        </p:nvSpPr>
        <p:spPr>
          <a:xfrm>
            <a:off x="936113" y="766354"/>
            <a:ext cx="3592344" cy="523220"/>
          </a:xfrm>
          <a:prstGeom prst="rect">
            <a:avLst/>
          </a:prstGeom>
          <a:noFill/>
        </p:spPr>
        <p:txBody>
          <a:bodyPr wrap="square" rtlCol="0">
            <a:spAutoFit/>
          </a:bodyPr>
          <a:lstStyle/>
          <a:p>
            <a:r>
              <a:rPr lang="en-IN" sz="2800" b="1" dirty="0">
                <a:solidFill>
                  <a:schemeClr val="accent5">
                    <a:lumMod val="50000"/>
                  </a:schemeClr>
                </a:solidFill>
                <a:latin typeface="Times New Roman" panose="02020603050405020304" pitchFamily="18" charset="0"/>
                <a:cs typeface="Times New Roman" panose="02020603050405020304" pitchFamily="18" charset="0"/>
              </a:rPr>
              <a:t>DATAFICATION</a:t>
            </a:r>
          </a:p>
        </p:txBody>
      </p:sp>
      <p:sp>
        <p:nvSpPr>
          <p:cNvPr id="5" name="TextBox 4"/>
          <p:cNvSpPr txBox="1"/>
          <p:nvPr/>
        </p:nvSpPr>
        <p:spPr>
          <a:xfrm>
            <a:off x="796776" y="1741714"/>
            <a:ext cx="10480824" cy="3323987"/>
          </a:xfrm>
          <a:prstGeom prst="rect">
            <a:avLst/>
          </a:prstGeom>
          <a:noFill/>
        </p:spPr>
        <p:txBody>
          <a:bodyPr wrap="square" rtlCol="0">
            <a:spAutoFit/>
          </a:bodyPr>
          <a:lstStyle/>
          <a:p>
            <a:pPr>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Datafication is the transformation of social actions into online quantified data, thus allowing:</a:t>
            </a:r>
          </a:p>
          <a:p>
            <a:pPr marL="457200" indent="-457200">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Real-time tracking</a:t>
            </a:r>
          </a:p>
          <a:p>
            <a:pPr marL="457200" indent="-457200">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Data monitoring</a:t>
            </a:r>
          </a:p>
          <a:p>
            <a:pPr marL="457200" indent="-457200">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Predictive Analysis and optimization</a:t>
            </a:r>
          </a:p>
        </p:txBody>
      </p:sp>
    </p:spTree>
    <p:extLst>
      <p:ext uri="{BB962C8B-B14F-4D97-AF65-F5344CB8AC3E}">
        <p14:creationId xmlns:p14="http://schemas.microsoft.com/office/powerpoint/2010/main" val="6445006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26" y="19762"/>
            <a:ext cx="12192000" cy="6858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36113" y="19762"/>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0" y="-24954"/>
            <a:ext cx="909987" cy="427985"/>
          </a:xfrm>
          <a:prstGeom prst="rect">
            <a:avLst/>
          </a:prstGeom>
        </p:spPr>
      </p:pic>
      <p:sp>
        <p:nvSpPr>
          <p:cNvPr id="2" name="TextBox 1"/>
          <p:cNvSpPr txBox="1"/>
          <p:nvPr/>
        </p:nvSpPr>
        <p:spPr>
          <a:xfrm>
            <a:off x="936113" y="766354"/>
            <a:ext cx="3592344" cy="523220"/>
          </a:xfrm>
          <a:prstGeom prst="rect">
            <a:avLst/>
          </a:prstGeom>
          <a:noFill/>
        </p:spPr>
        <p:txBody>
          <a:bodyPr wrap="square" rtlCol="0">
            <a:spAutoFit/>
          </a:bodyPr>
          <a:lstStyle/>
          <a:p>
            <a:r>
              <a:rPr lang="en-IN" sz="2800" b="1" dirty="0">
                <a:solidFill>
                  <a:schemeClr val="accent5">
                    <a:lumMod val="50000"/>
                  </a:schemeClr>
                </a:solidFill>
                <a:latin typeface="Times New Roman" panose="02020603050405020304" pitchFamily="18" charset="0"/>
                <a:cs typeface="Times New Roman" panose="02020603050405020304" pitchFamily="18" charset="0"/>
              </a:rPr>
              <a:t>DATAFICATION</a:t>
            </a:r>
          </a:p>
        </p:txBody>
      </p:sp>
      <p:sp>
        <p:nvSpPr>
          <p:cNvPr id="5" name="TextBox 4"/>
          <p:cNvSpPr txBox="1"/>
          <p:nvPr/>
        </p:nvSpPr>
        <p:spPr>
          <a:xfrm>
            <a:off x="936112" y="1767840"/>
            <a:ext cx="9940893" cy="3323987"/>
          </a:xfrm>
          <a:prstGeom prst="rect">
            <a:avLst/>
          </a:prstGeom>
          <a:noFill/>
        </p:spPr>
        <p:txBody>
          <a:bodyPr wrap="square" rtlCol="0">
            <a:spAutoFit/>
          </a:bodyPr>
          <a:lstStyle/>
          <a:p>
            <a:pPr>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Data Driven Organization:</a:t>
            </a:r>
          </a:p>
          <a:p>
            <a:pPr marL="457200" indent="-457200">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Collective tools, technologies and processes used to transform an organization to a data-driven enterprise.</a:t>
            </a:r>
          </a:p>
          <a:p>
            <a:pPr marL="457200" indent="-457200">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Defining the key to core business operations through a global reliance on data and its related infrastructure.</a:t>
            </a:r>
          </a:p>
        </p:txBody>
      </p:sp>
    </p:spTree>
    <p:extLst>
      <p:ext uri="{BB962C8B-B14F-4D97-AF65-F5344CB8AC3E}">
        <p14:creationId xmlns:p14="http://schemas.microsoft.com/office/powerpoint/2010/main" val="10589362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0148" y="-69669"/>
            <a:ext cx="12192000" cy="6858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dirty="0"/>
          </a:p>
        </p:txBody>
      </p:sp>
      <p:sp>
        <p:nvSpPr>
          <p:cNvPr id="9" name="TextBox 8"/>
          <p:cNvSpPr txBox="1"/>
          <p:nvPr/>
        </p:nvSpPr>
        <p:spPr>
          <a:xfrm>
            <a:off x="936113" y="19762"/>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0" y="-24954"/>
            <a:ext cx="909987" cy="427985"/>
          </a:xfrm>
          <a:prstGeom prst="rect">
            <a:avLst/>
          </a:prstGeom>
        </p:spPr>
      </p:pic>
      <p:sp>
        <p:nvSpPr>
          <p:cNvPr id="2" name="TextBox 1"/>
          <p:cNvSpPr txBox="1"/>
          <p:nvPr/>
        </p:nvSpPr>
        <p:spPr>
          <a:xfrm>
            <a:off x="936113" y="766354"/>
            <a:ext cx="3592344" cy="523220"/>
          </a:xfrm>
          <a:prstGeom prst="rect">
            <a:avLst/>
          </a:prstGeom>
          <a:noFill/>
        </p:spPr>
        <p:txBody>
          <a:bodyPr wrap="square" rtlCol="0">
            <a:spAutoFit/>
          </a:bodyPr>
          <a:lstStyle/>
          <a:p>
            <a:r>
              <a:rPr lang="en-IN" sz="2800" b="1" dirty="0">
                <a:solidFill>
                  <a:schemeClr val="accent5">
                    <a:lumMod val="50000"/>
                  </a:schemeClr>
                </a:solidFill>
                <a:latin typeface="Times New Roman" panose="02020603050405020304" pitchFamily="18" charset="0"/>
                <a:cs typeface="Times New Roman" panose="02020603050405020304" pitchFamily="18" charset="0"/>
              </a:rPr>
              <a:t>DATAFICATION</a:t>
            </a:r>
          </a:p>
        </p:txBody>
      </p:sp>
      <p:sp>
        <p:nvSpPr>
          <p:cNvPr id="5" name="TextBox 4"/>
          <p:cNvSpPr txBox="1"/>
          <p:nvPr/>
        </p:nvSpPr>
        <p:spPr>
          <a:xfrm>
            <a:off x="1158240" y="1463797"/>
            <a:ext cx="10058400" cy="3970318"/>
          </a:xfrm>
          <a:prstGeom prst="rect">
            <a:avLst/>
          </a:prstGeom>
          <a:noFill/>
        </p:spPr>
        <p:txBody>
          <a:bodyPr wrap="square" rtlCol="0">
            <a:spAutoFit/>
          </a:bodyPr>
          <a:lstStyle/>
          <a:p>
            <a:pPr>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Social Media &amp; Datafication</a:t>
            </a:r>
          </a:p>
          <a:p>
            <a:pPr>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Social Media apps usage is playing a great role in datafication</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Locations visited</a:t>
            </a:r>
          </a:p>
          <a:p>
            <a:pPr marL="457200" indent="-457200">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Type of device used</a:t>
            </a:r>
          </a:p>
          <a:p>
            <a:pPr marL="457200" indent="-457200">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Type of media viewed</a:t>
            </a:r>
          </a:p>
          <a:p>
            <a:pPr marL="457200" indent="-457200">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Interactions with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people</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51614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26" y="19762"/>
            <a:ext cx="12192000" cy="6858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36113" y="19762"/>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11" name="Picture 10"/>
          <p:cNvPicPr>
            <a:picLocks noChangeAspect="1"/>
          </p:cNvPicPr>
          <p:nvPr/>
        </p:nvPicPr>
        <p:blipFill>
          <a:blip r:embed="rId2"/>
          <a:stretch>
            <a:fillRect/>
          </a:stretch>
        </p:blipFill>
        <p:spPr>
          <a:xfrm>
            <a:off x="0" y="-24954"/>
            <a:ext cx="909987" cy="427985"/>
          </a:xfrm>
          <a:prstGeom prst="rect">
            <a:avLst/>
          </a:prstGeom>
        </p:spPr>
      </p:pic>
      <p:sp>
        <p:nvSpPr>
          <p:cNvPr id="2" name="TextBox 1"/>
          <p:cNvSpPr txBox="1"/>
          <p:nvPr/>
        </p:nvSpPr>
        <p:spPr>
          <a:xfrm>
            <a:off x="936113" y="766354"/>
            <a:ext cx="3592344" cy="523220"/>
          </a:xfrm>
          <a:prstGeom prst="rect">
            <a:avLst/>
          </a:prstGeom>
          <a:noFill/>
        </p:spPr>
        <p:txBody>
          <a:bodyPr wrap="square" rtlCol="0">
            <a:spAutoFit/>
          </a:bodyPr>
          <a:lstStyle/>
          <a:p>
            <a:r>
              <a:rPr lang="en-IN" sz="2800" b="1" dirty="0">
                <a:solidFill>
                  <a:schemeClr val="accent5">
                    <a:lumMod val="50000"/>
                  </a:schemeClr>
                </a:solidFill>
                <a:latin typeface="Times New Roman" panose="02020603050405020304" pitchFamily="18" charset="0"/>
                <a:cs typeface="Times New Roman" panose="02020603050405020304" pitchFamily="18" charset="0"/>
              </a:rPr>
              <a:t>DATAFICATION</a:t>
            </a:r>
          </a:p>
        </p:txBody>
      </p:sp>
      <p:sp>
        <p:nvSpPr>
          <p:cNvPr id="5" name="TextBox 4"/>
          <p:cNvSpPr txBox="1"/>
          <p:nvPr/>
        </p:nvSpPr>
        <p:spPr>
          <a:xfrm>
            <a:off x="796775" y="1611086"/>
            <a:ext cx="10689831" cy="3970318"/>
          </a:xfrm>
          <a:prstGeom prst="rect">
            <a:avLst/>
          </a:prstGeom>
          <a:noFill/>
        </p:spPr>
        <p:txBody>
          <a:bodyPr wrap="square" rtlCol="0">
            <a:spAutoFit/>
          </a:bodyPr>
          <a:lstStyle/>
          <a:p>
            <a:pPr>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Datafication Based Services</a:t>
            </a:r>
          </a:p>
          <a:p>
            <a:pPr>
              <a:lnSpc>
                <a:spcPct val="150000"/>
              </a:lnSpc>
            </a:pPr>
            <a:r>
              <a:rPr lang="en-IN" sz="2800" dirty="0">
                <a:solidFill>
                  <a:schemeClr val="accent5">
                    <a:lumMod val="50000"/>
                  </a:schemeClr>
                </a:solidFill>
                <a:latin typeface="Times New Roman" panose="02020603050405020304" pitchFamily="18" charset="0"/>
                <a:cs typeface="Times New Roman" panose="02020603050405020304" pitchFamily="18" charset="0"/>
              </a:rPr>
              <a:t>Datafication is so powerful that it can be used for a nearly infinite number of purposes across a multiple of </a:t>
            </a:r>
            <a:r>
              <a:rPr lang="en-IN" sz="2800" dirty="0" smtClean="0">
                <a:solidFill>
                  <a:schemeClr val="accent5">
                    <a:lumMod val="50000"/>
                  </a:schemeClr>
                </a:solidFill>
                <a:latin typeface="Times New Roman" panose="02020603050405020304" pitchFamily="18" charset="0"/>
                <a:cs typeface="Times New Roman" panose="02020603050405020304" pitchFamily="18" charset="0"/>
              </a:rPr>
              <a:t>industries</a:t>
            </a:r>
            <a:endParaRPr lang="en-IN" sz="2800" dirty="0">
              <a:solidFill>
                <a:schemeClr val="accent5">
                  <a:lumMod val="50000"/>
                </a:schemeClr>
              </a:solidFill>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Google Maps</a:t>
            </a:r>
          </a:p>
          <a:p>
            <a:pPr marL="457200" indent="-457200">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Location Based Services</a:t>
            </a:r>
          </a:p>
          <a:p>
            <a:pPr marL="457200" indent="-457200">
              <a:lnSpc>
                <a:spcPct val="150000"/>
              </a:lnSpc>
              <a:buFont typeface="Arial" panose="020B0604020202020204" pitchFamily="34" charset="0"/>
              <a:buChar char="•"/>
            </a:pPr>
            <a:r>
              <a:rPr lang="en-IN" sz="2800" dirty="0">
                <a:solidFill>
                  <a:schemeClr val="accent5">
                    <a:lumMod val="50000"/>
                  </a:schemeClr>
                </a:solidFill>
                <a:latin typeface="Times New Roman" panose="02020603050405020304" pitchFamily="18" charset="0"/>
                <a:cs typeface="Times New Roman" panose="02020603050405020304" pitchFamily="18" charset="0"/>
              </a:rPr>
              <a:t>Recommendation Engine</a:t>
            </a:r>
          </a:p>
        </p:txBody>
      </p:sp>
    </p:spTree>
    <p:extLst>
      <p:ext uri="{BB962C8B-B14F-4D97-AF65-F5344CB8AC3E}">
        <p14:creationId xmlns:p14="http://schemas.microsoft.com/office/powerpoint/2010/main" val="398788399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126" y="19762"/>
            <a:ext cx="12192000" cy="6858000"/>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36113" y="19762"/>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4302033" y="2255518"/>
            <a:ext cx="4162698" cy="1015663"/>
          </a:xfrm>
          <a:prstGeom prst="rect">
            <a:avLst/>
          </a:prstGeom>
          <a:noFill/>
        </p:spPr>
        <p:txBody>
          <a:bodyPr wrap="square" rtlCol="0">
            <a:spAutoFit/>
          </a:bodyPr>
          <a:lstStyle/>
          <a:p>
            <a:pPr algn="ctr"/>
            <a:r>
              <a:rPr lang="en-IN" sz="6000" b="1" spc="50" dirty="0" smtClean="0">
                <a:ln w="0">
                  <a:solidFill>
                    <a:srgbClr val="FF66FF"/>
                  </a:solidFill>
                </a:ln>
                <a:solidFill>
                  <a:schemeClr val="bg2"/>
                </a:solidFill>
                <a:effectLst>
                  <a:innerShdw blurRad="63500" dist="50800" dir="13500000">
                    <a:srgbClr val="000000">
                      <a:alpha val="50000"/>
                    </a:srgbClr>
                  </a:innerShdw>
                </a:effectLst>
                <a:latin typeface="Monotype Corsiva" panose="03010101010201010101" pitchFamily="66" charset="0"/>
                <a:cs typeface="Times New Roman" panose="02020603050405020304" pitchFamily="18" charset="0"/>
              </a:rPr>
              <a:t>THANKYOU</a:t>
            </a:r>
            <a:endParaRPr lang="en-IN" sz="6000" b="1" spc="50" dirty="0">
              <a:ln w="0">
                <a:solidFill>
                  <a:srgbClr val="FF66FF"/>
                </a:solidFill>
              </a:ln>
              <a:solidFill>
                <a:schemeClr val="bg2"/>
              </a:solidFill>
              <a:effectLst>
                <a:innerShdw blurRad="63500" dist="50800" dir="13500000">
                  <a:srgbClr val="000000">
                    <a:alpha val="50000"/>
                  </a:srgbClr>
                </a:innerShdw>
              </a:effectLst>
              <a:latin typeface="Monotype Corsiva" panose="03010101010201010101" pitchFamily="66" charset="0"/>
            </a:endParaRPr>
          </a:p>
        </p:txBody>
      </p:sp>
      <p:pic>
        <p:nvPicPr>
          <p:cNvPr id="11" name="Picture 10"/>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2625371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4031873"/>
          </a:xfrm>
          <a:prstGeom prst="rect">
            <a:avLst/>
          </a:prstGeom>
          <a:noFill/>
        </p:spPr>
        <p:txBody>
          <a:bodyPr wrap="square" rtlCol="0">
            <a:spAutoFit/>
          </a:bodyPr>
          <a:lstStyle/>
          <a:p>
            <a:r>
              <a:rPr lang="en-US" sz="2000" b="1" dirty="0">
                <a:solidFill>
                  <a:schemeClr val="accent5">
                    <a:lumMod val="50000"/>
                  </a:schemeClr>
                </a:solidFill>
                <a:latin typeface="Times New Roman" panose="02020603050405020304" pitchFamily="18" charset="0"/>
                <a:cs typeface="Times New Roman" panose="02020603050405020304" pitchFamily="18" charset="0"/>
              </a:rPr>
              <a:t>How Much Data Do We have</a:t>
            </a:r>
            <a:r>
              <a:rPr lang="en-US" sz="2000" b="1" dirty="0" smtClean="0">
                <a:solidFill>
                  <a:schemeClr val="accent5">
                    <a:lumMod val="50000"/>
                  </a:schemeClr>
                </a:solidFill>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Google processes 20 PB a </a:t>
            </a:r>
            <a:r>
              <a:rPr lang="en-US" dirty="0" smtClean="0">
                <a:solidFill>
                  <a:srgbClr val="002060"/>
                </a:solidFill>
                <a:latin typeface="Times New Roman" panose="02020603050405020304" pitchFamily="18" charset="0"/>
                <a:cs typeface="Times New Roman" panose="02020603050405020304" pitchFamily="18" charset="0"/>
              </a:rPr>
              <a:t>day</a:t>
            </a:r>
            <a:endParaRPr lang="en-US" dirty="0">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Facebook has 60 TB of daily logs</a:t>
            </a:r>
          </a:p>
          <a:p>
            <a:pPr marL="342900" indent="-342900">
              <a:lnSpc>
                <a:spcPct val="150000"/>
              </a:lnSpc>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eBay has 6.5 PB of user data + 50 TB/day </a:t>
            </a:r>
          </a:p>
          <a:p>
            <a:pPr>
              <a:lnSpc>
                <a:spcPct val="150000"/>
              </a:lnSpc>
            </a:pPr>
            <a:endParaRPr lang="en-US" dirty="0">
              <a:solidFill>
                <a:srgbClr val="002060"/>
              </a:solidFill>
              <a:latin typeface="Times New Roman" panose="02020603050405020304" pitchFamily="18" charset="0"/>
              <a:cs typeface="Times New Roman" panose="02020603050405020304" pitchFamily="18" charset="0"/>
            </a:endParaRPr>
          </a:p>
          <a:p>
            <a:pPr>
              <a:lnSpc>
                <a:spcPct val="150000"/>
              </a:lnSpc>
            </a:pPr>
            <a:endParaRPr lang="en-US" dirty="0">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Cost of 1 TB of disk: $35</a:t>
            </a:r>
          </a:p>
          <a:p>
            <a:pPr marL="342900" indent="-342900">
              <a:lnSpc>
                <a:spcPct val="150000"/>
              </a:lnSpc>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Time to read 1 TB disk: 3 </a:t>
            </a:r>
            <a:r>
              <a:rPr lang="en-US" dirty="0" err="1">
                <a:solidFill>
                  <a:srgbClr val="002060"/>
                </a:solidFill>
                <a:latin typeface="Times New Roman" panose="02020603050405020304" pitchFamily="18" charset="0"/>
                <a:cs typeface="Times New Roman" panose="02020603050405020304" pitchFamily="18" charset="0"/>
              </a:rPr>
              <a:t>hrs</a:t>
            </a:r>
            <a:r>
              <a:rPr lang="en-US" dirty="0">
                <a:solidFill>
                  <a:srgbClr val="002060"/>
                </a:solidFill>
                <a:latin typeface="Times New Roman" panose="02020603050405020304" pitchFamily="18" charset="0"/>
                <a:cs typeface="Times New Roman" panose="02020603050405020304" pitchFamily="18" charset="0"/>
              </a:rPr>
              <a:t> </a:t>
            </a:r>
          </a:p>
          <a:p>
            <a:pPr marL="342900" indent="-342900">
              <a:lnSpc>
                <a:spcPct val="150000"/>
              </a:lnSpc>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      (100 MB/s)</a:t>
            </a:r>
          </a:p>
          <a:p>
            <a:endParaRPr lang="en-IN" sz="20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0116" y="2823295"/>
            <a:ext cx="4449661" cy="2790256"/>
          </a:xfrm>
          <a:prstGeom prst="rect">
            <a:avLst/>
          </a:prstGeom>
        </p:spPr>
      </p:pic>
    </p:spTree>
    <p:extLst>
      <p:ext uri="{BB962C8B-B14F-4D97-AF65-F5344CB8AC3E}">
        <p14:creationId xmlns:p14="http://schemas.microsoft.com/office/powerpoint/2010/main" val="26398312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5016758"/>
          </a:xfrm>
          <a:prstGeom prst="rect">
            <a:avLst/>
          </a:prstGeom>
          <a:noFill/>
        </p:spPr>
        <p:txBody>
          <a:bodyPr wrap="square" rtlCol="0">
            <a:spAutoFit/>
          </a:bodyPr>
          <a:lstStyle/>
          <a:p>
            <a:r>
              <a:rPr lang="en-IN" sz="2000" b="1" dirty="0" smtClean="0">
                <a:solidFill>
                  <a:schemeClr val="accent5">
                    <a:lumMod val="50000"/>
                  </a:schemeClr>
                </a:solidFill>
                <a:latin typeface="Times New Roman" panose="02020603050405020304" pitchFamily="18" charset="0"/>
                <a:cs typeface="Times New Roman" panose="02020603050405020304" pitchFamily="18" charset="0"/>
              </a:rPr>
              <a:t>Data</a:t>
            </a:r>
          </a:p>
          <a:p>
            <a:pPr marL="342900" indent="-342900" algn="just">
              <a:lnSpc>
                <a:spcPct val="150000"/>
              </a:lnSpc>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In a general sense, "data" refers to raw facts, information, or observations that can be collected, stored, and processed.</a:t>
            </a:r>
          </a:p>
          <a:p>
            <a:pPr marL="342900" indent="-342900" algn="just">
              <a:lnSpc>
                <a:spcPct val="150000"/>
              </a:lnSpc>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Data can be in various forms, and it is the basic building block of information. </a:t>
            </a:r>
          </a:p>
          <a:p>
            <a:pPr marL="342900" indent="-342900" algn="just">
              <a:lnSpc>
                <a:spcPct val="150000"/>
              </a:lnSpc>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In the context of computing and technology, data is often represented in a structured format that can be manipulated and </a:t>
            </a:r>
            <a:r>
              <a:rPr lang="en-IN" sz="2000" dirty="0" err="1">
                <a:solidFill>
                  <a:srgbClr val="002060"/>
                </a:solidFill>
                <a:latin typeface="Times New Roman" panose="02020603050405020304" pitchFamily="18" charset="0"/>
                <a:cs typeface="Times New Roman" panose="02020603050405020304" pitchFamily="18" charset="0"/>
              </a:rPr>
              <a:t>analyzed</a:t>
            </a:r>
            <a:r>
              <a:rPr lang="en-IN" sz="2000" dirty="0">
                <a:solidFill>
                  <a:srgbClr val="002060"/>
                </a:solidFill>
                <a:latin typeface="Times New Roman" panose="02020603050405020304" pitchFamily="18" charset="0"/>
                <a:cs typeface="Times New Roman" panose="02020603050405020304" pitchFamily="18" charset="0"/>
              </a:rPr>
              <a:t> by computers.</a:t>
            </a:r>
          </a:p>
          <a:p>
            <a:pPr marL="342900" indent="-342900" algn="just">
              <a:lnSpc>
                <a:spcPct val="150000"/>
              </a:lnSpc>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Data can be processed and </a:t>
            </a:r>
            <a:r>
              <a:rPr lang="en-IN" sz="2000" dirty="0" err="1">
                <a:solidFill>
                  <a:srgbClr val="002060"/>
                </a:solidFill>
                <a:latin typeface="Times New Roman" panose="02020603050405020304" pitchFamily="18" charset="0"/>
                <a:cs typeface="Times New Roman" panose="02020603050405020304" pitchFamily="18" charset="0"/>
              </a:rPr>
              <a:t>analyzed</a:t>
            </a:r>
            <a:r>
              <a:rPr lang="en-IN" sz="2000" dirty="0">
                <a:solidFill>
                  <a:srgbClr val="002060"/>
                </a:solidFill>
                <a:latin typeface="Times New Roman" panose="02020603050405020304" pitchFamily="18" charset="0"/>
                <a:cs typeface="Times New Roman" panose="02020603050405020304" pitchFamily="18" charset="0"/>
              </a:rPr>
              <a:t> to extract meaningful insights, patterns, and trends. </a:t>
            </a:r>
          </a:p>
          <a:p>
            <a:pPr marL="342900" indent="-342900" algn="just">
              <a:lnSpc>
                <a:spcPct val="150000"/>
              </a:lnSpc>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In the context of data science and technology, the term "data" often refers to information that is stored and manipulated electronically, such as in databases, spreadsheets, or other digital formats. </a:t>
            </a:r>
          </a:p>
          <a:p>
            <a:pPr marL="342900" indent="-342900" algn="just">
              <a:lnSpc>
                <a:spcPct val="150000"/>
              </a:lnSpc>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This electronic data is crucial for various applications, including analytics, machine learning, and decision-making processes.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3878018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975360"/>
            <a:ext cx="11646489" cy="3170099"/>
          </a:xfrm>
          <a:prstGeom prst="rect">
            <a:avLst/>
          </a:prstGeom>
          <a:noFill/>
        </p:spPr>
        <p:txBody>
          <a:bodyPr wrap="square" rtlCol="0">
            <a:spAutoFit/>
          </a:bodyPr>
          <a:lstStyle/>
          <a:p>
            <a:r>
              <a:rPr lang="en-IN" sz="2000" b="1" dirty="0" smtClean="0">
                <a:solidFill>
                  <a:schemeClr val="accent5">
                    <a:lumMod val="50000"/>
                  </a:schemeClr>
                </a:solidFill>
                <a:latin typeface="Times New Roman" panose="02020603050405020304" pitchFamily="18" charset="0"/>
                <a:cs typeface="Times New Roman" panose="02020603050405020304" pitchFamily="18" charset="0"/>
              </a:rPr>
              <a:t>Data</a:t>
            </a:r>
          </a:p>
          <a:p>
            <a:pPr marL="342900" indent="-342900" algn="just">
              <a:lnSpc>
                <a:spcPct val="150000"/>
              </a:lnSpc>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Data is a collection of information gathered by observations, measurements, research or analysis. </a:t>
            </a:r>
          </a:p>
          <a:p>
            <a:pPr marL="342900" indent="-342900" algn="just">
              <a:lnSpc>
                <a:spcPct val="150000"/>
              </a:lnSpc>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They may consist of facts, numbers, names, figures or even description of things. </a:t>
            </a:r>
          </a:p>
          <a:p>
            <a:pPr marL="342900" indent="-342900" algn="just">
              <a:lnSpc>
                <a:spcPct val="150000"/>
              </a:lnSpc>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Data is organized in the form of graphs, charts or tables.</a:t>
            </a:r>
          </a:p>
          <a:p>
            <a:pPr marL="342900" indent="-342900" algn="just">
              <a:lnSpc>
                <a:spcPct val="150000"/>
              </a:lnSpc>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Data refers to a systematic record of a specific quantity. </a:t>
            </a:r>
            <a:endParaRPr lang="en-IN" sz="2000" dirty="0" smtClean="0">
              <a:solidFill>
                <a:srgbClr val="00206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sz="2000" dirty="0" smtClean="0">
                <a:solidFill>
                  <a:srgbClr val="002060"/>
                </a:solidFill>
                <a:latin typeface="Times New Roman" panose="02020603050405020304" pitchFamily="18" charset="0"/>
                <a:cs typeface="Times New Roman" panose="02020603050405020304" pitchFamily="18" charset="0"/>
              </a:rPr>
              <a:t>In </a:t>
            </a:r>
            <a:r>
              <a:rPr lang="en-IN" sz="2000" dirty="0">
                <a:solidFill>
                  <a:srgbClr val="002060"/>
                </a:solidFill>
                <a:latin typeface="Times New Roman" panose="02020603050405020304" pitchFamily="18" charset="0"/>
                <a:cs typeface="Times New Roman" panose="02020603050405020304" pitchFamily="18" charset="0"/>
              </a:rPr>
              <a:t>other words, it is a set of facts and figures which are useful in a particular purpose like a survey or an analysis.</a:t>
            </a: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2" name="Picture 1"/>
          <p:cNvPicPr>
            <a:picLocks noChangeAspect="1"/>
          </p:cNvPicPr>
          <p:nvPr/>
        </p:nvPicPr>
        <p:blipFill>
          <a:blip r:embed="rId3"/>
          <a:stretch>
            <a:fillRect/>
          </a:stretch>
        </p:blipFill>
        <p:spPr>
          <a:xfrm>
            <a:off x="5066047" y="3953514"/>
            <a:ext cx="2196899" cy="2041876"/>
          </a:xfrm>
          <a:prstGeom prst="rect">
            <a:avLst/>
          </a:prstGeom>
        </p:spPr>
      </p:pic>
    </p:spTree>
    <p:extLst>
      <p:ext uri="{BB962C8B-B14F-4D97-AF65-F5344CB8AC3E}">
        <p14:creationId xmlns:p14="http://schemas.microsoft.com/office/powerpoint/2010/main" val="26034604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5247590"/>
          </a:xfrm>
          <a:prstGeom prst="rect">
            <a:avLst/>
          </a:prstGeom>
          <a:noFill/>
        </p:spPr>
        <p:txBody>
          <a:bodyPr wrap="square" rtlCol="0">
            <a:spAutoFit/>
          </a:bodyPr>
          <a:lstStyle/>
          <a:p>
            <a:r>
              <a:rPr lang="en-IN" sz="2000" b="1" dirty="0" smtClean="0">
                <a:solidFill>
                  <a:schemeClr val="accent5">
                    <a:lumMod val="50000"/>
                  </a:schemeClr>
                </a:solidFill>
                <a:latin typeface="Times New Roman" panose="02020603050405020304" pitchFamily="18" charset="0"/>
                <a:cs typeface="Times New Roman" panose="02020603050405020304" pitchFamily="18" charset="0"/>
              </a:rPr>
              <a:t>Types of Data</a:t>
            </a:r>
          </a:p>
          <a:p>
            <a:pPr marL="342900" indent="-342900" algn="just">
              <a:lnSpc>
                <a:spcPct val="150000"/>
              </a:lnSpc>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endParaRPr lang="en-IN"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Quantitative Data: Numerical information that can be measured and counted. Examples include height, weight, temperature, and income.</a:t>
            </a:r>
          </a:p>
          <a:p>
            <a:pPr marL="342900" indent="-342900" algn="just">
              <a:lnSpc>
                <a:spcPct val="150000"/>
              </a:lnSpc>
              <a:buFont typeface="Arial" panose="020B0604020202020204" pitchFamily="34" charset="0"/>
              <a:buChar char="•"/>
            </a:pPr>
            <a:r>
              <a:rPr lang="en-IN" dirty="0">
                <a:solidFill>
                  <a:srgbClr val="002060"/>
                </a:solidFill>
                <a:latin typeface="Times New Roman" panose="02020603050405020304" pitchFamily="18" charset="0"/>
                <a:cs typeface="Times New Roman" panose="02020603050405020304" pitchFamily="18" charset="0"/>
              </a:rPr>
              <a:t>Qualitative Data: Descriptive, non-numeric information that is categorical in nature. Examples include </a:t>
            </a:r>
            <a:r>
              <a:rPr lang="en-IN" dirty="0" err="1">
                <a:solidFill>
                  <a:srgbClr val="002060"/>
                </a:solidFill>
                <a:latin typeface="Times New Roman" panose="02020603050405020304" pitchFamily="18" charset="0"/>
                <a:cs typeface="Times New Roman" panose="02020603050405020304" pitchFamily="18" charset="0"/>
              </a:rPr>
              <a:t>colors</a:t>
            </a:r>
            <a:r>
              <a:rPr lang="en-IN" dirty="0">
                <a:solidFill>
                  <a:srgbClr val="002060"/>
                </a:solidFill>
                <a:latin typeface="Times New Roman" panose="02020603050405020304" pitchFamily="18" charset="0"/>
                <a:cs typeface="Times New Roman" panose="02020603050405020304" pitchFamily="18" charset="0"/>
              </a:rPr>
              <a:t>, names, and types of fruits.</a:t>
            </a:r>
          </a:p>
          <a:p>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pic>
        <p:nvPicPr>
          <p:cNvPr id="8" name="Picture 7"/>
          <p:cNvPicPr>
            <a:picLocks noChangeAspect="1"/>
          </p:cNvPicPr>
          <p:nvPr/>
        </p:nvPicPr>
        <p:blipFill>
          <a:blip r:embed="rId3"/>
          <a:stretch>
            <a:fillRect/>
          </a:stretch>
        </p:blipFill>
        <p:spPr>
          <a:xfrm>
            <a:off x="2346960" y="844732"/>
            <a:ext cx="7620000" cy="3076575"/>
          </a:xfrm>
          <a:prstGeom prst="rect">
            <a:avLst/>
          </a:prstGeom>
        </p:spPr>
      </p:pic>
    </p:spTree>
    <p:extLst>
      <p:ext uri="{BB962C8B-B14F-4D97-AF65-F5344CB8AC3E}">
        <p14:creationId xmlns:p14="http://schemas.microsoft.com/office/powerpoint/2010/main" val="484539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69"/>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5016758"/>
          </a:xfrm>
          <a:prstGeom prst="rect">
            <a:avLst/>
          </a:prstGeom>
          <a:noFill/>
        </p:spPr>
        <p:txBody>
          <a:bodyPr wrap="square" rtlCol="0">
            <a:spAutoFit/>
          </a:bodyPr>
          <a:lstStyle/>
          <a:p>
            <a:pPr algn="just"/>
            <a:r>
              <a:rPr lang="en-IN" sz="2000" b="1" dirty="0" smtClean="0">
                <a:solidFill>
                  <a:schemeClr val="accent5">
                    <a:lumMod val="50000"/>
                  </a:schemeClr>
                </a:solidFill>
                <a:latin typeface="Times New Roman" panose="02020603050405020304" pitchFamily="18" charset="0"/>
                <a:cs typeface="Times New Roman" panose="02020603050405020304" pitchFamily="18" charset="0"/>
              </a:rPr>
              <a:t>Types of Data</a:t>
            </a:r>
          </a:p>
          <a:p>
            <a:pPr marL="342900" indent="-342900" algn="just">
              <a:lnSpc>
                <a:spcPct val="150000"/>
              </a:lnSpc>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Categorical Data: Represents categories or labels and is often used to group data. Examples include types of animals, genres of movies, or marital status.</a:t>
            </a:r>
          </a:p>
          <a:p>
            <a:pPr marL="342900" indent="-342900" algn="just">
              <a:lnSpc>
                <a:spcPct val="150000"/>
              </a:lnSpc>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Ordinal Data: Represents categories with a meaningful order or ranking. Examples include education levels (e.g., high school, college, postgraduate).</a:t>
            </a:r>
          </a:p>
          <a:p>
            <a:pPr marL="342900" indent="-342900" algn="just">
              <a:lnSpc>
                <a:spcPct val="150000"/>
              </a:lnSpc>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Nominal Data: Represents categories with no inherent order. Examples include </a:t>
            </a:r>
            <a:r>
              <a:rPr lang="en-IN" sz="2000" dirty="0" err="1">
                <a:solidFill>
                  <a:srgbClr val="002060"/>
                </a:solidFill>
                <a:latin typeface="Times New Roman" panose="02020603050405020304" pitchFamily="18" charset="0"/>
                <a:cs typeface="Times New Roman" panose="02020603050405020304" pitchFamily="18" charset="0"/>
              </a:rPr>
              <a:t>colors</a:t>
            </a:r>
            <a:r>
              <a:rPr lang="en-IN" sz="2000" dirty="0">
                <a:solidFill>
                  <a:srgbClr val="002060"/>
                </a:solidFill>
                <a:latin typeface="Times New Roman" panose="02020603050405020304" pitchFamily="18" charset="0"/>
                <a:cs typeface="Times New Roman" panose="02020603050405020304" pitchFamily="18" charset="0"/>
              </a:rPr>
              <a:t> or types of fruits.</a:t>
            </a:r>
          </a:p>
          <a:p>
            <a:pPr marL="342900" indent="-342900" algn="just">
              <a:lnSpc>
                <a:spcPct val="150000"/>
              </a:lnSpc>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Continuous Data: Can take any value within a given range. Examples include height, weight, and temperature.</a:t>
            </a:r>
          </a:p>
          <a:p>
            <a:pPr marL="342900" indent="-342900" algn="just">
              <a:lnSpc>
                <a:spcPct val="150000"/>
              </a:lnSpc>
              <a:buFont typeface="Arial" panose="020B0604020202020204" pitchFamily="34" charset="0"/>
              <a:buChar char="•"/>
            </a:pPr>
            <a:r>
              <a:rPr lang="en-IN" sz="2000" dirty="0">
                <a:solidFill>
                  <a:srgbClr val="002060"/>
                </a:solidFill>
                <a:latin typeface="Times New Roman" panose="02020603050405020304" pitchFamily="18" charset="0"/>
                <a:cs typeface="Times New Roman" panose="02020603050405020304" pitchFamily="18" charset="0"/>
              </a:rPr>
              <a:t>Discrete Data: Consists of distinct values and cannot take on values between them. Examples include the number of students in a class or the number of cars in a parking lot.</a:t>
            </a:r>
          </a:p>
          <a:p>
            <a:pPr marL="342900" indent="-342900" algn="just">
              <a:lnSpc>
                <a:spcPct val="150000"/>
              </a:lnSpc>
              <a:buFont typeface="Arial" panose="020B0604020202020204" pitchFamily="34" charset="0"/>
              <a:buChar char="•"/>
            </a:pPr>
            <a:endParaRPr lang="en-IN" sz="2000" dirty="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5330238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69670"/>
            <a:ext cx="12192000" cy="6927669"/>
          </a:xfrm>
          <a:prstGeom prst="rect">
            <a:avLst/>
          </a:prstGeom>
          <a:ln/>
        </p:spPr>
        <p:style>
          <a:lnRef idx="2">
            <a:schemeClr val="accent3"/>
          </a:lnRef>
          <a:fillRef idx="1">
            <a:schemeClr val="lt1"/>
          </a:fillRef>
          <a:effectRef idx="0">
            <a:schemeClr val="accent3"/>
          </a:effectRef>
          <a:fontRef idx="minor">
            <a:schemeClr val="dk1"/>
          </a:fontRef>
        </p:style>
        <p:txBody>
          <a:bodyPr rtlCol="0" anchor="ctr"/>
          <a:lstStyle/>
          <a:p>
            <a:pPr algn="ctr"/>
            <a:endParaRPr lang="en-IN"/>
          </a:p>
        </p:txBody>
      </p:sp>
      <p:sp>
        <p:nvSpPr>
          <p:cNvPr id="9" name="TextBox 8"/>
          <p:cNvSpPr txBox="1"/>
          <p:nvPr/>
        </p:nvSpPr>
        <p:spPr>
          <a:xfrm>
            <a:off x="902560" y="29643"/>
            <a:ext cx="10944226" cy="338554"/>
          </a:xfrm>
          <a:prstGeom prst="rect">
            <a:avLst/>
          </a:prstGeom>
          <a:noFill/>
        </p:spPr>
        <p:txBody>
          <a:bodyPr wrap="square" rtlCol="0">
            <a:spAutoFit/>
          </a:bodyPr>
          <a:lstStyle/>
          <a:p>
            <a:r>
              <a:rPr lang="en-IN" sz="1600" b="1" dirty="0">
                <a:solidFill>
                  <a:schemeClr val="accent5">
                    <a:lumMod val="50000"/>
                  </a:schemeClr>
                </a:solidFill>
                <a:latin typeface="Times New Roman" panose="02020603050405020304" pitchFamily="18" charset="0"/>
                <a:cs typeface="Times New Roman" panose="02020603050405020304" pitchFamily="18" charset="0"/>
              </a:rPr>
              <a:t>CLASS 1	                                          CD-404   INTRODUCTION TO DATA SCIENCE                                                      UNIT I</a:t>
            </a:r>
          </a:p>
        </p:txBody>
      </p:sp>
      <p:sp>
        <p:nvSpPr>
          <p:cNvPr id="15" name="TextBox 14"/>
          <p:cNvSpPr txBox="1"/>
          <p:nvPr/>
        </p:nvSpPr>
        <p:spPr>
          <a:xfrm>
            <a:off x="0" y="6080445"/>
            <a:ext cx="3021874" cy="707886"/>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Prof. Vineeta Shrivastava</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Assistant Professor</a:t>
            </a:r>
          </a:p>
          <a:p>
            <a:r>
              <a:rPr lang="en-IN" sz="1000" dirty="0">
                <a:solidFill>
                  <a:schemeClr val="accent5">
                    <a:lumMod val="50000"/>
                  </a:schemeClr>
                </a:solidFill>
                <a:latin typeface="Times New Roman" panose="02020603050405020304" pitchFamily="18" charset="0"/>
                <a:cs typeface="Times New Roman" panose="02020603050405020304" pitchFamily="18" charset="0"/>
              </a:rPr>
              <a:t>Department of Computer Science &amp; Engineering </a:t>
            </a:r>
          </a:p>
          <a:p>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LNCT-E</a:t>
            </a:r>
            <a:r>
              <a:rPr lang="en-IN" sz="1000" dirty="0">
                <a:solidFill>
                  <a:schemeClr val="accent5">
                    <a:lumMod val="50000"/>
                  </a:schemeClr>
                </a:solidFill>
                <a:latin typeface="Times New Roman" panose="02020603050405020304" pitchFamily="18" charset="0"/>
                <a:cs typeface="Times New Roman" panose="02020603050405020304" pitchFamily="18" charset="0"/>
              </a:rPr>
              <a:t>,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8969829" y="6434388"/>
            <a:ext cx="3387634" cy="246221"/>
          </a:xfrm>
          <a:prstGeom prst="rect">
            <a:avLst/>
          </a:prstGeom>
          <a:noFill/>
        </p:spPr>
        <p:txBody>
          <a:bodyPr wrap="square" rtlCol="0">
            <a:spAutoFit/>
          </a:bodyPr>
          <a:lstStyle/>
          <a:p>
            <a:r>
              <a:rPr lang="en-IN" sz="1000" dirty="0">
                <a:solidFill>
                  <a:schemeClr val="accent5">
                    <a:lumMod val="50000"/>
                  </a:schemeClr>
                </a:solidFill>
                <a:latin typeface="Times New Roman" panose="02020603050405020304" pitchFamily="18" charset="0"/>
                <a:cs typeface="Times New Roman" panose="02020603050405020304" pitchFamily="18" charset="0"/>
              </a:rPr>
              <a:t>Lakshmi Narain College of Technology Excellence, </a:t>
            </a:r>
            <a:r>
              <a:rPr lang="en-IN" sz="1000" dirty="0" smtClean="0">
                <a:solidFill>
                  <a:schemeClr val="accent5">
                    <a:lumMod val="50000"/>
                  </a:schemeClr>
                </a:solidFill>
                <a:latin typeface="Times New Roman" panose="02020603050405020304" pitchFamily="18" charset="0"/>
                <a:cs typeface="Times New Roman" panose="02020603050405020304" pitchFamily="18" charset="0"/>
              </a:rPr>
              <a:t>Bhopal</a:t>
            </a:r>
            <a:endParaRPr lang="en-IN" sz="1000" dirty="0">
              <a:solidFill>
                <a:schemeClr val="accent5">
                  <a:lumMod val="50000"/>
                </a:schemeClr>
              </a:solidFill>
              <a:latin typeface="Times New Roman" panose="02020603050405020304" pitchFamily="18" charset="0"/>
              <a:cs typeface="Times New Roman" panose="02020603050405020304" pitchFamily="18" charset="0"/>
            </a:endParaRPr>
          </a:p>
        </p:txBody>
      </p:sp>
      <p:sp>
        <p:nvSpPr>
          <p:cNvPr id="17" name="TextBox 16"/>
          <p:cNvSpPr txBox="1"/>
          <p:nvPr/>
        </p:nvSpPr>
        <p:spPr>
          <a:xfrm>
            <a:off x="200297" y="879566"/>
            <a:ext cx="11646489" cy="4031873"/>
          </a:xfrm>
          <a:prstGeom prst="rect">
            <a:avLst/>
          </a:prstGeom>
          <a:noFill/>
        </p:spPr>
        <p:txBody>
          <a:bodyPr wrap="square" rtlCol="0">
            <a:spAutoFit/>
          </a:bodyPr>
          <a:lstStyle/>
          <a:p>
            <a:pPr algn="just"/>
            <a:r>
              <a:rPr lang="en-US" sz="2000" b="1" dirty="0">
                <a:solidFill>
                  <a:schemeClr val="accent5">
                    <a:lumMod val="50000"/>
                  </a:schemeClr>
                </a:solidFill>
                <a:latin typeface="Times New Roman" panose="02020603050405020304" pitchFamily="18" charset="0"/>
                <a:cs typeface="Times New Roman" panose="02020603050405020304" pitchFamily="18" charset="0"/>
              </a:rPr>
              <a:t>What To Do With These Data</a:t>
            </a:r>
            <a:r>
              <a:rPr lang="en-US" sz="2000" b="1" dirty="0" smtClean="0">
                <a:solidFill>
                  <a:schemeClr val="accent5">
                    <a:lumMod val="50000"/>
                  </a:schemeClr>
                </a:solidFill>
                <a:latin typeface="Times New Roman" panose="02020603050405020304" pitchFamily="18" charset="0"/>
                <a:cs typeface="Times New Roman" panose="02020603050405020304" pitchFamily="18" charset="0"/>
              </a:rPr>
              <a:t>?</a:t>
            </a:r>
          </a:p>
          <a:p>
            <a:pPr marL="342900" indent="-342900" algn="just">
              <a:lnSpc>
                <a:spcPct val="150000"/>
              </a:lnSpc>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Aggregation and Statistics </a:t>
            </a:r>
          </a:p>
          <a:p>
            <a:pPr marL="1257300" lvl="3" indent="-342900" algn="just">
              <a:lnSpc>
                <a:spcPct val="150000"/>
              </a:lnSpc>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Data warehousing and </a:t>
            </a:r>
            <a:r>
              <a:rPr lang="en-US" dirty="0" smtClean="0">
                <a:solidFill>
                  <a:srgbClr val="002060"/>
                </a:solidFill>
                <a:latin typeface="Times New Roman" panose="02020603050405020304" pitchFamily="18" charset="0"/>
                <a:cs typeface="Times New Roman" panose="02020603050405020304" pitchFamily="18" charset="0"/>
              </a:rPr>
              <a:t>OLAP (online analytical processing)</a:t>
            </a:r>
            <a:endParaRPr lang="en-US" dirty="0">
              <a:solidFill>
                <a:srgbClr val="00206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Indexing, Searching, and Querying</a:t>
            </a:r>
          </a:p>
          <a:p>
            <a:pPr marL="1257300" lvl="3" indent="-342900" algn="just">
              <a:lnSpc>
                <a:spcPct val="150000"/>
              </a:lnSpc>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Keyword based search </a:t>
            </a:r>
          </a:p>
          <a:p>
            <a:pPr marL="1257300" lvl="3" indent="-342900" algn="just">
              <a:lnSpc>
                <a:spcPct val="150000"/>
              </a:lnSpc>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Pattern matching </a:t>
            </a:r>
            <a:endParaRPr lang="en-US" dirty="0" smtClean="0">
              <a:solidFill>
                <a:srgbClr val="002060"/>
              </a:solidFill>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Knowledge discovery</a:t>
            </a:r>
          </a:p>
          <a:p>
            <a:pPr marL="1257300" lvl="3" indent="-342900" algn="just">
              <a:lnSpc>
                <a:spcPct val="150000"/>
              </a:lnSpc>
              <a:buFont typeface="Arial" panose="020B0604020202020204" pitchFamily="34" charset="0"/>
              <a:buChar char="•"/>
            </a:pPr>
            <a:r>
              <a:rPr lang="en-US" dirty="0" smtClean="0">
                <a:solidFill>
                  <a:srgbClr val="002060"/>
                </a:solidFill>
                <a:latin typeface="Times New Roman" panose="02020603050405020304" pitchFamily="18" charset="0"/>
                <a:cs typeface="Times New Roman" panose="02020603050405020304" pitchFamily="18" charset="0"/>
              </a:rPr>
              <a:t>Data </a:t>
            </a:r>
            <a:r>
              <a:rPr lang="en-US" dirty="0">
                <a:solidFill>
                  <a:srgbClr val="002060"/>
                </a:solidFill>
                <a:latin typeface="Times New Roman" panose="02020603050405020304" pitchFamily="18" charset="0"/>
                <a:cs typeface="Times New Roman" panose="02020603050405020304" pitchFamily="18" charset="0"/>
              </a:rPr>
              <a:t>Mining</a:t>
            </a:r>
          </a:p>
          <a:p>
            <a:pPr marL="1257300" lvl="3" indent="-342900" algn="just">
              <a:lnSpc>
                <a:spcPct val="150000"/>
              </a:lnSpc>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Statistical Modeling</a:t>
            </a:r>
          </a:p>
          <a:p>
            <a:pPr algn="just"/>
            <a:endParaRPr lang="en-IN" sz="2000" b="1" dirty="0">
              <a:solidFill>
                <a:schemeClr val="accent5">
                  <a:lumMod val="50000"/>
                </a:schemeClr>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0" y="-24954"/>
            <a:ext cx="909987" cy="427985"/>
          </a:xfrm>
          <a:prstGeom prst="rect">
            <a:avLst/>
          </a:prstGeom>
        </p:spPr>
      </p:pic>
    </p:spTree>
    <p:extLst>
      <p:ext uri="{BB962C8B-B14F-4D97-AF65-F5344CB8AC3E}">
        <p14:creationId xmlns:p14="http://schemas.microsoft.com/office/powerpoint/2010/main" val="1181372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1115</TotalTime>
  <Words>2323</Words>
  <Application>Microsoft Office PowerPoint</Application>
  <PresentationFormat>Widescreen</PresentationFormat>
  <Paragraphs>414</Paragraphs>
  <Slides>36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36</vt:i4>
      </vt:variant>
    </vt:vector>
  </HeadingPairs>
  <TitlesOfParts>
    <vt:vector size="43" baseType="lpstr">
      <vt:lpstr>Arial</vt:lpstr>
      <vt:lpstr>Calibri</vt:lpstr>
      <vt:lpstr>Calibri Light</vt:lpstr>
      <vt:lpstr>Monotype Corsiva</vt:lpstr>
      <vt:lpstr>Times New Roman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Vineeta Shrivastava</dc:creator>
  <cp:lastModifiedBy>Vineeta Shrivastava</cp:lastModifiedBy>
  <cp:revision>130</cp:revision>
  <dcterms:created xsi:type="dcterms:W3CDTF">2024-01-16T04:34:42Z</dcterms:created>
  <dcterms:modified xsi:type="dcterms:W3CDTF">2024-03-02T07:54:39Z</dcterms:modified>
</cp:coreProperties>
</file>