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34"/>
  </p:notesMasterIdLst>
  <p:sldIdLst>
    <p:sldId id="257" r:id="rId3"/>
    <p:sldId id="272" r:id="rId4"/>
    <p:sldId id="274" r:id="rId5"/>
    <p:sldId id="275" r:id="rId6"/>
    <p:sldId id="285" r:id="rId7"/>
    <p:sldId id="276" r:id="rId8"/>
    <p:sldId id="277" r:id="rId9"/>
    <p:sldId id="278" r:id="rId10"/>
    <p:sldId id="280" r:id="rId11"/>
    <p:sldId id="286" r:id="rId12"/>
    <p:sldId id="281" r:id="rId13"/>
    <p:sldId id="307" r:id="rId14"/>
    <p:sldId id="282" r:id="rId15"/>
    <p:sldId id="287" r:id="rId16"/>
    <p:sldId id="283" r:id="rId17"/>
    <p:sldId id="303" r:id="rId18"/>
    <p:sldId id="304" r:id="rId19"/>
    <p:sldId id="305" r:id="rId20"/>
    <p:sldId id="306" r:id="rId21"/>
    <p:sldId id="288" r:id="rId22"/>
    <p:sldId id="289" r:id="rId23"/>
    <p:sldId id="290" r:id="rId24"/>
    <p:sldId id="291" r:id="rId25"/>
    <p:sldId id="292" r:id="rId26"/>
    <p:sldId id="293" r:id="rId27"/>
    <p:sldId id="294" r:id="rId28"/>
    <p:sldId id="295" r:id="rId29"/>
    <p:sldId id="296" r:id="rId30"/>
    <p:sldId id="273" r:id="rId31"/>
    <p:sldId id="279"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04-03-2024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04-03-2024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04-03-2024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04-03-2024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876436" y="19761"/>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2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9636" y="2533904"/>
            <a:ext cx="12017827" cy="523220"/>
          </a:xfrm>
          <a:prstGeom prst="rect">
            <a:avLst/>
          </a:prstGeom>
          <a:noFill/>
        </p:spPr>
        <p:txBody>
          <a:bodyPr wrap="square" rtlCol="0">
            <a:spAutoFit/>
          </a:bodyPr>
          <a:lstStyle/>
          <a:p>
            <a:pPr algn="ct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WHAT IS DATA SCIENCE ?</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2548" y="1090827"/>
            <a:ext cx="11594238" cy="5262979"/>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Data Scientists</a:t>
            </a:r>
          </a:p>
          <a:p>
            <a:pPr marL="342900" indent="-342900" algn="just">
              <a:lnSpc>
                <a:spcPct val="150000"/>
              </a:lnSpc>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A </a:t>
            </a:r>
            <a:r>
              <a:rPr lang="en-IN" sz="3200" dirty="0">
                <a:latin typeface="Times New Roman" panose="02020603050405020304" pitchFamily="18" charset="0"/>
                <a:cs typeface="Times New Roman" panose="02020603050405020304" pitchFamily="18" charset="0"/>
              </a:rPr>
              <a:t>data scientist is a professional who uses a combination of skills in statistics, mathematics, programming, and domain-specific knowledge 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interpret complex data sets. </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role of a data scientist involves extracting meaningful insights and knowledge from data, helping organizations make informed decisions and solve complex problems.</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447163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48340" y="467509"/>
            <a:ext cx="11131735" cy="3785652"/>
          </a:xfrm>
          <a:prstGeom prst="rect">
            <a:avLst/>
          </a:prstGeom>
          <a:noFill/>
        </p:spPr>
        <p:txBody>
          <a:bodyPr wrap="square" rtlCol="0">
            <a:spAutoFit/>
          </a:bodyPr>
          <a:lstStyle/>
          <a:p>
            <a:pPr algn="just">
              <a:lnSpc>
                <a:spcPct val="150000"/>
              </a:lnSpc>
            </a:pPr>
            <a:r>
              <a:rPr lang="en-IN" sz="3200" b="1" dirty="0" smtClean="0">
                <a:latin typeface="Times New Roman" panose="02020603050405020304" pitchFamily="18" charset="0"/>
                <a:cs typeface="Times New Roman" panose="02020603050405020304" pitchFamily="18" charset="0"/>
              </a:rPr>
              <a:t>What does data Scientist do?</a:t>
            </a:r>
          </a:p>
          <a:p>
            <a:pPr algn="just">
              <a:lnSpc>
                <a:spcPct val="150000"/>
              </a:lnSpc>
            </a:pPr>
            <a:r>
              <a:rPr lang="en-IN" sz="3200" dirty="0">
                <a:latin typeface="Times New Roman" panose="02020603050405020304" pitchFamily="18" charset="0"/>
                <a:cs typeface="Times New Roman" panose="02020603050405020304" pitchFamily="18" charset="0"/>
              </a:rPr>
              <a:t>Data scientists play a crucial role in extracting meaningful insights and knowledge from large and complex datasets. </a:t>
            </a:r>
            <a:endParaRPr lang="en-IN" sz="3200" dirty="0" smtClean="0">
              <a:latin typeface="Times New Roman" panose="02020603050405020304" pitchFamily="18" charset="0"/>
              <a:cs typeface="Times New Roman" panose="02020603050405020304" pitchFamily="18" charset="0"/>
            </a:endParaRPr>
          </a:p>
          <a:p>
            <a:pPr algn="just">
              <a:lnSpc>
                <a:spcPct val="150000"/>
              </a:lnSpc>
            </a:pPr>
            <a:r>
              <a:rPr lang="en-IN" sz="3200" dirty="0" smtClean="0">
                <a:latin typeface="Times New Roman" panose="02020603050405020304" pitchFamily="18" charset="0"/>
                <a:cs typeface="Times New Roman" panose="02020603050405020304" pitchFamily="18" charset="0"/>
              </a:rPr>
              <a:t>Their </a:t>
            </a:r>
            <a:r>
              <a:rPr lang="en-IN" sz="3200" dirty="0">
                <a:latin typeface="Times New Roman" panose="02020603050405020304" pitchFamily="18" charset="0"/>
                <a:cs typeface="Times New Roman" panose="02020603050405020304" pitchFamily="18" charset="0"/>
              </a:rPr>
              <a:t>responsibilities encompass a wide range of tasks, and they typically engage in the following activities</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61149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3370214" y="629014"/>
            <a:ext cx="7141032" cy="4801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Problem Definition</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Data Collection</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Data Cleaning and Pre-processing</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Exploratory Data Analysis (EDA)</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Feature Engineering</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Model Building</a:t>
            </a:r>
          </a:p>
          <a:p>
            <a:endParaRPr lang="en-IN" dirty="0"/>
          </a:p>
        </p:txBody>
      </p:sp>
    </p:spTree>
    <p:extLst>
      <p:ext uri="{BB962C8B-B14F-4D97-AF65-F5344CB8AC3E}">
        <p14:creationId xmlns:p14="http://schemas.microsoft.com/office/powerpoint/2010/main" val="3454705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74319" y="368197"/>
            <a:ext cx="11443065" cy="5262979"/>
          </a:xfrm>
          <a:prstGeom prst="rect">
            <a:avLst/>
          </a:prstGeom>
          <a:noFill/>
        </p:spPr>
        <p:txBody>
          <a:bodyPr wrap="square" rtlCol="0">
            <a:spAutoFit/>
          </a:bodyPr>
          <a:lstStyle/>
          <a:p>
            <a:pPr algn="just">
              <a:lnSpc>
                <a:spcPct val="150000"/>
              </a:lnSpc>
            </a:pPr>
            <a:r>
              <a:rPr lang="en-IN" sz="3200" b="1" dirty="0" smtClean="0">
                <a:latin typeface="Times New Roman" panose="02020603050405020304" pitchFamily="18" charset="0"/>
                <a:cs typeface="Times New Roman" panose="02020603050405020304" pitchFamily="18" charset="0"/>
              </a:rPr>
              <a:t>What does data Scientist do?</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Model Evaluation and Validation</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Interpretation and </a:t>
            </a:r>
            <a:r>
              <a:rPr lang="en-IN" sz="3200" dirty="0" smtClean="0">
                <a:latin typeface="Times New Roman" panose="02020603050405020304" pitchFamily="18" charset="0"/>
                <a:cs typeface="Times New Roman" panose="02020603050405020304" pitchFamily="18" charset="0"/>
              </a:rPr>
              <a:t>Insights</a:t>
            </a:r>
            <a:endParaRPr lang="en-IN" sz="3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Data </a:t>
            </a:r>
            <a:r>
              <a:rPr lang="en-IN" sz="3200" dirty="0" smtClean="0">
                <a:latin typeface="Times New Roman" panose="02020603050405020304" pitchFamily="18" charset="0"/>
                <a:cs typeface="Times New Roman" panose="02020603050405020304" pitchFamily="18" charset="0"/>
              </a:rPr>
              <a:t>Visualization</a:t>
            </a:r>
            <a:endParaRPr lang="en-IN" sz="3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Continuous Learning and </a:t>
            </a:r>
            <a:r>
              <a:rPr lang="en-IN" sz="3200" dirty="0" smtClean="0">
                <a:latin typeface="Times New Roman" panose="02020603050405020304" pitchFamily="18" charset="0"/>
                <a:cs typeface="Times New Roman" panose="02020603050405020304" pitchFamily="18" charset="0"/>
              </a:rPr>
              <a:t>Improvement</a:t>
            </a:r>
            <a:endParaRPr lang="en-IN" sz="3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Deployment and Integration</a:t>
            </a: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Monitoring and </a:t>
            </a:r>
            <a:r>
              <a:rPr lang="en-IN" sz="3200" dirty="0" smtClean="0">
                <a:latin typeface="Times New Roman" panose="02020603050405020304" pitchFamily="18" charset="0"/>
                <a:cs typeface="Times New Roman" panose="02020603050405020304" pitchFamily="18" charset="0"/>
              </a:rPr>
              <a:t>Maintenance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514536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74319" y="368197"/>
            <a:ext cx="11443065" cy="742511"/>
          </a:xfrm>
          <a:prstGeom prst="rect">
            <a:avLst/>
          </a:prstGeom>
          <a:noFill/>
        </p:spPr>
        <p:txBody>
          <a:bodyPr wrap="square" rtlCol="0">
            <a:spAutoFit/>
          </a:bodyPr>
          <a:lstStyle/>
          <a:p>
            <a:pPr algn="just">
              <a:lnSpc>
                <a:spcPct val="150000"/>
              </a:lnSpc>
            </a:pPr>
            <a:r>
              <a:rPr lang="en-IN" sz="3200" b="1" dirty="0" smtClean="0">
                <a:latin typeface="Times New Roman" panose="02020603050405020304" pitchFamily="18" charset="0"/>
                <a:cs typeface="Times New Roman" panose="02020603050405020304" pitchFamily="18" charset="0"/>
              </a:rPr>
              <a:t>What does data Scientist do?</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391886" y="1485383"/>
            <a:ext cx="11242765" cy="4308872"/>
          </a:xfrm>
          <a:prstGeom prst="rect">
            <a:avLst/>
          </a:prstGeom>
          <a:noFill/>
        </p:spPr>
        <p:txBody>
          <a:bodyPr wrap="square" rtlCol="0">
            <a:spAutoFit/>
          </a:bodyPr>
          <a:lstStyle/>
          <a:p>
            <a:pPr marL="342900" lvl="0" indent="-342900" algn="just" fontAlgn="base">
              <a:lnSpc>
                <a:spcPct val="150000"/>
              </a:lnSpc>
              <a:spcBef>
                <a:spcPct val="0"/>
              </a:spcBef>
              <a:spcAft>
                <a:spcPct val="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Overall, data scientists use their expertise to turn raw data into actionable insights, drive decision-making processes, and contribute to the success and innovation of organizations across various industries.</a:t>
            </a:r>
          </a:p>
          <a:p>
            <a:pPr lvl="0" eaLnBrk="0" fontAlgn="base" hangingPunct="0">
              <a:spcBef>
                <a:spcPct val="0"/>
              </a:spcBef>
              <a:spcAft>
                <a:spcPct val="0"/>
              </a:spcAft>
            </a:pPr>
            <a:r>
              <a:rPr lang="en-US" altLang="en-US" sz="3200" dirty="0">
                <a:solidFill>
                  <a:srgbClr val="000000"/>
                </a:solidFill>
                <a:latin typeface="Söhne"/>
              </a:rPr>
              <a:t/>
            </a:r>
            <a:br>
              <a:rPr lang="en-US" altLang="en-US" sz="3200" dirty="0">
                <a:solidFill>
                  <a:srgbClr val="000000"/>
                </a:solidFill>
                <a:latin typeface="Söhne"/>
              </a:rPr>
            </a:br>
            <a:endParaRPr lang="en-US" altLang="en-US" sz="3200" dirty="0">
              <a:latin typeface="Arial" panose="020B0604020202020204" pitchFamily="34" charset="0"/>
            </a:endParaRPr>
          </a:p>
          <a:p>
            <a:endParaRPr lang="en-IN" dirty="0"/>
          </a:p>
        </p:txBody>
      </p:sp>
    </p:spTree>
    <p:extLst>
      <p:ext uri="{BB962C8B-B14F-4D97-AF65-F5344CB8AC3E}">
        <p14:creationId xmlns:p14="http://schemas.microsoft.com/office/powerpoint/2010/main" val="2831948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5262979"/>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Data </a:t>
            </a:r>
            <a:r>
              <a:rPr lang="en-IN" sz="2800" b="1" dirty="0" smtClean="0">
                <a:latin typeface="Times New Roman" panose="02020603050405020304" pitchFamily="18" charset="0"/>
                <a:cs typeface="Times New Roman" panose="02020603050405020304" pitchFamily="18" charset="0"/>
              </a:rPr>
              <a:t>Scientist-Skill Set</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Statistics</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Programming Language</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Extraction and processing</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wrangling and exploration</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Machine Learning</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Big data processing frameworks </a:t>
            </a:r>
          </a:p>
          <a:p>
            <a:pPr marL="342900" indent="-3429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visualization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5762897" y="660232"/>
            <a:ext cx="5749834" cy="5897266"/>
          </a:xfrm>
          <a:prstGeom prst="rect">
            <a:avLst/>
          </a:prstGeom>
        </p:spPr>
      </p:pic>
    </p:spTree>
    <p:extLst>
      <p:ext uri="{BB962C8B-B14F-4D97-AF65-F5344CB8AC3E}">
        <p14:creationId xmlns:p14="http://schemas.microsoft.com/office/powerpoint/2010/main" val="3779614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3970318"/>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Data Science-Skill </a:t>
            </a:r>
            <a:r>
              <a:rPr lang="en-IN" sz="2800" b="1" dirty="0" smtClean="0">
                <a:latin typeface="Times New Roman" panose="02020603050405020304" pitchFamily="18" charset="0"/>
                <a:cs typeface="Times New Roman" panose="02020603050405020304" pitchFamily="18" charset="0"/>
              </a:rPr>
              <a:t>Set</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Data Science is about combining the extraction of Knowledge from data to answer a particular problem allowing business and stakeholders to make intelligent data driven decisions.</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Complete technology stack together with soft skills brings more significant challenges to address.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570666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2954655"/>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Data </a:t>
            </a:r>
            <a:r>
              <a:rPr lang="en-IN" sz="2800" b="1" dirty="0" smtClean="0">
                <a:latin typeface="Times New Roman" panose="02020603050405020304" pitchFamily="18" charset="0"/>
                <a:cs typeface="Times New Roman" panose="02020603050405020304" pitchFamily="18" charset="0"/>
              </a:rPr>
              <a:t>Scientist</a:t>
            </a:r>
          </a:p>
          <a:p>
            <a:pPr marL="457200" indent="-457200" algn="just">
              <a:lnSpc>
                <a:spcPct val="150000"/>
              </a:lnSpc>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Designing and development of new processes for data modelling and production using prototypes, algorithms ,predictive models and custom analysis.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329222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661207"/>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Data Science-Skill </a:t>
            </a:r>
            <a:r>
              <a:rPr lang="en-IN" sz="2800" b="1" dirty="0" smtClean="0">
                <a:latin typeface="Times New Roman" panose="02020603050405020304" pitchFamily="18" charset="0"/>
                <a:cs typeface="Times New Roman" panose="02020603050405020304" pitchFamily="18" charset="0"/>
              </a:rPr>
              <a:t>Set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3778840" y="1409004"/>
            <a:ext cx="6336166" cy="4906825"/>
          </a:xfrm>
          <a:prstGeom prst="rect">
            <a:avLst/>
          </a:prstGeom>
        </p:spPr>
      </p:pic>
    </p:spTree>
    <p:extLst>
      <p:ext uri="{BB962C8B-B14F-4D97-AF65-F5344CB8AC3E}">
        <p14:creationId xmlns:p14="http://schemas.microsoft.com/office/powerpoint/2010/main" val="272489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738664"/>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Organization-Skill Set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1942011" y="1350018"/>
            <a:ext cx="9130801" cy="4569769"/>
          </a:xfrm>
          <a:prstGeom prst="rect">
            <a:avLst/>
          </a:prstGeom>
        </p:spPr>
      </p:pic>
      <p:sp>
        <p:nvSpPr>
          <p:cNvPr id="5" name="Rounded Rectangle 4"/>
          <p:cNvSpPr/>
          <p:nvPr/>
        </p:nvSpPr>
        <p:spPr>
          <a:xfrm>
            <a:off x="1942011" y="5547360"/>
            <a:ext cx="409303" cy="372427"/>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065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857896" y="1402079"/>
            <a:ext cx="4336869" cy="3016210"/>
          </a:xfrm>
          <a:prstGeom prst="rect">
            <a:avLst/>
          </a:prstGeom>
          <a:noFill/>
        </p:spPr>
        <p:txBody>
          <a:bodyPr wrap="square" rtlCol="0">
            <a:spAutoFit/>
          </a:bodyPr>
          <a:lstStyle/>
          <a:p>
            <a:pPr algn="ct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000" dirty="0" smtClean="0">
                <a:solidFill>
                  <a:schemeClr val="accent5">
                    <a:lumMod val="50000"/>
                  </a:schemeClr>
                </a:solidFill>
                <a:latin typeface="Times New Roman" panose="02020603050405020304" pitchFamily="18" charset="0"/>
                <a:cs typeface="Times New Roman" panose="02020603050405020304" pitchFamily="18" charset="0"/>
              </a:rPr>
              <a:t>What is Data Science?</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Need of DS</a:t>
            </a:r>
          </a:p>
          <a:p>
            <a:pPr marL="342900" indent="-342900">
              <a:lnSpc>
                <a:spcPct val="150000"/>
              </a:lnSpc>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Data Scientists</a:t>
            </a:r>
          </a:p>
          <a:p>
            <a:pPr marL="342900" indent="-342900">
              <a:lnSpc>
                <a:spcPct val="150000"/>
              </a:lnSpc>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What do Data Scientists do</a:t>
            </a:r>
            <a:r>
              <a:rPr lang="en-US" altLang="en-US" sz="2000" dirty="0" smtClean="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Skills to become a Data Scientist.</a:t>
            </a:r>
            <a:endParaRPr lang="en-IN" sz="20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sz="2000"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99461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5262979"/>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Data Growth Challenges</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Data Around us is growing at an exponential rate.</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Till 2026,global data creation is projected to grow to more than 180 zettabytes.</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Just two percent of the data produces and consumed in 2020 was saved and retained into 2021.</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Installed storage capacity is growing at CAGR(compound annual growth rate) of 19.2 till 2026</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8817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2954655"/>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Infrastructure Improvement Drive:</a:t>
            </a:r>
          </a:p>
          <a:p>
            <a:pPr marL="457200" indent="-457200" algn="just">
              <a:lnSpc>
                <a:spcPct val="150000"/>
              </a:lnSpc>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Enterprises are evaluating &amp; implementing infrastructure capacity to cope up with exponential data growth and gain operational maturity in a cost effective manner.</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5022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661207"/>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Expertise</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2362200" y="1595437"/>
            <a:ext cx="7467600" cy="3667125"/>
          </a:xfrm>
          <a:prstGeom prst="rect">
            <a:avLst/>
          </a:prstGeom>
        </p:spPr>
      </p:pic>
    </p:spTree>
    <p:extLst>
      <p:ext uri="{BB962C8B-B14F-4D97-AF65-F5344CB8AC3E}">
        <p14:creationId xmlns:p14="http://schemas.microsoft.com/office/powerpoint/2010/main" val="3351916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661207"/>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Current Landscape</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1694224" y="1330137"/>
            <a:ext cx="9134475" cy="4829175"/>
          </a:xfrm>
          <a:prstGeom prst="rect">
            <a:avLst/>
          </a:prstGeom>
        </p:spPr>
      </p:pic>
      <p:sp>
        <p:nvSpPr>
          <p:cNvPr id="5" name="Rectangle 4"/>
          <p:cNvSpPr/>
          <p:nvPr/>
        </p:nvSpPr>
        <p:spPr>
          <a:xfrm>
            <a:off x="1694224" y="5643155"/>
            <a:ext cx="239079" cy="51615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3706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457628"/>
            <a:ext cx="11443065" cy="661207"/>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Software Development</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5" name="Picture 4"/>
          <p:cNvPicPr>
            <a:picLocks noChangeAspect="1"/>
          </p:cNvPicPr>
          <p:nvPr/>
        </p:nvPicPr>
        <p:blipFill>
          <a:blip r:embed="rId3"/>
          <a:stretch>
            <a:fillRect/>
          </a:stretch>
        </p:blipFill>
        <p:spPr>
          <a:xfrm>
            <a:off x="1227909" y="1043161"/>
            <a:ext cx="10694126" cy="5137747"/>
          </a:xfrm>
          <a:prstGeom prst="rect">
            <a:avLst/>
          </a:prstGeom>
        </p:spPr>
      </p:pic>
      <p:sp>
        <p:nvSpPr>
          <p:cNvPr id="6" name="Rectangle 5"/>
          <p:cNvSpPr/>
          <p:nvPr/>
        </p:nvSpPr>
        <p:spPr>
          <a:xfrm>
            <a:off x="1419497" y="5473022"/>
            <a:ext cx="940525" cy="506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329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4616648"/>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Object Oriented Programming</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Object oriented Programming has an important place in programming skills required for data scientists.</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Programming languages like Python and Java comply with major OOP principles yet, data scientists need to understand the concepts such as objects , attributes, methods and inheritance) to work in real-world software projects.</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9792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5262979"/>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Full Stack Developer</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Data Scientists need to deliver more than machine learning modules in the backend to put the machine learning and data analytics to codes into production following are few examples:</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Programming Languages</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Integration Services (Windows, XML, JSON)</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Big data-Hadoop , Mongo DB</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DevOps-Jenkins , Dockers.</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350285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5909310"/>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Programming Language</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Data Science has multiple fields but software Engineering is the most important skill in data science.</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Following are the most popular data science programming languages:</a:t>
            </a:r>
          </a:p>
          <a:p>
            <a:pPr marL="2286000" lvl="4"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Python</a:t>
            </a:r>
          </a:p>
          <a:p>
            <a:pPr marL="2286000" lvl="4"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a:t>
            </a:r>
          </a:p>
          <a:p>
            <a:pPr marL="2286000" lvl="4"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Java</a:t>
            </a:r>
          </a:p>
          <a:p>
            <a:pPr marL="2286000" lvl="4"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C++</a:t>
            </a:r>
          </a:p>
          <a:p>
            <a:pPr marL="2286000" lvl="4"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Scala</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835903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39930" y="747797"/>
            <a:ext cx="11443065" cy="5262979"/>
          </a:xfrm>
          <a:prstGeom prst="rect">
            <a:avLst/>
          </a:prstGeom>
          <a:noFill/>
        </p:spPr>
        <p:txBody>
          <a:bodyPr wrap="square" rtlCol="0">
            <a:spAutoFit/>
          </a:bodyPr>
          <a:lstStyle/>
          <a:p>
            <a:pPr algn="just">
              <a:lnSpc>
                <a:spcPct val="150000"/>
              </a:lnSpc>
            </a:pPr>
            <a:r>
              <a:rPr lang="en-IN" sz="2800" b="1" dirty="0" smtClean="0">
                <a:latin typeface="Times New Roman" panose="02020603050405020304" pitchFamily="18" charset="0"/>
                <a:cs typeface="Times New Roman" panose="02020603050405020304" pitchFamily="18" charset="0"/>
              </a:rPr>
              <a:t>Data Bases SQL &amp; NoSQL</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Data Scientist need to analyse massive data sets and often require SQL and NoSQL tools &amp; techniques.</a:t>
            </a:r>
          </a:p>
          <a:p>
            <a:pPr marL="457200" indent="-457200" algn="just">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1371600" lvl="2"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SQL Query Language</a:t>
            </a:r>
          </a:p>
          <a:p>
            <a:pPr marL="1371600" lvl="2"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Hieve</a:t>
            </a:r>
          </a:p>
          <a:p>
            <a:pPr marL="1371600" lvl="2"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BASE</a:t>
            </a:r>
          </a:p>
          <a:p>
            <a:pPr marL="1371600" lvl="2"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SPARK</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89332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6682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74319" y="624687"/>
            <a:ext cx="11443065" cy="5078313"/>
          </a:xfrm>
          <a:prstGeom prst="rect">
            <a:avLst/>
          </a:prstGeom>
          <a:noFill/>
        </p:spPr>
        <p:txBody>
          <a:bodyPr wrap="square" rtlCol="0">
            <a:spAutoFit/>
          </a:bodyPr>
          <a:lstStyle/>
          <a:p>
            <a:pPr>
              <a:lnSpc>
                <a:spcPct val="150000"/>
              </a:lnSpc>
            </a:pPr>
            <a:r>
              <a:rPr lang="en-IN" sz="2400" b="1" dirty="0" smtClean="0">
                <a:latin typeface="Times New Roman" panose="02020603050405020304" pitchFamily="18" charset="0"/>
                <a:cs typeface="Times New Roman" panose="02020603050405020304" pitchFamily="18" charset="0"/>
              </a:rPr>
              <a:t>What is Data Science ?</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Science is most revolutionary technology of the Era. It’s all about deriving hidden insights from the data in order to solve real world complex Problems.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science is one of the most trending </a:t>
            </a:r>
            <a:r>
              <a:rPr lang="en-IN" sz="2400" dirty="0" smtClean="0">
                <a:latin typeface="Times New Roman" panose="02020603050405020304" pitchFamily="18" charset="0"/>
                <a:cs typeface="Times New Roman" panose="02020603050405020304" pitchFamily="18" charset="0"/>
              </a:rPr>
              <a:t>and </a:t>
            </a:r>
            <a:r>
              <a:rPr lang="en-IN" sz="2400" dirty="0">
                <a:latin typeface="Times New Roman" panose="02020603050405020304" pitchFamily="18" charset="0"/>
                <a:cs typeface="Times New Roman" panose="02020603050405020304" pitchFamily="18" charset="0"/>
              </a:rPr>
              <a:t>end demanding technologies right now</a:t>
            </a:r>
            <a:r>
              <a:rPr lang="en-IN"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science is an interdisciplinary field that uses scientific methods, processes, algorithms, and systems to extract insights and knowledge from structured and unstructured data. </a:t>
            </a:r>
            <a:endParaRPr lang="en-IN"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combines expertise from various domains such as statistics, computer science, mathematics, and domain-specific knowledge </a:t>
            </a:r>
            <a:r>
              <a:rPr lang="en-IN" sz="2400">
                <a:latin typeface="Times New Roman" panose="02020603050405020304" pitchFamily="18" charset="0"/>
                <a:cs typeface="Times New Roman" panose="02020603050405020304" pitchFamily="18" charset="0"/>
              </a:rPr>
              <a:t>to </a:t>
            </a:r>
            <a:r>
              <a:rPr lang="en-IN" sz="2400" smtClean="0">
                <a:latin typeface="Times New Roman" panose="02020603050405020304" pitchFamily="18" charset="0"/>
                <a:cs typeface="Times New Roman" panose="02020603050405020304" pitchFamily="18" charset="0"/>
              </a:rPr>
              <a:t>analyse </a:t>
            </a:r>
            <a:r>
              <a:rPr lang="en-IN" sz="2400" dirty="0">
                <a:latin typeface="Times New Roman" panose="02020603050405020304" pitchFamily="18" charset="0"/>
                <a:cs typeface="Times New Roman" panose="02020603050405020304" pitchFamily="18" charset="0"/>
              </a:rPr>
              <a:t>and interpret complex data sets.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848742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2547" y="1090827"/>
            <a:ext cx="11443065" cy="547842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1000" b="1" dirty="0" smtClean="0">
                <a:latin typeface="Times New Roman" panose="02020603050405020304" pitchFamily="18" charset="0"/>
                <a:cs typeface="Times New Roman" panose="02020603050405020304" pitchFamily="18" charset="0"/>
              </a:rPr>
              <a:t>Need of Data Science</a:t>
            </a:r>
          </a:p>
          <a:p>
            <a:pPr algn="just">
              <a:lnSpc>
                <a:spcPct val="150000"/>
              </a:lnSpc>
            </a:pPr>
            <a:r>
              <a:rPr lang="en-IN" sz="1000" b="1" dirty="0"/>
              <a:t>Handling Big </a:t>
            </a:r>
            <a:r>
              <a:rPr lang="en-IN" sz="1000" b="1" dirty="0" smtClean="0"/>
              <a:t>Data: </a:t>
            </a:r>
            <a:r>
              <a:rPr lang="en-IN" sz="1000" dirty="0" smtClean="0"/>
              <a:t>The </a:t>
            </a:r>
            <a:r>
              <a:rPr lang="en-IN" sz="1000" dirty="0"/>
              <a:t>sheer volume of data generated daily is massive. Data science provides the tools and techniques to </a:t>
            </a:r>
            <a:r>
              <a:rPr lang="en-IN" sz="1000" dirty="0" err="1"/>
              <a:t>analyze</a:t>
            </a:r>
            <a:r>
              <a:rPr lang="en-IN" sz="1000" dirty="0"/>
              <a:t> and derive meaningful insights from big data, which traditional methods may struggle to handle</a:t>
            </a:r>
            <a:r>
              <a:rPr lang="en-IN" sz="1000" dirty="0" smtClean="0"/>
              <a:t>.</a:t>
            </a:r>
          </a:p>
          <a:p>
            <a:pPr algn="just"/>
            <a:r>
              <a:rPr lang="en-IN" sz="1000" b="1" dirty="0"/>
              <a:t>Informed Decision-Making:</a:t>
            </a:r>
            <a:endParaRPr lang="en-IN" sz="1000" dirty="0"/>
          </a:p>
          <a:p>
            <a:pPr algn="just"/>
            <a:r>
              <a:rPr lang="en-IN" sz="1000" dirty="0"/>
              <a:t>Businesses and organizations can make more informed decisions by relying on data-driven insights. Data science helps in uncovering patterns and trends that guide strategic choices.</a:t>
            </a:r>
          </a:p>
          <a:p>
            <a:pPr algn="just"/>
            <a:r>
              <a:rPr lang="en-IN" sz="1000" b="1" dirty="0"/>
              <a:t>Predictive Analytics:</a:t>
            </a:r>
            <a:endParaRPr lang="en-IN" sz="1000" dirty="0"/>
          </a:p>
          <a:p>
            <a:pPr algn="just"/>
            <a:r>
              <a:rPr lang="en-IN" sz="1000" dirty="0"/>
              <a:t>Data science enables organizations to predict future trends, customer </a:t>
            </a:r>
            <a:r>
              <a:rPr lang="en-IN" sz="1000" dirty="0" err="1"/>
              <a:t>behaviors</a:t>
            </a:r>
            <a:r>
              <a:rPr lang="en-IN" sz="1000" dirty="0"/>
              <a:t>, and market changes. This predictive power allows for proactive decision-making and strategic planning</a:t>
            </a:r>
            <a:r>
              <a:rPr lang="en-IN" sz="1000" dirty="0" smtClean="0"/>
              <a:t>.</a:t>
            </a:r>
          </a:p>
          <a:p>
            <a:pPr algn="just"/>
            <a:r>
              <a:rPr lang="en-IN" sz="1000" dirty="0"/>
              <a:t>Efficiency and Automation:</a:t>
            </a:r>
          </a:p>
          <a:p>
            <a:pPr lvl="1" algn="just"/>
            <a:r>
              <a:rPr lang="en-IN" sz="1000" dirty="0"/>
              <a:t>Data science automates repetitive tasks and streamlines processes, improving operational efficiency. This efficiency gains from automation free up time for more strategic tasks.</a:t>
            </a:r>
          </a:p>
          <a:p>
            <a:pPr algn="just"/>
            <a:r>
              <a:rPr lang="en-IN" sz="1000" dirty="0"/>
              <a:t>Risk Management:</a:t>
            </a:r>
          </a:p>
          <a:p>
            <a:pPr lvl="1" algn="just"/>
            <a:r>
              <a:rPr lang="en-IN" sz="1000" dirty="0"/>
              <a:t>In finance, healthcare, and other sectors, data science helps identify and mitigate risks. It provides tools for fraud detection, credit scoring, and risk assessment.</a:t>
            </a:r>
          </a:p>
          <a:p>
            <a:pPr algn="just"/>
            <a:r>
              <a:rPr lang="en-IN" sz="1000" dirty="0"/>
              <a:t>Healthcare Improvements:</a:t>
            </a:r>
          </a:p>
          <a:p>
            <a:pPr lvl="1" algn="just"/>
            <a:r>
              <a:rPr lang="en-IN" sz="1000" dirty="0"/>
              <a:t>Data science contributes to advancements in healthcare, such as personalized medicine, predictive analytics for disease outbreaks, and the optimization of treatment plans based on patient data</a:t>
            </a:r>
            <a:r>
              <a:rPr lang="en-IN" sz="1000" dirty="0" smtClean="0"/>
              <a:t>.</a:t>
            </a:r>
          </a:p>
          <a:p>
            <a:pPr algn="just"/>
            <a:r>
              <a:rPr lang="en-IN" sz="1000" dirty="0"/>
              <a:t>optimizing Processes:</a:t>
            </a:r>
          </a:p>
          <a:p>
            <a:pPr algn="just"/>
            <a:r>
              <a:rPr lang="en-IN" sz="1000" dirty="0"/>
              <a:t>Data science identifies inefficiencies and areas for improvement in processes. This optimization leads to cost savings and improved overall performance</a:t>
            </a:r>
            <a:r>
              <a:rPr lang="en-IN" sz="1000" dirty="0" smtClean="0"/>
              <a:t>.</a:t>
            </a:r>
          </a:p>
          <a:p>
            <a:pPr algn="just"/>
            <a:r>
              <a:rPr lang="en-IN" sz="1000" dirty="0"/>
              <a:t>Fraud Detection and Security:</a:t>
            </a:r>
          </a:p>
          <a:p>
            <a:pPr lvl="1" algn="just"/>
            <a:r>
              <a:rPr lang="en-IN" sz="1000" dirty="0"/>
              <a:t>Data science is crucial for identifying patterns associated with fraudulent activities, enhancing security measures in financial transactions, online interactions, and various other domains.</a:t>
            </a:r>
          </a:p>
          <a:p>
            <a:pPr algn="just"/>
            <a:r>
              <a:rPr lang="en-IN" sz="1000" dirty="0"/>
              <a:t>Customer Segmentation:</a:t>
            </a:r>
          </a:p>
          <a:p>
            <a:pPr lvl="1" algn="just"/>
            <a:r>
              <a:rPr lang="en-IN" sz="1000" dirty="0"/>
              <a:t>Businesses use data science to segment their customer base and tailor marketing strategies to specific groups, resulting in more effective and targeted campaigns.</a:t>
            </a:r>
          </a:p>
          <a:p>
            <a:pPr algn="just"/>
            <a:r>
              <a:rPr lang="en-IN" sz="1000" dirty="0"/>
              <a:t>Continuous Improvement:</a:t>
            </a:r>
          </a:p>
          <a:p>
            <a:pPr lvl="1" algn="just"/>
            <a:r>
              <a:rPr lang="en-IN" sz="1000" dirty="0"/>
              <a:t>Through ongoing analysis, data science facilitates continuous improvement by providing feedback on processes, products, and services.</a:t>
            </a:r>
          </a:p>
          <a:p>
            <a:pPr algn="just"/>
            <a:r>
              <a:rPr lang="en-IN" sz="1000" dirty="0"/>
              <a:t>Scientific Research:</a:t>
            </a:r>
          </a:p>
          <a:p>
            <a:pPr lvl="1" algn="just"/>
            <a:r>
              <a:rPr lang="en-IN" sz="1000" dirty="0"/>
              <a:t>In fields such as physics, biology, and astronomy, data science helps </a:t>
            </a:r>
            <a:r>
              <a:rPr lang="en-IN" sz="1000" dirty="0" err="1"/>
              <a:t>analyze</a:t>
            </a:r>
            <a:r>
              <a:rPr lang="en-IN" sz="1000" dirty="0"/>
              <a:t> large datasets, discover patterns, and draw conclusions that contribute to scientific knowledge</a:t>
            </a:r>
            <a:r>
              <a:rPr lang="en-IN" sz="1000" dirty="0" smtClean="0"/>
              <a:t>.</a:t>
            </a:r>
          </a:p>
          <a:p>
            <a:pPr algn="just"/>
            <a:r>
              <a:rPr lang="en-IN" sz="1000" dirty="0"/>
              <a:t>Economic Growth:</a:t>
            </a:r>
          </a:p>
          <a:p>
            <a:pPr algn="just"/>
            <a:r>
              <a:rPr lang="en-IN" sz="1000" dirty="0"/>
              <a:t>The growth of data science contributes to economic development by fostering innovation, creating new business opportunities, and improving efficiency across industries</a:t>
            </a:r>
            <a:r>
              <a:rPr lang="en-IN" sz="1000" dirty="0" smtClean="0"/>
              <a:t>.</a:t>
            </a:r>
          </a:p>
          <a:p>
            <a:pPr algn="just"/>
            <a:r>
              <a:rPr lang="en-IN" sz="1000" b="1" dirty="0"/>
              <a:t>Adapting to Change:</a:t>
            </a:r>
            <a:endParaRPr lang="en-IN" sz="1000" dirty="0"/>
          </a:p>
          <a:p>
            <a:pPr algn="just"/>
            <a:r>
              <a:rPr lang="en-IN" sz="1000" dirty="0"/>
              <a:t>In a rapidly changing world, data science helps organizations adapt by providing insights into evolving market conditions, consumer preferences, and industry trends.</a:t>
            </a:r>
          </a:p>
          <a:p>
            <a:pPr algn="just"/>
            <a:endParaRPr lang="en-IN" sz="1000" dirty="0"/>
          </a:p>
          <a:p>
            <a:pPr lvl="1" algn="just"/>
            <a:endParaRPr lang="en-IN" sz="1000" dirty="0"/>
          </a:p>
          <a:p>
            <a:pPr algn="just"/>
            <a:endParaRPr lang="en-IN" sz="1000" dirty="0"/>
          </a:p>
          <a:p>
            <a:pPr lvl="1" algn="just"/>
            <a:endParaRPr lang="en-IN" sz="1000" dirty="0"/>
          </a:p>
          <a:p>
            <a:pPr algn="just"/>
            <a:endParaRPr lang="en-IN" sz="1000" dirty="0"/>
          </a:p>
          <a:p>
            <a:pPr marL="342900" indent="-342900" algn="just">
              <a:lnSpc>
                <a:spcPct val="150000"/>
              </a:lnSpc>
              <a:buFont typeface="Arial" panose="020B0604020202020204" pitchFamily="34" charset="0"/>
              <a:buChar char="•"/>
            </a:pPr>
            <a:endParaRPr lang="en-IN" sz="1000"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963082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2547" y="1090827"/>
            <a:ext cx="11443065" cy="53245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1000" b="1" dirty="0" smtClean="0">
                <a:latin typeface="Times New Roman" panose="02020603050405020304" pitchFamily="18" charset="0"/>
                <a:cs typeface="Times New Roman" panose="02020603050405020304" pitchFamily="18" charset="0"/>
              </a:rPr>
              <a:t>What does data scientist do?</a:t>
            </a:r>
          </a:p>
          <a:p>
            <a:r>
              <a:rPr lang="en-IN" sz="1000" b="1" dirty="0"/>
              <a:t>Problem Definition:</a:t>
            </a:r>
            <a:endParaRPr lang="en-IN" sz="1000" dirty="0"/>
          </a:p>
          <a:p>
            <a:pPr lvl="1"/>
            <a:r>
              <a:rPr lang="en-IN" sz="1000" dirty="0"/>
              <a:t>Collaborate with stakeholders to understand business problems and define clear objectives that can be addressed using data.</a:t>
            </a:r>
          </a:p>
          <a:p>
            <a:r>
              <a:rPr lang="en-IN" sz="1000" b="1" dirty="0"/>
              <a:t>Data Collection:</a:t>
            </a:r>
            <a:endParaRPr lang="en-IN" sz="1000" dirty="0"/>
          </a:p>
          <a:p>
            <a:pPr lvl="1"/>
            <a:r>
              <a:rPr lang="en-IN" sz="1000" dirty="0"/>
              <a:t>Gather relevant data from various sources, including databases, APIs, and external datasets, ensuring it covers the necessary aspects of the problem at hand.</a:t>
            </a:r>
          </a:p>
          <a:p>
            <a:r>
              <a:rPr lang="en-IN" sz="1000" b="1" dirty="0"/>
              <a:t>Data Cleaning and </a:t>
            </a:r>
            <a:r>
              <a:rPr lang="en-IN" sz="1000" b="1" dirty="0" err="1"/>
              <a:t>Preprocessing</a:t>
            </a:r>
            <a:r>
              <a:rPr lang="en-IN" sz="1000" b="1" dirty="0"/>
              <a:t>:</a:t>
            </a:r>
            <a:endParaRPr lang="en-IN" sz="1000" dirty="0"/>
          </a:p>
          <a:p>
            <a:pPr lvl="1"/>
            <a:r>
              <a:rPr lang="en-IN" sz="1000" dirty="0"/>
              <a:t>Clean and </a:t>
            </a:r>
            <a:r>
              <a:rPr lang="en-IN" sz="1000" dirty="0" err="1"/>
              <a:t>preprocess</a:t>
            </a:r>
            <a:r>
              <a:rPr lang="en-IN" sz="1000" dirty="0"/>
              <a:t> data to address issues such as missing values, outliers, and inconsistencies. This step is essential for ensuring the quality and reliability of the data.</a:t>
            </a:r>
          </a:p>
          <a:p>
            <a:r>
              <a:rPr lang="en-IN" sz="1000" b="1" dirty="0"/>
              <a:t>Exploratory Data Analysis (EDA):</a:t>
            </a:r>
            <a:endParaRPr lang="en-IN" sz="1000" dirty="0"/>
          </a:p>
          <a:p>
            <a:pPr lvl="1"/>
            <a:r>
              <a:rPr lang="en-IN" sz="1000" dirty="0"/>
              <a:t>Conduct exploratory data analysis to understand the main characteristics of the data, identify patterns, and uncover initial insights. This often involves creating visualizations and summary statistics.</a:t>
            </a:r>
          </a:p>
          <a:p>
            <a:r>
              <a:rPr lang="en-IN" sz="1000" b="1" dirty="0"/>
              <a:t>Feature Engineering:</a:t>
            </a:r>
            <a:endParaRPr lang="en-IN" sz="1000" dirty="0"/>
          </a:p>
          <a:p>
            <a:pPr lvl="1"/>
            <a:r>
              <a:rPr lang="en-IN" sz="1000" dirty="0"/>
              <a:t>Create new features or transform existing ones to improve the performance of machine learning models. Feature engineering involves selecting and preparing the most relevant variables for analysis.</a:t>
            </a:r>
          </a:p>
          <a:p>
            <a:r>
              <a:rPr lang="en-IN" sz="1000" b="1" dirty="0"/>
              <a:t>Model Building:</a:t>
            </a:r>
            <a:endParaRPr lang="en-IN" sz="1000" dirty="0"/>
          </a:p>
          <a:p>
            <a:pPr lvl="1"/>
            <a:r>
              <a:rPr lang="en-IN" sz="1000" dirty="0"/>
              <a:t>Apply statistical and machine learning techniques to build predictive models or classification systems. Data scientists choose appropriate algorithms based on the nature of the problem and the characteristics of the data</a:t>
            </a:r>
            <a:r>
              <a:rPr lang="en-IN" sz="1000" dirty="0" smtClean="0"/>
              <a:t>.</a:t>
            </a:r>
          </a:p>
          <a:p>
            <a:r>
              <a:rPr lang="en-IN" sz="1000" b="1" dirty="0"/>
              <a:t>Model Evaluation and Validation:</a:t>
            </a:r>
            <a:endParaRPr lang="en-IN" sz="1000" dirty="0"/>
          </a:p>
          <a:p>
            <a:pPr lvl="1"/>
            <a:r>
              <a:rPr lang="en-IN" sz="1000" dirty="0"/>
              <a:t>Assess the performance of the models using various metrics and validate their accuracy and reliability. This step involves testing models on new, unseen data to ensure they generalize well.</a:t>
            </a:r>
          </a:p>
          <a:p>
            <a:r>
              <a:rPr lang="en-IN" sz="1000" b="1" dirty="0"/>
              <a:t>Interpretation and Insights:</a:t>
            </a:r>
            <a:endParaRPr lang="en-IN" sz="1000" dirty="0"/>
          </a:p>
          <a:p>
            <a:pPr lvl="1"/>
            <a:r>
              <a:rPr lang="en-IN" sz="1000" dirty="0"/>
              <a:t>Interpret the results of data analyses and model outputs, deriving actionable insights and recommendations. Communicate findings to both technical and non-technical stakeholders through reports, presentations, or visualizations.</a:t>
            </a:r>
          </a:p>
          <a:p>
            <a:r>
              <a:rPr lang="en-IN" sz="1000" b="1" dirty="0"/>
              <a:t>Data Visualization:</a:t>
            </a:r>
            <a:endParaRPr lang="en-IN" sz="1000" dirty="0"/>
          </a:p>
          <a:p>
            <a:pPr lvl="1"/>
            <a:r>
              <a:rPr lang="en-IN" sz="1000" dirty="0"/>
              <a:t>Use visualization tools to create charts, graphs, and dashboards that effectively communicate complex information. Visualization helps stakeholders understand the patterns and trends identified in the data.</a:t>
            </a:r>
          </a:p>
          <a:p>
            <a:r>
              <a:rPr lang="en-IN" sz="1000" b="1" dirty="0"/>
              <a:t>Continuous Learning and Improvement:</a:t>
            </a:r>
            <a:endParaRPr lang="en-IN" sz="1000" dirty="0"/>
          </a:p>
          <a:p>
            <a:pPr lvl="1"/>
            <a:r>
              <a:rPr lang="en-IN" sz="1000" dirty="0"/>
              <a:t>Stay updated on the latest tools, techniques, and advancements in data science. Engage in continuous learning to improve skills and adapt to evolving technologies.</a:t>
            </a:r>
          </a:p>
          <a:p>
            <a:r>
              <a:rPr lang="en-IN" sz="1000" b="1" dirty="0"/>
              <a:t>Collaboration:</a:t>
            </a:r>
            <a:endParaRPr lang="en-IN" sz="1000" dirty="0"/>
          </a:p>
          <a:p>
            <a:pPr lvl="1"/>
            <a:r>
              <a:rPr lang="en-IN" sz="1000" dirty="0"/>
              <a:t>Collaborate with cross-functional teams, including business analysts, engineers, and domain experts, to align data science efforts with business goals and ensure that solutions meet practical requirements.</a:t>
            </a:r>
          </a:p>
          <a:p>
            <a:r>
              <a:rPr lang="en-IN" sz="1000" b="1" dirty="0"/>
              <a:t>Ethical Considerations:</a:t>
            </a:r>
            <a:endParaRPr lang="en-IN" sz="1000" dirty="0"/>
          </a:p>
          <a:p>
            <a:pPr lvl="1"/>
            <a:r>
              <a:rPr lang="en-IN" sz="1000" dirty="0"/>
              <a:t>Be mindful of ethical considerations related to data privacy, security, and biases. Strive to develop models that are fair, unbiased, and respectful of privacy concerns.</a:t>
            </a:r>
          </a:p>
          <a:p>
            <a:r>
              <a:rPr lang="en-IN" sz="1000" b="1" dirty="0"/>
              <a:t>Deployment and Integration:</a:t>
            </a:r>
            <a:endParaRPr lang="en-IN" sz="1000" dirty="0"/>
          </a:p>
          <a:p>
            <a:pPr lvl="1"/>
            <a:r>
              <a:rPr lang="en-IN" sz="1000" dirty="0"/>
              <a:t>Work with software engineers to integrate data science models into operational systems. Ensure that the deployment of models aligns with the organization's infrastructure and requirements.</a:t>
            </a:r>
          </a:p>
          <a:p>
            <a:r>
              <a:rPr lang="en-IN" sz="1000" b="1" dirty="0"/>
              <a:t>Monitoring and Maintenance:</a:t>
            </a:r>
            <a:endParaRPr lang="en-IN" sz="1000" dirty="0"/>
          </a:p>
          <a:p>
            <a:pPr lvl="1"/>
            <a:r>
              <a:rPr lang="en-IN" sz="1000" dirty="0"/>
              <a:t>Monitor the performance of deployed models and update them as needed. Address issues such as concept drift and changing data patterns that may affect model accuracy over time.</a:t>
            </a:r>
          </a:p>
          <a:p>
            <a:pPr lvl="1"/>
            <a:endParaRPr lang="en-IN" sz="1000" dirty="0"/>
          </a:p>
          <a:p>
            <a:pPr marL="342900" indent="-342900" algn="just">
              <a:lnSpc>
                <a:spcPct val="150000"/>
              </a:lnSpc>
              <a:buFont typeface="Arial" panose="020B0604020202020204" pitchFamily="34" charset="0"/>
              <a:buChar char="•"/>
            </a:pPr>
            <a:endParaRPr lang="en-IN" sz="1000"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873799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74319" y="555855"/>
            <a:ext cx="11443065" cy="6001643"/>
          </a:xfrm>
          <a:prstGeom prst="rect">
            <a:avLst/>
          </a:prstGeom>
          <a:noFill/>
        </p:spPr>
        <p:txBody>
          <a:bodyPr wrap="square" rtlCol="0">
            <a:spAutoFit/>
          </a:bodyPr>
          <a:lstStyle/>
          <a:p>
            <a:pPr algn="just">
              <a:lnSpc>
                <a:spcPct val="150000"/>
              </a:lnSpc>
            </a:pPr>
            <a:r>
              <a:rPr lang="en-IN" sz="3200" b="1" dirty="0">
                <a:latin typeface="Times New Roman" panose="02020603050405020304" pitchFamily="18" charset="0"/>
                <a:cs typeface="Times New Roman" panose="02020603050405020304" pitchFamily="18" charset="0"/>
              </a:rPr>
              <a:t>The </a:t>
            </a:r>
            <a:r>
              <a:rPr lang="en-IN" sz="3200" b="1" dirty="0" smtClean="0">
                <a:latin typeface="Times New Roman" panose="02020603050405020304" pitchFamily="18" charset="0"/>
                <a:cs typeface="Times New Roman" panose="02020603050405020304" pitchFamily="18" charset="0"/>
              </a:rPr>
              <a:t>Process of </a:t>
            </a:r>
            <a:r>
              <a:rPr lang="en-IN" sz="3200" b="1" dirty="0">
                <a:latin typeface="Times New Roman" panose="02020603050405020304" pitchFamily="18" charset="0"/>
                <a:cs typeface="Times New Roman" panose="02020603050405020304" pitchFamily="18" charset="0"/>
              </a:rPr>
              <a:t>data science include:</a:t>
            </a:r>
          </a:p>
          <a:p>
            <a:pPr marL="342900" indent="-342900" algn="just">
              <a:lnSpc>
                <a:spcPct val="150000"/>
              </a:lnSpc>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Collection: </a:t>
            </a:r>
            <a:r>
              <a:rPr lang="en-IN" sz="3200" dirty="0">
                <a:latin typeface="Times New Roman" panose="02020603050405020304" pitchFamily="18" charset="0"/>
                <a:cs typeface="Times New Roman" panose="02020603050405020304" pitchFamily="18" charset="0"/>
              </a:rPr>
              <a:t>Gathering relevant data from various sources, which can be structured (organized in a tabular format) or unstructured (text, images, videos)</a:t>
            </a:r>
          </a:p>
          <a:p>
            <a:pPr marL="342900" indent="-342900" algn="just">
              <a:lnSpc>
                <a:spcPct val="150000"/>
              </a:lnSpc>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Cleaning and </a:t>
            </a:r>
            <a:r>
              <a:rPr lang="en-IN" sz="3200" b="1" dirty="0" err="1">
                <a:latin typeface="Times New Roman" panose="02020603050405020304" pitchFamily="18" charset="0"/>
                <a:cs typeface="Times New Roman" panose="02020603050405020304" pitchFamily="18" charset="0"/>
              </a:rPr>
              <a:t>Preprocessing</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Cleaning and organizing the data to remove errors, missing values, and inconsistencies. This step is crucial for ensuring the quality and reliability of the </a:t>
            </a:r>
            <a:r>
              <a:rPr lang="en-IN" sz="3200" dirty="0" smtClean="0">
                <a:latin typeface="Times New Roman" panose="02020603050405020304" pitchFamily="18" charset="0"/>
                <a:cs typeface="Times New Roman" panose="02020603050405020304" pitchFamily="18" charset="0"/>
              </a:rPr>
              <a:t>analysis</a:t>
            </a:r>
            <a:r>
              <a:rPr lang="en-IN" sz="32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96438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69964" y="779878"/>
            <a:ext cx="11443065" cy="52629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Exploratory </a:t>
            </a:r>
            <a:r>
              <a:rPr lang="en-IN" sz="2800" b="1" dirty="0">
                <a:latin typeface="Times New Roman" panose="02020603050405020304" pitchFamily="18" charset="0"/>
                <a:cs typeface="Times New Roman" panose="02020603050405020304" pitchFamily="18" charset="0"/>
              </a:rPr>
              <a:t>Data Analysis (EDA): </a:t>
            </a:r>
            <a:r>
              <a:rPr lang="en-IN" sz="2800" dirty="0">
                <a:latin typeface="Times New Roman" panose="02020603050405020304" pitchFamily="18" charset="0"/>
                <a:cs typeface="Times New Roman" panose="02020603050405020304" pitchFamily="18" charset="0"/>
              </a:rPr>
              <a:t>Exploring and summarizing the main characteristics of the data using statistical and visualization techniques to gain a better understanding of its patterns and trends</a:t>
            </a:r>
            <a:r>
              <a:rPr lang="en-IN" sz="28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Feature Engineering: </a:t>
            </a:r>
            <a:r>
              <a:rPr lang="en-IN" sz="2800" dirty="0">
                <a:latin typeface="Times New Roman" panose="02020603050405020304" pitchFamily="18" charset="0"/>
                <a:cs typeface="Times New Roman" panose="02020603050405020304" pitchFamily="18" charset="0"/>
              </a:rPr>
              <a:t>Creating new features or transforming existing ones to improve the performance of machine learning models.</a:t>
            </a:r>
          </a:p>
          <a:p>
            <a:pPr marL="342900" indent="-342900" algn="just">
              <a:lnSpc>
                <a:spcPct val="150000"/>
              </a:lnSpc>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Model Building and Machine Learning: </a:t>
            </a:r>
            <a:r>
              <a:rPr lang="en-IN" sz="2800" dirty="0">
                <a:latin typeface="Times New Roman" panose="02020603050405020304" pitchFamily="18" charset="0"/>
                <a:cs typeface="Times New Roman" panose="02020603050405020304" pitchFamily="18" charset="0"/>
              </a:rPr>
              <a:t>Applying various machine learning algorithms to build predictive models or uncover patterns and relationships within the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135856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74319" y="733776"/>
            <a:ext cx="11443065"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Model Evaluation and Validation</a:t>
            </a:r>
            <a:r>
              <a:rPr lang="en-IN" sz="2400" dirty="0">
                <a:latin typeface="Times New Roman" panose="02020603050405020304" pitchFamily="18" charset="0"/>
                <a:cs typeface="Times New Roman" panose="02020603050405020304" pitchFamily="18" charset="0"/>
              </a:rPr>
              <a:t>: Assessing the performance of the models using appropriate metrics and ensuring their reliability on new, unseen data.</a:t>
            </a:r>
          </a:p>
          <a:p>
            <a:pPr marL="342900" indent="-34290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Interpretation and Visualization</a:t>
            </a:r>
            <a:r>
              <a:rPr lang="en-IN" sz="2400" dirty="0">
                <a:latin typeface="Times New Roman" panose="02020603050405020304" pitchFamily="18" charset="0"/>
                <a:cs typeface="Times New Roman" panose="02020603050405020304" pitchFamily="18" charset="0"/>
              </a:rPr>
              <a:t>: Communicating the results of the analysis to non-technical stakeholders through visualizations and reports, and deriving actionable insights.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science is widely used in various industries, including finance, healthcare, marketing, and technology, to inform decision-making processes, predict future trends, and gain a competitive edge. </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involves a combination of technical skills, domain knowledge, and critical thinking to extract meaningful information from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26577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74467" y="401671"/>
            <a:ext cx="11443065" cy="57246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Need of Data Science</a:t>
            </a:r>
            <a:r>
              <a:rPr lang="en-IN" sz="2800" dirty="0"/>
              <a:t/>
            </a:r>
            <a:br>
              <a:rPr lang="en-IN" sz="2800" dirty="0"/>
            </a:br>
            <a:r>
              <a:rPr lang="en-IN" sz="2400" dirty="0">
                <a:latin typeface="Times New Roman" panose="02020603050405020304" pitchFamily="18" charset="0"/>
                <a:cs typeface="Times New Roman" panose="02020603050405020304" pitchFamily="18" charset="0"/>
              </a:rPr>
              <a:t>The need for data science arises from the increasing volume, variety, and complexity of data generated in today's digital world.</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Handling Big Data</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Informed Decision-Making</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Predictive Analytics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Efficiency and </a:t>
            </a:r>
            <a:r>
              <a:rPr lang="en-IN" sz="2400" dirty="0" smtClean="0">
                <a:latin typeface="Times New Roman" panose="02020603050405020304" pitchFamily="18" charset="0"/>
                <a:cs typeface="Times New Roman" panose="02020603050405020304" pitchFamily="18" charset="0"/>
              </a:rPr>
              <a:t>Automation</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Risk Management</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Healthcare Improvements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Optimizing Processes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5116355" y="2468621"/>
            <a:ext cx="6701177" cy="3527389"/>
          </a:xfrm>
          <a:prstGeom prst="rect">
            <a:avLst/>
          </a:prstGeom>
        </p:spPr>
      </p:pic>
      <p:sp>
        <p:nvSpPr>
          <p:cNvPr id="5" name="Oval 4"/>
          <p:cNvSpPr/>
          <p:nvPr/>
        </p:nvSpPr>
        <p:spPr>
          <a:xfrm>
            <a:off x="5116355" y="2474077"/>
            <a:ext cx="757645" cy="392404"/>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276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2547" y="1090827"/>
            <a:ext cx="11443065" cy="4985980"/>
          </a:xfrm>
          <a:prstGeom prst="rect">
            <a:avLst/>
          </a:prstGeom>
          <a:noFill/>
        </p:spPr>
        <p:txBody>
          <a:bodyPr wrap="square" rtlCol="0">
            <a:spAutoFit/>
          </a:bodyPr>
          <a:lstStyle/>
          <a:p>
            <a:pPr algn="just">
              <a:lnSpc>
                <a:spcPct val="150000"/>
              </a:lnSpc>
            </a:pPr>
            <a:r>
              <a:rPr lang="en-IN" sz="2000" b="1" dirty="0" smtClean="0">
                <a:latin typeface="Times New Roman" panose="02020603050405020304" pitchFamily="18" charset="0"/>
                <a:cs typeface="Times New Roman" panose="02020603050405020304" pitchFamily="18" charset="0"/>
              </a:rPr>
              <a:t>Need of Data Science</a:t>
            </a:r>
          </a:p>
          <a:p>
            <a:pPr marL="342900" indent="-342900">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Fraud Detection and Security</a:t>
            </a:r>
          </a:p>
          <a:p>
            <a:pPr marL="342900" indent="-342900">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Customer Segmentation</a:t>
            </a:r>
          </a:p>
          <a:p>
            <a:pPr marL="342900" indent="-342900">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Continuous Improvement</a:t>
            </a:r>
          </a:p>
          <a:p>
            <a:pPr marL="342900" indent="-342900">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Scientific Research</a:t>
            </a:r>
          </a:p>
          <a:p>
            <a:pPr marL="342900" indent="-342900">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Economic Growth</a:t>
            </a:r>
          </a:p>
          <a:p>
            <a:pPr marL="342900" indent="-342900">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Adapting to Change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5887947" y="1279615"/>
            <a:ext cx="4143375" cy="4229100"/>
          </a:xfrm>
          <a:prstGeom prst="rect">
            <a:avLst/>
          </a:prstGeom>
        </p:spPr>
      </p:pic>
    </p:spTree>
    <p:extLst>
      <p:ext uri="{BB962C8B-B14F-4D97-AF65-F5344CB8AC3E}">
        <p14:creationId xmlns:p14="http://schemas.microsoft.com/office/powerpoint/2010/main" val="4106809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2</a:t>
            </a:r>
            <a:r>
              <a:rPr lang="en-IN" sz="1600" b="1" dirty="0">
                <a:solidFill>
                  <a:schemeClr val="accent5">
                    <a:lumMod val="50000"/>
                  </a:schemeClr>
                </a:solidFill>
                <a:latin typeface="Times New Roman" panose="02020603050405020304" pitchFamily="18" charset="0"/>
                <a:cs typeface="Times New Roman" panose="02020603050405020304" pitchFamily="18" charset="0"/>
              </a:rPr>
              <a:t>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2548" y="1090827"/>
            <a:ext cx="7437122" cy="4524315"/>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Data </a:t>
            </a:r>
            <a:r>
              <a:rPr lang="en-US" sz="3200" b="1" dirty="0" smtClean="0">
                <a:latin typeface="Times New Roman" panose="02020603050405020304" pitchFamily="18" charset="0"/>
                <a:cs typeface="Times New Roman" panose="02020603050405020304" pitchFamily="18" charset="0"/>
              </a:rPr>
              <a:t>Scientists</a:t>
            </a:r>
            <a:endParaRPr lang="en-US"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 data scientist is an analytics professional who is responsible for collecting, analyzing and interpreting data to help drive decision-making in an </a:t>
            </a:r>
            <a:r>
              <a:rPr lang="en-IN" sz="3200" dirty="0" smtClean="0">
                <a:latin typeface="Times New Roman" panose="02020603050405020304" pitchFamily="18" charset="0"/>
                <a:cs typeface="Times New Roman" panose="02020603050405020304" pitchFamily="18" charset="0"/>
              </a:rPr>
              <a:t>organization</a:t>
            </a:r>
            <a:r>
              <a:rPr lang="en-IN" sz="32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7965010" y="1706780"/>
            <a:ext cx="3951649" cy="2450940"/>
          </a:xfrm>
          <a:prstGeom prst="rect">
            <a:avLst/>
          </a:prstGeom>
        </p:spPr>
      </p:pic>
    </p:spTree>
    <p:extLst>
      <p:ext uri="{BB962C8B-B14F-4D97-AF65-F5344CB8AC3E}">
        <p14:creationId xmlns:p14="http://schemas.microsoft.com/office/powerpoint/2010/main" val="2510033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TotalTime>
  <Words>2615</Words>
  <Application>Microsoft Office PowerPoint</Application>
  <PresentationFormat>Widescreen</PresentationFormat>
  <Paragraphs>356</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Monotype Corsiva</vt:lpstr>
      <vt:lpstr>Söhne</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145</cp:revision>
  <dcterms:created xsi:type="dcterms:W3CDTF">2024-01-16T04:34:42Z</dcterms:created>
  <dcterms:modified xsi:type="dcterms:W3CDTF">2024-03-04T05:42:32Z</dcterms:modified>
</cp:coreProperties>
</file>