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0" r:id="rId2"/>
  </p:sldMasterIdLst>
  <p:notesMasterIdLst>
    <p:notesMasterId r:id="rId27"/>
  </p:notesMasterIdLst>
  <p:sldIdLst>
    <p:sldId id="257" r:id="rId3"/>
    <p:sldId id="272" r:id="rId4"/>
    <p:sldId id="277" r:id="rId5"/>
    <p:sldId id="274" r:id="rId6"/>
    <p:sldId id="290" r:id="rId7"/>
    <p:sldId id="275" r:id="rId8"/>
    <p:sldId id="291" r:id="rId9"/>
    <p:sldId id="276" r:id="rId10"/>
    <p:sldId id="292" r:id="rId11"/>
    <p:sldId id="278" r:id="rId12"/>
    <p:sldId id="293" r:id="rId13"/>
    <p:sldId id="279" r:id="rId14"/>
    <p:sldId id="280" r:id="rId15"/>
    <p:sldId id="281" r:id="rId16"/>
    <p:sldId id="282" r:id="rId17"/>
    <p:sldId id="294" r:id="rId18"/>
    <p:sldId id="284" r:id="rId19"/>
    <p:sldId id="285" r:id="rId20"/>
    <p:sldId id="286" r:id="rId21"/>
    <p:sldId id="287" r:id="rId22"/>
    <p:sldId id="295" r:id="rId23"/>
    <p:sldId id="288" r:id="rId24"/>
    <p:sldId id="289" r:id="rId25"/>
    <p:sldId id="27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EEE0ED"/>
    <a:srgbClr val="FFFF66"/>
    <a:srgbClr val="39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55DE79-6060-44F7-AB5D-47CF86BC581C}" type="datetimeFigureOut">
              <a:rPr lang="en-IN" smtClean="0"/>
              <a:t>08-03-2024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77D7E2-9082-4F6E-BE16-14896501C388}" type="slidenum">
              <a:rPr lang="en-IN" smtClean="0"/>
              <a:t>‹#›</a:t>
            </a:fld>
            <a:endParaRPr lang="en-IN"/>
          </a:p>
        </p:txBody>
      </p:sp>
    </p:spTree>
    <p:extLst>
      <p:ext uri="{BB962C8B-B14F-4D97-AF65-F5344CB8AC3E}">
        <p14:creationId xmlns:p14="http://schemas.microsoft.com/office/powerpoint/2010/main" val="226597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1092623-02EF-4787-A043-7BE489296159}"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223434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092623-02EF-4787-A043-7BE489296159}"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805234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092623-02EF-4787-A043-7BE489296159}"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931071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FEA5509-15D9-4257-9D04-5A17557FCE30}"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2802099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EA5509-15D9-4257-9D04-5A17557FCE30}"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650891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EA5509-15D9-4257-9D04-5A17557FCE30}"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3453765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FEA5509-15D9-4257-9D04-5A17557FCE30}" type="datetimeFigureOut">
              <a:rPr lang="en-IN" smtClean="0"/>
              <a:t>08-03-2024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841864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FEA5509-15D9-4257-9D04-5A17557FCE30}" type="datetimeFigureOut">
              <a:rPr lang="en-IN" smtClean="0"/>
              <a:t>08-03-2024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9336680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FEA5509-15D9-4257-9D04-5A17557FCE30}" type="datetimeFigureOut">
              <a:rPr lang="en-IN" smtClean="0"/>
              <a:t>08-03-2024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23235189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EA5509-15D9-4257-9D04-5A17557FCE30}" type="datetimeFigureOut">
              <a:rPr lang="en-IN" smtClean="0"/>
              <a:t>08-03-2024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27751076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EA5509-15D9-4257-9D04-5A17557FCE30}" type="datetimeFigureOut">
              <a:rPr lang="en-IN" smtClean="0"/>
              <a:t>08-03-2024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1308255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092623-02EF-4787-A043-7BE489296159}"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577523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EA5509-15D9-4257-9D04-5A17557FCE30}" type="datetimeFigureOut">
              <a:rPr lang="en-IN" smtClean="0"/>
              <a:t>08-03-2024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32874778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EA5509-15D9-4257-9D04-5A17557FCE30}"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28029263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EA5509-15D9-4257-9D04-5A17557FCE30}"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3386275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092623-02EF-4787-A043-7BE489296159}"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3978764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1092623-02EF-4787-A043-7BE489296159}" type="datetimeFigureOut">
              <a:rPr lang="en-IN" smtClean="0"/>
              <a:t>08-03-2024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784873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1092623-02EF-4787-A043-7BE489296159}" type="datetimeFigureOut">
              <a:rPr lang="en-IN" smtClean="0"/>
              <a:t>08-03-2024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645608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1092623-02EF-4787-A043-7BE489296159}" type="datetimeFigureOut">
              <a:rPr lang="en-IN" smtClean="0"/>
              <a:t>08-03-2024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3670575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419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092623-02EF-4787-A043-7BE489296159}" type="datetimeFigureOut">
              <a:rPr lang="en-IN" smtClean="0"/>
              <a:t>08-03-2024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415128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092623-02EF-4787-A043-7BE489296159}" type="datetimeFigureOut">
              <a:rPr lang="en-IN" smtClean="0"/>
              <a:t>08-03-2024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3689371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092623-02EF-4787-A043-7BE489296159}" type="datetimeFigureOut">
              <a:rPr lang="en-IN" smtClean="0"/>
              <a:t>08-03-2024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25A74E-C577-4913-8126-20C8F4247F92}" type="slidenum">
              <a:rPr lang="en-IN" smtClean="0"/>
              <a:t>‹#›</a:t>
            </a:fld>
            <a:endParaRPr lang="en-IN"/>
          </a:p>
        </p:txBody>
      </p:sp>
    </p:spTree>
    <p:extLst>
      <p:ext uri="{BB962C8B-B14F-4D97-AF65-F5344CB8AC3E}">
        <p14:creationId xmlns:p14="http://schemas.microsoft.com/office/powerpoint/2010/main" val="324958309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A5509-15D9-4257-9D04-5A17557FCE30}" type="datetimeFigureOut">
              <a:rPr lang="en-IN" smtClean="0"/>
              <a:t>08-03-2024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8ACF3-791A-4C19-A8BA-2856F25E8A23}" type="slidenum">
              <a:rPr lang="en-IN" smtClean="0"/>
              <a:t>‹#›</a:t>
            </a:fld>
            <a:endParaRPr lang="en-IN"/>
          </a:p>
        </p:txBody>
      </p:sp>
    </p:spTree>
    <p:extLst>
      <p:ext uri="{BB962C8B-B14F-4D97-AF65-F5344CB8AC3E}">
        <p14:creationId xmlns:p14="http://schemas.microsoft.com/office/powerpoint/2010/main" val="130089461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8580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876436" y="19761"/>
            <a:ext cx="10944226" cy="338554"/>
          </a:xfrm>
          <a:prstGeom prst="rect">
            <a:avLst/>
          </a:prstGeom>
          <a:noFill/>
        </p:spPr>
        <p:txBody>
          <a:bodyPr wrap="square" rtlCol="0">
            <a:spAutoFit/>
          </a:bodyPr>
          <a:lstStyle/>
          <a:p>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CLASS 4                                         CD-404   DATA SCIENCE ROLES AND ITS LIFE CYCLE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9637" y="2533904"/>
            <a:ext cx="11547564" cy="523220"/>
          </a:xfrm>
          <a:prstGeom prst="rect">
            <a:avLst/>
          </a:prstGeom>
          <a:noFill/>
        </p:spPr>
        <p:txBody>
          <a:bodyPr wrap="square" rtlCol="0">
            <a:spAutoFit/>
          </a:bodyPr>
          <a:lstStyle/>
          <a:p>
            <a:pPr algn="ctr"/>
            <a:r>
              <a:rPr lang="en-IN" sz="2800" b="1" dirty="0">
                <a:solidFill>
                  <a:schemeClr val="accent5">
                    <a:lumMod val="50000"/>
                  </a:schemeClr>
                </a:solidFill>
                <a:latin typeface="Times New Roman" panose="02020603050405020304" pitchFamily="18" charset="0"/>
                <a:cs typeface="Times New Roman" panose="02020603050405020304" pitchFamily="18" charset="0"/>
              </a:rPr>
              <a:t>DATA SCIENCE ROLES AND ITS LIFE </a:t>
            </a: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CYCLE</a:t>
            </a:r>
            <a:endParaRPr lang="en-IN" sz="2800" dirty="0"/>
          </a:p>
        </p:txBody>
      </p:sp>
      <p:pic>
        <p:nvPicPr>
          <p:cNvPr id="11" name="Picture 10"/>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5147724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4                                         </a:t>
            </a:r>
            <a:r>
              <a:rPr lang="en-IN" sz="1600" b="1" dirty="0">
                <a:solidFill>
                  <a:schemeClr val="accent5">
                    <a:lumMod val="50000"/>
                  </a:schemeClr>
                </a:solidFill>
                <a:latin typeface="Times New Roman" panose="02020603050405020304" pitchFamily="18" charset="0"/>
                <a:cs typeface="Times New Roman" panose="02020603050405020304" pitchFamily="18" charset="0"/>
              </a:rPr>
              <a:t>CD-404   DATA SCIENCE ROLES AND ITS LIFE CYCLE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48640" y="625405"/>
            <a:ext cx="5878286" cy="3416320"/>
          </a:xfrm>
          <a:prstGeom prst="rect">
            <a:avLst/>
          </a:prstGeom>
          <a:noFill/>
        </p:spPr>
        <p:txBody>
          <a:bodyPr wrap="square" rtlCol="0">
            <a:spAutoFit/>
          </a:bodyPr>
          <a:lstStyle/>
          <a:p>
            <a:pPr>
              <a:lnSpc>
                <a:spcPct val="150000"/>
              </a:lnSpc>
            </a:pPr>
            <a:r>
              <a:rPr lang="en-IN" sz="2400" b="1" dirty="0">
                <a:solidFill>
                  <a:schemeClr val="accent5">
                    <a:lumMod val="50000"/>
                  </a:schemeClr>
                </a:solidFill>
                <a:latin typeface="Times New Roman" panose="02020603050405020304" pitchFamily="18" charset="0"/>
                <a:cs typeface="Times New Roman" panose="02020603050405020304" pitchFamily="18" charset="0"/>
              </a:rPr>
              <a:t>Data </a:t>
            </a:r>
            <a:r>
              <a:rPr lang="en-IN" sz="2400" b="1" dirty="0" smtClean="0">
                <a:solidFill>
                  <a:schemeClr val="accent5">
                    <a:lumMod val="50000"/>
                  </a:schemeClr>
                </a:solidFill>
                <a:latin typeface="Times New Roman" panose="02020603050405020304" pitchFamily="18" charset="0"/>
                <a:cs typeface="Times New Roman" panose="02020603050405020304" pitchFamily="18" charset="0"/>
              </a:rPr>
              <a:t>Scientist</a:t>
            </a:r>
          </a:p>
          <a:p>
            <a:pPr marL="742950" lvl="1" indent="-285750" algn="just">
              <a:lnSpc>
                <a:spcPct val="150000"/>
              </a:lnSpc>
              <a:buFont typeface="Arial" panose="020B0604020202020204" pitchFamily="34" charset="0"/>
              <a:buChar char="•"/>
            </a:pPr>
            <a:r>
              <a:rPr lang="en-IN" sz="2400" dirty="0">
                <a:solidFill>
                  <a:schemeClr val="accent5">
                    <a:lumMod val="50000"/>
                  </a:schemeClr>
                </a:solidFill>
                <a:latin typeface="Times New Roman" panose="02020603050405020304" pitchFamily="18" charset="0"/>
                <a:cs typeface="Times New Roman" panose="02020603050405020304" pitchFamily="18" charset="0"/>
              </a:rPr>
              <a:t>A data scientist is an analytics professional who is responsible for collecting, </a:t>
            </a:r>
            <a:r>
              <a:rPr lang="en-IN" sz="2400" dirty="0" err="1">
                <a:solidFill>
                  <a:schemeClr val="accent5">
                    <a:lumMod val="50000"/>
                  </a:schemeClr>
                </a:solidFill>
                <a:latin typeface="Times New Roman" panose="02020603050405020304" pitchFamily="18" charset="0"/>
                <a:cs typeface="Times New Roman" panose="02020603050405020304" pitchFamily="18" charset="0"/>
              </a:rPr>
              <a:t>analyzing</a:t>
            </a:r>
            <a:r>
              <a:rPr lang="en-IN" sz="2400" dirty="0">
                <a:solidFill>
                  <a:schemeClr val="accent5">
                    <a:lumMod val="50000"/>
                  </a:schemeClr>
                </a:solidFill>
                <a:latin typeface="Times New Roman" panose="02020603050405020304" pitchFamily="18" charset="0"/>
                <a:cs typeface="Times New Roman" panose="02020603050405020304" pitchFamily="18" charset="0"/>
              </a:rPr>
              <a:t> and interpreting data to help drive decision-making in an organization. </a:t>
            </a:r>
            <a:endParaRPr lang="en-IN" sz="2400" dirty="0" smtClean="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2" name="Picture 1"/>
          <p:cNvPicPr>
            <a:picLocks noChangeAspect="1"/>
          </p:cNvPicPr>
          <p:nvPr/>
        </p:nvPicPr>
        <p:blipFill>
          <a:blip r:embed="rId3"/>
          <a:stretch>
            <a:fillRect/>
          </a:stretch>
        </p:blipFill>
        <p:spPr>
          <a:xfrm>
            <a:off x="6723018" y="1581485"/>
            <a:ext cx="4737463" cy="2449615"/>
          </a:xfrm>
          <a:prstGeom prst="rect">
            <a:avLst/>
          </a:prstGeom>
        </p:spPr>
      </p:pic>
    </p:spTree>
    <p:extLst>
      <p:ext uri="{BB962C8B-B14F-4D97-AF65-F5344CB8AC3E}">
        <p14:creationId xmlns:p14="http://schemas.microsoft.com/office/powerpoint/2010/main" val="3337487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4                                         </a:t>
            </a:r>
            <a:r>
              <a:rPr lang="en-IN" sz="1600" b="1" dirty="0">
                <a:solidFill>
                  <a:schemeClr val="accent5">
                    <a:lumMod val="50000"/>
                  </a:schemeClr>
                </a:solidFill>
                <a:latin typeface="Times New Roman" panose="02020603050405020304" pitchFamily="18" charset="0"/>
                <a:cs typeface="Times New Roman" panose="02020603050405020304" pitchFamily="18" charset="0"/>
              </a:rPr>
              <a:t>CD-404   DATA SCIENCE ROLES AND ITS LIFE CYCLE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48639" y="625405"/>
            <a:ext cx="9274629" cy="4616648"/>
          </a:xfrm>
          <a:prstGeom prst="rect">
            <a:avLst/>
          </a:prstGeom>
          <a:noFill/>
        </p:spPr>
        <p:txBody>
          <a:bodyPr wrap="square" rtlCol="0">
            <a:spAutoFit/>
          </a:bodyPr>
          <a:lstStyle/>
          <a:p>
            <a:pPr>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Data </a:t>
            </a: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Scientist</a:t>
            </a:r>
          </a:p>
          <a:p>
            <a:pPr marL="742950" lvl="1" indent="-285750" algn="just">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The </a:t>
            </a:r>
            <a:r>
              <a:rPr lang="en-IN" sz="2800" dirty="0">
                <a:solidFill>
                  <a:schemeClr val="accent5">
                    <a:lumMod val="50000"/>
                  </a:schemeClr>
                </a:solidFill>
                <a:latin typeface="Times New Roman" panose="02020603050405020304" pitchFamily="18" charset="0"/>
                <a:cs typeface="Times New Roman" panose="02020603050405020304" pitchFamily="18" charset="0"/>
              </a:rPr>
              <a:t>data scientist role combines elements of several traditional and technical jobs, including mathematician, scientist, statistician and computer programmer. </a:t>
            </a:r>
            <a:endParaRPr lang="en-IN" sz="2800" dirty="0" smtClean="0">
              <a:solidFill>
                <a:schemeClr val="accent5">
                  <a:lumMod val="50000"/>
                </a:schemeClr>
              </a:solidFill>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It </a:t>
            </a:r>
            <a:r>
              <a:rPr lang="en-IN" sz="2800" dirty="0">
                <a:solidFill>
                  <a:schemeClr val="accent5">
                    <a:lumMod val="50000"/>
                  </a:schemeClr>
                </a:solidFill>
                <a:latin typeface="Times New Roman" panose="02020603050405020304" pitchFamily="18" charset="0"/>
                <a:cs typeface="Times New Roman" panose="02020603050405020304" pitchFamily="18" charset="0"/>
              </a:rPr>
              <a:t>involves the use of advanced analytics techniques, such as machine learning and predictive </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modelling, </a:t>
            </a:r>
            <a:r>
              <a:rPr lang="en-IN" sz="2800" dirty="0">
                <a:solidFill>
                  <a:schemeClr val="accent5">
                    <a:lumMod val="50000"/>
                  </a:schemeClr>
                </a:solidFill>
                <a:latin typeface="Times New Roman" panose="02020603050405020304" pitchFamily="18" charset="0"/>
                <a:cs typeface="Times New Roman" panose="02020603050405020304" pitchFamily="18" charset="0"/>
              </a:rPr>
              <a:t>along with the application of scientific principles.</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30349412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4                                         </a:t>
            </a:r>
            <a:r>
              <a:rPr lang="en-IN" sz="1600" b="1" dirty="0">
                <a:solidFill>
                  <a:schemeClr val="accent5">
                    <a:lumMod val="50000"/>
                  </a:schemeClr>
                </a:solidFill>
                <a:latin typeface="Times New Roman" panose="02020603050405020304" pitchFamily="18" charset="0"/>
                <a:cs typeface="Times New Roman" panose="02020603050405020304" pitchFamily="18" charset="0"/>
              </a:rPr>
              <a:t>CD-404   DATA SCIENCE ROLES AND ITS LIFE CYCLE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48640" y="625405"/>
            <a:ext cx="7027817" cy="4539191"/>
          </a:xfrm>
          <a:prstGeom prst="rect">
            <a:avLst/>
          </a:prstGeom>
          <a:noFill/>
        </p:spPr>
        <p:txBody>
          <a:bodyPr wrap="square" rtlCol="0">
            <a:spAutoFit/>
          </a:bodyPr>
          <a:lstStyle/>
          <a:p>
            <a:pPr>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Data </a:t>
            </a: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Analyst</a:t>
            </a:r>
          </a:p>
          <a:p>
            <a:pPr marL="742950" lvl="1" indent="-28575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A data analyst collects, cleans, and interprets data sets to answer a question or solve a problem. </a:t>
            </a:r>
            <a:endParaRPr lang="en-IN" sz="2800" dirty="0" smtClean="0">
              <a:solidFill>
                <a:schemeClr val="accent5">
                  <a:lumMod val="50000"/>
                </a:schemeClr>
              </a:solidFill>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They </a:t>
            </a:r>
            <a:r>
              <a:rPr lang="en-IN" sz="2800" dirty="0">
                <a:solidFill>
                  <a:schemeClr val="accent5">
                    <a:lumMod val="50000"/>
                  </a:schemeClr>
                </a:solidFill>
                <a:latin typeface="Times New Roman" panose="02020603050405020304" pitchFamily="18" charset="0"/>
                <a:cs typeface="Times New Roman" panose="02020603050405020304" pitchFamily="18" charset="0"/>
              </a:rPr>
              <a:t>work in many industries, including business, finance, criminal justice, science, medicine, and government. </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2" name="Picture 1"/>
          <p:cNvPicPr>
            <a:picLocks noChangeAspect="1"/>
          </p:cNvPicPr>
          <p:nvPr/>
        </p:nvPicPr>
        <p:blipFill>
          <a:blip r:embed="rId3"/>
          <a:stretch>
            <a:fillRect/>
          </a:stretch>
        </p:blipFill>
        <p:spPr>
          <a:xfrm>
            <a:off x="7741920" y="971505"/>
            <a:ext cx="3942534" cy="3749760"/>
          </a:xfrm>
          <a:prstGeom prst="rect">
            <a:avLst/>
          </a:prstGeom>
        </p:spPr>
      </p:pic>
    </p:spTree>
    <p:extLst>
      <p:ext uri="{BB962C8B-B14F-4D97-AF65-F5344CB8AC3E}">
        <p14:creationId xmlns:p14="http://schemas.microsoft.com/office/powerpoint/2010/main" val="18041532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4                                         </a:t>
            </a:r>
            <a:r>
              <a:rPr lang="en-IN" sz="1600" b="1" dirty="0">
                <a:solidFill>
                  <a:schemeClr val="accent5">
                    <a:lumMod val="50000"/>
                  </a:schemeClr>
                </a:solidFill>
                <a:latin typeface="Times New Roman" panose="02020603050405020304" pitchFamily="18" charset="0"/>
                <a:cs typeface="Times New Roman" panose="02020603050405020304" pitchFamily="18" charset="0"/>
              </a:rPr>
              <a:t>CD-404   DATA SCIENCE ROLES AND ITS LIFE CYCLE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48640" y="625405"/>
            <a:ext cx="7109937" cy="5262979"/>
          </a:xfrm>
          <a:prstGeom prst="rect">
            <a:avLst/>
          </a:prstGeom>
          <a:noFill/>
        </p:spPr>
        <p:txBody>
          <a:bodyPr wrap="square" rtlCol="0">
            <a:spAutoFit/>
          </a:bodyPr>
          <a:lstStyle/>
          <a:p>
            <a:pPr>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Machine Learning </a:t>
            </a: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Engineer</a:t>
            </a:r>
          </a:p>
          <a:p>
            <a:pPr marL="742950" lvl="1" indent="-28575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Machine learning engineers act as critical members of the data science team. </a:t>
            </a:r>
          </a:p>
          <a:p>
            <a:pPr marL="742950" lvl="1" indent="-28575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Their tasks involve researching, building, and designing the artificial intelligence responsible for machine learning and maintaining and improving existing artificial intelligence systems.</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5" name="Picture 4"/>
          <p:cNvPicPr>
            <a:picLocks noChangeAspect="1"/>
          </p:cNvPicPr>
          <p:nvPr/>
        </p:nvPicPr>
        <p:blipFill>
          <a:blip r:embed="rId3"/>
          <a:stretch>
            <a:fillRect/>
          </a:stretch>
        </p:blipFill>
        <p:spPr>
          <a:xfrm>
            <a:off x="7824040" y="1131226"/>
            <a:ext cx="3536903" cy="2562973"/>
          </a:xfrm>
          <a:prstGeom prst="rect">
            <a:avLst/>
          </a:prstGeom>
        </p:spPr>
      </p:pic>
    </p:spTree>
    <p:extLst>
      <p:ext uri="{BB962C8B-B14F-4D97-AF65-F5344CB8AC3E}">
        <p14:creationId xmlns:p14="http://schemas.microsoft.com/office/powerpoint/2010/main" val="115087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4                                         </a:t>
            </a:r>
            <a:r>
              <a:rPr lang="en-IN" sz="1600" b="1" dirty="0">
                <a:solidFill>
                  <a:schemeClr val="accent5">
                    <a:lumMod val="50000"/>
                  </a:schemeClr>
                </a:solidFill>
                <a:latin typeface="Times New Roman" panose="02020603050405020304" pitchFamily="18" charset="0"/>
                <a:cs typeface="Times New Roman" panose="02020603050405020304" pitchFamily="18" charset="0"/>
              </a:rPr>
              <a:t>CD-404   DATA SCIENCE ROLES AND ITS LIFE CYCLE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74320" y="502344"/>
            <a:ext cx="7301501" cy="5909310"/>
          </a:xfrm>
          <a:prstGeom prst="rect">
            <a:avLst/>
          </a:prstGeom>
          <a:noFill/>
        </p:spPr>
        <p:txBody>
          <a:bodyPr wrap="square" rtlCol="0">
            <a:spAutoFit/>
          </a:bodyPr>
          <a:lstStyle/>
          <a:p>
            <a:pPr>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Data </a:t>
            </a: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Engineer</a:t>
            </a:r>
          </a:p>
          <a:p>
            <a:pPr marL="742950" lvl="1" indent="-28575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Data engineers work in various settings to build systems that collect, manage, and convert raw data into usable information for data scientists and business analysts to interpret. </a:t>
            </a:r>
            <a:endParaRPr lang="en-IN" sz="2800" dirty="0" smtClean="0">
              <a:solidFill>
                <a:schemeClr val="accent5">
                  <a:lumMod val="50000"/>
                </a:schemeClr>
              </a:solidFill>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Their </a:t>
            </a:r>
            <a:r>
              <a:rPr lang="en-IN" sz="2800" dirty="0">
                <a:solidFill>
                  <a:schemeClr val="accent5">
                    <a:lumMod val="50000"/>
                  </a:schemeClr>
                </a:solidFill>
                <a:latin typeface="Times New Roman" panose="02020603050405020304" pitchFamily="18" charset="0"/>
                <a:cs typeface="Times New Roman" panose="02020603050405020304" pitchFamily="18" charset="0"/>
              </a:rPr>
              <a:t>ultimate goal is to make data accessible so that organisations can use it to evaluate and optimise their </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performance.</a:t>
            </a: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2" name="Picture 1"/>
          <p:cNvPicPr>
            <a:picLocks noChangeAspect="1"/>
          </p:cNvPicPr>
          <p:nvPr/>
        </p:nvPicPr>
        <p:blipFill>
          <a:blip r:embed="rId3"/>
          <a:stretch>
            <a:fillRect/>
          </a:stretch>
        </p:blipFill>
        <p:spPr>
          <a:xfrm>
            <a:off x="7850141" y="844731"/>
            <a:ext cx="4228647" cy="3799031"/>
          </a:xfrm>
          <a:prstGeom prst="rect">
            <a:avLst/>
          </a:prstGeom>
        </p:spPr>
      </p:pic>
    </p:spTree>
    <p:extLst>
      <p:ext uri="{BB962C8B-B14F-4D97-AF65-F5344CB8AC3E}">
        <p14:creationId xmlns:p14="http://schemas.microsoft.com/office/powerpoint/2010/main" val="5777328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4                                         </a:t>
            </a:r>
            <a:r>
              <a:rPr lang="en-IN" sz="1600" b="1" dirty="0">
                <a:solidFill>
                  <a:schemeClr val="accent5">
                    <a:lumMod val="50000"/>
                  </a:schemeClr>
                </a:solidFill>
                <a:latin typeface="Times New Roman" panose="02020603050405020304" pitchFamily="18" charset="0"/>
                <a:cs typeface="Times New Roman" panose="02020603050405020304" pitchFamily="18" charset="0"/>
              </a:rPr>
              <a:t>CD-404   DATA SCIENCE ROLES AND ITS LIFE CYCLE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48640" y="625405"/>
            <a:ext cx="11298146" cy="3970318"/>
          </a:xfrm>
          <a:prstGeom prst="rect">
            <a:avLst/>
          </a:prstGeom>
          <a:noFill/>
        </p:spPr>
        <p:txBody>
          <a:bodyPr wrap="square" rtlCol="0">
            <a:spAutoFit/>
          </a:bodyPr>
          <a:lstStyle/>
          <a:p>
            <a:pPr>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Business Intelligence (BI) </a:t>
            </a: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Analyst</a:t>
            </a:r>
          </a:p>
          <a:p>
            <a:pPr marL="742950" lvl="1" indent="-28575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A business intelligence (BI) analyst does just that by </a:t>
            </a:r>
            <a:r>
              <a:rPr lang="en-IN" sz="2800" dirty="0" err="1">
                <a:solidFill>
                  <a:schemeClr val="accent5">
                    <a:lumMod val="50000"/>
                  </a:schemeClr>
                </a:solidFill>
                <a:latin typeface="Times New Roman" panose="02020603050405020304" pitchFamily="18" charset="0"/>
                <a:cs typeface="Times New Roman" panose="02020603050405020304" pitchFamily="18" charset="0"/>
              </a:rPr>
              <a:t>analyzing</a:t>
            </a:r>
            <a:r>
              <a:rPr lang="en-IN" sz="2800" dirty="0">
                <a:solidFill>
                  <a:schemeClr val="accent5">
                    <a:lumMod val="50000"/>
                  </a:schemeClr>
                </a:solidFill>
                <a:latin typeface="Times New Roman" panose="02020603050405020304" pitchFamily="18" charset="0"/>
                <a:cs typeface="Times New Roman" panose="02020603050405020304" pitchFamily="18" charset="0"/>
              </a:rPr>
              <a:t> complex sets of data within a company to determine recommendations for business growth and improvement. </a:t>
            </a:r>
            <a:endParaRPr lang="en-IN" sz="2800" dirty="0" smtClean="0">
              <a:solidFill>
                <a:schemeClr val="accent5">
                  <a:lumMod val="50000"/>
                </a:schemeClr>
              </a:solidFill>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Knowing </a:t>
            </a:r>
            <a:r>
              <a:rPr lang="en-IN" sz="2800" dirty="0">
                <a:solidFill>
                  <a:schemeClr val="accent5">
                    <a:lumMod val="50000"/>
                  </a:schemeClr>
                </a:solidFill>
                <a:latin typeface="Times New Roman" panose="02020603050405020304" pitchFamily="18" charset="0"/>
                <a:cs typeface="Times New Roman" panose="02020603050405020304" pitchFamily="18" charset="0"/>
              </a:rPr>
              <a:t>how to properly collect and interpret data can have a significant impact on a business' success</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a:t>
            </a:r>
            <a:endParaRPr lang="en-IN" sz="2800" b="1"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6856197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4                                         </a:t>
            </a:r>
            <a:r>
              <a:rPr lang="en-IN" sz="1600" b="1" dirty="0">
                <a:solidFill>
                  <a:schemeClr val="accent5">
                    <a:lumMod val="50000"/>
                  </a:schemeClr>
                </a:solidFill>
                <a:latin typeface="Times New Roman" panose="02020603050405020304" pitchFamily="18" charset="0"/>
                <a:cs typeface="Times New Roman" panose="02020603050405020304" pitchFamily="18" charset="0"/>
              </a:rPr>
              <a:t>CD-404   DATA SCIENCE ROLES AND ITS LIFE CYCLE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48640" y="625405"/>
            <a:ext cx="11298146" cy="3246530"/>
          </a:xfrm>
          <a:prstGeom prst="rect">
            <a:avLst/>
          </a:prstGeom>
          <a:noFill/>
        </p:spPr>
        <p:txBody>
          <a:bodyPr wrap="square" rtlCol="0">
            <a:spAutoFit/>
          </a:bodyPr>
          <a:lstStyle/>
          <a:p>
            <a:pPr>
              <a:lnSpc>
                <a:spcPct val="150000"/>
              </a:lnSpc>
            </a:pP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Statistician</a:t>
            </a:r>
          </a:p>
          <a:p>
            <a:pPr marL="742950" lvl="1" indent="-28575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Statisticians interpret data and communicate results to their clients, often with the aid of mathematical techniques and software. </a:t>
            </a:r>
            <a:endParaRPr lang="en-IN" sz="2800" dirty="0" smtClean="0">
              <a:solidFill>
                <a:schemeClr val="accent5">
                  <a:lumMod val="50000"/>
                </a:schemeClr>
              </a:solidFill>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In </a:t>
            </a:r>
            <a:r>
              <a:rPr lang="en-IN" sz="2800" dirty="0">
                <a:solidFill>
                  <a:schemeClr val="accent5">
                    <a:lumMod val="50000"/>
                  </a:schemeClr>
                </a:solidFill>
                <a:latin typeface="Times New Roman" panose="02020603050405020304" pitchFamily="18" charset="0"/>
                <a:cs typeface="Times New Roman" panose="02020603050405020304" pitchFamily="18" charset="0"/>
              </a:rPr>
              <a:t>this role you'll ensure that complex statistical concepts are explained in a way the client can understand, and advise on strategy.</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6999693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4                                         </a:t>
            </a:r>
            <a:r>
              <a:rPr lang="en-IN" sz="1600" b="1" dirty="0">
                <a:solidFill>
                  <a:schemeClr val="accent5">
                    <a:lumMod val="50000"/>
                  </a:schemeClr>
                </a:solidFill>
                <a:latin typeface="Times New Roman" panose="02020603050405020304" pitchFamily="18" charset="0"/>
                <a:cs typeface="Times New Roman" panose="02020603050405020304" pitchFamily="18" charset="0"/>
              </a:rPr>
              <a:t>CD-404   DATA SCIENCE ROLES AND ITS LIFE CYCLE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48640" y="651531"/>
            <a:ext cx="11298146" cy="738664"/>
          </a:xfrm>
          <a:prstGeom prst="rect">
            <a:avLst/>
          </a:prstGeom>
          <a:noFill/>
        </p:spPr>
        <p:txBody>
          <a:bodyPr wrap="square" rtlCol="0">
            <a:spAutoFit/>
          </a:bodyPr>
          <a:lstStyle/>
          <a:p>
            <a:pPr algn="ctr">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Data </a:t>
            </a: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Science Life </a:t>
            </a:r>
            <a:r>
              <a:rPr lang="en-IN" sz="2800" b="1" dirty="0">
                <a:solidFill>
                  <a:schemeClr val="accent5">
                    <a:lumMod val="50000"/>
                  </a:schemeClr>
                </a:solidFill>
                <a:latin typeface="Times New Roman" panose="02020603050405020304" pitchFamily="18" charset="0"/>
                <a:cs typeface="Times New Roman" panose="02020603050405020304" pitchFamily="18" charset="0"/>
              </a:rPr>
              <a:t>C</a:t>
            </a: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ycle</a:t>
            </a:r>
            <a:endParaRPr lang="en-IN" sz="2800" b="1"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8" name="Picture 7" descr="A Comprehensive Guide To R For Data Science | Data Science Using R | Edureka"/>
          <p:cNvPicPr/>
          <p:nvPr/>
        </p:nvPicPr>
        <p:blipFill>
          <a:blip r:embed="rId3">
            <a:extLst>
              <a:ext uri="{28A0092B-C50C-407E-A947-70E740481C1C}">
                <a14:useLocalDpi xmlns:a14="http://schemas.microsoft.com/office/drawing/2010/main" val="0"/>
              </a:ext>
            </a:extLst>
          </a:blip>
          <a:srcRect/>
          <a:stretch>
            <a:fillRect/>
          </a:stretch>
        </p:blipFill>
        <p:spPr bwMode="auto">
          <a:xfrm>
            <a:off x="3480707" y="1498909"/>
            <a:ext cx="4766310" cy="4145734"/>
          </a:xfrm>
          <a:prstGeom prst="rect">
            <a:avLst/>
          </a:prstGeom>
          <a:noFill/>
          <a:ln>
            <a:noFill/>
          </a:ln>
        </p:spPr>
      </p:pic>
    </p:spTree>
    <p:extLst>
      <p:ext uri="{BB962C8B-B14F-4D97-AF65-F5344CB8AC3E}">
        <p14:creationId xmlns:p14="http://schemas.microsoft.com/office/powerpoint/2010/main" val="38394151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4                                         </a:t>
            </a:r>
            <a:r>
              <a:rPr lang="en-IN" sz="1600" b="1" dirty="0">
                <a:solidFill>
                  <a:schemeClr val="accent5">
                    <a:lumMod val="50000"/>
                  </a:schemeClr>
                </a:solidFill>
                <a:latin typeface="Times New Roman" panose="02020603050405020304" pitchFamily="18" charset="0"/>
                <a:cs typeface="Times New Roman" panose="02020603050405020304" pitchFamily="18" charset="0"/>
              </a:rPr>
              <a:t>CD-404   DATA SCIENCE ROLES AND ITS LIFE CYCLE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48640" y="625405"/>
            <a:ext cx="11298146" cy="4539191"/>
          </a:xfrm>
          <a:prstGeom prst="rect">
            <a:avLst/>
          </a:prstGeom>
          <a:noFill/>
        </p:spPr>
        <p:txBody>
          <a:bodyPr wrap="square" rtlCol="0">
            <a:spAutoFit/>
          </a:bodyPr>
          <a:lstStyle/>
          <a:p>
            <a:pPr>
              <a:lnSpc>
                <a:spcPct val="150000"/>
              </a:lnSpc>
            </a:pPr>
            <a:endParaRPr lang="en-IN" sz="2800" b="1" dirty="0">
              <a:solidFill>
                <a:schemeClr val="accent5">
                  <a:lumMod val="50000"/>
                </a:schemeClr>
              </a:solidFill>
              <a:latin typeface="Times New Roman" panose="02020603050405020304" pitchFamily="18" charset="0"/>
              <a:cs typeface="Times New Roman" panose="02020603050405020304" pitchFamily="18" charset="0"/>
            </a:endParaRPr>
          </a:p>
          <a:p>
            <a:pPr lvl="1" algn="just">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Business requirements:-</a:t>
            </a:r>
          </a:p>
          <a:p>
            <a:pPr marL="742950" lvl="1" indent="-28575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	What data do I need for my project?</a:t>
            </a:r>
          </a:p>
          <a:p>
            <a:pPr marL="742950" lvl="1" indent="-28575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	What are the data sources?</a:t>
            </a:r>
          </a:p>
          <a:p>
            <a:pPr marL="742950" lvl="1" indent="-28575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	How can I obtain the data?</a:t>
            </a:r>
          </a:p>
          <a:p>
            <a:pPr marL="742950" lvl="1" indent="-28575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	What is the most efficient way to store and access all of it?</a:t>
            </a:r>
          </a:p>
          <a:p>
            <a:pPr>
              <a:lnSpc>
                <a:spcPct val="150000"/>
              </a:lnSpc>
            </a:pPr>
            <a:endParaRPr lang="en-IN" sz="2800" b="1"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410565471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4                                         </a:t>
            </a:r>
            <a:r>
              <a:rPr lang="en-IN" sz="1600" b="1" dirty="0">
                <a:solidFill>
                  <a:schemeClr val="accent5">
                    <a:lumMod val="50000"/>
                  </a:schemeClr>
                </a:solidFill>
                <a:latin typeface="Times New Roman" panose="02020603050405020304" pitchFamily="18" charset="0"/>
                <a:cs typeface="Times New Roman" panose="02020603050405020304" pitchFamily="18" charset="0"/>
              </a:rPr>
              <a:t>CD-404   DATA SCIENCE ROLES AND ITS LIFE CYCLE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54993" y="662338"/>
            <a:ext cx="11298146" cy="5831853"/>
          </a:xfrm>
          <a:prstGeom prst="rect">
            <a:avLst/>
          </a:prstGeom>
          <a:noFill/>
        </p:spPr>
        <p:txBody>
          <a:bodyPr wrap="square" rtlCol="0">
            <a:spAutoFit/>
          </a:bodyPr>
          <a:lstStyle/>
          <a:p>
            <a:pPr marL="742950" lvl="1" indent="-285750" algn="just">
              <a:lnSpc>
                <a:spcPct val="150000"/>
              </a:lnSpc>
              <a:buFont typeface="Arial" panose="020B0604020202020204" pitchFamily="34" charset="0"/>
              <a:buChar char="•"/>
            </a:pPr>
            <a:r>
              <a:rPr lang="en-IN" sz="2800" b="1" dirty="0">
                <a:solidFill>
                  <a:schemeClr val="accent5">
                    <a:lumMod val="50000"/>
                  </a:schemeClr>
                </a:solidFill>
                <a:latin typeface="Times New Roman" panose="02020603050405020304" pitchFamily="18" charset="0"/>
                <a:cs typeface="Times New Roman" panose="02020603050405020304" pitchFamily="18" charset="0"/>
              </a:rPr>
              <a:t>Data Acquisition:-</a:t>
            </a:r>
            <a:r>
              <a:rPr lang="en-IN" sz="2800" dirty="0">
                <a:solidFill>
                  <a:schemeClr val="accent5">
                    <a:lumMod val="50000"/>
                  </a:schemeClr>
                </a:solidFill>
                <a:latin typeface="Times New Roman" panose="02020603050405020304" pitchFamily="18" charset="0"/>
                <a:cs typeface="Times New Roman" panose="02020603050405020304" pitchFamily="18" charset="0"/>
              </a:rPr>
              <a:t>Now you found the objectives of the project now its time to start gathering the data.so data mining is the process of gathering your data from different sources.</a:t>
            </a:r>
          </a:p>
          <a:p>
            <a:pPr marL="742950" lvl="1" indent="-285750" algn="just">
              <a:lnSpc>
                <a:spcPct val="150000"/>
              </a:lnSpc>
              <a:buFont typeface="Arial" panose="020B0604020202020204" pitchFamily="34" charset="0"/>
              <a:buChar char="•"/>
            </a:pPr>
            <a:r>
              <a:rPr lang="en-IN" sz="2800" b="1" dirty="0">
                <a:solidFill>
                  <a:schemeClr val="accent5">
                    <a:lumMod val="50000"/>
                  </a:schemeClr>
                </a:solidFill>
                <a:latin typeface="Times New Roman" panose="02020603050405020304" pitchFamily="18" charset="0"/>
                <a:cs typeface="Times New Roman" panose="02020603050405020304" pitchFamily="18" charset="0"/>
              </a:rPr>
              <a:t>Data </a:t>
            </a: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Processing</a:t>
            </a:r>
          </a:p>
          <a:p>
            <a:pPr marL="1657350" lvl="3" indent="-285750" algn="just">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Transform data into desired format</a:t>
            </a: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IN" sz="2800" b="1" dirty="0">
                <a:solidFill>
                  <a:schemeClr val="accent5">
                    <a:lumMod val="50000"/>
                  </a:schemeClr>
                </a:solidFill>
                <a:latin typeface="Times New Roman" panose="02020603050405020304" pitchFamily="18" charset="0"/>
                <a:cs typeface="Times New Roman" panose="02020603050405020304" pitchFamily="18" charset="0"/>
              </a:rPr>
              <a:t>Data Cleaning</a:t>
            </a:r>
          </a:p>
          <a:p>
            <a:pPr marL="1657350" lvl="3" indent="-28575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	Missing values</a:t>
            </a:r>
          </a:p>
          <a:p>
            <a:pPr marL="1657350" lvl="3" indent="-28575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	Corrupted data</a:t>
            </a:r>
          </a:p>
          <a:p>
            <a:pPr marL="1657350" lvl="3" indent="-28575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	Remove unnecessary data</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a:t>
            </a: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0842123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709"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4                                         </a:t>
            </a:r>
            <a:r>
              <a:rPr lang="en-IN" sz="1600" b="1" dirty="0">
                <a:solidFill>
                  <a:schemeClr val="accent5">
                    <a:lumMod val="50000"/>
                  </a:schemeClr>
                </a:solidFill>
                <a:latin typeface="Times New Roman" panose="02020603050405020304" pitchFamily="18" charset="0"/>
                <a:cs typeface="Times New Roman" panose="02020603050405020304" pitchFamily="18" charset="0"/>
              </a:rPr>
              <a:t>CD-404   DATA SCIENCE ROLES AND ITS LIFE CYCLE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206239" y="1245325"/>
            <a:ext cx="5373190" cy="4862870"/>
          </a:xfrm>
          <a:prstGeom prst="rect">
            <a:avLst/>
          </a:prstGeom>
          <a:noFill/>
        </p:spPr>
        <p:txBody>
          <a:bodyPr wrap="square" rtlCol="0">
            <a:spAutoFit/>
          </a:bodyPr>
          <a:lstStyle/>
          <a:p>
            <a:pPr algn="ctr"/>
            <a:r>
              <a:rPr lang="en-IN" sz="2000" b="1" dirty="0" smtClean="0">
                <a:solidFill>
                  <a:schemeClr val="accent5">
                    <a:lumMod val="50000"/>
                  </a:schemeClr>
                </a:solidFill>
                <a:latin typeface="Times New Roman" panose="02020603050405020304" pitchFamily="18" charset="0"/>
                <a:cs typeface="Times New Roman" panose="02020603050405020304" pitchFamily="18" charset="0"/>
              </a:rPr>
              <a:t>AGENDA</a:t>
            </a:r>
          </a:p>
          <a:p>
            <a:pPr marL="342900" indent="-342900">
              <a:lnSpc>
                <a:spcPct val="150000"/>
              </a:lnSpc>
              <a:buFont typeface="Arial" panose="020B0604020202020204" pitchFamily="34" charset="0"/>
              <a:buChar char="•"/>
            </a:pPr>
            <a:r>
              <a:rPr lang="en-IN" sz="2000" dirty="0" smtClean="0">
                <a:solidFill>
                  <a:schemeClr val="accent5">
                    <a:lumMod val="50000"/>
                  </a:schemeClr>
                </a:solidFill>
                <a:latin typeface="Times New Roman" panose="02020603050405020304" pitchFamily="18" charset="0"/>
                <a:cs typeface="Times New Roman" panose="02020603050405020304" pitchFamily="18" charset="0"/>
              </a:rPr>
              <a:t>Roles of Data Science</a:t>
            </a:r>
          </a:p>
          <a:p>
            <a:pPr marL="342900" indent="-342900">
              <a:lnSpc>
                <a:spcPct val="150000"/>
              </a:lnSpc>
              <a:buFont typeface="Arial" panose="020B0604020202020204" pitchFamily="34" charset="0"/>
              <a:buChar char="•"/>
            </a:pPr>
            <a:r>
              <a:rPr lang="en-IN" sz="2000" dirty="0">
                <a:solidFill>
                  <a:schemeClr val="accent5">
                    <a:lumMod val="50000"/>
                  </a:schemeClr>
                </a:solidFill>
                <a:latin typeface="Times New Roman" panose="02020603050405020304" pitchFamily="18" charset="0"/>
                <a:cs typeface="Times New Roman" panose="02020603050405020304" pitchFamily="18" charset="0"/>
              </a:rPr>
              <a:t>Core Components of Data Science </a:t>
            </a:r>
            <a:r>
              <a:rPr lang="en-IN" sz="2000" dirty="0" smtClean="0">
                <a:solidFill>
                  <a:schemeClr val="accent5">
                    <a:lumMod val="50000"/>
                  </a:schemeClr>
                </a:solidFill>
                <a:latin typeface="Times New Roman" panose="02020603050405020304" pitchFamily="18" charset="0"/>
                <a:cs typeface="Times New Roman" panose="02020603050405020304" pitchFamily="18" charset="0"/>
              </a:rPr>
              <a:t>Roles</a:t>
            </a:r>
          </a:p>
          <a:p>
            <a:pPr marL="342900" indent="-342900">
              <a:lnSpc>
                <a:spcPct val="150000"/>
              </a:lnSpc>
              <a:buFont typeface="Arial" panose="020B0604020202020204" pitchFamily="34" charset="0"/>
              <a:buChar char="•"/>
            </a:pPr>
            <a:r>
              <a:rPr lang="en-IN" sz="2000" dirty="0">
                <a:solidFill>
                  <a:schemeClr val="accent5">
                    <a:lumMod val="50000"/>
                  </a:schemeClr>
                </a:solidFill>
                <a:latin typeface="Times New Roman" panose="02020603050405020304" pitchFamily="18" charset="0"/>
                <a:cs typeface="Times New Roman" panose="02020603050405020304" pitchFamily="18" charset="0"/>
              </a:rPr>
              <a:t>Data Scientist</a:t>
            </a:r>
          </a:p>
          <a:p>
            <a:pPr marL="342900" indent="-342900">
              <a:lnSpc>
                <a:spcPct val="150000"/>
              </a:lnSpc>
              <a:buFont typeface="Arial" panose="020B0604020202020204" pitchFamily="34" charset="0"/>
              <a:buChar char="•"/>
            </a:pPr>
            <a:r>
              <a:rPr lang="en-IN" sz="2000" dirty="0">
                <a:solidFill>
                  <a:schemeClr val="accent5">
                    <a:lumMod val="50000"/>
                  </a:schemeClr>
                </a:solidFill>
                <a:latin typeface="Times New Roman" panose="02020603050405020304" pitchFamily="18" charset="0"/>
                <a:cs typeface="Times New Roman" panose="02020603050405020304" pitchFamily="18" charset="0"/>
              </a:rPr>
              <a:t>Data Analyst</a:t>
            </a:r>
          </a:p>
          <a:p>
            <a:pPr marL="342900" indent="-342900">
              <a:lnSpc>
                <a:spcPct val="150000"/>
              </a:lnSpc>
              <a:buFont typeface="Arial" panose="020B0604020202020204" pitchFamily="34" charset="0"/>
              <a:buChar char="•"/>
            </a:pPr>
            <a:r>
              <a:rPr lang="en-IN" sz="2000" dirty="0">
                <a:solidFill>
                  <a:schemeClr val="accent5">
                    <a:lumMod val="50000"/>
                  </a:schemeClr>
                </a:solidFill>
                <a:latin typeface="Times New Roman" panose="02020603050405020304" pitchFamily="18" charset="0"/>
                <a:cs typeface="Times New Roman" panose="02020603050405020304" pitchFamily="18" charset="0"/>
              </a:rPr>
              <a:t>Machine Learning Engineer</a:t>
            </a:r>
          </a:p>
          <a:p>
            <a:pPr marL="342900" indent="-342900">
              <a:lnSpc>
                <a:spcPct val="150000"/>
              </a:lnSpc>
              <a:buFont typeface="Arial" panose="020B0604020202020204" pitchFamily="34" charset="0"/>
              <a:buChar char="•"/>
            </a:pPr>
            <a:r>
              <a:rPr lang="en-IN" sz="2000" dirty="0">
                <a:solidFill>
                  <a:schemeClr val="accent5">
                    <a:lumMod val="50000"/>
                  </a:schemeClr>
                </a:solidFill>
                <a:latin typeface="Times New Roman" panose="02020603050405020304" pitchFamily="18" charset="0"/>
                <a:cs typeface="Times New Roman" panose="02020603050405020304" pitchFamily="18" charset="0"/>
              </a:rPr>
              <a:t>Data Engineer</a:t>
            </a:r>
          </a:p>
          <a:p>
            <a:pPr marL="342900" indent="-342900">
              <a:lnSpc>
                <a:spcPct val="150000"/>
              </a:lnSpc>
              <a:buFont typeface="Arial" panose="020B0604020202020204" pitchFamily="34" charset="0"/>
              <a:buChar char="•"/>
            </a:pPr>
            <a:r>
              <a:rPr lang="en-IN" sz="2000" dirty="0">
                <a:solidFill>
                  <a:schemeClr val="accent5">
                    <a:lumMod val="50000"/>
                  </a:schemeClr>
                </a:solidFill>
                <a:latin typeface="Times New Roman" panose="02020603050405020304" pitchFamily="18" charset="0"/>
                <a:cs typeface="Times New Roman" panose="02020603050405020304" pitchFamily="18" charset="0"/>
              </a:rPr>
              <a:t>Business Intelligence (BI) Analyst</a:t>
            </a:r>
          </a:p>
          <a:p>
            <a:pPr marL="342900" indent="-342900">
              <a:lnSpc>
                <a:spcPct val="150000"/>
              </a:lnSpc>
              <a:buFont typeface="Arial" panose="020B0604020202020204" pitchFamily="34" charset="0"/>
              <a:buChar char="•"/>
            </a:pPr>
            <a:r>
              <a:rPr lang="en-IN" sz="2000" dirty="0">
                <a:solidFill>
                  <a:schemeClr val="accent5">
                    <a:lumMod val="50000"/>
                  </a:schemeClr>
                </a:solidFill>
                <a:latin typeface="Times New Roman" panose="02020603050405020304" pitchFamily="18" charset="0"/>
                <a:cs typeface="Times New Roman" panose="02020603050405020304" pitchFamily="18" charset="0"/>
              </a:rPr>
              <a:t>Statistician</a:t>
            </a:r>
          </a:p>
          <a:p>
            <a:pPr marL="342900" indent="-342900">
              <a:lnSpc>
                <a:spcPct val="150000"/>
              </a:lnSpc>
              <a:buFont typeface="Arial" panose="020B0604020202020204" pitchFamily="34" charset="0"/>
              <a:buChar char="•"/>
            </a:pPr>
            <a:r>
              <a:rPr lang="en-IN" sz="2000" dirty="0" smtClean="0">
                <a:solidFill>
                  <a:schemeClr val="accent5">
                    <a:lumMod val="50000"/>
                  </a:schemeClr>
                </a:solidFill>
                <a:latin typeface="Times New Roman" panose="02020603050405020304" pitchFamily="18" charset="0"/>
                <a:cs typeface="Times New Roman" panose="02020603050405020304" pitchFamily="18" charset="0"/>
              </a:rPr>
              <a:t>Life cycle of DS</a:t>
            </a:r>
            <a:endParaRPr lang="en-IN" sz="2000" dirty="0">
              <a:solidFill>
                <a:schemeClr val="accent5">
                  <a:lumMod val="50000"/>
                </a:schemeClr>
              </a:solidFill>
              <a:latin typeface="Times New Roman" panose="02020603050405020304" pitchFamily="18" charset="0"/>
              <a:cs typeface="Times New Roman" panose="02020603050405020304" pitchFamily="18" charset="0"/>
            </a:endParaRPr>
          </a:p>
          <a:p>
            <a:endParaRPr lang="en-IN" sz="2000" dirty="0"/>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2994615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4                                         </a:t>
            </a:r>
            <a:r>
              <a:rPr lang="en-IN" sz="1600" b="1" dirty="0">
                <a:solidFill>
                  <a:schemeClr val="accent5">
                    <a:lumMod val="50000"/>
                  </a:schemeClr>
                </a:solidFill>
                <a:latin typeface="Times New Roman" panose="02020603050405020304" pitchFamily="18" charset="0"/>
                <a:cs typeface="Times New Roman" panose="02020603050405020304" pitchFamily="18" charset="0"/>
              </a:rPr>
              <a:t>CD-404   DATA SCIENCE ROLES AND ITS LIFE CYCLE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48640" y="625405"/>
            <a:ext cx="11298146" cy="3970318"/>
          </a:xfrm>
          <a:prstGeom prst="rect">
            <a:avLst/>
          </a:prstGeom>
          <a:noFill/>
        </p:spPr>
        <p:txBody>
          <a:bodyPr wrap="square" rtlCol="0">
            <a:spAutoFit/>
          </a:bodyPr>
          <a:lstStyle/>
          <a:p>
            <a:pPr algn="just">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Data Exploration:-</a:t>
            </a:r>
          </a:p>
          <a:p>
            <a:pPr indent="-28575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	Understand the patterns in the data</a:t>
            </a:r>
          </a:p>
          <a:p>
            <a:pPr indent="-28575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	Retrieve useful insight</a:t>
            </a:r>
          </a:p>
          <a:p>
            <a:pPr indent="-28575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	Form hypotheses</a:t>
            </a:r>
          </a:p>
          <a:p>
            <a:pPr algn="just">
              <a:lnSpc>
                <a:spcPct val="150000"/>
              </a:lnSpc>
            </a:pPr>
            <a:r>
              <a:rPr lang="en-IN" sz="2800" dirty="0">
                <a:solidFill>
                  <a:schemeClr val="accent5">
                    <a:lumMod val="50000"/>
                  </a:schemeClr>
                </a:solidFill>
                <a:latin typeface="Times New Roman" panose="02020603050405020304" pitchFamily="18" charset="0"/>
                <a:cs typeface="Times New Roman" panose="02020603050405020304" pitchFamily="18" charset="0"/>
              </a:rPr>
              <a:t>So now that you have sparkling clean set of data, you are finally ready to get started with your analysis</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a:t>
            </a: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9827774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4                                         </a:t>
            </a:r>
            <a:r>
              <a:rPr lang="en-IN" sz="1600" b="1" dirty="0">
                <a:solidFill>
                  <a:schemeClr val="accent5">
                    <a:lumMod val="50000"/>
                  </a:schemeClr>
                </a:solidFill>
                <a:latin typeface="Times New Roman" panose="02020603050405020304" pitchFamily="18" charset="0"/>
                <a:cs typeface="Times New Roman" panose="02020603050405020304" pitchFamily="18" charset="0"/>
              </a:rPr>
              <a:t>CD-404   DATA SCIENCE ROLES AND ITS LIFE CYCLE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48640" y="625405"/>
            <a:ext cx="11298146" cy="3970318"/>
          </a:xfrm>
          <a:prstGeom prst="rect">
            <a:avLst/>
          </a:prstGeom>
          <a:noFill/>
        </p:spPr>
        <p:txBody>
          <a:bodyPr wrap="square" rtlCol="0">
            <a:spAutoFit/>
          </a:bodyPr>
          <a:lstStyle/>
          <a:p>
            <a:pPr algn="just">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Data Exploration:-</a:t>
            </a:r>
          </a:p>
          <a:p>
            <a:pPr indent="-28575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	</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The </a:t>
            </a:r>
            <a:r>
              <a:rPr lang="en-IN" sz="2800" dirty="0">
                <a:solidFill>
                  <a:schemeClr val="accent5">
                    <a:lumMod val="50000"/>
                  </a:schemeClr>
                </a:solidFill>
                <a:latin typeface="Times New Roman" panose="02020603050405020304" pitchFamily="18" charset="0"/>
                <a:cs typeface="Times New Roman" panose="02020603050405020304" pitchFamily="18" charset="0"/>
              </a:rPr>
              <a:t>data exploration stage is basically the brainstorming of data analysis so in order to understand the patterns in your data you can use histogram or you can even create interactive visualizations. </a:t>
            </a:r>
            <a:endParaRPr lang="en-IN" sz="2800" dirty="0" smtClean="0">
              <a:solidFill>
                <a:schemeClr val="accent5">
                  <a:lumMod val="50000"/>
                </a:schemeClr>
              </a:solidFill>
              <a:latin typeface="Times New Roman" panose="02020603050405020304" pitchFamily="18" charset="0"/>
              <a:cs typeface="Times New Roman" panose="02020603050405020304" pitchFamily="18" charset="0"/>
            </a:endParaRPr>
          </a:p>
          <a:p>
            <a:pPr indent="-285750" algn="just">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This </a:t>
            </a:r>
            <a:r>
              <a:rPr lang="en-IN" sz="2800" dirty="0">
                <a:solidFill>
                  <a:schemeClr val="accent5">
                    <a:lumMod val="50000"/>
                  </a:schemeClr>
                </a:solidFill>
                <a:latin typeface="Times New Roman" panose="02020603050405020304" pitchFamily="18" charset="0"/>
                <a:cs typeface="Times New Roman" panose="02020603050405020304" pitchFamily="18" charset="0"/>
              </a:rPr>
              <a:t>time you try to explore the different models that can be applied your data .</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6902626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4                                         </a:t>
            </a:r>
            <a:r>
              <a:rPr lang="en-IN" sz="1600" b="1" dirty="0">
                <a:solidFill>
                  <a:schemeClr val="accent5">
                    <a:lumMod val="50000"/>
                  </a:schemeClr>
                </a:solidFill>
                <a:latin typeface="Times New Roman" panose="02020603050405020304" pitchFamily="18" charset="0"/>
                <a:cs typeface="Times New Roman" panose="02020603050405020304" pitchFamily="18" charset="0"/>
              </a:rPr>
              <a:t>CD-404   DATA SCIENCE ROLES AND ITS LIFE CYCLE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92183" y="1335984"/>
            <a:ext cx="11298146" cy="2677656"/>
          </a:xfrm>
          <a:prstGeom prst="rect">
            <a:avLst/>
          </a:prstGeom>
          <a:noFill/>
        </p:spPr>
        <p:txBody>
          <a:bodyPr wrap="square" rtlCol="0">
            <a:spAutoFit/>
          </a:bodyPr>
          <a:lstStyle/>
          <a:p>
            <a:pPr algn="just">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Modelling:-</a:t>
            </a:r>
          </a:p>
          <a:p>
            <a:pPr marL="285750" indent="-28575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	Determine optimal data features for the machine learning model.</a:t>
            </a:r>
          </a:p>
          <a:p>
            <a:pPr marL="285750" indent="-28575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	Create a model that predicts the target most accurately</a:t>
            </a:r>
          </a:p>
          <a:p>
            <a:pPr marL="285750" indent="-28575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	Evaluate and test the efficiency of the model.</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09714525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1713"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4                                         </a:t>
            </a:r>
            <a:r>
              <a:rPr lang="en-IN" sz="1600" b="1" dirty="0">
                <a:solidFill>
                  <a:schemeClr val="accent5">
                    <a:lumMod val="50000"/>
                  </a:schemeClr>
                </a:solidFill>
                <a:latin typeface="Times New Roman" panose="02020603050405020304" pitchFamily="18" charset="0"/>
                <a:cs typeface="Times New Roman" panose="02020603050405020304" pitchFamily="18" charset="0"/>
              </a:rPr>
              <a:t>CD-404   DATA SCIENCE ROLES AND ITS LIFE CYCLE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48640" y="625405"/>
            <a:ext cx="11298146" cy="5011949"/>
          </a:xfrm>
          <a:prstGeom prst="rect">
            <a:avLst/>
          </a:prstGeom>
          <a:noFill/>
        </p:spPr>
        <p:txBody>
          <a:bodyPr wrap="square" rtlCol="0">
            <a:spAutoFit/>
          </a:bodyPr>
          <a:lstStyle/>
          <a:p>
            <a:pPr algn="just">
              <a:lnSpc>
                <a:spcPct val="150000"/>
              </a:lnSpc>
            </a:pPr>
            <a:r>
              <a:rPr lang="en-IN" sz="2400" b="1" dirty="0">
                <a:solidFill>
                  <a:schemeClr val="accent5">
                    <a:lumMod val="50000"/>
                  </a:schemeClr>
                </a:solidFill>
                <a:latin typeface="Times New Roman" panose="02020603050405020304" pitchFamily="18" charset="0"/>
                <a:cs typeface="Times New Roman" panose="02020603050405020304" pitchFamily="18" charset="0"/>
              </a:rPr>
              <a:t>Deployment:-</a:t>
            </a:r>
          </a:p>
          <a:p>
            <a:pPr marL="285750" indent="-285750" algn="just">
              <a:lnSpc>
                <a:spcPct val="150000"/>
              </a:lnSpc>
              <a:buFont typeface="Arial" panose="020B0604020202020204" pitchFamily="34" charset="0"/>
              <a:buChar char="•"/>
            </a:pPr>
            <a:r>
              <a:rPr lang="en-IN" sz="2400" dirty="0">
                <a:solidFill>
                  <a:schemeClr val="accent5">
                    <a:lumMod val="50000"/>
                  </a:schemeClr>
                </a:solidFill>
                <a:latin typeface="Times New Roman" panose="02020603050405020304" pitchFamily="18" charset="0"/>
                <a:cs typeface="Times New Roman" panose="02020603050405020304" pitchFamily="18" charset="0"/>
              </a:rPr>
              <a:t>	Check the deployment environment for dependency issue.</a:t>
            </a:r>
          </a:p>
          <a:p>
            <a:pPr marL="285750" indent="-285750" algn="just">
              <a:lnSpc>
                <a:spcPct val="150000"/>
              </a:lnSpc>
              <a:buFont typeface="Arial" panose="020B0604020202020204" pitchFamily="34" charset="0"/>
              <a:buChar char="•"/>
            </a:pPr>
            <a:r>
              <a:rPr lang="en-IN" sz="2400" dirty="0" smtClean="0">
                <a:solidFill>
                  <a:schemeClr val="accent5">
                    <a:lumMod val="50000"/>
                  </a:schemeClr>
                </a:solidFill>
                <a:latin typeface="Times New Roman" panose="02020603050405020304" pitchFamily="18" charset="0"/>
                <a:cs typeface="Times New Roman" panose="02020603050405020304" pitchFamily="18" charset="0"/>
              </a:rPr>
              <a:t>	Deploy </a:t>
            </a:r>
            <a:r>
              <a:rPr lang="en-IN" sz="2400" dirty="0">
                <a:solidFill>
                  <a:schemeClr val="accent5">
                    <a:lumMod val="50000"/>
                  </a:schemeClr>
                </a:solidFill>
                <a:latin typeface="Times New Roman" panose="02020603050405020304" pitchFamily="18" charset="0"/>
                <a:cs typeface="Times New Roman" panose="02020603050405020304" pitchFamily="18" charset="0"/>
              </a:rPr>
              <a:t>the model in a pre production/test environment</a:t>
            </a:r>
          </a:p>
          <a:p>
            <a:pPr marL="285750" indent="-285750" algn="just">
              <a:lnSpc>
                <a:spcPct val="150000"/>
              </a:lnSpc>
              <a:buFont typeface="Arial" panose="020B0604020202020204" pitchFamily="34" charset="0"/>
              <a:buChar char="•"/>
            </a:pPr>
            <a:r>
              <a:rPr lang="en-IN" sz="2400" dirty="0">
                <a:solidFill>
                  <a:schemeClr val="accent5">
                    <a:lumMod val="50000"/>
                  </a:schemeClr>
                </a:solidFill>
                <a:latin typeface="Times New Roman" panose="02020603050405020304" pitchFamily="18" charset="0"/>
                <a:cs typeface="Times New Roman" panose="02020603050405020304" pitchFamily="18" charset="0"/>
              </a:rPr>
              <a:t>	Monitor the performance.</a:t>
            </a:r>
          </a:p>
          <a:p>
            <a:pPr marL="285750" indent="-285750" algn="just">
              <a:lnSpc>
                <a:spcPct val="150000"/>
              </a:lnSpc>
              <a:buFont typeface="Arial" panose="020B0604020202020204" pitchFamily="34" charset="0"/>
              <a:buChar char="•"/>
            </a:pPr>
            <a:r>
              <a:rPr lang="en-IN" sz="2400" dirty="0">
                <a:solidFill>
                  <a:schemeClr val="accent5">
                    <a:lumMod val="50000"/>
                  </a:schemeClr>
                </a:solidFill>
                <a:latin typeface="Times New Roman" panose="02020603050405020304" pitchFamily="18" charset="0"/>
                <a:cs typeface="Times New Roman" panose="02020603050405020304" pitchFamily="18" charset="0"/>
              </a:rPr>
              <a:t>A goal of this stage is to deploy the model into a production or maybe a production like environment. </a:t>
            </a:r>
            <a:endParaRPr lang="en-IN" sz="2400" dirty="0" smtClean="0">
              <a:solidFill>
                <a:schemeClr val="accent5">
                  <a:lumMod val="50000"/>
                </a:schemeClr>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2400" dirty="0" smtClean="0">
                <a:solidFill>
                  <a:schemeClr val="accent5">
                    <a:lumMod val="50000"/>
                  </a:schemeClr>
                </a:solidFill>
                <a:latin typeface="Times New Roman" panose="02020603050405020304" pitchFamily="18" charset="0"/>
                <a:cs typeface="Times New Roman" panose="02020603050405020304" pitchFamily="18" charset="0"/>
              </a:rPr>
              <a:t>This </a:t>
            </a:r>
            <a:r>
              <a:rPr lang="en-IN" sz="2400" dirty="0">
                <a:solidFill>
                  <a:schemeClr val="accent5">
                    <a:lumMod val="50000"/>
                  </a:schemeClr>
                </a:solidFill>
                <a:latin typeface="Times New Roman" panose="02020603050405020304" pitchFamily="18" charset="0"/>
                <a:cs typeface="Times New Roman" panose="02020603050405020304" pitchFamily="18" charset="0"/>
              </a:rPr>
              <a:t>is basically done for final user acceptance and the users have to validate the performance of the models and if there are any issues with the model or any issue with the algorithms then they have to be fixed in this stage.</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4345573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126" y="19762"/>
            <a:ext cx="12192000" cy="68580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9987" y="66822"/>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4                                         </a:t>
            </a:r>
            <a:r>
              <a:rPr lang="en-IN" sz="1600" b="1" dirty="0">
                <a:solidFill>
                  <a:schemeClr val="accent5">
                    <a:lumMod val="50000"/>
                  </a:schemeClr>
                </a:solidFill>
                <a:latin typeface="Times New Roman" panose="02020603050405020304" pitchFamily="18" charset="0"/>
                <a:cs typeface="Times New Roman" panose="02020603050405020304" pitchFamily="18" charset="0"/>
              </a:rPr>
              <a:t>CD-404   DATA SCIENCE ROLES AND ITS LIFE CYCLE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302033" y="2255518"/>
            <a:ext cx="4162698" cy="1015663"/>
          </a:xfrm>
          <a:prstGeom prst="rect">
            <a:avLst/>
          </a:prstGeom>
          <a:noFill/>
        </p:spPr>
        <p:txBody>
          <a:bodyPr wrap="square" rtlCol="0">
            <a:spAutoFit/>
          </a:bodyPr>
          <a:lstStyle/>
          <a:p>
            <a:pPr algn="ctr"/>
            <a:r>
              <a:rPr lang="en-IN" sz="6000" b="1" spc="50" dirty="0" smtClean="0">
                <a:ln w="0">
                  <a:solidFill>
                    <a:srgbClr val="FF66FF"/>
                  </a:solidFill>
                </a:ln>
                <a:solidFill>
                  <a:schemeClr val="bg2"/>
                </a:solidFill>
                <a:effectLst>
                  <a:innerShdw blurRad="63500" dist="50800" dir="13500000">
                    <a:srgbClr val="000000">
                      <a:alpha val="50000"/>
                    </a:srgbClr>
                  </a:innerShdw>
                </a:effectLst>
                <a:latin typeface="Monotype Corsiva" panose="03010101010201010101" pitchFamily="66" charset="0"/>
                <a:cs typeface="Times New Roman" panose="02020603050405020304" pitchFamily="18" charset="0"/>
              </a:rPr>
              <a:t>THANKYOU</a:t>
            </a:r>
            <a:endParaRPr lang="en-IN" sz="6000" b="1" spc="50" dirty="0">
              <a:ln w="0">
                <a:solidFill>
                  <a:srgbClr val="FF66FF"/>
                </a:solidFill>
              </a:ln>
              <a:solidFill>
                <a:schemeClr val="bg2"/>
              </a:solidFill>
              <a:effectLst>
                <a:innerShdw blurRad="63500" dist="50800" dir="13500000">
                  <a:srgbClr val="000000">
                    <a:alpha val="50000"/>
                  </a:srgbClr>
                </a:innerShdw>
              </a:effectLst>
              <a:latin typeface="Monotype Corsiva" panose="03010101010201010101" pitchFamily="66" charset="0"/>
            </a:endParaRPr>
          </a:p>
        </p:txBody>
      </p:sp>
      <p:pic>
        <p:nvPicPr>
          <p:cNvPr id="11" name="Picture 10"/>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625371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4                                         </a:t>
            </a:r>
            <a:r>
              <a:rPr lang="en-IN" sz="1600" b="1" dirty="0">
                <a:solidFill>
                  <a:schemeClr val="accent5">
                    <a:lumMod val="50000"/>
                  </a:schemeClr>
                </a:solidFill>
                <a:latin typeface="Times New Roman" panose="02020603050405020304" pitchFamily="18" charset="0"/>
                <a:cs typeface="Times New Roman" panose="02020603050405020304" pitchFamily="18" charset="0"/>
              </a:rPr>
              <a:t>CD-404   DATA SCIENCE ROLES AND ITS LIFE CYCLE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44090" y="939599"/>
            <a:ext cx="6061165" cy="661207"/>
          </a:xfrm>
          <a:prstGeom prst="rect">
            <a:avLst/>
          </a:prstGeom>
          <a:noFill/>
        </p:spPr>
        <p:txBody>
          <a:bodyPr wrap="square" rtlCol="0">
            <a:spAutoFit/>
          </a:bodyPr>
          <a:lstStyle/>
          <a:p>
            <a:pPr algn="ctr">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Roles of Data </a:t>
            </a: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Science</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2" name="Picture 1"/>
          <p:cNvPicPr>
            <a:picLocks noChangeAspect="1"/>
          </p:cNvPicPr>
          <p:nvPr/>
        </p:nvPicPr>
        <p:blipFill>
          <a:blip r:embed="rId3"/>
          <a:stretch>
            <a:fillRect/>
          </a:stretch>
        </p:blipFill>
        <p:spPr>
          <a:xfrm>
            <a:off x="3498666" y="1779119"/>
            <a:ext cx="5906589" cy="3660200"/>
          </a:xfrm>
          <a:prstGeom prst="rect">
            <a:avLst/>
          </a:prstGeom>
        </p:spPr>
      </p:pic>
      <p:sp>
        <p:nvSpPr>
          <p:cNvPr id="5" name="Oval 4"/>
          <p:cNvSpPr/>
          <p:nvPr/>
        </p:nvSpPr>
        <p:spPr>
          <a:xfrm>
            <a:off x="3437706" y="5045315"/>
            <a:ext cx="121920" cy="268284"/>
          </a:xfrm>
          <a:prstGeom prst="ellipse">
            <a:avLst/>
          </a:prstGeom>
          <a:solidFill>
            <a:srgbClr val="00206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58041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4                                         </a:t>
            </a:r>
            <a:r>
              <a:rPr lang="en-IN" sz="1600" b="1" dirty="0">
                <a:solidFill>
                  <a:schemeClr val="accent5">
                    <a:lumMod val="50000"/>
                  </a:schemeClr>
                </a:solidFill>
                <a:latin typeface="Times New Roman" panose="02020603050405020304" pitchFamily="18" charset="0"/>
                <a:cs typeface="Times New Roman" panose="02020603050405020304" pitchFamily="18" charset="0"/>
              </a:rPr>
              <a:t>CD-404   DATA SCIENCE ROLES AND ITS LIFE CYCLE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48640" y="457628"/>
            <a:ext cx="11298146" cy="5909310"/>
          </a:xfrm>
          <a:prstGeom prst="rect">
            <a:avLst/>
          </a:prstGeom>
          <a:noFill/>
        </p:spPr>
        <p:txBody>
          <a:bodyPr wrap="square" rtlCol="0">
            <a:spAutoFit/>
          </a:bodyPr>
          <a:lstStyle/>
          <a:p>
            <a:pPr>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Roles of Data </a:t>
            </a: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Science</a:t>
            </a:r>
          </a:p>
          <a:p>
            <a:pPr marL="285750" indent="-28575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Data science encompasses a diverse set of roles, each playing a crucial part in the end-to-end process of extracting insights from data</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At </a:t>
            </a:r>
            <a:r>
              <a:rPr lang="en-IN" sz="2800" dirty="0">
                <a:solidFill>
                  <a:schemeClr val="accent5">
                    <a:lumMod val="50000"/>
                  </a:schemeClr>
                </a:solidFill>
                <a:latin typeface="Times New Roman" panose="02020603050405020304" pitchFamily="18" charset="0"/>
                <a:cs typeface="Times New Roman" panose="02020603050405020304" pitchFamily="18" charset="0"/>
              </a:rPr>
              <a:t>the core is the Data Scientist, responsible for conducting Exploratory Data Analysis (EDA), building predictive models, and collaborating with domain experts to translate data into actionable insights. </a:t>
            </a:r>
            <a:endParaRPr lang="en-IN" sz="2800" dirty="0" smtClean="0">
              <a:solidFill>
                <a:schemeClr val="accent5">
                  <a:lumMod val="50000"/>
                </a:schemeClr>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Data </a:t>
            </a:r>
            <a:r>
              <a:rPr lang="en-IN" sz="2800" dirty="0">
                <a:solidFill>
                  <a:schemeClr val="accent5">
                    <a:lumMod val="50000"/>
                  </a:schemeClr>
                </a:solidFill>
                <a:latin typeface="Times New Roman" panose="02020603050405020304" pitchFamily="18" charset="0"/>
                <a:cs typeface="Times New Roman" panose="02020603050405020304" pitchFamily="18" charset="0"/>
              </a:rPr>
              <a:t>Analysts focus on cleaning, transforming, and visualizing data, generating descriptive statistics, and supporting decision-making through data </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interpretation</a:t>
            </a:r>
            <a:r>
              <a:rPr lang="en-IN" sz="2800" dirty="0">
                <a:solidFill>
                  <a:schemeClr val="accent5">
                    <a:lumMod val="50000"/>
                  </a:schemeClr>
                </a:solidFill>
                <a:latin typeface="Times New Roman" panose="02020603050405020304" pitchFamily="18" charset="0"/>
                <a:cs typeface="Times New Roman" panose="02020603050405020304" pitchFamily="18" charset="0"/>
              </a:rPr>
              <a:t>.</a:t>
            </a:r>
            <a:endParaRPr lang="en-IN" sz="2800" dirty="0" smtClean="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69262792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4                                         </a:t>
            </a:r>
            <a:r>
              <a:rPr lang="en-IN" sz="1600" b="1" dirty="0">
                <a:solidFill>
                  <a:schemeClr val="accent5">
                    <a:lumMod val="50000"/>
                  </a:schemeClr>
                </a:solidFill>
                <a:latin typeface="Times New Roman" panose="02020603050405020304" pitchFamily="18" charset="0"/>
                <a:cs typeface="Times New Roman" panose="02020603050405020304" pitchFamily="18" charset="0"/>
              </a:rPr>
              <a:t>CD-404   DATA SCIENCE ROLES AND ITS LIFE CYCLE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48640" y="625405"/>
            <a:ext cx="11298146" cy="3892861"/>
          </a:xfrm>
          <a:prstGeom prst="rect">
            <a:avLst/>
          </a:prstGeom>
          <a:noFill/>
        </p:spPr>
        <p:txBody>
          <a:bodyPr wrap="square" rtlCol="0">
            <a:spAutoFit/>
          </a:bodyPr>
          <a:lstStyle/>
          <a:p>
            <a:pPr>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Roles of Data </a:t>
            </a: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Science</a:t>
            </a:r>
          </a:p>
          <a:p>
            <a:pPr marL="285750" indent="-285750" algn="just">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Machine </a:t>
            </a:r>
            <a:r>
              <a:rPr lang="en-IN" sz="2800" dirty="0">
                <a:solidFill>
                  <a:schemeClr val="accent5">
                    <a:lumMod val="50000"/>
                  </a:schemeClr>
                </a:solidFill>
                <a:latin typeface="Times New Roman" panose="02020603050405020304" pitchFamily="18" charset="0"/>
                <a:cs typeface="Times New Roman" panose="02020603050405020304" pitchFamily="18" charset="0"/>
              </a:rPr>
              <a:t>Learning Engineers bring models to life, developing and deploying machine learning algorithms while optimizing for scalability. </a:t>
            </a:r>
            <a:endParaRPr lang="en-IN" sz="2800" dirty="0" smtClean="0">
              <a:solidFill>
                <a:schemeClr val="accent5">
                  <a:lumMod val="50000"/>
                </a:schemeClr>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Data </a:t>
            </a:r>
            <a:r>
              <a:rPr lang="en-IN" sz="2800" dirty="0">
                <a:solidFill>
                  <a:schemeClr val="accent5">
                    <a:lumMod val="50000"/>
                  </a:schemeClr>
                </a:solidFill>
                <a:latin typeface="Times New Roman" panose="02020603050405020304" pitchFamily="18" charset="0"/>
                <a:cs typeface="Times New Roman" panose="02020603050405020304" pitchFamily="18" charset="0"/>
              </a:rPr>
              <a:t>Engineers design and maintain data architectures, ensuring data availability, consistency, and reliability through Extract, Transform, Load (ETL) processes. </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6847866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4                                         </a:t>
            </a:r>
            <a:r>
              <a:rPr lang="en-IN" sz="1600" b="1" dirty="0">
                <a:solidFill>
                  <a:schemeClr val="accent5">
                    <a:lumMod val="50000"/>
                  </a:schemeClr>
                </a:solidFill>
                <a:latin typeface="Times New Roman" panose="02020603050405020304" pitchFamily="18" charset="0"/>
                <a:cs typeface="Times New Roman" panose="02020603050405020304" pitchFamily="18" charset="0"/>
              </a:rPr>
              <a:t>CD-404   DATA SCIENCE ROLES AND ITS LIFE CYCLE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48640" y="625405"/>
            <a:ext cx="11298146" cy="3970318"/>
          </a:xfrm>
          <a:prstGeom prst="rect">
            <a:avLst/>
          </a:prstGeom>
          <a:noFill/>
        </p:spPr>
        <p:txBody>
          <a:bodyPr wrap="square" rtlCol="0">
            <a:spAutoFit/>
          </a:bodyPr>
          <a:lstStyle/>
          <a:p>
            <a:pPr>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Roles of Data Science</a:t>
            </a:r>
          </a:p>
          <a:p>
            <a:pPr marL="285750" indent="-28575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Business Intelligence (BI) Analysts leverage data to create informative dashboards and reports, facilitating strategic decision-making within organizations. </a:t>
            </a:r>
          </a:p>
          <a:p>
            <a:pPr marL="285750" indent="-28575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Statisticians contribute their expertise in applying statistical methods to </a:t>
            </a:r>
            <a:r>
              <a:rPr lang="en-IN" sz="2800" dirty="0" err="1">
                <a:solidFill>
                  <a:schemeClr val="accent5">
                    <a:lumMod val="50000"/>
                  </a:schemeClr>
                </a:solidFill>
                <a:latin typeface="Times New Roman" panose="02020603050405020304" pitchFamily="18" charset="0"/>
                <a:cs typeface="Times New Roman" panose="02020603050405020304" pitchFamily="18" charset="0"/>
              </a:rPr>
              <a:t>analyze</a:t>
            </a:r>
            <a:r>
              <a:rPr lang="en-IN" sz="2800" dirty="0">
                <a:solidFill>
                  <a:schemeClr val="accent5">
                    <a:lumMod val="50000"/>
                  </a:schemeClr>
                </a:solidFill>
                <a:latin typeface="Times New Roman" panose="02020603050405020304" pitchFamily="18" charset="0"/>
                <a:cs typeface="Times New Roman" panose="02020603050405020304" pitchFamily="18" charset="0"/>
              </a:rPr>
              <a:t> data, conduct experiments, and shape study designs</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a:t>
            </a: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67083868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4                                         </a:t>
            </a:r>
            <a:r>
              <a:rPr lang="en-IN" sz="1600" b="1" dirty="0">
                <a:solidFill>
                  <a:schemeClr val="accent5">
                    <a:lumMod val="50000"/>
                  </a:schemeClr>
                </a:solidFill>
                <a:latin typeface="Times New Roman" panose="02020603050405020304" pitchFamily="18" charset="0"/>
                <a:cs typeface="Times New Roman" panose="02020603050405020304" pitchFamily="18" charset="0"/>
              </a:rPr>
              <a:t>CD-404   DATA SCIENCE ROLES AND ITS LIFE CYCLE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48640" y="625405"/>
            <a:ext cx="11298146" cy="4616648"/>
          </a:xfrm>
          <a:prstGeom prst="rect">
            <a:avLst/>
          </a:prstGeom>
          <a:noFill/>
        </p:spPr>
        <p:txBody>
          <a:bodyPr wrap="square" rtlCol="0">
            <a:spAutoFit/>
          </a:bodyPr>
          <a:lstStyle/>
          <a:p>
            <a:pPr>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Roles of Data Science</a:t>
            </a:r>
          </a:p>
          <a:p>
            <a:pPr marL="285750" indent="-285750" algn="just">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Each </a:t>
            </a:r>
            <a:r>
              <a:rPr lang="en-IN" sz="2800" dirty="0">
                <a:solidFill>
                  <a:schemeClr val="accent5">
                    <a:lumMod val="50000"/>
                  </a:schemeClr>
                </a:solidFill>
                <a:latin typeface="Times New Roman" panose="02020603050405020304" pitchFamily="18" charset="0"/>
                <a:cs typeface="Times New Roman" panose="02020603050405020304" pitchFamily="18" charset="0"/>
              </a:rPr>
              <a:t>role demands a unique skill set, from programming and statistical knowledge to effective communication, highlighting the interdisciplinary nature of data science. </a:t>
            </a:r>
          </a:p>
          <a:p>
            <a:pPr marL="285750" indent="-28575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As the field continues to evolve, the integration of these roles remains pivotal in harnessing the power of data to drive innovation and informed decision-making across industries.</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092652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4                                         </a:t>
            </a:r>
            <a:r>
              <a:rPr lang="en-IN" sz="1600" b="1" dirty="0">
                <a:solidFill>
                  <a:schemeClr val="accent5">
                    <a:lumMod val="50000"/>
                  </a:schemeClr>
                </a:solidFill>
                <a:latin typeface="Times New Roman" panose="02020603050405020304" pitchFamily="18" charset="0"/>
                <a:cs typeface="Times New Roman" panose="02020603050405020304" pitchFamily="18" charset="0"/>
              </a:rPr>
              <a:t>CD-404   DATA SCIENCE ROLES AND ITS LIFE CYCLE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48640" y="502344"/>
            <a:ext cx="11298146" cy="4616648"/>
          </a:xfrm>
          <a:prstGeom prst="rect">
            <a:avLst/>
          </a:prstGeom>
          <a:noFill/>
        </p:spPr>
        <p:txBody>
          <a:bodyPr wrap="square" rtlCol="0">
            <a:spAutoFit/>
          </a:bodyPr>
          <a:lstStyle/>
          <a:p>
            <a:pPr>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Core Components of Data Science </a:t>
            </a: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Roles</a:t>
            </a:r>
          </a:p>
          <a:p>
            <a:pPr marL="285750" indent="-28575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The core components of data science roles encompass a set of fundamental activities that collectively contribute to the process of extracting meaningful insights from data. </a:t>
            </a:r>
          </a:p>
          <a:p>
            <a:pPr marL="742950" lvl="1" indent="-285750" algn="just">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Data Collection</a:t>
            </a: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Data </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Cleaning</a:t>
            </a: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Exploratory Data Analysis (</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EDA</a:t>
            </a:r>
            <a:r>
              <a:rPr lang="en-IN" sz="2800" dirty="0">
                <a:solidFill>
                  <a:schemeClr val="accent5">
                    <a:lumMod val="50000"/>
                  </a:schemeClr>
                </a:solidFill>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6" name="Picture 5"/>
          <p:cNvPicPr>
            <a:picLocks noChangeAspect="1"/>
          </p:cNvPicPr>
          <p:nvPr/>
        </p:nvPicPr>
        <p:blipFill>
          <a:blip r:embed="rId3"/>
          <a:stretch>
            <a:fillRect/>
          </a:stretch>
        </p:blipFill>
        <p:spPr>
          <a:xfrm>
            <a:off x="7306491" y="2657571"/>
            <a:ext cx="2924174" cy="3119119"/>
          </a:xfrm>
          <a:prstGeom prst="rect">
            <a:avLst/>
          </a:prstGeom>
        </p:spPr>
      </p:pic>
    </p:spTree>
    <p:extLst>
      <p:ext uri="{BB962C8B-B14F-4D97-AF65-F5344CB8AC3E}">
        <p14:creationId xmlns:p14="http://schemas.microsoft.com/office/powerpoint/2010/main" val="7797754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a:t>
            </a:r>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4                                         </a:t>
            </a:r>
            <a:r>
              <a:rPr lang="en-IN" sz="1600" b="1" dirty="0">
                <a:solidFill>
                  <a:schemeClr val="accent5">
                    <a:lumMod val="50000"/>
                  </a:schemeClr>
                </a:solidFill>
                <a:latin typeface="Times New Roman" panose="02020603050405020304" pitchFamily="18" charset="0"/>
                <a:cs typeface="Times New Roman" panose="02020603050405020304" pitchFamily="18" charset="0"/>
              </a:rPr>
              <a:t>CD-404   DATA SCIENCE ROLES AND ITS LIFE CYCLE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548640" y="502344"/>
            <a:ext cx="11298146" cy="5262979"/>
          </a:xfrm>
          <a:prstGeom prst="rect">
            <a:avLst/>
          </a:prstGeom>
          <a:noFill/>
        </p:spPr>
        <p:txBody>
          <a:bodyPr wrap="square" rtlCol="0">
            <a:spAutoFit/>
          </a:bodyPr>
          <a:lstStyle/>
          <a:p>
            <a:pPr>
              <a:lnSpc>
                <a:spcPct val="150000"/>
              </a:lnSpc>
            </a:pPr>
            <a:r>
              <a:rPr lang="en-IN" sz="2800" b="1" dirty="0">
                <a:solidFill>
                  <a:schemeClr val="accent5">
                    <a:lumMod val="50000"/>
                  </a:schemeClr>
                </a:solidFill>
                <a:latin typeface="Times New Roman" panose="02020603050405020304" pitchFamily="18" charset="0"/>
                <a:cs typeface="Times New Roman" panose="02020603050405020304" pitchFamily="18" charset="0"/>
              </a:rPr>
              <a:t>Core Components of Data Science </a:t>
            </a:r>
            <a:r>
              <a:rPr lang="en-IN" sz="2800" b="1" dirty="0" smtClean="0">
                <a:solidFill>
                  <a:schemeClr val="accent5">
                    <a:lumMod val="50000"/>
                  </a:schemeClr>
                </a:solidFill>
                <a:latin typeface="Times New Roman" panose="02020603050405020304" pitchFamily="18" charset="0"/>
                <a:cs typeface="Times New Roman" panose="02020603050405020304" pitchFamily="18" charset="0"/>
              </a:rPr>
              <a:t>Roles</a:t>
            </a:r>
          </a:p>
          <a:p>
            <a:pPr marL="742950" lvl="1" indent="-285750" algn="just">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Feature Engineering</a:t>
            </a: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Model Building</a:t>
            </a:r>
          </a:p>
          <a:p>
            <a:pPr marL="742950" lvl="1" indent="-28575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Model Evaluation</a:t>
            </a:r>
          </a:p>
          <a:p>
            <a:pPr marL="742950" lvl="1" indent="-285750" algn="just">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Deployment</a:t>
            </a: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Data </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Visualization</a:t>
            </a: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Communication</a:t>
            </a: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Continuous Learning and </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Adaptation</a:t>
            </a: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6" name="Picture 5"/>
          <p:cNvPicPr>
            <a:picLocks noChangeAspect="1"/>
          </p:cNvPicPr>
          <p:nvPr/>
        </p:nvPicPr>
        <p:blipFill>
          <a:blip r:embed="rId3"/>
          <a:stretch>
            <a:fillRect/>
          </a:stretch>
        </p:blipFill>
        <p:spPr>
          <a:xfrm>
            <a:off x="6592389" y="1223522"/>
            <a:ext cx="3287145" cy="3506288"/>
          </a:xfrm>
          <a:prstGeom prst="rect">
            <a:avLst/>
          </a:prstGeom>
        </p:spPr>
      </p:pic>
    </p:spTree>
    <p:extLst>
      <p:ext uri="{BB962C8B-B14F-4D97-AF65-F5344CB8AC3E}">
        <p14:creationId xmlns:p14="http://schemas.microsoft.com/office/powerpoint/2010/main" val="153879122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741</TotalTime>
  <Words>1350</Words>
  <Application>Microsoft Office PowerPoint</Application>
  <PresentationFormat>Widescreen</PresentationFormat>
  <Paragraphs>235</Paragraphs>
  <Slides>24</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Arial</vt:lpstr>
      <vt:lpstr>Calibri</vt:lpstr>
      <vt:lpstr>Calibri Light</vt:lpstr>
      <vt:lpstr>Monotype Corsiva</vt:lpstr>
      <vt:lpstr>Times New Roman</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Vineeta Shrivastava</dc:creator>
  <cp:lastModifiedBy>Vineeta Shrivastava</cp:lastModifiedBy>
  <cp:revision>100</cp:revision>
  <dcterms:created xsi:type="dcterms:W3CDTF">2024-01-16T04:34:42Z</dcterms:created>
  <dcterms:modified xsi:type="dcterms:W3CDTF">2024-03-08T11:06:45Z</dcterms:modified>
</cp:coreProperties>
</file>