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20"/>
  </p:notesMasterIdLst>
  <p:sldIdLst>
    <p:sldId id="257" r:id="rId3"/>
    <p:sldId id="274" r:id="rId4"/>
    <p:sldId id="272" r:id="rId5"/>
    <p:sldId id="282" r:id="rId6"/>
    <p:sldId id="275" r:id="rId7"/>
    <p:sldId id="283" r:id="rId8"/>
    <p:sldId id="276" r:id="rId9"/>
    <p:sldId id="277" r:id="rId10"/>
    <p:sldId id="284" r:id="rId11"/>
    <p:sldId id="278" r:id="rId12"/>
    <p:sldId id="285" r:id="rId13"/>
    <p:sldId id="279" r:id="rId14"/>
    <p:sldId id="286" r:id="rId15"/>
    <p:sldId id="280" r:id="rId16"/>
    <p:sldId id="287" r:id="rId17"/>
    <p:sldId id="28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EEE0ED"/>
    <a:srgbClr val="FFFF66"/>
    <a:srgbClr val="39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DE79-6060-44F7-AB5D-47CF86BC581C}" type="datetimeFigureOut">
              <a:rPr lang="en-IN" smtClean="0"/>
              <a:t>03-03-2024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D7E2-9082-4F6E-BE16-14896501C388}" type="slidenum">
              <a:rPr lang="en-IN" smtClean="0"/>
              <a:t>‹#›</a:t>
            </a:fld>
            <a:endParaRPr lang="en-IN"/>
          </a:p>
        </p:txBody>
      </p:sp>
    </p:spTree>
    <p:extLst>
      <p:ext uri="{BB962C8B-B14F-4D97-AF65-F5344CB8AC3E}">
        <p14:creationId xmlns:p14="http://schemas.microsoft.com/office/powerpoint/2010/main" val="2265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2234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80523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93107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0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65089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A5509-15D9-4257-9D04-5A17557FCE30}"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45376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EA5509-15D9-4257-9D04-5A17557FCE30}"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84186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EA5509-15D9-4257-9D04-5A17557FCE30}"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9336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EA5509-15D9-4257-9D04-5A17557FCE30}"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32351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A5509-15D9-4257-9D04-5A17557FCE30}" type="datetimeFigureOut">
              <a:rPr lang="en-IN" smtClean="0"/>
              <a:t>03-03-2024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775107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130825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57752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2874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926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38627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2623-02EF-4787-A043-7BE489296159}"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97876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092623-02EF-4787-A043-7BE489296159}"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78487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092623-02EF-4787-A043-7BE489296159}"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6456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092623-02EF-4787-A043-7BE489296159}"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7057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41512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8937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2623-02EF-4787-A043-7BE489296159}" type="datetimeFigureOut">
              <a:rPr lang="en-IN" smtClean="0"/>
              <a:t>03-03-2024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A74E-C577-4913-8126-20C8F4247F92}" type="slidenum">
              <a:rPr lang="en-IN" smtClean="0"/>
              <a:t>‹#›</a:t>
            </a:fld>
            <a:endParaRPr lang="en-IN"/>
          </a:p>
        </p:txBody>
      </p:sp>
    </p:spTree>
    <p:extLst>
      <p:ext uri="{BB962C8B-B14F-4D97-AF65-F5344CB8AC3E}">
        <p14:creationId xmlns:p14="http://schemas.microsoft.com/office/powerpoint/2010/main" val="3249583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A5509-15D9-4257-9D04-5A17557FCE30}" type="datetimeFigureOut">
              <a:rPr lang="en-IN" smtClean="0"/>
              <a:t>03-03-2024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8ACF3-791A-4C19-A8BA-2856F25E8A23}" type="slidenum">
              <a:rPr lang="en-IN" smtClean="0"/>
              <a:t>‹#›</a:t>
            </a:fld>
            <a:endParaRPr lang="en-IN"/>
          </a:p>
        </p:txBody>
      </p:sp>
    </p:spTree>
    <p:extLst>
      <p:ext uri="{BB962C8B-B14F-4D97-AF65-F5344CB8AC3E}">
        <p14:creationId xmlns:p14="http://schemas.microsoft.com/office/powerpoint/2010/main" val="13008946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microsoft.com/en-us/azure/machine-learning/team-data-science-process/lifecycle-business-understand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876436" y="19761"/>
            <a:ext cx="10944226" cy="338554"/>
          </a:xfrm>
          <a:prstGeom prst="rect">
            <a:avLst/>
          </a:prstGeom>
          <a:noFill/>
        </p:spPr>
        <p:txBody>
          <a:bodyPr wrap="square" rtlCol="0">
            <a:spAutoFit/>
          </a:bodyPr>
          <a:lstStyle/>
          <a:p>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9636" y="2533904"/>
            <a:ext cx="12017827" cy="523220"/>
          </a:xfrm>
          <a:prstGeom prst="rect">
            <a:avLst/>
          </a:prstGeom>
          <a:noFill/>
        </p:spPr>
        <p:txBody>
          <a:bodyPr wrap="square" rtlCol="0">
            <a:spAutoFit/>
          </a:bodyPr>
          <a:lstStyle/>
          <a:p>
            <a:pPr algn="ctr"/>
            <a:r>
              <a:rPr lang="en-IN" sz="2800" b="1" dirty="0">
                <a:solidFill>
                  <a:schemeClr val="accent5">
                    <a:lumMod val="50000"/>
                  </a:schemeClr>
                </a:solidFill>
                <a:latin typeface="Times New Roman" panose="02020603050405020304" pitchFamily="18" charset="0"/>
                <a:cs typeface="Times New Roman" panose="02020603050405020304" pitchFamily="18" charset="0"/>
              </a:rPr>
              <a:t>STAGES IN DATA SCIENCE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PROJECT</a:t>
            </a:r>
            <a:endParaRPr lang="en-IN" sz="2800" dirty="0"/>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14772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9" y="748937"/>
            <a:ext cx="6008915" cy="3323987"/>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Exploration</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data exploration stage is like the brainstorming of data analysis. This is where you understand the patterns and bias in your data.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6897187" y="989989"/>
            <a:ext cx="4828903" cy="3971137"/>
          </a:xfrm>
          <a:prstGeom prst="rect">
            <a:avLst/>
          </a:prstGeom>
        </p:spPr>
      </p:pic>
    </p:spTree>
    <p:extLst>
      <p:ext uri="{BB962C8B-B14F-4D97-AF65-F5344CB8AC3E}">
        <p14:creationId xmlns:p14="http://schemas.microsoft.com/office/powerpoint/2010/main" val="420678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9" y="748937"/>
            <a:ext cx="6453052" cy="5262979"/>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Exploration</a:t>
            </a: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It </a:t>
            </a:r>
            <a:r>
              <a:rPr lang="en-IN" sz="2800" dirty="0">
                <a:solidFill>
                  <a:schemeClr val="accent5">
                    <a:lumMod val="50000"/>
                  </a:schemeClr>
                </a:solidFill>
                <a:latin typeface="Times New Roman" panose="02020603050405020304" pitchFamily="18" charset="0"/>
                <a:cs typeface="Times New Roman" panose="02020603050405020304" pitchFamily="18" charset="0"/>
              </a:rPr>
              <a:t>could involve pulling up and analyzing a random subset of the data using Pandas, plotting a histogram or distribution curve to see the general trend, or even creating an interactive visualization that lets you dive down into each data point and explore the story behind the outliers.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7017883" y="989989"/>
            <a:ext cx="4828903" cy="3971137"/>
          </a:xfrm>
          <a:prstGeom prst="rect">
            <a:avLst/>
          </a:prstGeom>
        </p:spPr>
      </p:pic>
    </p:spTree>
    <p:extLst>
      <p:ext uri="{BB962C8B-B14F-4D97-AF65-F5344CB8AC3E}">
        <p14:creationId xmlns:p14="http://schemas.microsoft.com/office/powerpoint/2010/main" val="4112345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9" y="748937"/>
            <a:ext cx="6635932" cy="4616648"/>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Feature Engineering</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In machine learning, a feature is a measurable property or attribute of a phenomenon being observed. If we were predicting the scores of a student, a possible feature is the amount of marks they get</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7184571" y="1763865"/>
            <a:ext cx="4627518" cy="2270912"/>
          </a:xfrm>
          <a:prstGeom prst="rect">
            <a:avLst/>
          </a:prstGeom>
        </p:spPr>
      </p:pic>
    </p:spTree>
    <p:extLst>
      <p:ext uri="{BB962C8B-B14F-4D97-AF65-F5344CB8AC3E}">
        <p14:creationId xmlns:p14="http://schemas.microsoft.com/office/powerpoint/2010/main" val="4144282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8" y="748937"/>
            <a:ext cx="11059887" cy="5262979"/>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Feature Engineering</a:t>
            </a: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Feature </a:t>
            </a:r>
            <a:r>
              <a:rPr lang="en-IN" sz="2800" dirty="0">
                <a:solidFill>
                  <a:schemeClr val="accent5">
                    <a:lumMod val="50000"/>
                  </a:schemeClr>
                </a:solidFill>
                <a:latin typeface="Times New Roman" panose="02020603050405020304" pitchFamily="18" charset="0"/>
                <a:cs typeface="Times New Roman" panose="02020603050405020304" pitchFamily="18" charset="0"/>
              </a:rPr>
              <a:t>engineering is the process of using domain knowledge to transform your raw data into informative features that represent the business problem you are trying to solve.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This </a:t>
            </a:r>
            <a:r>
              <a:rPr lang="en-IN" sz="2800" dirty="0">
                <a:solidFill>
                  <a:schemeClr val="accent5">
                    <a:lumMod val="50000"/>
                  </a:schemeClr>
                </a:solidFill>
                <a:latin typeface="Times New Roman" panose="02020603050405020304" pitchFamily="18" charset="0"/>
                <a:cs typeface="Times New Roman" panose="02020603050405020304" pitchFamily="18" charset="0"/>
              </a:rPr>
              <a:t>stage will directly influence the accuracy of the predictive model you construct in the next stage</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Feature selection is the process of cutting down the features that add more noise than information.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812416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9" y="748937"/>
            <a:ext cx="10807338" cy="2031325"/>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Predictive Modeling</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Predictive modeling is where the machine learning finally comes into your data science project</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2888932" y="2832420"/>
            <a:ext cx="7267575" cy="3248025"/>
          </a:xfrm>
          <a:prstGeom prst="rect">
            <a:avLst/>
          </a:prstGeom>
        </p:spPr>
      </p:pic>
    </p:spTree>
    <p:extLst>
      <p:ext uri="{BB962C8B-B14F-4D97-AF65-F5344CB8AC3E}">
        <p14:creationId xmlns:p14="http://schemas.microsoft.com/office/powerpoint/2010/main" val="1047571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9" y="748937"/>
            <a:ext cx="10807338" cy="3970318"/>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Predictive Modeling</a:t>
            </a: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Predictive </a:t>
            </a:r>
            <a:r>
              <a:rPr lang="en-IN" sz="2800" dirty="0">
                <a:solidFill>
                  <a:schemeClr val="accent5">
                    <a:lumMod val="50000"/>
                  </a:schemeClr>
                </a:solidFill>
                <a:latin typeface="Times New Roman" panose="02020603050405020304" pitchFamily="18" charset="0"/>
                <a:cs typeface="Times New Roman" panose="02020603050405020304" pitchFamily="18" charset="0"/>
              </a:rPr>
              <a:t>modeling is a commonly used statistical technique to predict future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behaviour. </a:t>
            </a: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Predictive </a:t>
            </a:r>
            <a:r>
              <a:rPr lang="en-IN" sz="2800" dirty="0">
                <a:solidFill>
                  <a:schemeClr val="accent5">
                    <a:lumMod val="50000"/>
                  </a:schemeClr>
                </a:solidFill>
                <a:latin typeface="Times New Roman" panose="02020603050405020304" pitchFamily="18" charset="0"/>
                <a:cs typeface="Times New Roman" panose="02020603050405020304" pitchFamily="18" charset="0"/>
              </a:rPr>
              <a:t>modeling solutions are a form of data-mining technology that works by analyzing historical and current data and generating a model to help predict future outcomes.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215895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9" y="748937"/>
            <a:ext cx="6696892" cy="5262979"/>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Visualization</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visualization is the graphical representation of information and data.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By </a:t>
            </a:r>
            <a:r>
              <a:rPr lang="en-IN" sz="2800" dirty="0">
                <a:solidFill>
                  <a:schemeClr val="accent5">
                    <a:lumMod val="50000"/>
                  </a:schemeClr>
                </a:solidFill>
                <a:latin typeface="Times New Roman" panose="02020603050405020304" pitchFamily="18" charset="0"/>
                <a:cs typeface="Times New Roman" panose="02020603050405020304" pitchFamily="18" charset="0"/>
              </a:rPr>
              <a:t>using visual elements like charts, graphs, and maps, data visualization tools provide an accessible way to see and understand trends, outliers, and patterns in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7223760" y="1630539"/>
            <a:ext cx="4889863" cy="2854621"/>
          </a:xfrm>
          <a:prstGeom prst="rect">
            <a:avLst/>
          </a:prstGeom>
        </p:spPr>
      </p:pic>
    </p:spTree>
    <p:extLst>
      <p:ext uri="{BB962C8B-B14F-4D97-AF65-F5344CB8AC3E}">
        <p14:creationId xmlns:p14="http://schemas.microsoft.com/office/powerpoint/2010/main" val="3021288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6682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302033" y="2255518"/>
            <a:ext cx="4162698" cy="1015663"/>
          </a:xfrm>
          <a:prstGeom prst="rect">
            <a:avLst/>
          </a:prstGeom>
          <a:noFill/>
        </p:spPr>
        <p:txBody>
          <a:bodyPr wrap="square" rtlCol="0">
            <a:spAutoFit/>
          </a:bodyPr>
          <a:lstStyle/>
          <a:p>
            <a:pPr algn="ctr"/>
            <a:r>
              <a:rPr lang="en-IN" sz="6000" b="1" spc="50" dirty="0" smtClean="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cs typeface="Times New Roman" panose="02020603050405020304" pitchFamily="18" charset="0"/>
              </a:rPr>
              <a:t>THANKYOU</a:t>
            </a:r>
            <a:endParaRPr lang="en-IN" sz="6000" b="1" spc="50" dirty="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2537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206239" y="1245325"/>
            <a:ext cx="4336869" cy="4970591"/>
          </a:xfrm>
          <a:prstGeom prst="rect">
            <a:avLst/>
          </a:prstGeom>
          <a:noFill/>
        </p:spPr>
        <p:txBody>
          <a:bodyPr wrap="square" rtlCol="0">
            <a:spAutoFit/>
          </a:bodyPr>
          <a:lstStyle/>
          <a:p>
            <a:pPr algn="ct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IN" sz="2000" dirty="0" smtClean="0">
                <a:solidFill>
                  <a:schemeClr val="accent5">
                    <a:lumMod val="50000"/>
                  </a:schemeClr>
                </a:solidFill>
                <a:latin typeface="Times New Roman" panose="02020603050405020304" pitchFamily="18" charset="0"/>
                <a:cs typeface="Times New Roman" panose="02020603050405020304" pitchFamily="18" charset="0"/>
              </a:rPr>
              <a:t>Stages in data science project</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Business Understanding</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Data Mining</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Data Cleaning</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Data Exploration</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Feature Engineering</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Predictive Modeling</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Data Visualization</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Business Understanding</a:t>
            </a:r>
          </a:p>
          <a:p>
            <a:pPr marL="342900" indent="-342900">
              <a:lnSpc>
                <a:spcPct val="150000"/>
              </a:lnSpc>
              <a:buFont typeface="Arial" panose="020B0604020202020204" pitchFamily="34" charset="0"/>
              <a:buChar char="•"/>
            </a:pPr>
            <a:endParaRPr lang="en-IN" sz="20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33698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960914" y="583474"/>
            <a:ext cx="7785463" cy="830997"/>
          </a:xfrm>
          <a:prstGeom prst="rect">
            <a:avLst/>
          </a:prstGeom>
          <a:noFill/>
        </p:spPr>
        <p:txBody>
          <a:bodyPr wrap="square" rtlCol="0">
            <a:spAutoFit/>
          </a:bodyPr>
          <a:lstStyle/>
          <a:p>
            <a:pPr>
              <a:lnSpc>
                <a:spcPct val="150000"/>
              </a:lnSpc>
            </a:pPr>
            <a:r>
              <a:rPr lang="en-IN" sz="3200" b="1" dirty="0" smtClean="0">
                <a:solidFill>
                  <a:schemeClr val="accent5">
                    <a:lumMod val="50000"/>
                  </a:schemeClr>
                </a:solidFill>
                <a:latin typeface="Times New Roman" panose="02020603050405020304" pitchFamily="18" charset="0"/>
                <a:cs typeface="Times New Roman" panose="02020603050405020304" pitchFamily="18" charset="0"/>
              </a:rPr>
              <a:t>STAGES IN DATA SCIENCE PROJECT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3657600" y="1347519"/>
            <a:ext cx="5512526" cy="5094441"/>
          </a:xfrm>
          <a:prstGeom prst="rect">
            <a:avLst/>
          </a:prstGeom>
        </p:spPr>
      </p:pic>
      <p:sp>
        <p:nvSpPr>
          <p:cNvPr id="5" name="Rectangle 4"/>
          <p:cNvSpPr/>
          <p:nvPr/>
        </p:nvSpPr>
        <p:spPr>
          <a:xfrm>
            <a:off x="3805645" y="6465165"/>
            <a:ext cx="6096000" cy="215444"/>
          </a:xfrm>
          <a:prstGeom prst="rect">
            <a:avLst/>
          </a:prstGeom>
        </p:spPr>
        <p:txBody>
          <a:bodyPr>
            <a:spAutoFit/>
          </a:bodyPr>
          <a:lstStyle/>
          <a:p>
            <a:r>
              <a:rPr lang="en-IN" sz="800" dirty="0"/>
              <a:t>https://www.sudeep.co/data-science/2018/02/09/Understanding-the-Data-Science-Lifecycle.html</a:t>
            </a:r>
          </a:p>
        </p:txBody>
      </p:sp>
    </p:spTree>
    <p:extLst>
      <p:ext uri="{BB962C8B-B14F-4D97-AF65-F5344CB8AC3E}">
        <p14:creationId xmlns:p14="http://schemas.microsoft.com/office/powerpoint/2010/main" val="2299461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9" y="748937"/>
            <a:ext cx="7410995" cy="5262979"/>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Business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Understanding</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Business Understanding: This phase involves understanding the project's objectives, defining the business problem, and determining the success criteria.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Data </a:t>
            </a:r>
            <a:r>
              <a:rPr lang="en-IN" sz="2800" dirty="0">
                <a:solidFill>
                  <a:schemeClr val="accent5">
                    <a:lumMod val="50000"/>
                  </a:schemeClr>
                </a:solidFill>
                <a:latin typeface="Times New Roman" panose="02020603050405020304" pitchFamily="18" charset="0"/>
                <a:cs typeface="Times New Roman" panose="02020603050405020304" pitchFamily="18" charset="0"/>
              </a:rPr>
              <a:t>Understanding: In this phase, the relevant data sources are identified, data quality is assessed</a:t>
            </a:r>
            <a:r>
              <a:rPr lang="en-IN" sz="2800" dirty="0"/>
              <a:t>, </a:t>
            </a:r>
            <a:r>
              <a:rPr lang="en-IN" sz="2800" dirty="0">
                <a:solidFill>
                  <a:schemeClr val="accent5">
                    <a:lumMod val="50000"/>
                  </a:schemeClr>
                </a:solidFill>
                <a:latin typeface="Times New Roman" panose="02020603050405020304" pitchFamily="18" charset="0"/>
                <a:cs typeface="Times New Roman" panose="02020603050405020304" pitchFamily="18" charset="0"/>
              </a:rPr>
              <a:t>and initial insights are gained.</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8219531" y="1453095"/>
            <a:ext cx="3387365" cy="3458528"/>
          </a:xfrm>
          <a:prstGeom prst="rect">
            <a:avLst/>
          </a:prstGeom>
        </p:spPr>
      </p:pic>
    </p:spTree>
    <p:extLst>
      <p:ext uri="{BB962C8B-B14F-4D97-AF65-F5344CB8AC3E}">
        <p14:creationId xmlns:p14="http://schemas.microsoft.com/office/powerpoint/2010/main" val="899609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74468" y="647258"/>
            <a:ext cx="11695612" cy="4616648"/>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Business Understanding</a:t>
            </a:r>
          </a:p>
          <a:p>
            <a:pPr marL="342900"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data scientists in the room are the people who keep asking the why’s.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They’re </a:t>
            </a:r>
            <a:r>
              <a:rPr lang="en-IN" sz="2800" dirty="0">
                <a:solidFill>
                  <a:schemeClr val="accent5">
                    <a:lumMod val="50000"/>
                  </a:schemeClr>
                </a:solidFill>
                <a:latin typeface="Times New Roman" panose="02020603050405020304" pitchFamily="18" charset="0"/>
                <a:cs typeface="Times New Roman" panose="02020603050405020304" pitchFamily="18" charset="0"/>
              </a:rPr>
              <a:t>the people who want to ensure that every decision made in the company is supported by concrete data, and that it is guaranteed (with a high probability) to achieve results.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Before </a:t>
            </a:r>
            <a:r>
              <a:rPr lang="en-IN" sz="2800" dirty="0">
                <a:solidFill>
                  <a:schemeClr val="accent5">
                    <a:lumMod val="50000"/>
                  </a:schemeClr>
                </a:solidFill>
                <a:latin typeface="Times New Roman" panose="02020603050405020304" pitchFamily="18" charset="0"/>
                <a:cs typeface="Times New Roman" panose="02020603050405020304" pitchFamily="18" charset="0"/>
              </a:rPr>
              <a:t>you can even start on a data science project, it is critical that you understand the problem you are trying to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solve</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852328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74468" y="647258"/>
            <a:ext cx="11695612" cy="5909310"/>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Business Understanding</a:t>
            </a:r>
          </a:p>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According </a:t>
            </a:r>
            <a:r>
              <a:rPr lang="en-IN" sz="2800" dirty="0">
                <a:solidFill>
                  <a:schemeClr val="accent5">
                    <a:lumMod val="50000"/>
                  </a:schemeClr>
                </a:solidFill>
                <a:latin typeface="Times New Roman" panose="02020603050405020304" pitchFamily="18" charset="0"/>
                <a:cs typeface="Times New Roman" panose="02020603050405020304" pitchFamily="18" charset="0"/>
              </a:rPr>
              <a:t>to </a:t>
            </a:r>
            <a:r>
              <a:rPr lang="en-IN" sz="2800" dirty="0">
                <a:solidFill>
                  <a:schemeClr val="accent5">
                    <a:lumMod val="50000"/>
                  </a:schemeClr>
                </a:solidFill>
                <a:latin typeface="Times New Roman" panose="02020603050405020304" pitchFamily="18" charset="0"/>
                <a:cs typeface="Times New Roman" panose="02020603050405020304" pitchFamily="18" charset="0"/>
                <a:hlinkClick r:id="rId2"/>
              </a:rPr>
              <a:t>Microsoft Azure’s blog</a:t>
            </a:r>
            <a:r>
              <a:rPr lang="en-IN" sz="2800" dirty="0">
                <a:solidFill>
                  <a:schemeClr val="accent5">
                    <a:lumMod val="50000"/>
                  </a:schemeClr>
                </a:solidFill>
                <a:latin typeface="Times New Roman" panose="02020603050405020304" pitchFamily="18" charset="0"/>
                <a:cs typeface="Times New Roman" panose="02020603050405020304" pitchFamily="18" charset="0"/>
              </a:rPr>
              <a:t>, we typically use data science to answer five types of questions:</a:t>
            </a:r>
          </a:p>
          <a:p>
            <a:pPr marL="1714500" lvl="3" indent="-34290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How much or how many? (regression)</a:t>
            </a:r>
          </a:p>
          <a:p>
            <a:pPr marL="1714500" lvl="3" indent="-34290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Which category? (classification)</a:t>
            </a:r>
          </a:p>
          <a:p>
            <a:pPr marL="1714500" lvl="3" indent="-34290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Which group? (clustering)</a:t>
            </a:r>
          </a:p>
          <a:p>
            <a:pPr marL="1714500" lvl="3" indent="-34290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Is this weird? (anomaly detection)</a:t>
            </a:r>
          </a:p>
          <a:p>
            <a:pPr marL="1714500" lvl="3" indent="-34290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Which option should be taken? (recommendation)</a:t>
            </a:r>
          </a:p>
          <a:p>
            <a:pPr marL="1714500" lvl="3" indent="-34290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In this stage, you should also be identifying the central objectives of your project by identifying the variables that need to be predicted. </a:t>
            </a:r>
          </a:p>
        </p:txBody>
      </p:sp>
      <p:pic>
        <p:nvPicPr>
          <p:cNvPr id="4" name="Picture 3"/>
          <p:cNvPicPr>
            <a:picLocks noChangeAspect="1"/>
          </p:cNvPicPr>
          <p:nvPr/>
        </p:nvPicPr>
        <p:blipFill>
          <a:blip r:embed="rId3"/>
          <a:stretch>
            <a:fillRect/>
          </a:stretch>
        </p:blipFill>
        <p:spPr>
          <a:xfrm>
            <a:off x="0" y="-24954"/>
            <a:ext cx="909987" cy="427985"/>
          </a:xfrm>
          <a:prstGeom prst="rect">
            <a:avLst/>
          </a:prstGeom>
        </p:spPr>
      </p:pic>
    </p:spTree>
    <p:extLst>
      <p:ext uri="{BB962C8B-B14F-4D97-AF65-F5344CB8AC3E}">
        <p14:creationId xmlns:p14="http://schemas.microsoft.com/office/powerpoint/2010/main" val="1191925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8" y="566110"/>
            <a:ext cx="8306419" cy="5539978"/>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Mining</a:t>
            </a:r>
          </a:p>
          <a:p>
            <a:pPr marL="342900"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mining is the process of gathering your data from different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sources.</a:t>
            </a:r>
          </a:p>
          <a:p>
            <a:pPr marL="342900"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t>
            </a:r>
            <a:r>
              <a:rPr lang="en-IN" sz="2800" dirty="0">
                <a:solidFill>
                  <a:schemeClr val="accent5">
                    <a:lumMod val="50000"/>
                  </a:schemeClr>
                </a:solidFill>
                <a:latin typeface="Times New Roman" panose="02020603050405020304" pitchFamily="18" charset="0"/>
                <a:cs typeface="Times New Roman" panose="02020603050405020304" pitchFamily="18" charset="0"/>
              </a:rPr>
              <a:t>this stage, some of the questions worth considering are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 </a:t>
            </a:r>
          </a:p>
          <a:p>
            <a:pPr marL="800100" lvl="1" indent="-342900" algn="just">
              <a:lnSpc>
                <a:spcPct val="150000"/>
              </a:lnSpc>
              <a:buFont typeface="Arial" panose="020B0604020202020204" pitchFamily="34" charset="0"/>
              <a:buChar char="•"/>
            </a:pPr>
            <a:r>
              <a:rPr lang="en-IN" sz="2400" dirty="0" smtClean="0">
                <a:solidFill>
                  <a:schemeClr val="accent5">
                    <a:lumMod val="50000"/>
                  </a:schemeClr>
                </a:solidFill>
                <a:latin typeface="Times New Roman" panose="02020603050405020304" pitchFamily="18" charset="0"/>
                <a:cs typeface="Times New Roman" panose="02020603050405020304" pitchFamily="18" charset="0"/>
              </a:rPr>
              <a:t>What </a:t>
            </a:r>
            <a:r>
              <a:rPr lang="en-IN" sz="2400" dirty="0">
                <a:solidFill>
                  <a:schemeClr val="accent5">
                    <a:lumMod val="50000"/>
                  </a:schemeClr>
                </a:solidFill>
                <a:latin typeface="Times New Roman" panose="02020603050405020304" pitchFamily="18" charset="0"/>
                <a:cs typeface="Times New Roman" panose="02020603050405020304" pitchFamily="18" charset="0"/>
              </a:rPr>
              <a:t>data do I need for my project? </a:t>
            </a:r>
            <a:endParaRPr lang="en-IN" sz="2400" dirty="0" smtClean="0">
              <a:solidFill>
                <a:schemeClr val="accent5">
                  <a:lumMod val="50000"/>
                </a:schemeClr>
              </a:solidFill>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IN" sz="2400" dirty="0" smtClean="0">
                <a:solidFill>
                  <a:schemeClr val="accent5">
                    <a:lumMod val="50000"/>
                  </a:schemeClr>
                </a:solidFill>
                <a:latin typeface="Times New Roman" panose="02020603050405020304" pitchFamily="18" charset="0"/>
                <a:cs typeface="Times New Roman" panose="02020603050405020304" pitchFamily="18" charset="0"/>
              </a:rPr>
              <a:t>Where </a:t>
            </a:r>
            <a:r>
              <a:rPr lang="en-IN" sz="2400" dirty="0">
                <a:solidFill>
                  <a:schemeClr val="accent5">
                    <a:lumMod val="50000"/>
                  </a:schemeClr>
                </a:solidFill>
                <a:latin typeface="Times New Roman" panose="02020603050405020304" pitchFamily="18" charset="0"/>
                <a:cs typeface="Times New Roman" panose="02020603050405020304" pitchFamily="18" charset="0"/>
              </a:rPr>
              <a:t>does it live? </a:t>
            </a:r>
            <a:endParaRPr lang="en-IN" sz="2400" dirty="0" smtClean="0">
              <a:solidFill>
                <a:schemeClr val="accent5">
                  <a:lumMod val="50000"/>
                </a:schemeClr>
              </a:solidFill>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IN" sz="2400" dirty="0" smtClean="0">
                <a:solidFill>
                  <a:schemeClr val="accent5">
                    <a:lumMod val="50000"/>
                  </a:schemeClr>
                </a:solidFill>
                <a:latin typeface="Times New Roman" panose="02020603050405020304" pitchFamily="18" charset="0"/>
                <a:cs typeface="Times New Roman" panose="02020603050405020304" pitchFamily="18" charset="0"/>
              </a:rPr>
              <a:t>How </a:t>
            </a:r>
            <a:r>
              <a:rPr lang="en-IN" sz="2400" dirty="0">
                <a:solidFill>
                  <a:schemeClr val="accent5">
                    <a:lumMod val="50000"/>
                  </a:schemeClr>
                </a:solidFill>
                <a:latin typeface="Times New Roman" panose="02020603050405020304" pitchFamily="18" charset="0"/>
                <a:cs typeface="Times New Roman" panose="02020603050405020304" pitchFamily="18" charset="0"/>
              </a:rPr>
              <a:t>can I obtain it? </a:t>
            </a:r>
            <a:endParaRPr lang="en-IN" sz="2400" dirty="0" smtClean="0">
              <a:solidFill>
                <a:schemeClr val="accent5">
                  <a:lumMod val="50000"/>
                </a:schemeClr>
              </a:solidFill>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IN" sz="2400" dirty="0" smtClean="0">
                <a:solidFill>
                  <a:schemeClr val="accent5">
                    <a:lumMod val="50000"/>
                  </a:schemeClr>
                </a:solidFill>
                <a:latin typeface="Times New Roman" panose="02020603050405020304" pitchFamily="18" charset="0"/>
                <a:cs typeface="Times New Roman" panose="02020603050405020304" pitchFamily="18" charset="0"/>
              </a:rPr>
              <a:t>What </a:t>
            </a:r>
            <a:r>
              <a:rPr lang="en-IN" sz="2400" dirty="0">
                <a:solidFill>
                  <a:schemeClr val="accent5">
                    <a:lumMod val="50000"/>
                  </a:schemeClr>
                </a:solidFill>
                <a:latin typeface="Times New Roman" panose="02020603050405020304" pitchFamily="18" charset="0"/>
                <a:cs typeface="Times New Roman" panose="02020603050405020304" pitchFamily="18" charset="0"/>
              </a:rPr>
              <a:t>is the most efficient way to store and access all of it?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8855057" y="966652"/>
            <a:ext cx="3164331" cy="3200000"/>
          </a:xfrm>
          <a:prstGeom prst="rect">
            <a:avLst/>
          </a:prstGeom>
        </p:spPr>
      </p:pic>
    </p:spTree>
    <p:extLst>
      <p:ext uri="{BB962C8B-B14F-4D97-AF65-F5344CB8AC3E}">
        <p14:creationId xmlns:p14="http://schemas.microsoft.com/office/powerpoint/2010/main" val="3187585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8" y="748937"/>
            <a:ext cx="11373395" cy="3970318"/>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Cleaning</a:t>
            </a:r>
          </a:p>
          <a:p>
            <a:pPr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W</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e </a:t>
            </a:r>
            <a:r>
              <a:rPr lang="en-IN" sz="2800" dirty="0">
                <a:solidFill>
                  <a:schemeClr val="accent5">
                    <a:lumMod val="50000"/>
                  </a:schemeClr>
                </a:solidFill>
                <a:latin typeface="Times New Roman" panose="02020603050405020304" pitchFamily="18" charset="0"/>
                <a:cs typeface="Times New Roman" panose="02020603050405020304" pitchFamily="18" charset="0"/>
              </a:rPr>
              <a:t>move on to the most time-consuming step of all - cleaning and preparing the data. This is especially true in big data projects, which often involve terabytes of data to work with.</a:t>
            </a:r>
          </a:p>
          <a:p>
            <a:pPr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reason why this is such a time consuming process is simply because there are so many possible scenarios that could necessitate cleaning.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256006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5                                         CD-404   STAGES IN DATA SCIENCE PROJECT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8" y="748937"/>
            <a:ext cx="11373395" cy="5262979"/>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Cleaning</a:t>
            </a:r>
          </a:p>
          <a:p>
            <a:pPr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For </a:t>
            </a:r>
            <a:r>
              <a:rPr lang="en-IN" sz="2800" dirty="0">
                <a:solidFill>
                  <a:schemeClr val="accent5">
                    <a:lumMod val="50000"/>
                  </a:schemeClr>
                </a:solidFill>
                <a:latin typeface="Times New Roman" panose="02020603050405020304" pitchFamily="18" charset="0"/>
                <a:cs typeface="Times New Roman" panose="02020603050405020304" pitchFamily="18" charset="0"/>
              </a:rPr>
              <a:t>instance, the data could also have inconsistencies within the same column, meaning that some rows could be labelled 0 or 1, and others could be labelled no or yes. The data types could also be inconsistent - some of the 0s might integers, whereas some of them could be strings.</a:t>
            </a:r>
          </a:p>
          <a:p>
            <a:pPr indent="-34290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One of the steps that is often forgotten in this stage, causing a lot of problems later on, is the presence of missing data.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indent="-34290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Missing </a:t>
            </a:r>
            <a:r>
              <a:rPr lang="en-IN" sz="2800" dirty="0">
                <a:solidFill>
                  <a:schemeClr val="accent5">
                    <a:lumMod val="50000"/>
                  </a:schemeClr>
                </a:solidFill>
                <a:latin typeface="Times New Roman" panose="02020603050405020304" pitchFamily="18" charset="0"/>
                <a:cs typeface="Times New Roman" panose="02020603050405020304" pitchFamily="18" charset="0"/>
              </a:rPr>
              <a:t>data can throw a lot of errors in the model creation and training.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26585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767</TotalTime>
  <Words>1045</Words>
  <Application>Microsoft Office PowerPoint</Application>
  <PresentationFormat>Widescreen</PresentationFormat>
  <Paragraphs>163</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Monotype Corsiva</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105</cp:revision>
  <dcterms:created xsi:type="dcterms:W3CDTF">2024-01-16T04:34:42Z</dcterms:created>
  <dcterms:modified xsi:type="dcterms:W3CDTF">2024-03-03T12:47:52Z</dcterms:modified>
</cp:coreProperties>
</file>