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0" r:id="rId2"/>
  </p:sldMasterIdLst>
  <p:notesMasterIdLst>
    <p:notesMasterId r:id="rId43"/>
  </p:notesMasterIdLst>
  <p:sldIdLst>
    <p:sldId id="257" r:id="rId3"/>
    <p:sldId id="292" r:id="rId4"/>
    <p:sldId id="330" r:id="rId5"/>
    <p:sldId id="300" r:id="rId6"/>
    <p:sldId id="296" r:id="rId7"/>
    <p:sldId id="297" r:id="rId8"/>
    <p:sldId id="293" r:id="rId9"/>
    <p:sldId id="294" r:id="rId10"/>
    <p:sldId id="301" r:id="rId11"/>
    <p:sldId id="326" r:id="rId12"/>
    <p:sldId id="327" r:id="rId13"/>
    <p:sldId id="328" r:id="rId14"/>
    <p:sldId id="329" r:id="rId15"/>
    <p:sldId id="331" r:id="rId16"/>
    <p:sldId id="275" r:id="rId17"/>
    <p:sldId id="306" r:id="rId18"/>
    <p:sldId id="307" r:id="rId19"/>
    <p:sldId id="308" r:id="rId20"/>
    <p:sldId id="309" r:id="rId21"/>
    <p:sldId id="310" r:id="rId22"/>
    <p:sldId id="311" r:id="rId23"/>
    <p:sldId id="312" r:id="rId24"/>
    <p:sldId id="332" r:id="rId25"/>
    <p:sldId id="276" r:id="rId26"/>
    <p:sldId id="298" r:id="rId27"/>
    <p:sldId id="313" r:id="rId28"/>
    <p:sldId id="314" r:id="rId29"/>
    <p:sldId id="315" r:id="rId30"/>
    <p:sldId id="316" r:id="rId31"/>
    <p:sldId id="317" r:id="rId32"/>
    <p:sldId id="318" r:id="rId33"/>
    <p:sldId id="319" r:id="rId34"/>
    <p:sldId id="320" r:id="rId35"/>
    <p:sldId id="325" r:id="rId36"/>
    <p:sldId id="277" r:id="rId37"/>
    <p:sldId id="321" r:id="rId38"/>
    <p:sldId id="322" r:id="rId39"/>
    <p:sldId id="323" r:id="rId40"/>
    <p:sldId id="324" r:id="rId41"/>
    <p:sldId id="27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EEE0ED"/>
    <a:srgbClr val="FFFF66"/>
    <a:srgbClr val="39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55DE79-6060-44F7-AB5D-47CF86BC581C}" type="datetimeFigureOut">
              <a:rPr lang="en-IN" smtClean="0"/>
              <a:t>31-03-2024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77D7E2-9082-4F6E-BE16-14896501C388}" type="slidenum">
              <a:rPr lang="en-IN" smtClean="0"/>
              <a:t>‹#›</a:t>
            </a:fld>
            <a:endParaRPr lang="en-IN"/>
          </a:p>
        </p:txBody>
      </p:sp>
    </p:spTree>
    <p:extLst>
      <p:ext uri="{BB962C8B-B14F-4D97-AF65-F5344CB8AC3E}">
        <p14:creationId xmlns:p14="http://schemas.microsoft.com/office/powerpoint/2010/main" val="226597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1092623-02EF-4787-A043-7BE489296159}"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1223434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092623-02EF-4787-A043-7BE489296159}"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805234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092623-02EF-4787-A043-7BE489296159}"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1931071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FEA5509-15D9-4257-9D04-5A17557FCE30}"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2802099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EA5509-15D9-4257-9D04-5A17557FCE30}"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650891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EA5509-15D9-4257-9D04-5A17557FCE30}"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3453765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FEA5509-15D9-4257-9D04-5A17557FCE30}"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841864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FEA5509-15D9-4257-9D04-5A17557FCE30}" type="datetimeFigureOut">
              <a:rPr lang="en-IN" smtClean="0"/>
              <a:t>31-03-2024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9336680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FEA5509-15D9-4257-9D04-5A17557FCE30}" type="datetimeFigureOut">
              <a:rPr lang="en-IN" smtClean="0"/>
              <a:t>31-03-2024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23235189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EA5509-15D9-4257-9D04-5A17557FCE30}" type="datetimeFigureOut">
              <a:rPr lang="en-IN" smtClean="0"/>
              <a:t>31-03-2024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27751076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EA5509-15D9-4257-9D04-5A17557FCE30}"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1308255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092623-02EF-4787-A043-7BE489296159}"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15775230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EA5509-15D9-4257-9D04-5A17557FCE30}"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32874778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EA5509-15D9-4257-9D04-5A17557FCE30}"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28029263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EA5509-15D9-4257-9D04-5A17557FCE30}"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3386275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092623-02EF-4787-A043-7BE489296159}"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3978764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1092623-02EF-4787-A043-7BE489296159}"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1784873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1092623-02EF-4787-A043-7BE489296159}" type="datetimeFigureOut">
              <a:rPr lang="en-IN" smtClean="0"/>
              <a:t>31-03-2024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1645608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1092623-02EF-4787-A043-7BE489296159}" type="datetimeFigureOut">
              <a:rPr lang="en-IN" smtClean="0"/>
              <a:t>31-03-2024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3670575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419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092623-02EF-4787-A043-7BE489296159}"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1415128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092623-02EF-4787-A043-7BE489296159}"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3689371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092623-02EF-4787-A043-7BE489296159}" type="datetimeFigureOut">
              <a:rPr lang="en-IN" smtClean="0"/>
              <a:t>31-03-2024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25A74E-C577-4913-8126-20C8F4247F92}" type="slidenum">
              <a:rPr lang="en-IN" smtClean="0"/>
              <a:t>‹#›</a:t>
            </a:fld>
            <a:endParaRPr lang="en-IN"/>
          </a:p>
        </p:txBody>
      </p:sp>
    </p:spTree>
    <p:extLst>
      <p:ext uri="{BB962C8B-B14F-4D97-AF65-F5344CB8AC3E}">
        <p14:creationId xmlns:p14="http://schemas.microsoft.com/office/powerpoint/2010/main" val="324958309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A5509-15D9-4257-9D04-5A17557FCE30}" type="datetimeFigureOut">
              <a:rPr lang="en-IN" smtClean="0"/>
              <a:t>31-03-2024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48ACF3-791A-4C19-A8BA-2856F25E8A23}" type="slidenum">
              <a:rPr lang="en-IN" smtClean="0"/>
              <a:t>‹#›</a:t>
            </a:fld>
            <a:endParaRPr lang="en-IN"/>
          </a:p>
        </p:txBody>
      </p:sp>
    </p:spTree>
    <p:extLst>
      <p:ext uri="{BB962C8B-B14F-4D97-AF65-F5344CB8AC3E}">
        <p14:creationId xmlns:p14="http://schemas.microsoft.com/office/powerpoint/2010/main" val="130089461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8580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9987" y="0"/>
            <a:ext cx="10944226" cy="338554"/>
          </a:xfrm>
          <a:prstGeom prst="rect">
            <a:avLst/>
          </a:prstGeom>
          <a:noFill/>
        </p:spPr>
        <p:txBody>
          <a:bodyPr wrap="square" rtlCol="0">
            <a:spAutoFit/>
          </a:bodyPr>
          <a:lstStyle/>
          <a:p>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CLASS 8                                                     CD-404   </a:t>
            </a:r>
            <a:r>
              <a:rPr lang="en-IN" sz="1600" b="1" dirty="0">
                <a:solidFill>
                  <a:schemeClr val="accent5">
                    <a:lumMod val="50000"/>
                  </a:schemeClr>
                </a:solidFill>
                <a:latin typeface="Times New Roman" panose="02020603050405020304" pitchFamily="18" charset="0"/>
                <a:cs typeface="Times New Roman" panose="02020603050405020304" pitchFamily="18" charset="0"/>
              </a:rPr>
              <a:t>Data Collection and Data Pre-Processing</a:t>
            </a:r>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			UNIT 2</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73186" y="2102325"/>
            <a:ext cx="11618517" cy="523220"/>
          </a:xfrm>
          <a:prstGeom prst="rect">
            <a:avLst/>
          </a:prstGeom>
          <a:noFill/>
        </p:spPr>
        <p:txBody>
          <a:bodyPr wrap="square" rtlCol="0">
            <a:spAutoFit/>
          </a:bodyPr>
          <a:lstStyle/>
          <a:p>
            <a:pPr algn="ctr"/>
            <a:r>
              <a:rPr lang="en-IN" sz="2800" b="1" dirty="0">
                <a:solidFill>
                  <a:schemeClr val="accent5">
                    <a:lumMod val="50000"/>
                  </a:schemeClr>
                </a:solidFill>
                <a:latin typeface="Times New Roman" panose="02020603050405020304" pitchFamily="18" charset="0"/>
                <a:cs typeface="Times New Roman" panose="02020603050405020304" pitchFamily="18" charset="0"/>
              </a:rPr>
              <a:t>Data Collection and Data Pre-Processing</a:t>
            </a:r>
            <a:endParaRPr lang="en-IN" sz="2800" dirty="0"/>
          </a:p>
        </p:txBody>
      </p:sp>
      <p:pic>
        <p:nvPicPr>
          <p:cNvPr id="11" name="Picture 10"/>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15147724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8                                                     CD-404   Data Collection and Data Pre-Processing			UNIT 2</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0925" y="905100"/>
            <a:ext cx="11425646" cy="1953868"/>
          </a:xfrm>
          <a:prstGeom prst="rect">
            <a:avLst/>
          </a:prstGeom>
          <a:noFill/>
        </p:spPr>
        <p:txBody>
          <a:bodyPr wrap="square" rtlCol="0">
            <a:spAutoFit/>
          </a:bodyPr>
          <a:lstStyle/>
          <a:p>
            <a:pPr>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What is data integration ?</a:t>
            </a:r>
          </a:p>
          <a:p>
            <a:pPr>
              <a:lnSpc>
                <a:spcPct val="150000"/>
              </a:lnSpc>
            </a:pPr>
            <a:r>
              <a:rPr lang="en-IN" sz="2800" dirty="0">
                <a:solidFill>
                  <a:schemeClr val="accent5">
                    <a:lumMod val="50000"/>
                  </a:schemeClr>
                </a:solidFill>
                <a:latin typeface="Times New Roman" panose="02020603050405020304" pitchFamily="18" charset="0"/>
                <a:cs typeface="Times New Roman" panose="02020603050405020304" pitchFamily="18" charset="0"/>
              </a:rPr>
              <a:t>Data integration is a technique to merges data from multiple sources into a coherent data store, such as data warehousing</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a:t>
            </a:r>
            <a:endParaRPr lang="en-IN" sz="2800"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pic>
        <p:nvPicPr>
          <p:cNvPr id="8" name="Picture 7"/>
          <p:cNvPicPr>
            <a:picLocks noChangeAspect="1"/>
          </p:cNvPicPr>
          <p:nvPr/>
        </p:nvPicPr>
        <p:blipFill>
          <a:blip r:embed="rId3"/>
          <a:stretch>
            <a:fillRect/>
          </a:stretch>
        </p:blipFill>
        <p:spPr>
          <a:xfrm>
            <a:off x="4250736" y="3128050"/>
            <a:ext cx="5137104" cy="2361027"/>
          </a:xfrm>
          <a:prstGeom prst="rect">
            <a:avLst/>
          </a:prstGeom>
        </p:spPr>
      </p:pic>
    </p:spTree>
    <p:extLst>
      <p:ext uri="{BB962C8B-B14F-4D97-AF65-F5344CB8AC3E}">
        <p14:creationId xmlns:p14="http://schemas.microsoft.com/office/powerpoint/2010/main" val="16184247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8                                                     CD-404   Data Collection and Data Pre-Processing			UNIT 2</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0925" y="905100"/>
            <a:ext cx="11425646" cy="2031325"/>
          </a:xfrm>
          <a:prstGeom prst="rect">
            <a:avLst/>
          </a:prstGeom>
          <a:noFill/>
        </p:spPr>
        <p:txBody>
          <a:bodyPr wrap="square" rtlCol="0">
            <a:spAutoFit/>
          </a:bodyPr>
          <a:lstStyle/>
          <a:p>
            <a:pPr>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What is data Reduction ?</a:t>
            </a:r>
          </a:p>
          <a:p>
            <a:pPr>
              <a:lnSpc>
                <a:spcPct val="150000"/>
              </a:lnSpc>
            </a:pPr>
            <a:r>
              <a:rPr lang="en-IN" sz="2800" dirty="0">
                <a:solidFill>
                  <a:schemeClr val="accent5">
                    <a:lumMod val="50000"/>
                  </a:schemeClr>
                </a:solidFill>
                <a:latin typeface="Times New Roman" panose="02020603050405020304" pitchFamily="18" charset="0"/>
                <a:cs typeface="Times New Roman" panose="02020603050405020304" pitchFamily="18" charset="0"/>
              </a:rPr>
              <a:t>Data  reduction is a technique to reduce the data size by aggregating</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 eliminating </a:t>
            </a:r>
            <a:r>
              <a:rPr lang="en-IN" sz="2800" dirty="0">
                <a:solidFill>
                  <a:schemeClr val="accent5">
                    <a:lumMod val="50000"/>
                  </a:schemeClr>
                </a:solidFill>
                <a:latin typeface="Times New Roman" panose="02020603050405020304" pitchFamily="18" charset="0"/>
                <a:cs typeface="Times New Roman" panose="02020603050405020304" pitchFamily="18" charset="0"/>
              </a:rPr>
              <a:t>redundant features, or clustering.</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pic>
        <p:nvPicPr>
          <p:cNvPr id="8" name="Picture 7"/>
          <p:cNvPicPr>
            <a:picLocks noChangeAspect="1"/>
          </p:cNvPicPr>
          <p:nvPr/>
        </p:nvPicPr>
        <p:blipFill>
          <a:blip r:embed="rId3"/>
          <a:stretch>
            <a:fillRect/>
          </a:stretch>
        </p:blipFill>
        <p:spPr>
          <a:xfrm>
            <a:off x="5789633" y="2940108"/>
            <a:ext cx="4323399" cy="2328643"/>
          </a:xfrm>
          <a:prstGeom prst="rect">
            <a:avLst/>
          </a:prstGeom>
        </p:spPr>
      </p:pic>
    </p:spTree>
    <p:extLst>
      <p:ext uri="{BB962C8B-B14F-4D97-AF65-F5344CB8AC3E}">
        <p14:creationId xmlns:p14="http://schemas.microsoft.com/office/powerpoint/2010/main" val="669161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8                                                     CD-404   Data Collection and Data Pre-Processing			UNIT 2</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0925" y="905100"/>
            <a:ext cx="11425646" cy="5750613"/>
          </a:xfrm>
          <a:prstGeom prst="rect">
            <a:avLst/>
          </a:prstGeom>
          <a:noFill/>
        </p:spPr>
        <p:txBody>
          <a:bodyPr wrap="square" rtlCol="0">
            <a:spAutoFit/>
          </a:bodyPr>
          <a:lstStyle/>
          <a:p>
            <a:pPr>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What is data transformation?</a:t>
            </a:r>
          </a:p>
          <a:p>
            <a:pPr>
              <a:lnSpc>
                <a:spcPct val="150000"/>
              </a:lnSpc>
            </a:pPr>
            <a:r>
              <a:rPr lang="en-IN" sz="2800" dirty="0">
                <a:solidFill>
                  <a:schemeClr val="accent5">
                    <a:lumMod val="50000"/>
                  </a:schemeClr>
                </a:solidFill>
                <a:latin typeface="Times New Roman" panose="02020603050405020304" pitchFamily="18" charset="0"/>
                <a:cs typeface="Times New Roman" panose="02020603050405020304" pitchFamily="18" charset="0"/>
              </a:rPr>
              <a:t>Data transformation means data are transformed or consolidated into forms appropriate for ML model training, such as normalization, may be applied where data are scaled to fall with in a smaller range like 0.0 and 1.0</a:t>
            </a:r>
          </a:p>
          <a:p>
            <a:pPr lvl="1">
              <a:lnSpc>
                <a:spcPct val="150000"/>
              </a:lnSpc>
            </a:pPr>
            <a:r>
              <a:rPr lang="en-IN" sz="2800" dirty="0">
                <a:solidFill>
                  <a:schemeClr val="accent5">
                    <a:lumMod val="50000"/>
                  </a:schemeClr>
                </a:solidFill>
                <a:latin typeface="Times New Roman" panose="02020603050405020304" pitchFamily="18" charset="0"/>
                <a:cs typeface="Times New Roman" panose="02020603050405020304" pitchFamily="18" charset="0"/>
              </a:rPr>
              <a:t>Aggregation</a:t>
            </a:r>
          </a:p>
          <a:p>
            <a:pPr lvl="1">
              <a:lnSpc>
                <a:spcPct val="150000"/>
              </a:lnSpc>
            </a:pPr>
            <a:r>
              <a:rPr lang="en-IN" sz="2800" dirty="0">
                <a:solidFill>
                  <a:schemeClr val="accent5">
                    <a:lumMod val="50000"/>
                  </a:schemeClr>
                </a:solidFill>
                <a:latin typeface="Times New Roman" panose="02020603050405020304" pitchFamily="18" charset="0"/>
                <a:cs typeface="Times New Roman" panose="02020603050405020304" pitchFamily="18" charset="0"/>
              </a:rPr>
              <a:t>Feature type conversion</a:t>
            </a:r>
          </a:p>
          <a:p>
            <a:pPr lvl="1">
              <a:lnSpc>
                <a:spcPct val="150000"/>
              </a:lnSpc>
            </a:pPr>
            <a:r>
              <a:rPr lang="en-IN" sz="2800" dirty="0">
                <a:solidFill>
                  <a:schemeClr val="accent5">
                    <a:lumMod val="50000"/>
                  </a:schemeClr>
                </a:solidFill>
                <a:latin typeface="Times New Roman" panose="02020603050405020304" pitchFamily="18" charset="0"/>
                <a:cs typeface="Times New Roman" panose="02020603050405020304" pitchFamily="18" charset="0"/>
              </a:rPr>
              <a:t>Normalization</a:t>
            </a:r>
          </a:p>
          <a:p>
            <a:pPr lvl="1">
              <a:lnSpc>
                <a:spcPct val="150000"/>
              </a:lnSpc>
            </a:pPr>
            <a:r>
              <a:rPr lang="en-IN" sz="2800" dirty="0">
                <a:solidFill>
                  <a:schemeClr val="accent5">
                    <a:lumMod val="50000"/>
                  </a:schemeClr>
                </a:solidFill>
                <a:latin typeface="Times New Roman" panose="02020603050405020304" pitchFamily="18" charset="0"/>
                <a:cs typeface="Times New Roman" panose="02020603050405020304" pitchFamily="18" charset="0"/>
              </a:rPr>
              <a:t>Attribute/feature construction.</a:t>
            </a:r>
          </a:p>
          <a:p>
            <a:pPr>
              <a:lnSpc>
                <a:spcPct val="150000"/>
              </a:lnSpc>
            </a:pPr>
            <a:endParaRPr lang="en-IN" sz="2400"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pic>
        <p:nvPicPr>
          <p:cNvPr id="8" name="Picture 7"/>
          <p:cNvPicPr>
            <a:picLocks noChangeAspect="1"/>
          </p:cNvPicPr>
          <p:nvPr/>
        </p:nvPicPr>
        <p:blipFill>
          <a:blip r:embed="rId3"/>
          <a:stretch>
            <a:fillRect/>
          </a:stretch>
        </p:blipFill>
        <p:spPr>
          <a:xfrm>
            <a:off x="6374673" y="3652471"/>
            <a:ext cx="3914775" cy="2181225"/>
          </a:xfrm>
          <a:prstGeom prst="rect">
            <a:avLst/>
          </a:prstGeom>
        </p:spPr>
      </p:pic>
    </p:spTree>
    <p:extLst>
      <p:ext uri="{BB962C8B-B14F-4D97-AF65-F5344CB8AC3E}">
        <p14:creationId xmlns:p14="http://schemas.microsoft.com/office/powerpoint/2010/main" val="26868072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5214" y="-21033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8                                                     CD-404   Data Collection and Data Pre-Processing			UNIT 2</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22069" y="289888"/>
            <a:ext cx="11425646" cy="3970318"/>
          </a:xfrm>
          <a:prstGeom prst="rect">
            <a:avLst/>
          </a:prstGeom>
          <a:noFill/>
        </p:spPr>
        <p:txBody>
          <a:bodyPr wrap="square" rtlCol="0">
            <a:spAutoFit/>
          </a:bodyPr>
          <a:lstStyle/>
          <a:p>
            <a:pPr>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What is data discretization?</a:t>
            </a:r>
          </a:p>
          <a:p>
            <a:pPr>
              <a:lnSpc>
                <a:spcPct val="150000"/>
              </a:lnSpc>
            </a:pPr>
            <a:r>
              <a:rPr lang="en-IN" sz="2800" dirty="0">
                <a:solidFill>
                  <a:schemeClr val="accent5">
                    <a:lumMod val="50000"/>
                  </a:schemeClr>
                </a:solidFill>
                <a:latin typeface="Times New Roman" panose="02020603050405020304" pitchFamily="18" charset="0"/>
                <a:cs typeface="Times New Roman" panose="02020603050405020304" pitchFamily="18" charset="0"/>
              </a:rPr>
              <a:t>Data discretization technique transforms the numeric data by mapping values to interval or concept labels.</a:t>
            </a:r>
          </a:p>
          <a:p>
            <a:pPr>
              <a:lnSpc>
                <a:spcPct val="150000"/>
              </a:lnSpc>
            </a:pPr>
            <a:r>
              <a:rPr lang="en-IN" sz="2800" dirty="0">
                <a:solidFill>
                  <a:schemeClr val="accent5">
                    <a:lumMod val="50000"/>
                  </a:schemeClr>
                </a:solidFill>
                <a:latin typeface="Times New Roman" panose="02020603050405020304" pitchFamily="18" charset="0"/>
                <a:cs typeface="Times New Roman" panose="02020603050405020304" pitchFamily="18" charset="0"/>
              </a:rPr>
              <a:t>It can be used to reduce the number of values for a given continuous attribute by dividing the range of attributes into intervals.</a:t>
            </a:r>
          </a:p>
          <a:p>
            <a:pPr>
              <a:lnSpc>
                <a:spcPct val="150000"/>
              </a:lnSpc>
            </a:pPr>
            <a:r>
              <a:rPr lang="en-IN" sz="2800" dirty="0">
                <a:solidFill>
                  <a:schemeClr val="accent5">
                    <a:lumMod val="50000"/>
                  </a:schemeClr>
                </a:solidFill>
                <a:latin typeface="Times New Roman" panose="02020603050405020304" pitchFamily="18" charset="0"/>
                <a:cs typeface="Times New Roman" panose="02020603050405020304" pitchFamily="18" charset="0"/>
              </a:rPr>
              <a:t>Data discretization technique </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include-</a:t>
            </a:r>
            <a:endParaRPr lang="en-IN" sz="2800"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
        <p:nvSpPr>
          <p:cNvPr id="2" name="TextBox 1"/>
          <p:cNvSpPr txBox="1"/>
          <p:nvPr/>
        </p:nvSpPr>
        <p:spPr>
          <a:xfrm>
            <a:off x="5934892" y="4700965"/>
            <a:ext cx="3675017" cy="646331"/>
          </a:xfrm>
          <a:prstGeom prst="rect">
            <a:avLst/>
          </a:prstGeom>
          <a:noFill/>
        </p:spPr>
        <p:txBody>
          <a:bodyPr wrap="square" rtlCol="0">
            <a:spAutoFit/>
          </a:bodyPr>
          <a:lstStyle/>
          <a:p>
            <a:r>
              <a:rPr lang="en-IN" dirty="0">
                <a:solidFill>
                  <a:schemeClr val="accent5">
                    <a:lumMod val="50000"/>
                  </a:schemeClr>
                </a:solidFill>
                <a:latin typeface="Times New Roman" panose="02020603050405020304" pitchFamily="18" charset="0"/>
                <a:cs typeface="Times New Roman" panose="02020603050405020304" pitchFamily="18" charset="0"/>
              </a:rPr>
              <a:t>Age:1,2,3,4,5,6,7,8,9</a:t>
            </a:r>
          </a:p>
          <a:p>
            <a:r>
              <a:rPr lang="en-IN" dirty="0" smtClean="0">
                <a:solidFill>
                  <a:schemeClr val="accent5">
                    <a:lumMod val="50000"/>
                  </a:schemeClr>
                </a:solidFill>
                <a:latin typeface="Times New Roman" panose="02020603050405020304" pitchFamily="18" charset="0"/>
                <a:cs typeface="Times New Roman" panose="02020603050405020304" pitchFamily="18" charset="0"/>
              </a:rPr>
              <a:t>Output:1-3,4-6,7-9</a:t>
            </a:r>
            <a:endParaRPr lang="en-IN"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665514" y="3997665"/>
            <a:ext cx="3257006" cy="1938992"/>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lang="en-IN" sz="2000" dirty="0" smtClean="0">
                <a:solidFill>
                  <a:schemeClr val="accent5">
                    <a:lumMod val="50000"/>
                  </a:schemeClr>
                </a:solidFill>
                <a:latin typeface="Times New Roman" panose="02020603050405020304" pitchFamily="18" charset="0"/>
                <a:cs typeface="Times New Roman" panose="02020603050405020304" pitchFamily="18" charset="0"/>
              </a:rPr>
              <a:t>Histogram </a:t>
            </a:r>
            <a:r>
              <a:rPr lang="en-IN" sz="2000" dirty="0">
                <a:solidFill>
                  <a:schemeClr val="accent5">
                    <a:lumMod val="50000"/>
                  </a:schemeClr>
                </a:solidFill>
                <a:latin typeface="Times New Roman" panose="02020603050405020304" pitchFamily="18" charset="0"/>
                <a:cs typeface="Times New Roman" panose="02020603050405020304" pitchFamily="18" charset="0"/>
              </a:rPr>
              <a:t>analysis</a:t>
            </a:r>
          </a:p>
          <a:p>
            <a:pPr marL="800100" lvl="1" indent="-342900">
              <a:lnSpc>
                <a:spcPct val="150000"/>
              </a:lnSpc>
              <a:buFont typeface="Arial" panose="020B0604020202020204" pitchFamily="34" charset="0"/>
              <a:buChar char="•"/>
            </a:pPr>
            <a:r>
              <a:rPr lang="en-IN" sz="2000" dirty="0">
                <a:solidFill>
                  <a:schemeClr val="accent5">
                    <a:lumMod val="50000"/>
                  </a:schemeClr>
                </a:solidFill>
                <a:latin typeface="Times New Roman" panose="02020603050405020304" pitchFamily="18" charset="0"/>
                <a:cs typeface="Times New Roman" panose="02020603050405020304" pitchFamily="18" charset="0"/>
              </a:rPr>
              <a:t>Cluster analysis</a:t>
            </a:r>
          </a:p>
          <a:p>
            <a:pPr marL="800100" lvl="1" indent="-342900">
              <a:lnSpc>
                <a:spcPct val="150000"/>
              </a:lnSpc>
              <a:buFont typeface="Arial" panose="020B0604020202020204" pitchFamily="34" charset="0"/>
              <a:buChar char="•"/>
            </a:pPr>
            <a:r>
              <a:rPr lang="en-IN" sz="2000" dirty="0">
                <a:solidFill>
                  <a:schemeClr val="accent5">
                    <a:lumMod val="50000"/>
                  </a:schemeClr>
                </a:solidFill>
                <a:latin typeface="Times New Roman" panose="02020603050405020304" pitchFamily="18" charset="0"/>
                <a:cs typeface="Times New Roman" panose="02020603050405020304" pitchFamily="18" charset="0"/>
              </a:rPr>
              <a:t>Decision tree analysis</a:t>
            </a:r>
          </a:p>
          <a:p>
            <a:pPr marL="800100" lvl="1" indent="-342900">
              <a:lnSpc>
                <a:spcPct val="150000"/>
              </a:lnSpc>
              <a:buFont typeface="Arial" panose="020B0604020202020204" pitchFamily="34" charset="0"/>
              <a:buChar char="•"/>
            </a:pPr>
            <a:r>
              <a:rPr lang="en-IN" sz="2000" dirty="0">
                <a:solidFill>
                  <a:schemeClr val="accent5">
                    <a:lumMod val="50000"/>
                  </a:schemeClr>
                </a:solidFill>
                <a:latin typeface="Times New Roman" panose="02020603050405020304" pitchFamily="18" charset="0"/>
                <a:cs typeface="Times New Roman" panose="02020603050405020304" pitchFamily="18" charset="0"/>
              </a:rPr>
              <a:t>Correlation analysis</a:t>
            </a:r>
          </a:p>
        </p:txBody>
      </p:sp>
    </p:spTree>
    <p:extLst>
      <p:ext uri="{BB962C8B-B14F-4D97-AF65-F5344CB8AC3E}">
        <p14:creationId xmlns:p14="http://schemas.microsoft.com/office/powerpoint/2010/main" val="7019543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8                                                     CD-404   Data Collection and Data Pre-Processing			UNIT 2</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325187" y="2520640"/>
            <a:ext cx="7715796" cy="1323439"/>
          </a:xfrm>
          <a:prstGeom prst="rect">
            <a:avLst/>
          </a:prstGeom>
          <a:noFill/>
        </p:spPr>
        <p:txBody>
          <a:bodyPr wrap="square" rtlCol="0">
            <a:spAutoFit/>
          </a:bodyPr>
          <a:lstStyle/>
          <a:p>
            <a:r>
              <a:rPr lang="en-IN" sz="6000" b="1" dirty="0" smtClean="0">
                <a:latin typeface="Times New Roman" panose="02020603050405020304" pitchFamily="18" charset="0"/>
                <a:cs typeface="Times New Roman" panose="02020603050405020304" pitchFamily="18" charset="0"/>
              </a:rPr>
              <a:t>Step 1:Data Collection</a:t>
            </a:r>
            <a:endParaRPr lang="en-IN" sz="6000" b="1"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37272687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8                                                     CD-404   Data Collection and Data Pre-Processing			UNIT 2</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0925" y="905100"/>
            <a:ext cx="11425646" cy="5509200"/>
          </a:xfrm>
          <a:prstGeom prst="rect">
            <a:avLst/>
          </a:prstGeom>
          <a:noFill/>
        </p:spPr>
        <p:txBody>
          <a:bodyPr wrap="square" rtlCol="0">
            <a:spAutoFit/>
          </a:bodyPr>
          <a:lstStyle/>
          <a:p>
            <a:pPr algn="just"/>
            <a:r>
              <a:rPr lang="en-IN" sz="2800" b="1" dirty="0">
                <a:latin typeface="Times New Roman" panose="02020603050405020304" pitchFamily="18" charset="0"/>
                <a:cs typeface="Times New Roman" panose="02020603050405020304" pitchFamily="18" charset="0"/>
              </a:rPr>
              <a:t>Step 1:-Data Collection</a:t>
            </a:r>
          </a:p>
          <a:p>
            <a:pPr marL="285750" indent="-28575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This step involves gathering data from various sources such as databases, files and external repositories. Before starting the data collection process, first we have to find out the problem solved by ML model.</a:t>
            </a:r>
          </a:p>
          <a:p>
            <a:pPr marL="285750" indent="-28575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Knowing the objective to achieve by algorithm will assist in determining the type of data required.</a:t>
            </a:r>
          </a:p>
          <a:p>
            <a:pPr marL="285750" indent="-28575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Also it helps in getting a clear picture of all data available, required and missing.</a:t>
            </a:r>
          </a:p>
          <a:p>
            <a:pPr marL="342900" indent="-342900">
              <a:lnSpc>
                <a:spcPct val="150000"/>
              </a:lnSpc>
              <a:buAutoNum type="arabicPeriod"/>
            </a:pP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32191299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8                                                     CD-404   Data Collection and Data Pre-Processing			UNIT 2</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0925" y="905100"/>
            <a:ext cx="11425646" cy="3970318"/>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The process of gathering and analyzing accurate data from various sources to find answers to research problems, trends and probabilities, etc., to evaluate possible outcomes is Known as Data Collection</a:t>
            </a:r>
            <a:r>
              <a:rPr lang="en-IN" sz="2800" dirty="0" smtClean="0">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Data collection is the process of collecting and evaluating information or data from multiple sources to find answers to research problems, answer questions, evaluate outcomes, and forecast trends and probabilities. </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25746497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8                                                     CD-404   Data Collection and Data Pre-Processing			UNIT 2</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0925" y="905100"/>
            <a:ext cx="11425646" cy="3903504"/>
          </a:xfrm>
          <a:prstGeom prst="rect">
            <a:avLst/>
          </a:prstGeom>
          <a:noFill/>
        </p:spPr>
        <p:txBody>
          <a:bodyPr wrap="square" rtlCol="0">
            <a:spAutoFit/>
          </a:bodyPr>
          <a:lstStyle/>
          <a:p>
            <a:pPr algn="just">
              <a:lnSpc>
                <a:spcPct val="150000"/>
              </a:lnSpc>
            </a:pPr>
            <a:r>
              <a:rPr lang="en-IN" sz="2800" dirty="0">
                <a:latin typeface="Times New Roman" panose="02020603050405020304" pitchFamily="18" charset="0"/>
                <a:cs typeface="Times New Roman" panose="02020603050405020304" pitchFamily="18" charset="0"/>
              </a:rPr>
              <a:t>Before an analyst begins collecting data, they must answer three questions first:</a:t>
            </a:r>
          </a:p>
          <a:p>
            <a:pPr marL="800100" lvl="1" indent="-3429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What’s the goal or purpose of this research?</a:t>
            </a:r>
          </a:p>
          <a:p>
            <a:pPr marL="800100" lvl="1" indent="-3429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What kinds of data are they planning on gathering?</a:t>
            </a:r>
          </a:p>
          <a:p>
            <a:pPr marL="800100" lvl="1" indent="-3429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What methods and procedures will be used to collect, store, and process the information?</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14343023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8                                                     CD-404   Data Collection and Data Pre-Processing			UNIT 2</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0925" y="905100"/>
            <a:ext cx="11425646" cy="3323987"/>
          </a:xfrm>
          <a:prstGeom prst="rect">
            <a:avLst/>
          </a:prstGeom>
          <a:noFill/>
        </p:spPr>
        <p:txBody>
          <a:bodyPr wrap="square" rtlCol="0">
            <a:spAutoFit/>
          </a:bodyPr>
          <a:lstStyle/>
          <a:p>
            <a:pPr algn="just">
              <a:lnSpc>
                <a:spcPct val="150000"/>
              </a:lnSpc>
            </a:pPr>
            <a:r>
              <a:rPr lang="en-IN" sz="2800" b="1" dirty="0">
                <a:latin typeface="Times New Roman" panose="02020603050405020304" pitchFamily="18" charset="0"/>
                <a:cs typeface="Times New Roman" panose="02020603050405020304" pitchFamily="18" charset="0"/>
              </a:rPr>
              <a:t>Different Data Collection Methods</a:t>
            </a:r>
          </a:p>
          <a:p>
            <a:pPr marL="457200" indent="-4572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Primary and secondary methods of data collection are two approaches used to gather information for research or analysis purposes. </a:t>
            </a:r>
          </a:p>
          <a:p>
            <a:pPr marL="457200" indent="-4572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Primary data collection involves the collection of original data directly from the source or through direct interaction with the respondents. </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350824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8                                                     CD-404   Data Collection and Data Pre-Processing			UNIT 2</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0925" y="905100"/>
            <a:ext cx="11425646" cy="3970318"/>
          </a:xfrm>
          <a:prstGeom prst="rect">
            <a:avLst/>
          </a:prstGeom>
          <a:noFill/>
        </p:spPr>
        <p:txBody>
          <a:bodyPr wrap="square" rtlCol="0">
            <a:spAutoFit/>
          </a:bodyPr>
          <a:lstStyle/>
          <a:p>
            <a:pPr algn="just">
              <a:lnSpc>
                <a:spcPct val="150000"/>
              </a:lnSpc>
            </a:pPr>
            <a:r>
              <a:rPr lang="en-IN" sz="2800" b="1" dirty="0">
                <a:latin typeface="Times New Roman" panose="02020603050405020304" pitchFamily="18" charset="0"/>
                <a:cs typeface="Times New Roman" panose="02020603050405020304" pitchFamily="18" charset="0"/>
              </a:rPr>
              <a:t>Various techniques for primary data collection, including:</a:t>
            </a:r>
          </a:p>
          <a:p>
            <a:pPr marL="914400" lvl="1" indent="-4572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Surveys and Questionnaires</a:t>
            </a:r>
          </a:p>
          <a:p>
            <a:pPr marL="914400" lvl="1" indent="-4572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Interviews</a:t>
            </a:r>
          </a:p>
          <a:p>
            <a:pPr marL="914400" lvl="1" indent="-4572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Observations</a:t>
            </a:r>
          </a:p>
          <a:p>
            <a:pPr marL="914400" lvl="1" indent="-4572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Experiments</a:t>
            </a:r>
          </a:p>
          <a:p>
            <a:pPr marL="914400" lvl="1" indent="-4572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Focus Groups</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4777774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8                                                     CD-404   Data Collection and Data Pre-Processing			UNIT 2</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1541417" y="591592"/>
            <a:ext cx="9300753" cy="5047536"/>
          </a:xfrm>
          <a:prstGeom prst="rect">
            <a:avLst/>
          </a:prstGeom>
          <a:noFill/>
        </p:spPr>
        <p:txBody>
          <a:bodyPr wrap="square" rtlCol="0">
            <a:spAutoFit/>
          </a:bodyPr>
          <a:lstStyle/>
          <a:p>
            <a:pPr algn="ctr"/>
            <a:r>
              <a:rPr lang="en-IN" sz="2800" b="1" dirty="0" smtClean="0">
                <a:solidFill>
                  <a:schemeClr val="accent5">
                    <a:lumMod val="50000"/>
                  </a:schemeClr>
                </a:solidFill>
                <a:latin typeface="Times New Roman" panose="02020603050405020304" pitchFamily="18" charset="0"/>
                <a:cs typeface="Times New Roman" panose="02020603050405020304" pitchFamily="18" charset="0"/>
              </a:rPr>
              <a:t>AGENDA</a:t>
            </a:r>
          </a:p>
          <a:p>
            <a:pPr marL="342900" indent="-342900">
              <a:lnSpc>
                <a:spcPct val="150000"/>
              </a:lnSpc>
              <a:buFont typeface="Arial" panose="020B0604020202020204" pitchFamily="34" charset="0"/>
              <a:buChar char="•"/>
            </a:pPr>
            <a:r>
              <a:rPr lang="en-US" altLang="en-US" sz="2800" b="1" dirty="0">
                <a:solidFill>
                  <a:schemeClr val="accent5">
                    <a:lumMod val="50000"/>
                  </a:schemeClr>
                </a:solidFill>
                <a:latin typeface="Times New Roman" panose="02020603050405020304" pitchFamily="18" charset="0"/>
                <a:cs typeface="Times New Roman" panose="02020603050405020304" pitchFamily="18" charset="0"/>
              </a:rPr>
              <a:t>Data Preprocessing: An Overview</a:t>
            </a:r>
          </a:p>
          <a:p>
            <a:pPr marL="742950" lvl="1" indent="-285750">
              <a:lnSpc>
                <a:spcPct val="150000"/>
              </a:lnSpc>
              <a:buFont typeface="Arial" panose="020B0604020202020204" pitchFamily="34" charset="0"/>
              <a:buChar char="•"/>
            </a:pPr>
            <a:r>
              <a:rPr lang="en-US" altLang="en-US" sz="2800" b="1" dirty="0">
                <a:solidFill>
                  <a:schemeClr val="accent5">
                    <a:lumMod val="50000"/>
                  </a:schemeClr>
                </a:solidFill>
                <a:latin typeface="Times New Roman" panose="02020603050405020304" pitchFamily="18" charset="0"/>
                <a:cs typeface="Times New Roman" panose="02020603050405020304" pitchFamily="18" charset="0"/>
              </a:rPr>
              <a:t>Data Quality</a:t>
            </a:r>
          </a:p>
          <a:p>
            <a:pPr marL="742950" lvl="1" indent="-285750">
              <a:lnSpc>
                <a:spcPct val="150000"/>
              </a:lnSpc>
              <a:buFont typeface="Arial" panose="020B0604020202020204" pitchFamily="34" charset="0"/>
              <a:buChar char="•"/>
            </a:pPr>
            <a:r>
              <a:rPr lang="en-US" altLang="en-US" sz="2800" b="1" dirty="0">
                <a:solidFill>
                  <a:schemeClr val="accent5">
                    <a:lumMod val="50000"/>
                  </a:schemeClr>
                </a:solidFill>
                <a:latin typeface="Times New Roman" panose="02020603050405020304" pitchFamily="18" charset="0"/>
                <a:cs typeface="Times New Roman" panose="02020603050405020304" pitchFamily="18" charset="0"/>
              </a:rPr>
              <a:t>Major Tasks in Data Preprocessing</a:t>
            </a:r>
          </a:p>
          <a:p>
            <a:pPr marL="342900" indent="-342900">
              <a:lnSpc>
                <a:spcPct val="150000"/>
              </a:lnSpc>
              <a:buFont typeface="Arial" panose="020B0604020202020204" pitchFamily="34" charset="0"/>
              <a:buChar char="•"/>
            </a:pPr>
            <a:r>
              <a:rPr lang="en-US" altLang="en-US" sz="2800" b="1" dirty="0">
                <a:solidFill>
                  <a:schemeClr val="accent5">
                    <a:lumMod val="50000"/>
                  </a:schemeClr>
                </a:solidFill>
                <a:latin typeface="Times New Roman" panose="02020603050405020304" pitchFamily="18" charset="0"/>
                <a:cs typeface="Times New Roman" panose="02020603050405020304" pitchFamily="18" charset="0"/>
              </a:rPr>
              <a:t>Data Cleaning</a:t>
            </a:r>
          </a:p>
          <a:p>
            <a:pPr marL="342900" indent="-342900">
              <a:lnSpc>
                <a:spcPct val="150000"/>
              </a:lnSpc>
              <a:buFont typeface="Arial" panose="020B0604020202020204" pitchFamily="34" charset="0"/>
              <a:buChar char="•"/>
            </a:pPr>
            <a:r>
              <a:rPr lang="en-US" altLang="en-US" sz="2800" b="1" dirty="0">
                <a:solidFill>
                  <a:schemeClr val="accent5">
                    <a:lumMod val="50000"/>
                  </a:schemeClr>
                </a:solidFill>
                <a:latin typeface="Times New Roman" panose="02020603050405020304" pitchFamily="18" charset="0"/>
                <a:cs typeface="Times New Roman" panose="02020603050405020304" pitchFamily="18" charset="0"/>
              </a:rPr>
              <a:t>Data Integration</a:t>
            </a:r>
          </a:p>
          <a:p>
            <a:pPr marL="342900" indent="-342900">
              <a:lnSpc>
                <a:spcPct val="150000"/>
              </a:lnSpc>
              <a:buFont typeface="Arial" panose="020B0604020202020204" pitchFamily="34" charset="0"/>
              <a:buChar char="•"/>
            </a:pPr>
            <a:r>
              <a:rPr lang="en-US" altLang="en-US" sz="2800" b="1" dirty="0">
                <a:solidFill>
                  <a:schemeClr val="accent5">
                    <a:lumMod val="50000"/>
                  </a:schemeClr>
                </a:solidFill>
                <a:latin typeface="Times New Roman" panose="02020603050405020304" pitchFamily="18" charset="0"/>
                <a:cs typeface="Times New Roman" panose="02020603050405020304" pitchFamily="18" charset="0"/>
              </a:rPr>
              <a:t>Data Reduction</a:t>
            </a:r>
          </a:p>
          <a:p>
            <a:pPr marL="342900" indent="-342900">
              <a:lnSpc>
                <a:spcPct val="150000"/>
              </a:lnSpc>
              <a:buFont typeface="Arial" panose="020B0604020202020204" pitchFamily="34" charset="0"/>
              <a:buChar char="•"/>
            </a:pPr>
            <a:r>
              <a:rPr lang="en-US" altLang="en-US" sz="2800" b="1" dirty="0">
                <a:solidFill>
                  <a:schemeClr val="accent5">
                    <a:lumMod val="50000"/>
                  </a:schemeClr>
                </a:solidFill>
                <a:latin typeface="Times New Roman" panose="02020603050405020304" pitchFamily="18" charset="0"/>
                <a:cs typeface="Times New Roman" panose="02020603050405020304" pitchFamily="18" charset="0"/>
              </a:rPr>
              <a:t>Data Transformation and Data </a:t>
            </a:r>
            <a:r>
              <a:rPr lang="en-US" altLang="en-US" sz="2800" b="1" dirty="0" smtClean="0">
                <a:solidFill>
                  <a:schemeClr val="accent5">
                    <a:lumMod val="50000"/>
                  </a:schemeClr>
                </a:solidFill>
                <a:latin typeface="Times New Roman" panose="02020603050405020304" pitchFamily="18" charset="0"/>
                <a:cs typeface="Times New Roman" panose="02020603050405020304" pitchFamily="18" charset="0"/>
              </a:rPr>
              <a:t>Discretization</a:t>
            </a:r>
            <a:endParaRPr lang="en-US" altLang="en-US" sz="2800" b="1"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2262924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2548" y="-24706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8                                                     CD-404   Data Collection and Data Pre-Processing			UNIT 2</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0925" y="905100"/>
            <a:ext cx="11425646" cy="2610843"/>
          </a:xfrm>
          <a:prstGeom prst="rect">
            <a:avLst/>
          </a:prstGeom>
          <a:noFill/>
        </p:spPr>
        <p:txBody>
          <a:bodyPr wrap="square" rtlCol="0">
            <a:spAutoFit/>
          </a:bodyPr>
          <a:lstStyle/>
          <a:p>
            <a:pPr algn="just">
              <a:lnSpc>
                <a:spcPct val="150000"/>
              </a:lnSpc>
            </a:pPr>
            <a:r>
              <a:rPr lang="en-IN" sz="2800" b="1" dirty="0">
                <a:latin typeface="Times New Roman" panose="02020603050405020304" pitchFamily="18" charset="0"/>
                <a:cs typeface="Times New Roman" panose="02020603050405020304" pitchFamily="18" charset="0"/>
              </a:rPr>
              <a:t>Secondary Data Collection:</a:t>
            </a:r>
          </a:p>
          <a:p>
            <a:pPr marL="457200" indent="-4572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Secondary data collection involves using existing data collected by someone else for a purpose different from the original intent. </a:t>
            </a:r>
            <a:endParaRPr lang="en-IN" sz="2800" dirty="0" smtClean="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Researchers </a:t>
            </a:r>
            <a:r>
              <a:rPr lang="en-IN" sz="2800" dirty="0">
                <a:latin typeface="Times New Roman" panose="02020603050405020304" pitchFamily="18" charset="0"/>
                <a:cs typeface="Times New Roman" panose="02020603050405020304" pitchFamily="18" charset="0"/>
              </a:rPr>
              <a:t>analyze and interpret this data to extract relevant information.</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35683277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2880" y="-573576"/>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8                                                     CD-404   Data Collection and Data Pre-Processing			UNIT 2</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0925" y="905100"/>
            <a:ext cx="11425646" cy="3970318"/>
          </a:xfrm>
          <a:prstGeom prst="rect">
            <a:avLst/>
          </a:prstGeom>
          <a:noFill/>
        </p:spPr>
        <p:txBody>
          <a:bodyPr wrap="square" rtlCol="0">
            <a:spAutoFit/>
          </a:bodyPr>
          <a:lstStyle/>
          <a:p>
            <a:pPr algn="just">
              <a:lnSpc>
                <a:spcPct val="150000"/>
              </a:lnSpc>
            </a:pPr>
            <a:r>
              <a:rPr lang="en-IN" sz="2800" b="1" dirty="0">
                <a:latin typeface="Times New Roman" panose="02020603050405020304" pitchFamily="18" charset="0"/>
                <a:cs typeface="Times New Roman" panose="02020603050405020304" pitchFamily="18" charset="0"/>
              </a:rPr>
              <a:t>Secondary data can be obtained from various sources, including:</a:t>
            </a:r>
          </a:p>
          <a:p>
            <a:pPr marL="457200" indent="-4572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Published Sources</a:t>
            </a:r>
          </a:p>
          <a:p>
            <a:pPr marL="457200" indent="-4572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Online Databases: </a:t>
            </a:r>
          </a:p>
          <a:p>
            <a:pPr marL="457200" indent="-4572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 Government and Institutional Records</a:t>
            </a:r>
          </a:p>
          <a:p>
            <a:pPr marL="457200" indent="-4572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Publicly Available Data</a:t>
            </a:r>
          </a:p>
          <a:p>
            <a:pPr marL="457200" indent="-4572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 Past Research Studies</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42554679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8                                                     CD-404   Data Collection and Data Pre-Processing			UNIT 2</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0925" y="905100"/>
            <a:ext cx="11425646" cy="3970318"/>
          </a:xfrm>
          <a:prstGeom prst="rect">
            <a:avLst/>
          </a:prstGeom>
          <a:noFill/>
        </p:spPr>
        <p:txBody>
          <a:bodyPr wrap="square" rtlCol="0">
            <a:spAutoFit/>
          </a:bodyPr>
          <a:lstStyle/>
          <a:p>
            <a:pPr algn="just">
              <a:lnSpc>
                <a:spcPct val="150000"/>
              </a:lnSpc>
            </a:pPr>
            <a:r>
              <a:rPr lang="en-IN" sz="2800" b="1" dirty="0">
                <a:latin typeface="Times New Roman" panose="02020603050405020304" pitchFamily="18" charset="0"/>
                <a:cs typeface="Times New Roman" panose="02020603050405020304" pitchFamily="18" charset="0"/>
              </a:rPr>
              <a:t>Data Collection Tools</a:t>
            </a:r>
          </a:p>
          <a:p>
            <a:pPr marL="457200" indent="-4572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Social Media Listening </a:t>
            </a:r>
            <a:r>
              <a:rPr lang="en-IN" sz="2800" dirty="0" smtClean="0">
                <a:latin typeface="Times New Roman" panose="02020603050405020304" pitchFamily="18" charset="0"/>
                <a:cs typeface="Times New Roman" panose="02020603050405020304" pitchFamily="18" charset="0"/>
              </a:rPr>
              <a:t>Tool (</a:t>
            </a:r>
            <a:r>
              <a:rPr lang="en-IN" sz="2800" dirty="0" err="1" smtClean="0">
                <a:latin typeface="Times New Roman" panose="02020603050405020304" pitchFamily="18" charset="0"/>
                <a:cs typeface="Times New Roman" panose="02020603050405020304" pitchFamily="18" charset="0"/>
              </a:rPr>
              <a:t>hootshoot</a:t>
            </a:r>
            <a:r>
              <a:rPr lang="en-IN" sz="2800" dirty="0" smtClean="0">
                <a:latin typeface="Times New Roman" panose="02020603050405020304" pitchFamily="18" charset="0"/>
                <a:cs typeface="Times New Roman" panose="02020603050405020304" pitchFamily="18" charset="0"/>
              </a:rPr>
              <a:t> and sprout)</a:t>
            </a:r>
            <a:endParaRPr lang="en-IN" sz="28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Web Analytics </a:t>
            </a:r>
            <a:r>
              <a:rPr lang="en-IN" sz="2800" dirty="0" smtClean="0">
                <a:latin typeface="Times New Roman" panose="02020603050405020304" pitchFamily="18" charset="0"/>
                <a:cs typeface="Times New Roman" panose="02020603050405020304" pitchFamily="18" charset="0"/>
              </a:rPr>
              <a:t>Tools</a:t>
            </a:r>
            <a:endParaRPr lang="en-IN" sz="28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Data Logging Devices</a:t>
            </a:r>
          </a:p>
          <a:p>
            <a:pPr marL="457200" indent="-4572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Mobile Data Collection </a:t>
            </a:r>
            <a:r>
              <a:rPr lang="en-IN" sz="2800" dirty="0" smtClean="0">
                <a:latin typeface="Times New Roman" panose="02020603050405020304" pitchFamily="18" charset="0"/>
                <a:cs typeface="Times New Roman" panose="02020603050405020304" pitchFamily="18" charset="0"/>
              </a:rPr>
              <a:t>Apps </a:t>
            </a:r>
            <a:endParaRPr lang="en-IN" sz="28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IoT </a:t>
            </a:r>
            <a:r>
              <a:rPr lang="en-IN" sz="2800" dirty="0" smtClean="0">
                <a:latin typeface="Times New Roman" panose="02020603050405020304" pitchFamily="18" charset="0"/>
                <a:cs typeface="Times New Roman" panose="02020603050405020304" pitchFamily="18" charset="0"/>
              </a:rPr>
              <a:t>Platforms</a:t>
            </a:r>
            <a:endParaRPr lang="en-IN"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33310165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8                                                     CD-404   Data Collection and Data Pre-Processing			UNIT 2</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021873" y="2368141"/>
            <a:ext cx="6844937" cy="1323439"/>
          </a:xfrm>
          <a:prstGeom prst="rect">
            <a:avLst/>
          </a:prstGeom>
          <a:noFill/>
        </p:spPr>
        <p:txBody>
          <a:bodyPr wrap="square" rtlCol="0">
            <a:spAutoFit/>
          </a:bodyPr>
          <a:lstStyle/>
          <a:p>
            <a:r>
              <a:rPr lang="en-IN" sz="6000" b="1" dirty="0">
                <a:latin typeface="Times New Roman" panose="02020603050405020304" pitchFamily="18" charset="0"/>
                <a:cs typeface="Times New Roman" panose="02020603050405020304" pitchFamily="18" charset="0"/>
              </a:rPr>
              <a:t>Data </a:t>
            </a:r>
            <a:r>
              <a:rPr lang="en-IN" sz="6000" b="1" dirty="0" err="1" smtClean="0">
                <a:latin typeface="Times New Roman" panose="02020603050405020304" pitchFamily="18" charset="0"/>
                <a:cs typeface="Times New Roman" panose="02020603050405020304" pitchFamily="18" charset="0"/>
              </a:rPr>
              <a:t>Agumentation</a:t>
            </a:r>
            <a:endParaRPr lang="en-IN" sz="6000" b="1"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18976935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8                                                     CD-404   Data Collection and Data Pre-Processing			UNIT 2</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83029" y="640589"/>
            <a:ext cx="11425646" cy="5693866"/>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Data Augmentation (A method of data collection)</a:t>
            </a:r>
          </a:p>
          <a:p>
            <a:pPr marL="342900" indent="-34290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 some cases, data augmentation might be required to expand the size of existing dataset without gathering more data.</a:t>
            </a:r>
          </a:p>
          <a:p>
            <a:pPr marL="342900" indent="-34290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If we have more data, the better will be our ML model. But every data collection process is associated with a cost.</a:t>
            </a:r>
          </a:p>
          <a:p>
            <a:pPr marL="342900" indent="-34290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This cost may be in terms of dollars, human efforts, computational resources and time consumed in the process.</a:t>
            </a:r>
          </a:p>
          <a:p>
            <a:pPr marL="342900" indent="-34290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Therefore we may need to augment existing data to increase the data size that we feed to our ML model.</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28047224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8                                                     CD-404   Data Collection and Data Pre-Processing			UNIT 2</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0925" y="905100"/>
            <a:ext cx="11425646" cy="3677417"/>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Data Augmentation (A method of data collection)</a:t>
            </a:r>
          </a:p>
          <a:p>
            <a:pPr marL="342900" indent="-34290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For example if a dataset of images are collected they can be augmented by</a:t>
            </a:r>
          </a:p>
          <a:p>
            <a:pPr marL="1257300" lvl="2" indent="-34290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Rotating the original image</a:t>
            </a:r>
          </a:p>
          <a:p>
            <a:pPr marL="1257300" lvl="2" indent="-34290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Crop the original image differently</a:t>
            </a:r>
          </a:p>
          <a:p>
            <a:pPr marL="1257300" lvl="2" indent="-34290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Altering the light condition</a:t>
            </a:r>
          </a:p>
          <a:p>
            <a:pPr lvl="2">
              <a:lnSpc>
                <a:spcPct val="150000"/>
              </a:lnSpc>
            </a:pPr>
            <a:r>
              <a:rPr lang="en-IN" sz="2800" dirty="0">
                <a:latin typeface="Times New Roman" panose="02020603050405020304" pitchFamily="18" charset="0"/>
                <a:cs typeface="Times New Roman" panose="02020603050405020304" pitchFamily="18" charset="0"/>
              </a:rPr>
              <a:t>So for one image you can generate different sub samples</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18432874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Fi</a:t>
            </a:r>
            <a:endParaRPr lang="en-IN" dirty="0"/>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8                                                     CD-404   Data Collection and Data Pre-Processing			UNIT 2</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850674" y="5342846"/>
            <a:ext cx="3248298" cy="338554"/>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Fig 1: data augmentation</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pic>
        <p:nvPicPr>
          <p:cNvPr id="2" name="Picture 1"/>
          <p:cNvPicPr>
            <a:picLocks noChangeAspect="1"/>
          </p:cNvPicPr>
          <p:nvPr/>
        </p:nvPicPr>
        <p:blipFill>
          <a:blip r:embed="rId3"/>
          <a:stretch>
            <a:fillRect/>
          </a:stretch>
        </p:blipFill>
        <p:spPr>
          <a:xfrm>
            <a:off x="3109912" y="1652587"/>
            <a:ext cx="5972175" cy="3552825"/>
          </a:xfrm>
          <a:prstGeom prst="rect">
            <a:avLst/>
          </a:prstGeom>
        </p:spPr>
      </p:pic>
    </p:spTree>
    <p:extLst>
      <p:ext uri="{BB962C8B-B14F-4D97-AF65-F5344CB8AC3E}">
        <p14:creationId xmlns:p14="http://schemas.microsoft.com/office/powerpoint/2010/main" val="35564959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8                                                     CD-404   Data Collection and Data Pre-Processing			UNIT 2</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83177" y="434520"/>
            <a:ext cx="11425646" cy="5909310"/>
          </a:xfrm>
          <a:prstGeom prst="rect">
            <a:avLst/>
          </a:prstGeom>
          <a:noFill/>
        </p:spPr>
        <p:txBody>
          <a:bodyPr wrap="square" rtlCol="0">
            <a:spAutoFit/>
          </a:bodyPr>
          <a:lstStyle/>
          <a:p>
            <a:pPr>
              <a:lnSpc>
                <a:spcPct val="150000"/>
              </a:lnSpc>
            </a:pPr>
            <a:r>
              <a:rPr lang="en-IN" sz="2800" dirty="0">
                <a:latin typeface="Times New Roman" panose="02020603050405020304" pitchFamily="18" charset="0"/>
                <a:cs typeface="Times New Roman" panose="02020603050405020304" pitchFamily="18" charset="0"/>
              </a:rPr>
              <a:t>Techniques for data augmentation can be used with a variety of </a:t>
            </a:r>
            <a:r>
              <a:rPr lang="en-IN" sz="2800" dirty="0" smtClean="0">
                <a:latin typeface="Times New Roman" panose="02020603050405020304" pitchFamily="18" charset="0"/>
                <a:cs typeface="Times New Roman" panose="02020603050405020304" pitchFamily="18" charset="0"/>
              </a:rPr>
              <a:t>data, </a:t>
            </a:r>
            <a:r>
              <a:rPr lang="en-IN" sz="2800" dirty="0">
                <a:latin typeface="Times New Roman" panose="02020603050405020304" pitchFamily="18" charset="0"/>
                <a:cs typeface="Times New Roman" panose="02020603050405020304" pitchFamily="18" charset="0"/>
              </a:rPr>
              <a:t>including time series, text, photos, and audio.</a:t>
            </a:r>
          </a:p>
          <a:p>
            <a:pPr marL="457200" indent="-45720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Images can be rotated at different angles and flipped horizontally or vertically to create alternative points of view.</a:t>
            </a:r>
          </a:p>
          <a:p>
            <a:pPr marL="457200" indent="-45720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Random cropping and </a:t>
            </a:r>
            <a:r>
              <a:rPr lang="en-IN" sz="2800" dirty="0" smtClean="0">
                <a:latin typeface="Times New Roman" panose="02020603050405020304" pitchFamily="18" charset="0"/>
                <a:cs typeface="Times New Roman" panose="02020603050405020304" pitchFamily="18" charset="0"/>
              </a:rPr>
              <a:t>padding</a:t>
            </a:r>
            <a:r>
              <a:rPr lang="en-IN" sz="2800" dirty="0">
                <a:latin typeface="Times New Roman" panose="02020603050405020304" pitchFamily="18" charset="0"/>
                <a:cs typeface="Times New Roman" panose="02020603050405020304" pitchFamily="18" charset="0"/>
              </a:rPr>
              <a:t> </a:t>
            </a:r>
          </a:p>
          <a:p>
            <a:pPr marL="457200" indent="-45720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Scaling and </a:t>
            </a:r>
            <a:r>
              <a:rPr lang="en-IN" sz="2800" dirty="0" smtClean="0">
                <a:latin typeface="Times New Roman" panose="02020603050405020304" pitchFamily="18" charset="0"/>
                <a:cs typeface="Times New Roman" panose="02020603050405020304" pitchFamily="18" charset="0"/>
              </a:rPr>
              <a:t>zooming</a:t>
            </a:r>
            <a:endParaRPr lang="en-IN" sz="2800"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Shearing and perspective </a:t>
            </a:r>
            <a:r>
              <a:rPr lang="en-IN" sz="2800" dirty="0" smtClean="0">
                <a:latin typeface="Times New Roman" panose="02020603050405020304" pitchFamily="18" charset="0"/>
                <a:cs typeface="Times New Roman" panose="02020603050405020304" pitchFamily="18" charset="0"/>
              </a:rPr>
              <a:t>transform</a:t>
            </a:r>
            <a:endParaRPr lang="en-IN" sz="2800"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Colour segmentation</a:t>
            </a:r>
            <a:endParaRPr lang="en-IN" sz="2800"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Gaussian </a:t>
            </a:r>
            <a:r>
              <a:rPr lang="en-IN" sz="2800" dirty="0" smtClean="0">
                <a:latin typeface="Times New Roman" panose="02020603050405020304" pitchFamily="18" charset="0"/>
                <a:cs typeface="Times New Roman" panose="02020603050405020304" pitchFamily="18" charset="0"/>
              </a:rPr>
              <a:t>noise</a:t>
            </a:r>
            <a:r>
              <a:rPr lang="en-IN" sz="2800" dirty="0">
                <a:latin typeface="Times New Roman" panose="02020603050405020304" pitchFamily="18" charset="0"/>
                <a:cs typeface="Times New Roman" panose="02020603050405020304" pitchFamily="18" charset="0"/>
              </a:rPr>
              <a:t> </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39624276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9338"/>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8                                                     CD-404   Data Collection and Data Pre-Processing			UNIT 2</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0925" y="905100"/>
            <a:ext cx="11425646" cy="2610843"/>
          </a:xfrm>
          <a:prstGeom prst="rect">
            <a:avLst/>
          </a:prstGeom>
          <a:noFill/>
        </p:spPr>
        <p:txBody>
          <a:bodyPr wrap="square" rtlCol="0">
            <a:spAutoFit/>
          </a:bodyPr>
          <a:lstStyle/>
          <a:p>
            <a:pPr>
              <a:lnSpc>
                <a:spcPct val="150000"/>
              </a:lnSpc>
            </a:pPr>
            <a:r>
              <a:rPr lang="en-IN" sz="2800" dirty="0">
                <a:latin typeface="Times New Roman" panose="02020603050405020304" pitchFamily="18" charset="0"/>
                <a:cs typeface="Times New Roman" panose="02020603050405020304" pitchFamily="18" charset="0"/>
              </a:rPr>
              <a:t>Types of Data Augmentations</a:t>
            </a:r>
          </a:p>
          <a:p>
            <a:pPr marL="457200" indent="-45720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Real Data Augmentation</a:t>
            </a:r>
          </a:p>
          <a:p>
            <a:pPr marL="457200" indent="-45720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Synthetic Data Augmentation</a:t>
            </a:r>
          </a:p>
          <a:p>
            <a:pPr>
              <a:lnSpc>
                <a:spcPct val="150000"/>
              </a:lnSpc>
            </a:pPr>
            <a:endParaRPr lang="en-IN"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38194964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8                                                     CD-404   Data Collection and Data Pre-Processing			UNIT 2</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0925" y="905100"/>
            <a:ext cx="11425646" cy="5262979"/>
          </a:xfrm>
          <a:prstGeom prst="rect">
            <a:avLst/>
          </a:prstGeom>
          <a:noFill/>
        </p:spPr>
        <p:txBody>
          <a:bodyPr wrap="square" rtlCol="0">
            <a:spAutoFit/>
          </a:bodyPr>
          <a:lstStyle/>
          <a:p>
            <a:pPr>
              <a:lnSpc>
                <a:spcPct val="150000"/>
              </a:lnSpc>
            </a:pPr>
            <a:r>
              <a:rPr lang="en-IN" sz="2800" b="1" dirty="0">
                <a:latin typeface="Times New Roman" panose="02020603050405020304" pitchFamily="18" charset="0"/>
                <a:cs typeface="Times New Roman" panose="02020603050405020304" pitchFamily="18" charset="0"/>
              </a:rPr>
              <a:t>Real Data Augmentation</a:t>
            </a:r>
          </a:p>
          <a:p>
            <a:pPr marL="457200" indent="-4572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The process of modifying real-world data samples to enhance the base of training for artificial intelligence models is referred to as "real data augmentation." </a:t>
            </a:r>
            <a:endParaRPr lang="en-IN" sz="2800" dirty="0" smtClean="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Real </a:t>
            </a:r>
            <a:r>
              <a:rPr lang="en-IN" sz="2800" dirty="0">
                <a:latin typeface="Times New Roman" panose="02020603050405020304" pitchFamily="18" charset="0"/>
                <a:cs typeface="Times New Roman" panose="02020603050405020304" pitchFamily="18" charset="0"/>
              </a:rPr>
              <a:t>data augmentation, as compared to synthetic data augmentation produces new samples based on existing data and also modifies the original data in a way that accurately </a:t>
            </a:r>
            <a:r>
              <a:rPr lang="en-IN" sz="2800" dirty="0" smtClean="0">
                <a:latin typeface="Times New Roman" panose="02020603050405020304" pitchFamily="18" charset="0"/>
                <a:cs typeface="Times New Roman" panose="02020603050405020304" pitchFamily="18" charset="0"/>
              </a:rPr>
              <a:t>removes </a:t>
            </a:r>
            <a:r>
              <a:rPr lang="en-IN" sz="2800" dirty="0">
                <a:latin typeface="Times New Roman" panose="02020603050405020304" pitchFamily="18" charset="0"/>
                <a:cs typeface="Times New Roman" panose="02020603050405020304" pitchFamily="18" charset="0"/>
              </a:rPr>
              <a:t>fluctuations and disturbances that occur in the real world.</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7364600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8                                                     CD-404   Data Collection and Data Pre-Processing			UNIT 2</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621278" y="2359432"/>
            <a:ext cx="7802881" cy="2246769"/>
          </a:xfrm>
          <a:prstGeom prst="rect">
            <a:avLst/>
          </a:prstGeom>
          <a:noFill/>
        </p:spPr>
        <p:txBody>
          <a:bodyPr wrap="square" rtlCol="0">
            <a:spAutoFit/>
          </a:bodyPr>
          <a:lstStyle/>
          <a:p>
            <a:pPr algn="ctr"/>
            <a:r>
              <a:rPr lang="en-IN" sz="6000" b="1" dirty="0">
                <a:latin typeface="Times New Roman" panose="02020603050405020304" pitchFamily="18" charset="0"/>
                <a:cs typeface="Times New Roman" panose="02020603050405020304" pitchFamily="18" charset="0"/>
              </a:rPr>
              <a:t>Data </a:t>
            </a:r>
            <a:r>
              <a:rPr lang="en-IN" sz="6000" b="1" dirty="0" smtClean="0">
                <a:latin typeface="Times New Roman" panose="02020603050405020304" pitchFamily="18" charset="0"/>
                <a:cs typeface="Times New Roman" panose="02020603050405020304" pitchFamily="18" charset="0"/>
              </a:rPr>
              <a:t>Pre-processing: </a:t>
            </a:r>
            <a:r>
              <a:rPr lang="en-IN" sz="6000" b="1" dirty="0">
                <a:latin typeface="Times New Roman" panose="02020603050405020304" pitchFamily="18" charset="0"/>
                <a:cs typeface="Times New Roman" panose="02020603050405020304" pitchFamily="18" charset="0"/>
              </a:rPr>
              <a:t>A</a:t>
            </a:r>
            <a:r>
              <a:rPr lang="en-IN" sz="6000" b="1" dirty="0" smtClean="0">
                <a:latin typeface="Times New Roman" panose="02020603050405020304" pitchFamily="18" charset="0"/>
                <a:cs typeface="Times New Roman" panose="02020603050405020304" pitchFamily="18" charset="0"/>
              </a:rPr>
              <a:t>n Overview</a:t>
            </a:r>
            <a:endParaRPr lang="en-IN" sz="6000" b="1"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2593542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8                                                     CD-404   Data Collection and Data Pre-Processing			UNIT 2</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0925" y="905100"/>
            <a:ext cx="11425646" cy="3970318"/>
          </a:xfrm>
          <a:prstGeom prst="rect">
            <a:avLst/>
          </a:prstGeom>
          <a:noFill/>
        </p:spPr>
        <p:txBody>
          <a:bodyPr wrap="square" rtlCol="0">
            <a:spAutoFit/>
          </a:bodyPr>
          <a:lstStyle/>
          <a:p>
            <a:pPr algn="just">
              <a:lnSpc>
                <a:spcPct val="150000"/>
              </a:lnSpc>
            </a:pPr>
            <a:r>
              <a:rPr lang="en-IN" sz="2800" b="1" dirty="0">
                <a:latin typeface="Times New Roman" panose="02020603050405020304" pitchFamily="18" charset="0"/>
                <a:cs typeface="Times New Roman" panose="02020603050405020304" pitchFamily="18" charset="0"/>
              </a:rPr>
              <a:t>Real Data</a:t>
            </a:r>
            <a:r>
              <a:rPr lang="en-IN" sz="2800" b="1" dirty="0" smtClean="0">
                <a:latin typeface="Times New Roman" panose="02020603050405020304" pitchFamily="18" charset="0"/>
                <a:cs typeface="Times New Roman" panose="02020603050405020304" pitchFamily="18" charset="0"/>
              </a:rPr>
              <a:t> augmentation </a:t>
            </a:r>
            <a:r>
              <a:rPr lang="en-IN" sz="2800" b="1" dirty="0">
                <a:latin typeface="Times New Roman" panose="02020603050405020304" pitchFamily="18" charset="0"/>
                <a:cs typeface="Times New Roman" panose="02020603050405020304" pitchFamily="18" charset="0"/>
              </a:rPr>
              <a:t>approaches as examples:</a:t>
            </a:r>
          </a:p>
          <a:p>
            <a:pPr marL="457200" indent="-4572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Sensor </a:t>
            </a:r>
            <a:r>
              <a:rPr lang="en-IN" sz="2800" dirty="0" smtClean="0">
                <a:latin typeface="Times New Roman" panose="02020603050405020304" pitchFamily="18" charset="0"/>
                <a:cs typeface="Times New Roman" panose="02020603050405020304" pitchFamily="18" charset="0"/>
              </a:rPr>
              <a:t>noise</a:t>
            </a:r>
            <a:r>
              <a:rPr lang="en-IN" sz="2800" dirty="0">
                <a:latin typeface="Times New Roman" panose="02020603050405020304" pitchFamily="18" charset="0"/>
                <a:cs typeface="Times New Roman" panose="02020603050405020304" pitchFamily="18" charset="0"/>
              </a:rPr>
              <a:t> </a:t>
            </a:r>
          </a:p>
          <a:p>
            <a:pPr marL="457200" indent="-457200" algn="just">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Occlusion</a:t>
            </a:r>
            <a:r>
              <a:rPr lang="en-IN" sz="2800" dirty="0">
                <a:latin typeface="Times New Roman" panose="02020603050405020304" pitchFamily="18" charset="0"/>
                <a:cs typeface="Times New Roman" panose="02020603050405020304" pitchFamily="18" charset="0"/>
              </a:rPr>
              <a:t> </a:t>
            </a:r>
            <a:endParaRPr lang="en-IN" sz="2800" dirty="0" smtClean="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Weather</a:t>
            </a:r>
            <a:endParaRPr lang="en-IN" sz="28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Time </a:t>
            </a:r>
            <a:r>
              <a:rPr lang="en-IN" sz="2800" dirty="0">
                <a:latin typeface="Times New Roman" panose="02020603050405020304" pitchFamily="18" charset="0"/>
                <a:cs typeface="Times New Roman" panose="02020603050405020304" pitchFamily="18" charset="0"/>
              </a:rPr>
              <a:t>series </a:t>
            </a:r>
            <a:endParaRPr lang="en-IN" sz="2800" dirty="0" smtClean="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IN" sz="2800" b="1" dirty="0"/>
              <a:t> </a:t>
            </a:r>
            <a:r>
              <a:rPr lang="en-IN" sz="2800" dirty="0">
                <a:latin typeface="Times New Roman" panose="02020603050405020304" pitchFamily="18" charset="0"/>
                <a:cs typeface="Times New Roman" panose="02020603050405020304" pitchFamily="18" charset="0"/>
              </a:rPr>
              <a:t>Label </a:t>
            </a:r>
            <a:r>
              <a:rPr lang="en-IN" sz="2800" dirty="0" smtClean="0">
                <a:latin typeface="Times New Roman" panose="02020603050405020304" pitchFamily="18" charset="0"/>
                <a:cs typeface="Times New Roman" panose="02020603050405020304" pitchFamily="18" charset="0"/>
              </a:rPr>
              <a:t>smoothing</a:t>
            </a:r>
            <a:endParaRPr lang="en-IN"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4792674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8                                                     CD-404   Data Collection and Data Pre-Processing			UNIT 2</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0925" y="905100"/>
            <a:ext cx="11425646" cy="5262979"/>
          </a:xfrm>
          <a:prstGeom prst="rect">
            <a:avLst/>
          </a:prstGeom>
          <a:noFill/>
        </p:spPr>
        <p:txBody>
          <a:bodyPr wrap="square" rtlCol="0">
            <a:spAutoFit/>
          </a:bodyPr>
          <a:lstStyle/>
          <a:p>
            <a:pPr algn="just">
              <a:lnSpc>
                <a:spcPct val="150000"/>
              </a:lnSpc>
            </a:pPr>
            <a:r>
              <a:rPr lang="en-IN" sz="2800" b="1" dirty="0">
                <a:latin typeface="Times New Roman" panose="02020603050405020304" pitchFamily="18" charset="0"/>
                <a:cs typeface="Times New Roman" panose="02020603050405020304" pitchFamily="18" charset="0"/>
              </a:rPr>
              <a:t>Synthetic Data Augmentation</a:t>
            </a:r>
          </a:p>
          <a:p>
            <a:pPr marL="457200" indent="-4572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 machine learning, synthetic data augmentation creates additional artificial data samples based on current data to increase the training set</a:t>
            </a:r>
            <a:r>
              <a:rPr lang="en-IN" sz="2800" dirty="0" smtClean="0">
                <a:latin typeface="Times New Roman" panose="02020603050405020304" pitchFamily="18" charset="0"/>
                <a:cs typeface="Times New Roman" panose="02020603050405020304" pitchFamily="18" charset="0"/>
              </a:rPr>
              <a:t>.</a:t>
            </a:r>
          </a:p>
          <a:p>
            <a:pPr marL="457200" indent="-457200" algn="just">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It </a:t>
            </a:r>
            <a:r>
              <a:rPr lang="en-IN" sz="2800" dirty="0">
                <a:latin typeface="Times New Roman" panose="02020603050405020304" pitchFamily="18" charset="0"/>
                <a:cs typeface="Times New Roman" panose="02020603050405020304" pitchFamily="18" charset="0"/>
              </a:rPr>
              <a:t>is a method for broadening the variety and volume of data accessible for model training. </a:t>
            </a:r>
            <a:endParaRPr lang="en-IN" sz="2800" dirty="0" smtClean="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When </a:t>
            </a:r>
            <a:r>
              <a:rPr lang="en-IN" sz="2800" dirty="0">
                <a:latin typeface="Times New Roman" panose="02020603050405020304" pitchFamily="18" charset="0"/>
                <a:cs typeface="Times New Roman" panose="02020603050405020304" pitchFamily="18" charset="0"/>
              </a:rPr>
              <a:t>a dataset is </a:t>
            </a:r>
            <a:r>
              <a:rPr lang="en-IN" sz="2800" dirty="0" smtClean="0">
                <a:latin typeface="Times New Roman" panose="02020603050405020304" pitchFamily="18" charset="0"/>
                <a:cs typeface="Times New Roman" panose="02020603050405020304" pitchFamily="18" charset="0"/>
              </a:rPr>
              <a:t>not in large quantity </a:t>
            </a:r>
            <a:r>
              <a:rPr lang="en-IN" sz="2800" dirty="0">
                <a:latin typeface="Times New Roman" panose="02020603050405020304" pitchFamily="18" charset="0"/>
                <a:cs typeface="Times New Roman" panose="02020603050405020304" pitchFamily="18" charset="0"/>
              </a:rPr>
              <a:t>or more variations are required to boost a model's performance, synthetic data augmentation can be especially helpful. </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24396988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9338"/>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8                                                     CD-404   Data Collection and Data Pre-Processing			UNIT 2</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0925" y="905100"/>
            <a:ext cx="11425646" cy="3901196"/>
          </a:xfrm>
          <a:prstGeom prst="rect">
            <a:avLst/>
          </a:prstGeom>
          <a:noFill/>
        </p:spPr>
        <p:txBody>
          <a:bodyPr wrap="square" rtlCol="0">
            <a:spAutoFit/>
          </a:bodyPr>
          <a:lstStyle/>
          <a:p>
            <a:pPr algn="just">
              <a:lnSpc>
                <a:spcPct val="150000"/>
              </a:lnSpc>
            </a:pPr>
            <a:r>
              <a:rPr lang="en-IN" sz="2800" b="1" dirty="0">
                <a:latin typeface="Times New Roman" panose="02020603050405020304" pitchFamily="18" charset="0"/>
                <a:cs typeface="Times New Roman" panose="02020603050405020304" pitchFamily="18" charset="0"/>
              </a:rPr>
              <a:t>Synthetic Data augmentation approaches as examples</a:t>
            </a:r>
          </a:p>
          <a:p>
            <a:pPr marL="457200" indent="-4572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Image </a:t>
            </a:r>
            <a:r>
              <a:rPr lang="en-IN" sz="2800" dirty="0" smtClean="0">
                <a:latin typeface="Times New Roman" panose="02020603050405020304" pitchFamily="18" charset="0"/>
                <a:cs typeface="Times New Roman" panose="02020603050405020304" pitchFamily="18" charset="0"/>
              </a:rPr>
              <a:t>synthesis</a:t>
            </a:r>
            <a:endParaRPr lang="en-IN" sz="28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Text </a:t>
            </a:r>
            <a:r>
              <a:rPr lang="en-IN" sz="2800" dirty="0" smtClean="0">
                <a:latin typeface="Times New Roman" panose="02020603050405020304" pitchFamily="18" charset="0"/>
                <a:cs typeface="Times New Roman" panose="02020603050405020304" pitchFamily="18" charset="0"/>
              </a:rPr>
              <a:t>generation</a:t>
            </a:r>
            <a:r>
              <a:rPr lang="en-IN" sz="2800" dirty="0">
                <a:latin typeface="Times New Roman" panose="02020603050405020304" pitchFamily="18" charset="0"/>
                <a:cs typeface="Times New Roman" panose="02020603050405020304" pitchFamily="18" charset="0"/>
              </a:rPr>
              <a:t> </a:t>
            </a:r>
          </a:p>
          <a:p>
            <a:pPr marL="457200" indent="-4572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Oversampling and </a:t>
            </a:r>
            <a:r>
              <a:rPr lang="en-IN" sz="2800" dirty="0" smtClean="0">
                <a:latin typeface="Times New Roman" panose="02020603050405020304" pitchFamily="18" charset="0"/>
                <a:cs typeface="Times New Roman" panose="02020603050405020304" pitchFamily="18" charset="0"/>
              </a:rPr>
              <a:t>undersampling</a:t>
            </a:r>
            <a:r>
              <a:rPr lang="en-IN" sz="2800" dirty="0">
                <a:latin typeface="Times New Roman" panose="02020603050405020304" pitchFamily="18" charset="0"/>
                <a:cs typeface="Times New Roman" panose="02020603050405020304" pitchFamily="18" charset="0"/>
              </a:rPr>
              <a:t> </a:t>
            </a:r>
          </a:p>
          <a:p>
            <a:pPr marL="457200" indent="-4572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Data interpolation and extrapolation</a:t>
            </a:r>
          </a:p>
          <a:p>
            <a:pPr marL="457200" indent="-4572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Feature </a:t>
            </a:r>
            <a:r>
              <a:rPr lang="en-IN" sz="2800" dirty="0" smtClean="0">
                <a:latin typeface="Times New Roman" panose="02020603050405020304" pitchFamily="18" charset="0"/>
                <a:cs typeface="Times New Roman" panose="02020603050405020304" pitchFamily="18" charset="0"/>
              </a:rPr>
              <a:t>perturbation</a:t>
            </a:r>
            <a:endParaRPr lang="en-IN"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11467741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252" y="-139338"/>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8                                                     CD-404   Data Collection and Data Pre-Processing			UNIT 2</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0925" y="905100"/>
            <a:ext cx="11425646" cy="4549835"/>
          </a:xfrm>
          <a:prstGeom prst="rect">
            <a:avLst/>
          </a:prstGeom>
          <a:noFill/>
        </p:spPr>
        <p:txBody>
          <a:bodyPr wrap="square" rtlCol="0">
            <a:spAutoFit/>
          </a:bodyPr>
          <a:lstStyle/>
          <a:p>
            <a:pPr algn="just">
              <a:lnSpc>
                <a:spcPct val="150000"/>
              </a:lnSpc>
            </a:pPr>
            <a:r>
              <a:rPr lang="en-IN" sz="2800" b="1" dirty="0">
                <a:latin typeface="Times New Roman" panose="02020603050405020304" pitchFamily="18" charset="0"/>
                <a:cs typeface="Times New Roman" panose="02020603050405020304" pitchFamily="18" charset="0"/>
              </a:rPr>
              <a:t>Challenges Faced by Data Augmentation</a:t>
            </a:r>
          </a:p>
          <a:p>
            <a:pPr marL="457200" indent="-4572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Maintaining label integrity</a:t>
            </a:r>
          </a:p>
          <a:p>
            <a:pPr marL="457200" indent="-4572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Excessive or incorrect data augmentation can result in overfitting</a:t>
            </a:r>
          </a:p>
          <a:p>
            <a:pPr marL="457200" indent="-4572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Data augmentation can dramatically increase the size of the training </a:t>
            </a:r>
            <a:r>
              <a:rPr lang="en-IN" sz="2800" dirty="0" smtClean="0">
                <a:latin typeface="Times New Roman" panose="02020603050405020304" pitchFamily="18" charset="0"/>
                <a:cs typeface="Times New Roman" panose="02020603050405020304" pitchFamily="18" charset="0"/>
              </a:rPr>
              <a:t>dataset</a:t>
            </a:r>
            <a:r>
              <a:rPr lang="en-IN" sz="2800" dirty="0">
                <a:latin typeface="Times New Roman" panose="02020603050405020304" pitchFamily="18" charset="0"/>
                <a:cs typeface="Times New Roman" panose="02020603050405020304" pitchFamily="18" charset="0"/>
              </a:rPr>
              <a:t> </a:t>
            </a:r>
          </a:p>
          <a:p>
            <a:pPr marL="457200" indent="-4572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Data security and </a:t>
            </a:r>
            <a:r>
              <a:rPr lang="en-IN" sz="2800" dirty="0" smtClean="0">
                <a:latin typeface="Times New Roman" panose="02020603050405020304" pitchFamily="18" charset="0"/>
                <a:cs typeface="Times New Roman" panose="02020603050405020304" pitchFamily="18" charset="0"/>
              </a:rPr>
              <a:t>privacy</a:t>
            </a:r>
            <a:r>
              <a:rPr lang="en-IN" sz="2800" dirty="0">
                <a:latin typeface="Times New Roman" panose="02020603050405020304" pitchFamily="18" charset="0"/>
                <a:cs typeface="Times New Roman" panose="02020603050405020304" pitchFamily="18" charset="0"/>
              </a:rPr>
              <a:t> </a:t>
            </a:r>
          </a:p>
          <a:p>
            <a:pPr marL="457200" indent="-4572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Interpretability and </a:t>
            </a:r>
            <a:r>
              <a:rPr lang="en-IN" sz="2800" dirty="0" smtClean="0">
                <a:latin typeface="Times New Roman" panose="02020603050405020304" pitchFamily="18" charset="0"/>
                <a:cs typeface="Times New Roman" panose="02020603050405020304" pitchFamily="18" charset="0"/>
              </a:rPr>
              <a:t>explain ability</a:t>
            </a:r>
            <a:endParaRPr lang="en-IN"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20980530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8                                                     CD-404   Data Collection and Data Pre-Processing			UNIT 2</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021874" y="2368141"/>
            <a:ext cx="5734596" cy="1323439"/>
          </a:xfrm>
          <a:prstGeom prst="rect">
            <a:avLst/>
          </a:prstGeom>
          <a:noFill/>
        </p:spPr>
        <p:txBody>
          <a:bodyPr wrap="square" rtlCol="0">
            <a:spAutoFit/>
          </a:bodyPr>
          <a:lstStyle/>
          <a:p>
            <a:r>
              <a:rPr lang="en-IN" sz="6000" b="1" dirty="0">
                <a:latin typeface="Times New Roman" panose="02020603050405020304" pitchFamily="18" charset="0"/>
                <a:cs typeface="Times New Roman" panose="02020603050405020304" pitchFamily="18" charset="0"/>
              </a:rPr>
              <a:t>Data Labelling</a:t>
            </a:r>
          </a:p>
          <a:p>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37912073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8                                                     CD-404   Data Collection and Data Pre-Processing			UNIT 2</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0925" y="905100"/>
            <a:ext cx="11425646" cy="5355312"/>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Data Labelling</a:t>
            </a:r>
          </a:p>
          <a:p>
            <a:pPr marL="342900" indent="-3429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Data labelling in supervised ML models, might be also a part of data preparation process.</a:t>
            </a:r>
          </a:p>
          <a:p>
            <a:pPr marL="342900" indent="-3429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It can be done manually by crowd workers or automatically using specialized framework.</a:t>
            </a:r>
          </a:p>
          <a:p>
            <a:pPr marL="342900" indent="-3429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Data pre-processing</a:t>
            </a:r>
          </a:p>
          <a:p>
            <a:pPr marL="342900" indent="-3429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As the data collected in steps1 may be in undesired format</a:t>
            </a:r>
            <a:r>
              <a:rPr lang="en-IN" sz="2800" dirty="0" smtClean="0">
                <a:latin typeface="Times New Roman" panose="02020603050405020304" pitchFamily="18" charset="0"/>
                <a:cs typeface="Times New Roman" panose="02020603050405020304" pitchFamily="18" charset="0"/>
              </a:rPr>
              <a:t>, unorganized </a:t>
            </a:r>
            <a:r>
              <a:rPr lang="en-IN" sz="2800" dirty="0">
                <a:latin typeface="Times New Roman" panose="02020603050405020304" pitchFamily="18" charset="0"/>
                <a:cs typeface="Times New Roman" panose="02020603050405020304" pitchFamily="18" charset="0"/>
              </a:rPr>
              <a:t>or extremely large </a:t>
            </a:r>
            <a:r>
              <a:rPr lang="en-IN" sz="2800" dirty="0" smtClean="0">
                <a:latin typeface="Times New Roman" panose="02020603050405020304" pitchFamily="18" charset="0"/>
                <a:cs typeface="Times New Roman" panose="02020603050405020304" pitchFamily="18" charset="0"/>
              </a:rPr>
              <a:t>so </a:t>
            </a:r>
            <a:r>
              <a:rPr lang="en-IN" sz="2800" dirty="0">
                <a:latin typeface="Times New Roman" panose="02020603050405020304" pitchFamily="18" charset="0"/>
                <a:cs typeface="Times New Roman" panose="02020603050405020304" pitchFamily="18" charset="0"/>
              </a:rPr>
              <a:t>further steps are needed to enhance the quality of data</a:t>
            </a:r>
            <a:r>
              <a:rPr lang="en-IN" sz="2800" dirty="0" smtClean="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7619718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8                                                     CD-404   Data Collection and Data Pre-Processing			UNIT 2</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0925" y="905100"/>
            <a:ext cx="11425646" cy="2769989"/>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Data Labelling</a:t>
            </a:r>
          </a:p>
          <a:p>
            <a:pPr marL="342900" indent="-3429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Data </a:t>
            </a:r>
            <a:r>
              <a:rPr lang="en-IN" sz="2800" dirty="0" err="1">
                <a:latin typeface="Times New Roman" panose="02020603050405020304" pitchFamily="18" charset="0"/>
                <a:cs typeface="Times New Roman" panose="02020603050405020304" pitchFamily="18" charset="0"/>
              </a:rPr>
              <a:t>labeling</a:t>
            </a:r>
            <a:r>
              <a:rPr lang="en-IN" sz="2800" dirty="0">
                <a:latin typeface="Times New Roman" panose="02020603050405020304" pitchFamily="18" charset="0"/>
                <a:cs typeface="Times New Roman" panose="02020603050405020304" pitchFamily="18" charset="0"/>
              </a:rPr>
              <a:t> is the way of identifying the raw data and adding suitable labels or tags to that data to specify what this data is about, which allows ML models to make an accurate prediction.</a:t>
            </a:r>
          </a:p>
          <a:p>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0" y="-24954"/>
            <a:ext cx="909987" cy="427985"/>
          </a:xfrm>
          <a:prstGeom prst="rect">
            <a:avLst/>
          </a:prstGeom>
        </p:spPr>
      </p:pic>
    </p:spTree>
    <p:extLst>
      <p:ext uri="{BB962C8B-B14F-4D97-AF65-F5344CB8AC3E}">
        <p14:creationId xmlns:p14="http://schemas.microsoft.com/office/powerpoint/2010/main" val="9481799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0148" y="-139338"/>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8                                                     CD-404   Data Collection and Data Pre-Processing			UNIT 2</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0925" y="905100"/>
            <a:ext cx="11425646" cy="4616648"/>
          </a:xfrm>
          <a:prstGeom prst="rect">
            <a:avLst/>
          </a:prstGeom>
          <a:noFill/>
        </p:spPr>
        <p:txBody>
          <a:bodyPr wrap="square" rtlCol="0">
            <a:spAutoFit/>
          </a:bodyPr>
          <a:lstStyle/>
          <a:p>
            <a:pPr algn="just">
              <a:lnSpc>
                <a:spcPct val="150000"/>
              </a:lnSpc>
            </a:pPr>
            <a:r>
              <a:rPr lang="en-IN" sz="2800" b="1" dirty="0" err="1">
                <a:latin typeface="Times New Roman" panose="02020603050405020304" pitchFamily="18" charset="0"/>
                <a:cs typeface="Times New Roman" panose="02020603050405020304" pitchFamily="18" charset="0"/>
              </a:rPr>
              <a:t>Labeled</a:t>
            </a:r>
            <a:r>
              <a:rPr lang="en-IN" sz="2800" b="1" dirty="0">
                <a:latin typeface="Times New Roman" panose="02020603050405020304" pitchFamily="18" charset="0"/>
                <a:cs typeface="Times New Roman" panose="02020603050405020304" pitchFamily="18" charset="0"/>
              </a:rPr>
              <a:t> Data vs. Unlabelled Data</a:t>
            </a:r>
          </a:p>
          <a:p>
            <a:pPr marL="457200" indent="-457200" algn="just">
              <a:lnSpc>
                <a:spcPct val="150000"/>
              </a:lnSpc>
              <a:buFont typeface="Arial" panose="020B0604020202020204" pitchFamily="34" charset="0"/>
              <a:buChar char="•"/>
            </a:pPr>
            <a:r>
              <a:rPr lang="en-IN" sz="2800" dirty="0" err="1">
                <a:latin typeface="Times New Roman" panose="02020603050405020304" pitchFamily="18" charset="0"/>
                <a:cs typeface="Times New Roman" panose="02020603050405020304" pitchFamily="18" charset="0"/>
              </a:rPr>
              <a:t>Labeled</a:t>
            </a:r>
            <a:r>
              <a:rPr lang="en-IN" sz="2800" dirty="0">
                <a:latin typeface="Times New Roman" panose="02020603050405020304" pitchFamily="18" charset="0"/>
                <a:cs typeface="Times New Roman" panose="02020603050405020304" pitchFamily="18" charset="0"/>
              </a:rPr>
              <a:t> data is data that has some predefined tags such as name, type, or number. For example, an image has an apple or banana. At the same time, unlabelled data contains no tags or no specified name.</a:t>
            </a:r>
          </a:p>
          <a:p>
            <a:pPr marL="457200" indent="-457200" algn="just">
              <a:lnSpc>
                <a:spcPct val="150000"/>
              </a:lnSpc>
              <a:buFont typeface="Arial" panose="020B0604020202020204" pitchFamily="34" charset="0"/>
              <a:buChar char="•"/>
            </a:pPr>
            <a:r>
              <a:rPr lang="en-IN" sz="2800" dirty="0" err="1">
                <a:latin typeface="Times New Roman" panose="02020603050405020304" pitchFamily="18" charset="0"/>
                <a:cs typeface="Times New Roman" panose="02020603050405020304" pitchFamily="18" charset="0"/>
              </a:rPr>
              <a:t>Labeled</a:t>
            </a:r>
            <a:r>
              <a:rPr lang="en-IN" sz="2800" dirty="0">
                <a:latin typeface="Times New Roman" panose="02020603050405020304" pitchFamily="18" charset="0"/>
                <a:cs typeface="Times New Roman" panose="02020603050405020304" pitchFamily="18" charset="0"/>
              </a:rPr>
              <a:t> data is used in Supervised Learning techniques, whereas Unlabelled data is used in Unsupervised Learning.</a:t>
            </a:r>
          </a:p>
          <a:p>
            <a:pPr marL="457200" indent="-457200" algn="just">
              <a:lnSpc>
                <a:spcPct val="150000"/>
              </a:lnSpc>
              <a:buFont typeface="Arial" panose="020B0604020202020204" pitchFamily="34" charset="0"/>
              <a:buChar char="•"/>
            </a:pPr>
            <a:r>
              <a:rPr lang="en-IN" sz="2800" dirty="0" err="1">
                <a:latin typeface="Times New Roman" panose="02020603050405020304" pitchFamily="18" charset="0"/>
                <a:cs typeface="Times New Roman" panose="02020603050405020304" pitchFamily="18" charset="0"/>
              </a:rPr>
              <a:t>Labeled</a:t>
            </a:r>
            <a:r>
              <a:rPr lang="en-IN" sz="2800" dirty="0">
                <a:latin typeface="Times New Roman" panose="02020603050405020304" pitchFamily="18" charset="0"/>
                <a:cs typeface="Times New Roman" panose="02020603050405020304" pitchFamily="18" charset="0"/>
              </a:rPr>
              <a:t> data is difficult to get, whereas </a:t>
            </a:r>
            <a:r>
              <a:rPr lang="en-IN" sz="2800" dirty="0" err="1">
                <a:latin typeface="Times New Roman" panose="02020603050405020304" pitchFamily="18" charset="0"/>
                <a:cs typeface="Times New Roman" panose="02020603050405020304" pitchFamily="18" charset="0"/>
              </a:rPr>
              <a:t>Unalabled</a:t>
            </a:r>
            <a:r>
              <a:rPr lang="en-IN" sz="2800" dirty="0">
                <a:latin typeface="Times New Roman" panose="02020603050405020304" pitchFamily="18" charset="0"/>
                <a:cs typeface="Times New Roman" panose="02020603050405020304" pitchFamily="18" charset="0"/>
              </a:rPr>
              <a:t> data is easy to acquire.</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9808634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8                                                     CD-404   Data Collection and Data Pre-Processing			UNIT 2</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0925" y="905100"/>
            <a:ext cx="11425646" cy="3903504"/>
          </a:xfrm>
          <a:prstGeom prst="rect">
            <a:avLst/>
          </a:prstGeom>
          <a:noFill/>
        </p:spPr>
        <p:txBody>
          <a:bodyPr wrap="square" rtlCol="0">
            <a:spAutoFit/>
          </a:bodyPr>
          <a:lstStyle/>
          <a:p>
            <a:pPr algn="just">
              <a:lnSpc>
                <a:spcPct val="150000"/>
              </a:lnSpc>
            </a:pPr>
            <a:r>
              <a:rPr lang="en-IN" sz="2800" b="1" dirty="0">
                <a:latin typeface="Times New Roman" panose="02020603050405020304" pitchFamily="18" charset="0"/>
                <a:cs typeface="Times New Roman" panose="02020603050405020304" pitchFamily="18" charset="0"/>
              </a:rPr>
              <a:t>Approaches to Data Labelling</a:t>
            </a:r>
          </a:p>
          <a:p>
            <a:pPr marL="914400" lvl="1" indent="-4572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Internal/In-house data labelling</a:t>
            </a:r>
          </a:p>
          <a:p>
            <a:pPr marL="914400" lvl="1" indent="-4572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Synthetic </a:t>
            </a:r>
            <a:r>
              <a:rPr lang="en-IN" sz="2800" dirty="0" err="1">
                <a:latin typeface="Times New Roman" panose="02020603050405020304" pitchFamily="18" charset="0"/>
                <a:cs typeface="Times New Roman" panose="02020603050405020304" pitchFamily="18" charset="0"/>
              </a:rPr>
              <a:t>Labeling</a:t>
            </a:r>
            <a:endParaRPr lang="en-IN" sz="2800" dirty="0">
              <a:latin typeface="Times New Roman" panose="02020603050405020304" pitchFamily="18" charset="0"/>
              <a:cs typeface="Times New Roman" panose="02020603050405020304" pitchFamily="18" charset="0"/>
            </a:endParaRPr>
          </a:p>
          <a:p>
            <a:pPr marL="914400" lvl="1" indent="-4572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Programmatic </a:t>
            </a:r>
            <a:r>
              <a:rPr lang="en-IN" sz="2800" dirty="0" err="1">
                <a:latin typeface="Times New Roman" panose="02020603050405020304" pitchFamily="18" charset="0"/>
                <a:cs typeface="Times New Roman" panose="02020603050405020304" pitchFamily="18" charset="0"/>
              </a:rPr>
              <a:t>Labeling</a:t>
            </a:r>
            <a:endParaRPr lang="en-IN" sz="2800" dirty="0">
              <a:latin typeface="Times New Roman" panose="02020603050405020304" pitchFamily="18" charset="0"/>
              <a:cs typeface="Times New Roman" panose="02020603050405020304" pitchFamily="18" charset="0"/>
            </a:endParaRPr>
          </a:p>
          <a:p>
            <a:pPr marL="914400" lvl="1" indent="-4572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Outsourcing</a:t>
            </a:r>
          </a:p>
          <a:p>
            <a:pPr marL="914400" lvl="1" indent="-4572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Crowdsourcing</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40819721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0148" y="-139338"/>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8                                                     CD-404   Data Collection and Data Pre-Processing			UNIT 2</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0925" y="905100"/>
            <a:ext cx="11425646" cy="5047536"/>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Benefits and Challenges of Data Labelling</a:t>
            </a:r>
          </a:p>
          <a:p>
            <a:pPr algn="just">
              <a:lnSpc>
                <a:spcPct val="150000"/>
              </a:lnSpc>
            </a:pPr>
            <a:r>
              <a:rPr lang="en-IN" sz="2800" b="1" dirty="0">
                <a:latin typeface="Times New Roman" panose="02020603050405020304" pitchFamily="18" charset="0"/>
                <a:cs typeface="Times New Roman" panose="02020603050405020304" pitchFamily="18" charset="0"/>
              </a:rPr>
              <a:t>Benefits</a:t>
            </a:r>
          </a:p>
          <a:p>
            <a:pPr marL="457200" indent="-4572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Precise </a:t>
            </a:r>
            <a:r>
              <a:rPr lang="en-IN" sz="2800" dirty="0" smtClean="0">
                <a:latin typeface="Times New Roman" panose="02020603050405020304" pitchFamily="18" charset="0"/>
                <a:cs typeface="Times New Roman" panose="02020603050405020304" pitchFamily="18" charset="0"/>
              </a:rPr>
              <a:t>Predictions</a:t>
            </a:r>
            <a:r>
              <a:rPr lang="en-IN" sz="2800" dirty="0">
                <a:latin typeface="Times New Roman" panose="02020603050405020304" pitchFamily="18" charset="0"/>
                <a:cs typeface="Times New Roman" panose="02020603050405020304" pitchFamily="18" charset="0"/>
              </a:rPr>
              <a:t> </a:t>
            </a:r>
          </a:p>
          <a:p>
            <a:pPr marL="457200" indent="-4572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Better Data </a:t>
            </a:r>
            <a:r>
              <a:rPr lang="en-IN" sz="2800" dirty="0" smtClean="0">
                <a:latin typeface="Times New Roman" panose="02020603050405020304" pitchFamily="18" charset="0"/>
                <a:cs typeface="Times New Roman" panose="02020603050405020304" pitchFamily="18" charset="0"/>
              </a:rPr>
              <a:t>Usability</a:t>
            </a:r>
          </a:p>
          <a:p>
            <a:pPr algn="just">
              <a:lnSpc>
                <a:spcPct val="150000"/>
              </a:lnSpc>
            </a:pPr>
            <a:r>
              <a:rPr lang="en-IN" sz="2800" b="1" dirty="0" smtClean="0">
                <a:latin typeface="Times New Roman" panose="02020603050405020304" pitchFamily="18" charset="0"/>
                <a:cs typeface="Times New Roman" panose="02020603050405020304" pitchFamily="18" charset="0"/>
              </a:rPr>
              <a:t>Challenges</a:t>
            </a:r>
          </a:p>
          <a:p>
            <a:pPr marL="457200" indent="-457200" algn="just">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Costly </a:t>
            </a:r>
            <a:r>
              <a:rPr lang="en-IN" sz="2800" dirty="0">
                <a:latin typeface="Times New Roman" panose="02020603050405020304" pitchFamily="18" charset="0"/>
                <a:cs typeface="Times New Roman" panose="02020603050405020304" pitchFamily="18" charset="0"/>
              </a:rPr>
              <a:t>and </a:t>
            </a:r>
            <a:r>
              <a:rPr lang="en-IN" sz="2800" dirty="0" smtClean="0">
                <a:latin typeface="Times New Roman" panose="02020603050405020304" pitchFamily="18" charset="0"/>
                <a:cs typeface="Times New Roman" panose="02020603050405020304" pitchFamily="18" charset="0"/>
              </a:rPr>
              <a:t>time-consuming</a:t>
            </a:r>
            <a:endParaRPr lang="en-IN" sz="28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Possibilities of </a:t>
            </a:r>
            <a:r>
              <a:rPr lang="en-IN" sz="2800" dirty="0" smtClean="0">
                <a:latin typeface="Times New Roman" panose="02020603050405020304" pitchFamily="18" charset="0"/>
                <a:cs typeface="Times New Roman" panose="02020603050405020304" pitchFamily="18" charset="0"/>
              </a:rPr>
              <a:t>Human-Error</a:t>
            </a:r>
            <a:endParaRPr lang="en-IN" sz="2800" dirty="0">
              <a:latin typeface="Times New Roman" panose="02020603050405020304" pitchFamily="18" charset="0"/>
              <a:cs typeface="Times New Roman" panose="02020603050405020304" pitchFamily="18" charset="0"/>
            </a:endParaRPr>
          </a:p>
          <a:p>
            <a:r>
              <a:rPr lang="en-IN" sz="2800" dirty="0"/>
              <a:t> </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33291125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dirty="0"/>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8                                                     CD-404   Data Collection and Data Pre-Processing			UNIT 2</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191588" y="467579"/>
            <a:ext cx="11425646" cy="6001643"/>
          </a:xfrm>
          <a:prstGeom prst="rect">
            <a:avLst/>
          </a:prstGeom>
          <a:noFill/>
        </p:spPr>
        <p:txBody>
          <a:bodyPr wrap="square" rtlCol="0">
            <a:spAutoFit/>
          </a:bodyPr>
          <a:lstStyle/>
          <a:p>
            <a:r>
              <a:rPr lang="en-IN" sz="2400" b="1" dirty="0" smtClean="0">
                <a:solidFill>
                  <a:schemeClr val="accent5">
                    <a:lumMod val="50000"/>
                  </a:schemeClr>
                </a:solidFill>
                <a:latin typeface="Times New Roman" panose="02020603050405020304" pitchFamily="18" charset="0"/>
                <a:cs typeface="Times New Roman" panose="02020603050405020304" pitchFamily="18" charset="0"/>
              </a:rPr>
              <a:t>What </a:t>
            </a:r>
            <a:r>
              <a:rPr lang="en-IN" sz="2400" b="1" dirty="0">
                <a:solidFill>
                  <a:schemeClr val="accent5">
                    <a:lumMod val="50000"/>
                  </a:schemeClr>
                </a:solidFill>
                <a:latin typeface="Times New Roman" panose="02020603050405020304" pitchFamily="18" charset="0"/>
                <a:cs typeface="Times New Roman" panose="02020603050405020304" pitchFamily="18" charset="0"/>
              </a:rPr>
              <a:t>is data pre-processing ??</a:t>
            </a:r>
          </a:p>
          <a:p>
            <a:pPr marL="342900" indent="-342900">
              <a:buFont typeface="Arial" panose="020B0604020202020204" pitchFamily="34" charset="0"/>
              <a:buChar char="•"/>
            </a:pPr>
            <a:r>
              <a:rPr lang="en-IN" sz="2400" dirty="0">
                <a:solidFill>
                  <a:schemeClr val="accent5">
                    <a:lumMod val="50000"/>
                  </a:schemeClr>
                </a:solidFill>
                <a:latin typeface="Times New Roman" panose="02020603050405020304" pitchFamily="18" charset="0"/>
                <a:cs typeface="Times New Roman" panose="02020603050405020304" pitchFamily="18" charset="0"/>
              </a:rPr>
              <a:t>Data</a:t>
            </a:r>
          </a:p>
          <a:p>
            <a:pPr marL="800100" lvl="1" indent="-342900">
              <a:buFont typeface="Arial" panose="020B0604020202020204" pitchFamily="34" charset="0"/>
              <a:buChar char="•"/>
            </a:pPr>
            <a:r>
              <a:rPr lang="en-IN" sz="2400" dirty="0">
                <a:solidFill>
                  <a:schemeClr val="accent5">
                    <a:lumMod val="50000"/>
                  </a:schemeClr>
                </a:solidFill>
                <a:latin typeface="Times New Roman" panose="02020603050405020304" pitchFamily="18" charset="0"/>
                <a:cs typeface="Times New Roman" panose="02020603050405020304" pitchFamily="18" charset="0"/>
              </a:rPr>
              <a:t>Audio</a:t>
            </a:r>
          </a:p>
          <a:p>
            <a:pPr marL="800100" lvl="1" indent="-342900">
              <a:buFont typeface="Arial" panose="020B0604020202020204" pitchFamily="34" charset="0"/>
              <a:buChar char="•"/>
            </a:pPr>
            <a:r>
              <a:rPr lang="en-IN" sz="2400" dirty="0">
                <a:solidFill>
                  <a:schemeClr val="accent5">
                    <a:lumMod val="50000"/>
                  </a:schemeClr>
                </a:solidFill>
                <a:latin typeface="Times New Roman" panose="02020603050405020304" pitchFamily="18" charset="0"/>
                <a:cs typeface="Times New Roman" panose="02020603050405020304" pitchFamily="18" charset="0"/>
              </a:rPr>
              <a:t>Text</a:t>
            </a:r>
          </a:p>
          <a:p>
            <a:pPr marL="800100" lvl="1" indent="-342900">
              <a:buFont typeface="Arial" panose="020B0604020202020204" pitchFamily="34" charset="0"/>
              <a:buChar char="•"/>
            </a:pPr>
            <a:r>
              <a:rPr lang="en-IN" sz="2400" dirty="0">
                <a:solidFill>
                  <a:schemeClr val="accent5">
                    <a:lumMod val="50000"/>
                  </a:schemeClr>
                </a:solidFill>
                <a:latin typeface="Times New Roman" panose="02020603050405020304" pitchFamily="18" charset="0"/>
                <a:cs typeface="Times New Roman" panose="02020603050405020304" pitchFamily="18" charset="0"/>
              </a:rPr>
              <a:t>Video</a:t>
            </a:r>
          </a:p>
          <a:p>
            <a:pPr marL="800100" lvl="1" indent="-342900">
              <a:buFont typeface="Arial" panose="020B0604020202020204" pitchFamily="34" charset="0"/>
              <a:buChar char="•"/>
            </a:pPr>
            <a:r>
              <a:rPr lang="en-IN" sz="2400" dirty="0">
                <a:solidFill>
                  <a:schemeClr val="accent5">
                    <a:lumMod val="50000"/>
                  </a:schemeClr>
                </a:solidFill>
                <a:latin typeface="Times New Roman" panose="02020603050405020304" pitchFamily="18" charset="0"/>
                <a:cs typeface="Times New Roman" panose="02020603050405020304" pitchFamily="18" charset="0"/>
              </a:rPr>
              <a:t>Image</a:t>
            </a:r>
          </a:p>
          <a:p>
            <a:pPr lvl="1"/>
            <a:r>
              <a:rPr lang="en-IN" sz="2400" dirty="0">
                <a:solidFill>
                  <a:schemeClr val="accent5">
                    <a:lumMod val="50000"/>
                  </a:schemeClr>
                </a:solidFill>
                <a:latin typeface="Times New Roman" panose="02020603050405020304" pitchFamily="18" charset="0"/>
                <a:cs typeface="Times New Roman" panose="02020603050405020304" pitchFamily="18" charset="0"/>
              </a:rPr>
              <a:t>Data Pre-processing is a technique to convert raw data into meaning full data by using </a:t>
            </a:r>
            <a:r>
              <a:rPr lang="en-IN" sz="2400" dirty="0" smtClean="0">
                <a:solidFill>
                  <a:schemeClr val="accent5">
                    <a:lumMod val="50000"/>
                  </a:schemeClr>
                </a:solidFill>
                <a:latin typeface="Times New Roman" panose="02020603050405020304" pitchFamily="18" charset="0"/>
                <a:cs typeface="Times New Roman" panose="02020603050405020304" pitchFamily="18" charset="0"/>
              </a:rPr>
              <a:t>some different </a:t>
            </a:r>
            <a:r>
              <a:rPr lang="en-IN" sz="2400" dirty="0">
                <a:solidFill>
                  <a:schemeClr val="accent5">
                    <a:lumMod val="50000"/>
                  </a:schemeClr>
                </a:solidFill>
                <a:latin typeface="Times New Roman" panose="02020603050405020304" pitchFamily="18" charset="0"/>
                <a:cs typeface="Times New Roman" panose="02020603050405020304" pitchFamily="18" charset="0"/>
              </a:rPr>
              <a:t>techniques.</a:t>
            </a:r>
          </a:p>
          <a:p>
            <a:pPr lvl="1"/>
            <a:endParaRPr lang="en-IN" sz="2400" dirty="0">
              <a:solidFill>
                <a:schemeClr val="accent5">
                  <a:lumMod val="50000"/>
                </a:schemeClr>
              </a:solidFill>
              <a:latin typeface="Times New Roman" panose="02020603050405020304" pitchFamily="18" charset="0"/>
              <a:cs typeface="Times New Roman" panose="02020603050405020304" pitchFamily="18" charset="0"/>
            </a:endParaRPr>
          </a:p>
          <a:p>
            <a:pPr marL="0" lvl="1"/>
            <a:r>
              <a:rPr lang="en-IN" sz="2400" b="1" dirty="0">
                <a:solidFill>
                  <a:schemeClr val="accent5">
                    <a:lumMod val="50000"/>
                  </a:schemeClr>
                </a:solidFill>
                <a:latin typeface="Times New Roman" panose="02020603050405020304" pitchFamily="18" charset="0"/>
                <a:cs typeface="Times New Roman" panose="02020603050405020304" pitchFamily="18" charset="0"/>
              </a:rPr>
              <a:t>Why Data Pre-processing is important?</a:t>
            </a:r>
          </a:p>
          <a:p>
            <a:pPr marL="0" lvl="1" indent="-342900">
              <a:buFont typeface="Arial" panose="020B0604020202020204" pitchFamily="34" charset="0"/>
              <a:buChar char="•"/>
            </a:pPr>
            <a:r>
              <a:rPr lang="en-IN" sz="2400" dirty="0">
                <a:solidFill>
                  <a:schemeClr val="accent5">
                    <a:lumMod val="50000"/>
                  </a:schemeClr>
                </a:solidFill>
                <a:latin typeface="Times New Roman" panose="02020603050405020304" pitchFamily="18" charset="0"/>
                <a:cs typeface="Times New Roman" panose="02020603050405020304" pitchFamily="18" charset="0"/>
              </a:rPr>
              <a:t>Data in real world is dirty.</a:t>
            </a:r>
          </a:p>
          <a:p>
            <a:pPr marL="914400" lvl="3" indent="-342900">
              <a:buFont typeface="Arial" panose="020B0604020202020204" pitchFamily="34" charset="0"/>
              <a:buChar char="•"/>
            </a:pPr>
            <a:r>
              <a:rPr lang="en-IN" sz="2400" dirty="0">
                <a:solidFill>
                  <a:schemeClr val="accent5">
                    <a:lumMod val="50000"/>
                  </a:schemeClr>
                </a:solidFill>
                <a:latin typeface="Times New Roman" panose="02020603050405020304" pitchFamily="18" charset="0"/>
                <a:cs typeface="Times New Roman" panose="02020603050405020304" pitchFamily="18" charset="0"/>
              </a:rPr>
              <a:t>Incomplete</a:t>
            </a:r>
          </a:p>
          <a:p>
            <a:pPr marL="914400" lvl="3" indent="-342900">
              <a:buFont typeface="Arial" panose="020B0604020202020204" pitchFamily="34" charset="0"/>
              <a:buChar char="•"/>
            </a:pPr>
            <a:r>
              <a:rPr lang="en-IN" sz="2400" dirty="0">
                <a:solidFill>
                  <a:schemeClr val="accent5">
                    <a:lumMod val="50000"/>
                  </a:schemeClr>
                </a:solidFill>
                <a:latin typeface="Times New Roman" panose="02020603050405020304" pitchFamily="18" charset="0"/>
                <a:cs typeface="Times New Roman" panose="02020603050405020304" pitchFamily="18" charset="0"/>
              </a:rPr>
              <a:t>Inconsistent</a:t>
            </a:r>
          </a:p>
          <a:p>
            <a:pPr marL="914400" lvl="3" indent="-342900">
              <a:buFont typeface="Arial" panose="020B0604020202020204" pitchFamily="34" charset="0"/>
              <a:buChar char="•"/>
            </a:pPr>
            <a:r>
              <a:rPr lang="en-IN" sz="2400" dirty="0">
                <a:solidFill>
                  <a:schemeClr val="accent5">
                    <a:lumMod val="50000"/>
                  </a:schemeClr>
                </a:solidFill>
                <a:latin typeface="Times New Roman" panose="02020603050405020304" pitchFamily="18" charset="0"/>
                <a:cs typeface="Times New Roman" panose="02020603050405020304" pitchFamily="18" charset="0"/>
              </a:rPr>
              <a:t>Noisy</a:t>
            </a:r>
          </a:p>
          <a:p>
            <a:pPr marL="914400" lvl="3" indent="-342900">
              <a:buFont typeface="Arial" panose="020B0604020202020204" pitchFamily="34" charset="0"/>
              <a:buChar char="•"/>
            </a:pPr>
            <a:r>
              <a:rPr lang="en-IN" sz="2400" dirty="0">
                <a:solidFill>
                  <a:schemeClr val="accent5">
                    <a:lumMod val="50000"/>
                  </a:schemeClr>
                </a:solidFill>
                <a:latin typeface="Times New Roman" panose="02020603050405020304" pitchFamily="18" charset="0"/>
                <a:cs typeface="Times New Roman" panose="02020603050405020304" pitchFamily="18" charset="0"/>
              </a:rPr>
              <a:t>Duplicate</a:t>
            </a:r>
          </a:p>
          <a:p>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
        <p:nvSpPr>
          <p:cNvPr id="2" name="TextBox 1"/>
          <p:cNvSpPr txBox="1"/>
          <p:nvPr/>
        </p:nvSpPr>
        <p:spPr>
          <a:xfrm>
            <a:off x="5791200" y="3756732"/>
            <a:ext cx="5826034" cy="2677656"/>
          </a:xfrm>
          <a:prstGeom prst="rect">
            <a:avLst/>
          </a:prstGeom>
          <a:noFill/>
        </p:spPr>
        <p:txBody>
          <a:bodyPr wrap="square" rtlCol="0">
            <a:spAutoFit/>
          </a:bodyPr>
          <a:lstStyle/>
          <a:p>
            <a:r>
              <a:rPr lang="en-IN" sz="2400" b="1" dirty="0">
                <a:solidFill>
                  <a:schemeClr val="accent5">
                    <a:lumMod val="50000"/>
                  </a:schemeClr>
                </a:solidFill>
                <a:latin typeface="Times New Roman" panose="02020603050405020304" pitchFamily="18" charset="0"/>
                <a:cs typeface="Times New Roman" panose="02020603050405020304" pitchFamily="18" charset="0"/>
              </a:rPr>
              <a:t>Quality data Elements</a:t>
            </a:r>
          </a:p>
          <a:p>
            <a:pPr lvl="2" indent="-342900">
              <a:buFont typeface="Arial" panose="020B0604020202020204" pitchFamily="34" charset="0"/>
              <a:buChar char="•"/>
            </a:pPr>
            <a:r>
              <a:rPr lang="en-IN" sz="2400" dirty="0">
                <a:solidFill>
                  <a:schemeClr val="accent5">
                    <a:lumMod val="50000"/>
                  </a:schemeClr>
                </a:solidFill>
                <a:latin typeface="Times New Roman" panose="02020603050405020304" pitchFamily="18" charset="0"/>
                <a:cs typeface="Times New Roman" panose="02020603050405020304" pitchFamily="18" charset="0"/>
              </a:rPr>
              <a:t>Accuracy</a:t>
            </a:r>
          </a:p>
          <a:p>
            <a:pPr lvl="2" indent="-342900">
              <a:buFont typeface="Arial" panose="020B0604020202020204" pitchFamily="34" charset="0"/>
              <a:buChar char="•"/>
            </a:pPr>
            <a:r>
              <a:rPr lang="en-IN" sz="2400" dirty="0">
                <a:solidFill>
                  <a:schemeClr val="accent5">
                    <a:lumMod val="50000"/>
                  </a:schemeClr>
                </a:solidFill>
                <a:latin typeface="Times New Roman" panose="02020603050405020304" pitchFamily="18" charset="0"/>
                <a:cs typeface="Times New Roman" panose="02020603050405020304" pitchFamily="18" charset="0"/>
              </a:rPr>
              <a:t>Completeness</a:t>
            </a:r>
          </a:p>
          <a:p>
            <a:pPr lvl="2" indent="-342900">
              <a:buFont typeface="Arial" panose="020B0604020202020204" pitchFamily="34" charset="0"/>
              <a:buChar char="•"/>
            </a:pPr>
            <a:r>
              <a:rPr lang="en-IN" sz="2400" dirty="0">
                <a:solidFill>
                  <a:schemeClr val="accent5">
                    <a:lumMod val="50000"/>
                  </a:schemeClr>
                </a:solidFill>
                <a:latin typeface="Times New Roman" panose="02020603050405020304" pitchFamily="18" charset="0"/>
                <a:cs typeface="Times New Roman" panose="02020603050405020304" pitchFamily="18" charset="0"/>
              </a:rPr>
              <a:t>Consistency</a:t>
            </a:r>
          </a:p>
          <a:p>
            <a:pPr lvl="2" indent="-342900">
              <a:buFont typeface="Arial" panose="020B0604020202020204" pitchFamily="34" charset="0"/>
              <a:buChar char="•"/>
            </a:pPr>
            <a:r>
              <a:rPr lang="en-IN" sz="2400" dirty="0">
                <a:solidFill>
                  <a:schemeClr val="accent5">
                    <a:lumMod val="50000"/>
                  </a:schemeClr>
                </a:solidFill>
                <a:latin typeface="Times New Roman" panose="02020603050405020304" pitchFamily="18" charset="0"/>
                <a:cs typeface="Times New Roman" panose="02020603050405020304" pitchFamily="18" charset="0"/>
              </a:rPr>
              <a:t>Believability</a:t>
            </a:r>
          </a:p>
          <a:p>
            <a:pPr lvl="2" indent="-342900">
              <a:buFont typeface="Arial" panose="020B0604020202020204" pitchFamily="34" charset="0"/>
              <a:buChar char="•"/>
            </a:pPr>
            <a:r>
              <a:rPr lang="en-IN" sz="2400" dirty="0">
                <a:solidFill>
                  <a:schemeClr val="accent5">
                    <a:lumMod val="50000"/>
                  </a:schemeClr>
                </a:solidFill>
                <a:latin typeface="Times New Roman" panose="02020603050405020304" pitchFamily="18" charset="0"/>
                <a:cs typeface="Times New Roman" panose="02020603050405020304" pitchFamily="18" charset="0"/>
              </a:rPr>
              <a:t>Availability</a:t>
            </a:r>
          </a:p>
          <a:p>
            <a:endParaRPr lang="en-IN" sz="2400" dirty="0"/>
          </a:p>
        </p:txBody>
      </p:sp>
    </p:spTree>
    <p:extLst>
      <p:ext uri="{BB962C8B-B14F-4D97-AF65-F5344CB8AC3E}">
        <p14:creationId xmlns:p14="http://schemas.microsoft.com/office/powerpoint/2010/main" val="19138530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126" y="19762"/>
            <a:ext cx="12192000" cy="68580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9987" y="66822"/>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8                                                     CD-404   Data Collection and Data Pre-Processing			UNIT 2</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302033" y="2255518"/>
            <a:ext cx="4162698" cy="1015663"/>
          </a:xfrm>
          <a:prstGeom prst="rect">
            <a:avLst/>
          </a:prstGeom>
          <a:noFill/>
        </p:spPr>
        <p:txBody>
          <a:bodyPr wrap="square" rtlCol="0">
            <a:spAutoFit/>
          </a:bodyPr>
          <a:lstStyle/>
          <a:p>
            <a:pPr algn="ctr"/>
            <a:r>
              <a:rPr lang="en-IN" sz="6000" b="1" spc="50" dirty="0" smtClean="0">
                <a:ln w="0">
                  <a:solidFill>
                    <a:srgbClr val="FF66FF"/>
                  </a:solidFill>
                </a:ln>
                <a:solidFill>
                  <a:schemeClr val="bg2"/>
                </a:solidFill>
                <a:effectLst>
                  <a:innerShdw blurRad="63500" dist="50800" dir="13500000">
                    <a:srgbClr val="000000">
                      <a:alpha val="50000"/>
                    </a:srgbClr>
                  </a:innerShdw>
                </a:effectLst>
                <a:latin typeface="Monotype Corsiva" panose="03010101010201010101" pitchFamily="66" charset="0"/>
                <a:cs typeface="Times New Roman" panose="02020603050405020304" pitchFamily="18" charset="0"/>
              </a:rPr>
              <a:t>THANKYOU</a:t>
            </a:r>
            <a:endParaRPr lang="en-IN" sz="6000" b="1" spc="50" dirty="0">
              <a:ln w="0">
                <a:solidFill>
                  <a:srgbClr val="FF66FF"/>
                </a:solidFill>
              </a:ln>
              <a:solidFill>
                <a:schemeClr val="bg2"/>
              </a:solidFill>
              <a:effectLst>
                <a:innerShdw blurRad="63500" dist="50800" dir="13500000">
                  <a:srgbClr val="000000">
                    <a:alpha val="50000"/>
                  </a:srgbClr>
                </a:innerShdw>
              </a:effectLst>
              <a:latin typeface="Monotype Corsiva" panose="03010101010201010101" pitchFamily="66" charset="0"/>
            </a:endParaRPr>
          </a:p>
        </p:txBody>
      </p:sp>
      <p:pic>
        <p:nvPicPr>
          <p:cNvPr id="11" name="Picture 10"/>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2625371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8                                                     CD-404   Data Collection and Data Pre-Processing			UNIT 2</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0925" y="905100"/>
            <a:ext cx="11425646" cy="4278094"/>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Data </a:t>
            </a:r>
            <a:r>
              <a:rPr lang="en-IN" sz="3200" b="1" dirty="0" smtClean="0">
                <a:latin typeface="Times New Roman" panose="02020603050405020304" pitchFamily="18" charset="0"/>
                <a:cs typeface="Times New Roman" panose="02020603050405020304" pitchFamily="18" charset="0"/>
              </a:rPr>
              <a:t>Pre-processing </a:t>
            </a:r>
            <a:r>
              <a:rPr lang="en-IN" sz="3200" b="1" dirty="0">
                <a:latin typeface="Times New Roman" panose="02020603050405020304" pitchFamily="18" charset="0"/>
                <a:cs typeface="Times New Roman" panose="02020603050405020304" pitchFamily="18" charset="0"/>
              </a:rPr>
              <a:t>for ML</a:t>
            </a:r>
          </a:p>
          <a:p>
            <a:pPr marL="285750" indent="-285750" algn="just">
              <a:lnSpc>
                <a:spcPct val="150000"/>
              </a:lnSpc>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Data </a:t>
            </a:r>
            <a:r>
              <a:rPr lang="en-IN" sz="3200" dirty="0" smtClean="0">
                <a:latin typeface="Times New Roman" panose="02020603050405020304" pitchFamily="18" charset="0"/>
                <a:cs typeface="Times New Roman" panose="02020603050405020304" pitchFamily="18" charset="0"/>
              </a:rPr>
              <a:t>pre-processing </a:t>
            </a:r>
            <a:r>
              <a:rPr lang="en-IN" sz="3200" dirty="0">
                <a:latin typeface="Times New Roman" panose="02020603050405020304" pitchFamily="18" charset="0"/>
                <a:cs typeface="Times New Roman" panose="02020603050405020304" pitchFamily="18" charset="0"/>
              </a:rPr>
              <a:t>is the processing of preparing the data and making it suitable for a ML model.</a:t>
            </a:r>
          </a:p>
          <a:p>
            <a:pPr marL="285750" indent="-285750" algn="just">
              <a:lnSpc>
                <a:spcPct val="150000"/>
              </a:lnSpc>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A quality of data affects the ability of model to learn , hence it is extremely important that we process data before giving as input to model</a:t>
            </a:r>
            <a:r>
              <a:rPr lang="en-IN" sz="3200" dirty="0" smtClean="0">
                <a:latin typeface="Times New Roman" panose="02020603050405020304" pitchFamily="18" charset="0"/>
                <a:cs typeface="Times New Roman" panose="02020603050405020304" pitchFamily="18" charset="0"/>
              </a:rPr>
              <a:t>.</a:t>
            </a:r>
            <a:endParaRPr lang="en-IN" sz="3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10597419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8                                                     CD-404   Data Collection and Data Pre-Processing			UNIT 2</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0925" y="905100"/>
            <a:ext cx="11425646" cy="4555093"/>
          </a:xfrm>
          <a:prstGeom prst="rect">
            <a:avLst/>
          </a:prstGeom>
          <a:noFill/>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Data Pre-processing for ML</a:t>
            </a:r>
          </a:p>
          <a:p>
            <a:pPr indent="-28575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Whenever data is generated from different sources it is collected in raw format which is not suitable for analysis. So data pre-processing is a technique that is used to convert the raw data into a clean dataset.</a:t>
            </a:r>
          </a:p>
          <a:p>
            <a:pPr marL="285750" indent="-28575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Data in raw format contains noises, missing </a:t>
            </a:r>
            <a:r>
              <a:rPr lang="en-IN" sz="2800" dirty="0" smtClean="0">
                <a:latin typeface="Times New Roman" panose="02020603050405020304" pitchFamily="18" charset="0"/>
                <a:cs typeface="Times New Roman" panose="02020603050405020304" pitchFamily="18" charset="0"/>
              </a:rPr>
              <a:t>values, not in usable </a:t>
            </a:r>
            <a:r>
              <a:rPr lang="en-IN" sz="2800" dirty="0">
                <a:latin typeface="Times New Roman" panose="02020603050405020304" pitchFamily="18" charset="0"/>
                <a:cs typeface="Times New Roman" panose="02020603050405020304" pitchFamily="18" charset="0"/>
              </a:rPr>
              <a:t>format.</a:t>
            </a:r>
          </a:p>
          <a:p>
            <a:pPr marL="285750" indent="-28575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Data pre-processing cleans the data and make it suitable for ML model which also </a:t>
            </a:r>
            <a:r>
              <a:rPr lang="en-IN" sz="2800" dirty="0" smtClean="0">
                <a:latin typeface="Times New Roman" panose="02020603050405020304" pitchFamily="18" charset="0"/>
                <a:cs typeface="Times New Roman" panose="02020603050405020304" pitchFamily="18" charset="0"/>
              </a:rPr>
              <a:t>increases </a:t>
            </a:r>
            <a:r>
              <a:rPr lang="en-IN" sz="2800" dirty="0">
                <a:latin typeface="Times New Roman" panose="02020603050405020304" pitchFamily="18" charset="0"/>
                <a:cs typeface="Times New Roman" panose="02020603050405020304" pitchFamily="18" charset="0"/>
              </a:rPr>
              <a:t>the </a:t>
            </a:r>
            <a:r>
              <a:rPr lang="en-IN" sz="2800" dirty="0" smtClean="0">
                <a:latin typeface="Times New Roman" panose="02020603050405020304" pitchFamily="18" charset="0"/>
                <a:cs typeface="Times New Roman" panose="02020603050405020304" pitchFamily="18" charset="0"/>
              </a:rPr>
              <a:t>accuracy </a:t>
            </a:r>
            <a:r>
              <a:rPr lang="en-IN" sz="2800" dirty="0">
                <a:latin typeface="Times New Roman" panose="02020603050405020304" pitchFamily="18" charset="0"/>
                <a:cs typeface="Times New Roman" panose="02020603050405020304" pitchFamily="18" charset="0"/>
              </a:rPr>
              <a:t>and efficiency of a ML model.</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2746033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9338"/>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8                                                     CD-404   Data Collection and Data Pre-Processing			UNIT 2</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0925" y="905100"/>
            <a:ext cx="11425646" cy="4745915"/>
          </a:xfrm>
          <a:prstGeom prst="rect">
            <a:avLst/>
          </a:prstGeom>
          <a:noFill/>
        </p:spPr>
        <p:txBody>
          <a:bodyPr wrap="square" rtlCol="0">
            <a:spAutoFit/>
          </a:bodyPr>
          <a:lstStyle/>
          <a:p>
            <a:r>
              <a:rPr lang="en-US" altLang="en-US" sz="2800" b="1" dirty="0">
                <a:latin typeface="Times New Roman" panose="02020603050405020304" pitchFamily="18" charset="0"/>
                <a:cs typeface="Times New Roman" panose="02020603050405020304" pitchFamily="18" charset="0"/>
              </a:rPr>
              <a:t>Data Quality: Why Preprocess the Data?</a:t>
            </a:r>
          </a:p>
          <a:p>
            <a:pPr>
              <a:lnSpc>
                <a:spcPct val="140000"/>
              </a:lnSpc>
            </a:pPr>
            <a:r>
              <a:rPr lang="en-US" altLang="en-US" sz="2800" dirty="0">
                <a:latin typeface="Times New Roman" panose="02020603050405020304" pitchFamily="18" charset="0"/>
                <a:cs typeface="Times New Roman" panose="02020603050405020304" pitchFamily="18" charset="0"/>
              </a:rPr>
              <a:t>Measures for data quality: A multidimensional view</a:t>
            </a:r>
          </a:p>
          <a:p>
            <a:pPr lvl="1">
              <a:lnSpc>
                <a:spcPct val="140000"/>
              </a:lnSpc>
            </a:pPr>
            <a:r>
              <a:rPr lang="en-US" altLang="en-US" sz="2800" dirty="0">
                <a:latin typeface="Times New Roman" panose="02020603050405020304" pitchFamily="18" charset="0"/>
                <a:cs typeface="Times New Roman" panose="02020603050405020304" pitchFamily="18" charset="0"/>
              </a:rPr>
              <a:t>Accuracy: </a:t>
            </a:r>
            <a:endParaRPr lang="en-US" altLang="en-US" sz="2800" dirty="0" smtClean="0">
              <a:latin typeface="Times New Roman" panose="02020603050405020304" pitchFamily="18" charset="0"/>
              <a:cs typeface="Times New Roman" panose="02020603050405020304" pitchFamily="18" charset="0"/>
            </a:endParaRPr>
          </a:p>
          <a:p>
            <a:pPr lvl="1">
              <a:lnSpc>
                <a:spcPct val="140000"/>
              </a:lnSpc>
            </a:pPr>
            <a:r>
              <a:rPr lang="en-US" altLang="en-US" sz="2800" dirty="0" smtClean="0">
                <a:latin typeface="Times New Roman" panose="02020603050405020304" pitchFamily="18" charset="0"/>
                <a:cs typeface="Times New Roman" panose="02020603050405020304" pitchFamily="18" charset="0"/>
              </a:rPr>
              <a:t>Completeness</a:t>
            </a:r>
            <a:r>
              <a:rPr lang="en-US" altLang="en-US" sz="2800" dirty="0">
                <a:latin typeface="Times New Roman" panose="02020603050405020304" pitchFamily="18" charset="0"/>
                <a:cs typeface="Times New Roman" panose="02020603050405020304" pitchFamily="18" charset="0"/>
              </a:rPr>
              <a:t>: </a:t>
            </a:r>
            <a:endParaRPr lang="en-US" altLang="en-US" sz="2800" dirty="0" smtClean="0">
              <a:latin typeface="Times New Roman" panose="02020603050405020304" pitchFamily="18" charset="0"/>
              <a:cs typeface="Times New Roman" panose="02020603050405020304" pitchFamily="18" charset="0"/>
            </a:endParaRPr>
          </a:p>
          <a:p>
            <a:pPr lvl="1">
              <a:lnSpc>
                <a:spcPct val="140000"/>
              </a:lnSpc>
            </a:pPr>
            <a:r>
              <a:rPr lang="en-US" altLang="en-US" sz="2800" dirty="0" smtClean="0">
                <a:latin typeface="Times New Roman" panose="02020603050405020304" pitchFamily="18" charset="0"/>
                <a:cs typeface="Times New Roman" panose="02020603050405020304" pitchFamily="18" charset="0"/>
              </a:rPr>
              <a:t>Consistency</a:t>
            </a:r>
            <a:r>
              <a:rPr lang="en-US" altLang="en-US" sz="2800" dirty="0">
                <a:latin typeface="Times New Roman" panose="02020603050405020304" pitchFamily="18" charset="0"/>
                <a:cs typeface="Times New Roman" panose="02020603050405020304" pitchFamily="18" charset="0"/>
              </a:rPr>
              <a:t>: </a:t>
            </a:r>
            <a:endParaRPr lang="en-US" altLang="en-US" sz="2800" dirty="0" smtClean="0">
              <a:latin typeface="Times New Roman" panose="02020603050405020304" pitchFamily="18" charset="0"/>
              <a:cs typeface="Times New Roman" panose="02020603050405020304" pitchFamily="18" charset="0"/>
            </a:endParaRPr>
          </a:p>
          <a:p>
            <a:pPr lvl="1">
              <a:lnSpc>
                <a:spcPct val="140000"/>
              </a:lnSpc>
            </a:pPr>
            <a:r>
              <a:rPr lang="en-US" altLang="en-US" sz="2800" dirty="0" smtClean="0">
                <a:latin typeface="Times New Roman" panose="02020603050405020304" pitchFamily="18" charset="0"/>
                <a:cs typeface="Times New Roman" panose="02020603050405020304" pitchFamily="18" charset="0"/>
              </a:rPr>
              <a:t>Timeliness</a:t>
            </a:r>
            <a:r>
              <a:rPr lang="en-US" altLang="en-US" sz="2800" dirty="0">
                <a:latin typeface="Times New Roman" panose="02020603050405020304" pitchFamily="18" charset="0"/>
                <a:cs typeface="Times New Roman" panose="02020603050405020304" pitchFamily="18" charset="0"/>
              </a:rPr>
              <a:t>: </a:t>
            </a:r>
            <a:endParaRPr lang="en-US" altLang="en-US" sz="2800" dirty="0" smtClean="0">
              <a:latin typeface="Times New Roman" panose="02020603050405020304" pitchFamily="18" charset="0"/>
              <a:cs typeface="Times New Roman" panose="02020603050405020304" pitchFamily="18" charset="0"/>
            </a:endParaRPr>
          </a:p>
          <a:p>
            <a:pPr lvl="1">
              <a:lnSpc>
                <a:spcPct val="140000"/>
              </a:lnSpc>
            </a:pPr>
            <a:r>
              <a:rPr lang="en-US" altLang="en-US" sz="2800" dirty="0" smtClean="0">
                <a:latin typeface="Times New Roman" panose="02020603050405020304" pitchFamily="18" charset="0"/>
                <a:cs typeface="Times New Roman" panose="02020603050405020304" pitchFamily="18" charset="0"/>
              </a:rPr>
              <a:t>Believability</a:t>
            </a:r>
            <a:r>
              <a:rPr lang="en-US" altLang="en-US" sz="2800" dirty="0">
                <a:latin typeface="Times New Roman" panose="02020603050405020304" pitchFamily="18" charset="0"/>
                <a:cs typeface="Times New Roman" panose="02020603050405020304" pitchFamily="18" charset="0"/>
              </a:rPr>
              <a:t>: </a:t>
            </a:r>
            <a:endParaRPr lang="en-US" altLang="en-US" sz="2800" dirty="0" smtClean="0">
              <a:latin typeface="Times New Roman" panose="02020603050405020304" pitchFamily="18" charset="0"/>
              <a:cs typeface="Times New Roman" panose="02020603050405020304" pitchFamily="18" charset="0"/>
            </a:endParaRPr>
          </a:p>
          <a:p>
            <a:pPr lvl="1">
              <a:lnSpc>
                <a:spcPct val="140000"/>
              </a:lnSpc>
            </a:pPr>
            <a:r>
              <a:rPr lang="en-US" altLang="en-US" sz="2800" dirty="0" smtClean="0">
                <a:latin typeface="Times New Roman" panose="02020603050405020304" pitchFamily="18" charset="0"/>
                <a:cs typeface="Times New Roman" panose="02020603050405020304" pitchFamily="18" charset="0"/>
              </a:rPr>
              <a:t>Interpretability</a:t>
            </a:r>
            <a:r>
              <a:rPr lang="en-US" altLang="en-US" sz="2800" dirty="0">
                <a:latin typeface="Times New Roman" panose="02020603050405020304" pitchFamily="18" charset="0"/>
                <a:cs typeface="Times New Roman" panose="02020603050405020304" pitchFamily="18" charset="0"/>
              </a:rPr>
              <a:t>: </a:t>
            </a:r>
            <a:endParaRPr lang="en-US" altLang="en-US" sz="28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33493642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8                                                     CD-404   Data Collection and Data Pre-Processing			UNIT 2</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83029" y="453126"/>
            <a:ext cx="11425646" cy="6173998"/>
          </a:xfrm>
          <a:prstGeom prst="rect">
            <a:avLst/>
          </a:prstGeom>
          <a:noFill/>
        </p:spPr>
        <p:txBody>
          <a:bodyPr wrap="square" rtlCol="0">
            <a:spAutoFit/>
          </a:bodyPr>
          <a:lstStyle/>
          <a:p>
            <a:pPr>
              <a:lnSpc>
                <a:spcPct val="140000"/>
              </a:lnSpc>
            </a:pPr>
            <a:r>
              <a:rPr lang="en-US" altLang="en-US" sz="2800" dirty="0">
                <a:latin typeface="Times New Roman" panose="02020603050405020304" pitchFamily="18" charset="0"/>
                <a:cs typeface="Times New Roman" panose="02020603050405020304" pitchFamily="18" charset="0"/>
              </a:rPr>
              <a:t>Major Tasks in Data Preprocessing</a:t>
            </a:r>
          </a:p>
          <a:p>
            <a:pPr>
              <a:lnSpc>
                <a:spcPct val="140000"/>
              </a:lnSpc>
            </a:pPr>
            <a:r>
              <a:rPr lang="en-US" altLang="en-US" sz="2000" b="1" dirty="0" smtClean="0">
                <a:latin typeface="Times New Roman" panose="02020603050405020304" pitchFamily="18" charset="0"/>
                <a:cs typeface="Times New Roman" panose="02020603050405020304" pitchFamily="18" charset="0"/>
              </a:rPr>
              <a:t>Data collection</a:t>
            </a:r>
          </a:p>
          <a:p>
            <a:pPr lvl="1">
              <a:lnSpc>
                <a:spcPct val="140000"/>
              </a:lnSpc>
            </a:pPr>
            <a:r>
              <a:rPr lang="en-US" altLang="en-US" sz="2000" dirty="0" smtClean="0">
                <a:latin typeface="Times New Roman" panose="02020603050405020304" pitchFamily="18" charset="0"/>
                <a:cs typeface="Times New Roman" panose="02020603050405020304" pitchFamily="18" charset="0"/>
              </a:rPr>
              <a:t>Collect data from different sources</a:t>
            </a:r>
          </a:p>
          <a:p>
            <a:pPr>
              <a:lnSpc>
                <a:spcPct val="140000"/>
              </a:lnSpc>
            </a:pPr>
            <a:r>
              <a:rPr lang="en-US" altLang="en-US" sz="2000" b="1" dirty="0" smtClean="0">
                <a:latin typeface="Times New Roman" panose="02020603050405020304" pitchFamily="18" charset="0"/>
                <a:cs typeface="Times New Roman" panose="02020603050405020304" pitchFamily="18" charset="0"/>
              </a:rPr>
              <a:t>Data </a:t>
            </a:r>
            <a:r>
              <a:rPr lang="en-US" altLang="en-US" sz="2000" b="1" dirty="0">
                <a:latin typeface="Times New Roman" panose="02020603050405020304" pitchFamily="18" charset="0"/>
                <a:cs typeface="Times New Roman" panose="02020603050405020304" pitchFamily="18" charset="0"/>
              </a:rPr>
              <a:t>cleaning</a:t>
            </a:r>
          </a:p>
          <a:p>
            <a:pPr lvl="1">
              <a:lnSpc>
                <a:spcPct val="140000"/>
              </a:lnSpc>
            </a:pPr>
            <a:r>
              <a:rPr lang="en-US" altLang="en-US" sz="2000" dirty="0">
                <a:latin typeface="Times New Roman" panose="02020603050405020304" pitchFamily="18" charset="0"/>
                <a:cs typeface="Times New Roman" panose="02020603050405020304" pitchFamily="18" charset="0"/>
              </a:rPr>
              <a:t>Fill in missing values, smooth noisy data, identify or remove outliers, and resolve inconsistencies</a:t>
            </a:r>
          </a:p>
          <a:p>
            <a:pPr>
              <a:lnSpc>
                <a:spcPct val="140000"/>
              </a:lnSpc>
            </a:pPr>
            <a:r>
              <a:rPr lang="en-US" altLang="en-US" sz="2000" b="1" dirty="0">
                <a:latin typeface="Times New Roman" panose="02020603050405020304" pitchFamily="18" charset="0"/>
                <a:cs typeface="Times New Roman" panose="02020603050405020304" pitchFamily="18" charset="0"/>
              </a:rPr>
              <a:t>Data integration</a:t>
            </a:r>
          </a:p>
          <a:p>
            <a:pPr lvl="1">
              <a:lnSpc>
                <a:spcPct val="140000"/>
              </a:lnSpc>
            </a:pPr>
            <a:r>
              <a:rPr lang="en-US" altLang="en-US" sz="2000" dirty="0">
                <a:latin typeface="Times New Roman" panose="02020603050405020304" pitchFamily="18" charset="0"/>
                <a:cs typeface="Times New Roman" panose="02020603050405020304" pitchFamily="18" charset="0"/>
              </a:rPr>
              <a:t>Integration of multiple </a:t>
            </a:r>
            <a:r>
              <a:rPr lang="en-US" altLang="en-US" sz="2000" dirty="0" smtClean="0">
                <a:latin typeface="Times New Roman" panose="02020603050405020304" pitchFamily="18" charset="0"/>
                <a:cs typeface="Times New Roman" panose="02020603050405020304" pitchFamily="18" charset="0"/>
              </a:rPr>
              <a:t>databases or </a:t>
            </a:r>
            <a:r>
              <a:rPr lang="en-US" altLang="en-US" sz="2000" dirty="0">
                <a:latin typeface="Times New Roman" panose="02020603050405020304" pitchFamily="18" charset="0"/>
                <a:cs typeface="Times New Roman" panose="02020603050405020304" pitchFamily="18" charset="0"/>
              </a:rPr>
              <a:t>files</a:t>
            </a:r>
          </a:p>
          <a:p>
            <a:pPr>
              <a:lnSpc>
                <a:spcPct val="140000"/>
              </a:lnSpc>
            </a:pPr>
            <a:r>
              <a:rPr lang="en-US" altLang="en-US" sz="2000" b="1" dirty="0">
                <a:latin typeface="Times New Roman" panose="02020603050405020304" pitchFamily="18" charset="0"/>
                <a:cs typeface="Times New Roman" panose="02020603050405020304" pitchFamily="18" charset="0"/>
              </a:rPr>
              <a:t>Data reduction</a:t>
            </a:r>
          </a:p>
          <a:p>
            <a:pPr lvl="1">
              <a:lnSpc>
                <a:spcPct val="140000"/>
              </a:lnSpc>
            </a:pPr>
            <a:r>
              <a:rPr lang="en-US" altLang="en-US" sz="2000" dirty="0">
                <a:latin typeface="Times New Roman" panose="02020603050405020304" pitchFamily="18" charset="0"/>
                <a:cs typeface="Times New Roman" panose="02020603050405020304" pitchFamily="18" charset="0"/>
              </a:rPr>
              <a:t>Dimensionality reduction</a:t>
            </a:r>
          </a:p>
          <a:p>
            <a:pPr lvl="1">
              <a:lnSpc>
                <a:spcPct val="140000"/>
              </a:lnSpc>
            </a:pPr>
            <a:r>
              <a:rPr lang="en-US" altLang="en-US" sz="2000" dirty="0">
                <a:latin typeface="Times New Roman" panose="02020603050405020304" pitchFamily="18" charset="0"/>
                <a:cs typeface="Times New Roman" panose="02020603050405020304" pitchFamily="18" charset="0"/>
              </a:rPr>
              <a:t>Data compression</a:t>
            </a:r>
          </a:p>
          <a:p>
            <a:pPr>
              <a:lnSpc>
                <a:spcPct val="140000"/>
              </a:lnSpc>
            </a:pPr>
            <a:r>
              <a:rPr lang="en-US" altLang="en-US" sz="2000" b="1" dirty="0">
                <a:latin typeface="Times New Roman" panose="02020603050405020304" pitchFamily="18" charset="0"/>
                <a:cs typeface="Times New Roman" panose="02020603050405020304" pitchFamily="18" charset="0"/>
              </a:rPr>
              <a:t>Data transformation and data discretization</a:t>
            </a:r>
          </a:p>
          <a:p>
            <a:pPr lvl="1">
              <a:lnSpc>
                <a:spcPct val="140000"/>
              </a:lnSpc>
            </a:pPr>
            <a:r>
              <a:rPr lang="en-US" altLang="en-US" sz="2000" dirty="0">
                <a:latin typeface="Times New Roman" panose="02020603050405020304" pitchFamily="18" charset="0"/>
                <a:cs typeface="Times New Roman" panose="02020603050405020304" pitchFamily="18" charset="0"/>
              </a:rPr>
              <a:t>Normalization </a:t>
            </a:r>
          </a:p>
          <a:p>
            <a:pPr lvl="1">
              <a:lnSpc>
                <a:spcPct val="140000"/>
              </a:lnSpc>
            </a:pPr>
            <a:r>
              <a:rPr lang="en-US" altLang="en-US" sz="2000" dirty="0">
                <a:latin typeface="Times New Roman" panose="02020603050405020304" pitchFamily="18" charset="0"/>
                <a:cs typeface="Times New Roman" panose="02020603050405020304" pitchFamily="18" charset="0"/>
              </a:rPr>
              <a:t>Concept hierarchy generation</a:t>
            </a:r>
          </a:p>
          <a:p>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31930333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8                                                     CD-404   Data Collection and Data Pre-Processing			UNIT 2</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0925" y="905100"/>
            <a:ext cx="11425646" cy="2031325"/>
          </a:xfrm>
          <a:prstGeom prst="rect">
            <a:avLst/>
          </a:prstGeom>
          <a:noFill/>
        </p:spPr>
        <p:txBody>
          <a:bodyPr wrap="square" rtlCol="0">
            <a:spAutoFit/>
          </a:bodyPr>
          <a:lstStyle/>
          <a:p>
            <a:pPr>
              <a:lnSpc>
                <a:spcPct val="150000"/>
              </a:lnSpc>
            </a:pPr>
            <a:r>
              <a:rPr lang="en-IN" sz="2800" b="1" smtClean="0">
                <a:solidFill>
                  <a:schemeClr val="accent5">
                    <a:lumMod val="50000"/>
                  </a:schemeClr>
                </a:solidFill>
                <a:latin typeface="Times New Roman" panose="02020603050405020304" pitchFamily="18" charset="0"/>
                <a:cs typeface="Times New Roman" panose="02020603050405020304" pitchFamily="18" charset="0"/>
              </a:rPr>
              <a:t>What </a:t>
            </a:r>
            <a:r>
              <a:rPr lang="en-IN" sz="2800" b="1" dirty="0">
                <a:solidFill>
                  <a:schemeClr val="accent5">
                    <a:lumMod val="50000"/>
                  </a:schemeClr>
                </a:solidFill>
                <a:latin typeface="Times New Roman" panose="02020603050405020304" pitchFamily="18" charset="0"/>
                <a:cs typeface="Times New Roman" panose="02020603050405020304" pitchFamily="18" charset="0"/>
              </a:rPr>
              <a:t>is data cleaning?</a:t>
            </a:r>
          </a:p>
          <a:p>
            <a:pPr>
              <a:lnSpc>
                <a:spcPct val="150000"/>
              </a:lnSpc>
            </a:pPr>
            <a:r>
              <a:rPr lang="en-IN" sz="2800" dirty="0">
                <a:solidFill>
                  <a:schemeClr val="accent5">
                    <a:lumMod val="50000"/>
                  </a:schemeClr>
                </a:solidFill>
                <a:latin typeface="Times New Roman" panose="02020603050405020304" pitchFamily="18" charset="0"/>
                <a:cs typeface="Times New Roman" panose="02020603050405020304" pitchFamily="18" charset="0"/>
              </a:rPr>
              <a:t>Data cleaning means fill in missing values, smooth out noise while identifying outliers and correct inconsistency in data.</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pic>
        <p:nvPicPr>
          <p:cNvPr id="8" name="Picture 7"/>
          <p:cNvPicPr>
            <a:picLocks noChangeAspect="1"/>
          </p:cNvPicPr>
          <p:nvPr/>
        </p:nvPicPr>
        <p:blipFill>
          <a:blip r:embed="rId3"/>
          <a:stretch>
            <a:fillRect/>
          </a:stretch>
        </p:blipFill>
        <p:spPr>
          <a:xfrm>
            <a:off x="1510937" y="3200343"/>
            <a:ext cx="9614263" cy="2415215"/>
          </a:xfrm>
          <a:prstGeom prst="rect">
            <a:avLst/>
          </a:prstGeom>
        </p:spPr>
      </p:pic>
    </p:spTree>
    <p:extLst>
      <p:ext uri="{BB962C8B-B14F-4D97-AF65-F5344CB8AC3E}">
        <p14:creationId xmlns:p14="http://schemas.microsoft.com/office/powerpoint/2010/main" val="1710240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1594</TotalTime>
  <Words>2645</Words>
  <Application>Microsoft Office PowerPoint</Application>
  <PresentationFormat>Widescreen</PresentationFormat>
  <Paragraphs>431</Paragraphs>
  <Slides>40</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40</vt:i4>
      </vt:variant>
    </vt:vector>
  </HeadingPairs>
  <TitlesOfParts>
    <vt:vector size="47" baseType="lpstr">
      <vt:lpstr>Arial</vt:lpstr>
      <vt:lpstr>Calibri</vt:lpstr>
      <vt:lpstr>Calibri Light</vt:lpstr>
      <vt:lpstr>Monotype Corsiva</vt:lpstr>
      <vt:lpstr>Times New Roman</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Vineeta Shrivastava</dc:creator>
  <cp:lastModifiedBy>Vineeta Shrivastava</cp:lastModifiedBy>
  <cp:revision>160</cp:revision>
  <dcterms:created xsi:type="dcterms:W3CDTF">2024-01-16T04:34:42Z</dcterms:created>
  <dcterms:modified xsi:type="dcterms:W3CDTF">2024-03-31T10:39:48Z</dcterms:modified>
</cp:coreProperties>
</file>