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50"/>
  </p:notesMasterIdLst>
  <p:sldIdLst>
    <p:sldId id="257" r:id="rId3"/>
    <p:sldId id="272" r:id="rId4"/>
    <p:sldId id="274" r:id="rId5"/>
    <p:sldId id="276" r:id="rId6"/>
    <p:sldId id="308" r:id="rId7"/>
    <p:sldId id="275" r:id="rId8"/>
    <p:sldId id="277" r:id="rId9"/>
    <p:sldId id="278" r:id="rId10"/>
    <p:sldId id="279" r:id="rId11"/>
    <p:sldId id="280" r:id="rId12"/>
    <p:sldId id="281" r:id="rId13"/>
    <p:sldId id="282" r:id="rId14"/>
    <p:sldId id="283" r:id="rId15"/>
    <p:sldId id="284" r:id="rId16"/>
    <p:sldId id="285"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286" r:id="rId33"/>
    <p:sldId id="304" r:id="rId34"/>
    <p:sldId id="305" r:id="rId35"/>
    <p:sldId id="306" r:id="rId36"/>
    <p:sldId id="307" r:id="rId37"/>
    <p:sldId id="287" r:id="rId38"/>
    <p:sldId id="288" r:id="rId39"/>
    <p:sldId id="309" r:id="rId40"/>
    <p:sldId id="310" r:id="rId41"/>
    <p:sldId id="311" r:id="rId42"/>
    <p:sldId id="312" r:id="rId43"/>
    <p:sldId id="313" r:id="rId44"/>
    <p:sldId id="314" r:id="rId45"/>
    <p:sldId id="315" r:id="rId46"/>
    <p:sldId id="316" r:id="rId47"/>
    <p:sldId id="317" r:id="rId48"/>
    <p:sldId id="27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EEE0ED"/>
    <a:srgbClr val="FFFF66"/>
    <a:srgbClr val="39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5DE79-6060-44F7-AB5D-47CF86BC581C}" type="datetimeFigureOut">
              <a:rPr lang="en-IN" smtClean="0"/>
              <a:t>03-05-2024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7D7E2-9082-4F6E-BE16-14896501C388}" type="slidenum">
              <a:rPr lang="en-IN" smtClean="0"/>
              <a:t>‹#›</a:t>
            </a:fld>
            <a:endParaRPr lang="en-IN"/>
          </a:p>
        </p:txBody>
      </p:sp>
    </p:spTree>
    <p:extLst>
      <p:ext uri="{BB962C8B-B14F-4D97-AF65-F5344CB8AC3E}">
        <p14:creationId xmlns:p14="http://schemas.microsoft.com/office/powerpoint/2010/main" val="22659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22343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80523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931071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0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650891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A5509-15D9-4257-9D04-5A17557FCE30}"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453765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EA5509-15D9-4257-9D04-5A17557FCE30}"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841864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EA5509-15D9-4257-9D04-5A17557FCE30}"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933668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EA5509-15D9-4257-9D04-5A17557FCE30}"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323518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A5509-15D9-4257-9D04-5A17557FCE30}"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775107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130825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57752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287477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926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38627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92623-02EF-4787-A043-7BE489296159}"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97876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092623-02EF-4787-A043-7BE489296159}"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78487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092623-02EF-4787-A043-7BE489296159}"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64560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092623-02EF-4787-A043-7BE489296159}"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7057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1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41512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8937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92623-02EF-4787-A043-7BE489296159}" type="datetimeFigureOut">
              <a:rPr lang="en-IN" smtClean="0"/>
              <a:t>03-05-2024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5A74E-C577-4913-8126-20C8F4247F92}" type="slidenum">
              <a:rPr lang="en-IN" smtClean="0"/>
              <a:t>‹#›</a:t>
            </a:fld>
            <a:endParaRPr lang="en-IN"/>
          </a:p>
        </p:txBody>
      </p:sp>
    </p:spTree>
    <p:extLst>
      <p:ext uri="{BB962C8B-B14F-4D97-AF65-F5344CB8AC3E}">
        <p14:creationId xmlns:p14="http://schemas.microsoft.com/office/powerpoint/2010/main" val="32495830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A5509-15D9-4257-9D04-5A17557FCE30}" type="datetimeFigureOut">
              <a:rPr lang="en-IN" smtClean="0"/>
              <a:t>03-05-2024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8ACF3-791A-4C19-A8BA-2856F25E8A23}" type="slidenum">
              <a:rPr lang="en-IN" smtClean="0"/>
              <a:t>‹#›</a:t>
            </a:fld>
            <a:endParaRPr lang="en-IN"/>
          </a:p>
        </p:txBody>
      </p:sp>
    </p:spTree>
    <p:extLst>
      <p:ext uri="{BB962C8B-B14F-4D97-AF65-F5344CB8AC3E}">
        <p14:creationId xmlns:p14="http://schemas.microsoft.com/office/powerpoint/2010/main" val="130089461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9987" y="0"/>
            <a:ext cx="10944226" cy="338554"/>
          </a:xfrm>
          <a:prstGeom prst="rect">
            <a:avLst/>
          </a:prstGeom>
          <a:noFill/>
        </p:spPr>
        <p:txBody>
          <a:bodyPr wrap="square" rtlCol="0">
            <a:spAutoFit/>
          </a:bodyPr>
          <a:lstStyle/>
          <a:p>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73186" y="2102325"/>
            <a:ext cx="11618517" cy="523220"/>
          </a:xfrm>
          <a:prstGeom prst="rect">
            <a:avLst/>
          </a:prstGeom>
          <a:noFill/>
        </p:spPr>
        <p:txBody>
          <a:bodyPr wrap="square" rtlCol="0">
            <a:spAutoFit/>
          </a:bodyPr>
          <a:lstStyle/>
          <a:p>
            <a:pPr algn="ctr"/>
            <a:r>
              <a:rPr lang="en-IN" sz="2800" b="1" dirty="0">
                <a:solidFill>
                  <a:schemeClr val="accent5">
                    <a:lumMod val="50000"/>
                  </a:schemeClr>
                </a:solidFill>
                <a:latin typeface="Times New Roman" panose="02020603050405020304" pitchFamily="18" charset="0"/>
                <a:cs typeface="Times New Roman" panose="02020603050405020304" pitchFamily="18" charset="0"/>
              </a:rPr>
              <a:t>SKEWNESS AND KURTOSIS</a:t>
            </a:r>
            <a:endParaRPr lang="en-IN" sz="2800" dirty="0"/>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514772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3970318"/>
          </a:xfrm>
          <a:prstGeom prst="rect">
            <a:avLst/>
          </a:prstGeom>
          <a:noFill/>
        </p:spPr>
        <p:txBody>
          <a:bodyPr wrap="square" rtlCol="0">
            <a:spAutoFit/>
          </a:bodyPr>
          <a:lstStyle/>
          <a:p>
            <a:pPr fontAlgn="base">
              <a:lnSpc>
                <a:spcPct val="150000"/>
              </a:lnSpc>
            </a:pPr>
            <a:r>
              <a:rPr lang="en-IN" sz="2800" b="1" dirty="0">
                <a:latin typeface="Times New Roman" panose="02020603050405020304" pitchFamily="18" charset="0"/>
                <a:cs typeface="Times New Roman" panose="02020603050405020304" pitchFamily="18" charset="0"/>
              </a:rPr>
              <a:t>Quartiles are not equidistant from each other</a:t>
            </a:r>
          </a:p>
          <a:p>
            <a:pPr marL="914400" lvl="1"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and Negative Skewness</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skewness and negative skewness are two different ways that a dataset’s distribution can deviate from perfect symmetry (a normal distribution). </a:t>
            </a:r>
            <a:endParaRPr lang="en-IN" sz="2800" dirty="0" smtClean="0">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They </a:t>
            </a:r>
            <a:r>
              <a:rPr lang="en-IN" sz="2800" dirty="0">
                <a:latin typeface="Times New Roman" panose="02020603050405020304" pitchFamily="18" charset="0"/>
                <a:cs typeface="Times New Roman" panose="02020603050405020304" pitchFamily="18" charset="0"/>
              </a:rPr>
              <a:t>describe the direction of the skew or asymmetry in the </a:t>
            </a:r>
            <a:r>
              <a:rPr lang="en-IN" sz="2800" dirty="0" smtClean="0">
                <a:latin typeface="Times New Roman" panose="02020603050405020304" pitchFamily="18" charset="0"/>
                <a:cs typeface="Times New Roman" panose="02020603050405020304" pitchFamily="18" charset="0"/>
              </a:rPr>
              <a:t>data</a:t>
            </a:r>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201423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4616648"/>
          </a:xfrm>
          <a:prstGeom prst="rect">
            <a:avLst/>
          </a:prstGeom>
          <a:noFill/>
        </p:spPr>
        <p:txBody>
          <a:bodyPr wrap="square" rtlCol="0">
            <a:spAutoFit/>
          </a:bodyPr>
          <a:lstStyle/>
          <a:p>
            <a:pPr fontAlgn="base">
              <a:lnSpc>
                <a:spcPct val="150000"/>
              </a:lnSpc>
            </a:pPr>
            <a:r>
              <a:rPr lang="en-IN" sz="2800" b="1" dirty="0">
                <a:latin typeface="Times New Roman" panose="02020603050405020304" pitchFamily="18" charset="0"/>
                <a:cs typeface="Times New Roman" panose="02020603050405020304" pitchFamily="18" charset="0"/>
              </a:rPr>
              <a:t>1. Positive Skewness (Right Skew)</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a positively skewed distribution, the tail on the right side (the larger values) is longer than the tail on the left side (the smaller values). </a:t>
            </a:r>
            <a:endParaRPr lang="en-IN" sz="2800" dirty="0" smtClean="0">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This </a:t>
            </a:r>
            <a:r>
              <a:rPr lang="en-IN" sz="2800" dirty="0">
                <a:latin typeface="Times New Roman" panose="02020603050405020304" pitchFamily="18" charset="0"/>
                <a:cs typeface="Times New Roman" panose="02020603050405020304" pitchFamily="18" charset="0"/>
              </a:rPr>
              <a:t>means that the majority of data points are concentrated on the left side of the distribution, and there are some extreme values on the right side</a:t>
            </a:r>
            <a:r>
              <a:rPr lang="en-IN" sz="2800" dirty="0" smtClean="0">
                <a:latin typeface="Times New Roman" panose="02020603050405020304" pitchFamily="18" charset="0"/>
                <a:cs typeface="Times New Roman" panose="02020603050405020304" pitchFamily="18" charset="0"/>
              </a:rPr>
              <a:t>.</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the case of a positively skewed dataset,</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Mean &gt; Median &gt; Mode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8" name="Picture 7"/>
          <p:cNvPicPr>
            <a:picLocks noChangeAspect="1"/>
          </p:cNvPicPr>
          <p:nvPr/>
        </p:nvPicPr>
        <p:blipFill>
          <a:blip r:embed="rId3"/>
          <a:stretch>
            <a:fillRect/>
          </a:stretch>
        </p:blipFill>
        <p:spPr>
          <a:xfrm>
            <a:off x="6714744" y="4065648"/>
            <a:ext cx="5311792" cy="2011014"/>
          </a:xfrm>
          <a:prstGeom prst="rect">
            <a:avLst/>
          </a:prstGeom>
        </p:spPr>
      </p:pic>
    </p:spTree>
    <p:extLst>
      <p:ext uri="{BB962C8B-B14F-4D97-AF65-F5344CB8AC3E}">
        <p14:creationId xmlns:p14="http://schemas.microsoft.com/office/powerpoint/2010/main" val="2031536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4954"/>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324653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Examples of positively skewed data include income distribution (where most people earn a moderate income, but a few earn extremely high incomes), exam scores (where most students score in a certain range, but a few score exceptionally high), and stock market returns (where most days have modest returns, but a few days may have very high returns).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583427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4616648"/>
          </a:xfrm>
          <a:prstGeom prst="rect">
            <a:avLst/>
          </a:prstGeom>
          <a:noFill/>
        </p:spPr>
        <p:txBody>
          <a:bodyPr wrap="square" rtlCol="0">
            <a:spAutoFit/>
          </a:bodyPr>
          <a:lstStyle/>
          <a:p>
            <a:pPr algn="just" fontAlgn="base">
              <a:lnSpc>
                <a:spcPct val="150000"/>
              </a:lnSpc>
            </a:pPr>
            <a:r>
              <a:rPr lang="en-IN" sz="2800" b="1" dirty="0">
                <a:latin typeface="Times New Roman" panose="02020603050405020304" pitchFamily="18" charset="0"/>
                <a:cs typeface="Times New Roman" panose="02020603050405020304" pitchFamily="18" charset="0"/>
              </a:rPr>
              <a:t>2. Negative Skewness (Left Skew)</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a negatively skewed distribution, the tail on the left side (the smaller values) is longer than the tail on the right side (the larger values). </a:t>
            </a:r>
            <a:endParaRPr lang="en-IN" sz="2800" dirty="0" smtClean="0">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This </a:t>
            </a:r>
            <a:r>
              <a:rPr lang="en-IN" sz="2800" dirty="0">
                <a:latin typeface="Times New Roman" panose="02020603050405020304" pitchFamily="18" charset="0"/>
                <a:cs typeface="Times New Roman" panose="02020603050405020304" pitchFamily="18" charset="0"/>
              </a:rPr>
              <a:t>implies that most of the data points are concentrated on the right side of the distribution, with a few extreme values on the left side. </a:t>
            </a:r>
            <a:endParaRPr lang="en-IN" sz="2800" dirty="0" smtClean="0">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In </a:t>
            </a:r>
            <a:r>
              <a:rPr lang="en-IN" sz="2800" dirty="0">
                <a:latin typeface="Times New Roman" panose="02020603050405020304" pitchFamily="18" charset="0"/>
                <a:cs typeface="Times New Roman" panose="02020603050405020304" pitchFamily="18" charset="0"/>
              </a:rPr>
              <a:t>the case of a negatively skewed dataset,</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Mean &lt; Median &lt; Mode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886776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3246530"/>
          </a:xfrm>
          <a:prstGeom prst="rect">
            <a:avLst/>
          </a:prstGeom>
          <a:noFill/>
        </p:spPr>
        <p:txBody>
          <a:bodyPr wrap="square" rtlCol="0">
            <a:spAutoFit/>
          </a:bodyPr>
          <a:lstStyle/>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Examples of negatively skewed data include test scores on an easy test (where most students score well, but a few score very low), the age at retirement (where most people retire at a certain age, but a few retire exceptionally early), and the gestational age at birth (where most babies are born full-term, but a few are born prematurely).</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975750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3108543"/>
          </a:xfrm>
          <a:prstGeom prst="rect">
            <a:avLst/>
          </a:prstGeom>
          <a:noFill/>
        </p:spPr>
        <p:txBody>
          <a:bodyPr wrap="square" rtlCol="0">
            <a:spAutoFit/>
          </a:bodyPr>
          <a:lstStyle/>
          <a:p>
            <a:pPr fontAlgn="base">
              <a:lnSpc>
                <a:spcPct val="150000"/>
              </a:lnSpc>
            </a:pPr>
            <a:r>
              <a:rPr lang="en-IN" sz="2800" b="1" dirty="0">
                <a:latin typeface="Times New Roman" panose="02020603050405020304" pitchFamily="18" charset="0"/>
                <a:cs typeface="Times New Roman" panose="02020603050405020304" pitchFamily="18" charset="0"/>
              </a:rPr>
              <a:t>Measurement of Skewness</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Karl Pearson’s Measure</a:t>
            </a:r>
          </a:p>
          <a:p>
            <a:pPr marL="457200" indent="-457200" fontAlgn="base">
              <a:lnSpc>
                <a:spcPct val="150000"/>
              </a:lnSpc>
              <a:buFont typeface="Arial" panose="020B0604020202020204" pitchFamily="34" charset="0"/>
              <a:buChar char="•"/>
            </a:pPr>
            <a:r>
              <a:rPr lang="en-IN" sz="2800" dirty="0" err="1">
                <a:latin typeface="Times New Roman" panose="02020603050405020304" pitchFamily="18" charset="0"/>
                <a:cs typeface="Times New Roman" panose="02020603050405020304" pitchFamily="18" charset="0"/>
              </a:rPr>
              <a:t>Bowley’s</a:t>
            </a:r>
            <a:r>
              <a:rPr lang="en-IN" sz="2800" dirty="0">
                <a:latin typeface="Times New Roman" panose="02020603050405020304" pitchFamily="18" charset="0"/>
                <a:cs typeface="Times New Roman" panose="02020603050405020304" pitchFamily="18" charset="0"/>
              </a:rPr>
              <a:t> Measure</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Kelly’s Measure</a:t>
            </a:r>
          </a:p>
          <a:p>
            <a:pPr fontAlgn="base"/>
            <a:endParaRPr lang="en-IN" sz="2800" b="1" dirty="0"/>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876393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104503" y="678677"/>
            <a:ext cx="11974286" cy="3970318"/>
          </a:xfrm>
          <a:prstGeom prst="rect">
            <a:avLst/>
          </a:prstGeom>
          <a:noFill/>
        </p:spPr>
        <p:txBody>
          <a:bodyPr wrap="square" rtlCol="0">
            <a:spAutoFit/>
          </a:bodyPr>
          <a:lstStyle/>
          <a:p>
            <a:pPr fontAlgn="base">
              <a:lnSpc>
                <a:spcPct val="150000"/>
              </a:lnSpc>
            </a:pPr>
            <a:r>
              <a:rPr lang="en-IN" sz="2800" b="1" dirty="0">
                <a:latin typeface="Times New Roman" panose="02020603050405020304" pitchFamily="18" charset="0"/>
                <a:cs typeface="Times New Roman" panose="02020603050405020304" pitchFamily="18" charset="0"/>
              </a:rPr>
              <a:t>Karl Pearson’s </a:t>
            </a:r>
            <a:r>
              <a:rPr lang="en-IN" sz="2800" b="1" dirty="0" smtClean="0">
                <a:latin typeface="Times New Roman" panose="02020603050405020304" pitchFamily="18" charset="0"/>
                <a:cs typeface="Times New Roman" panose="02020603050405020304" pitchFamily="18" charset="0"/>
              </a:rPr>
              <a:t>Measure</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Karl Pearson’s Measure of Skewness uses the mean, median, and standard deviation of the given data set to quantify the asymmetry or lack of symmetry in the distribution. </a:t>
            </a:r>
            <a:endParaRPr lang="en-IN" sz="2800" dirty="0" smtClean="0">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It </a:t>
            </a:r>
            <a:r>
              <a:rPr lang="en-IN" sz="2800" dirty="0">
                <a:latin typeface="Times New Roman" panose="02020603050405020304" pitchFamily="18" charset="0"/>
                <a:cs typeface="Times New Roman" panose="02020603050405020304" pitchFamily="18" charset="0"/>
              </a:rPr>
              <a:t>is a dimensionless number that provides valuable insights into the shape of a dataset’s distribution. </a:t>
            </a:r>
            <a:endParaRPr lang="en-IN" sz="2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43527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9338"/>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330924" y="678677"/>
                <a:ext cx="11861075" cy="6771084"/>
              </a:xfrm>
              <a:prstGeom prst="rect">
                <a:avLst/>
              </a:prstGeom>
              <a:noFill/>
            </p:spPr>
            <p:txBody>
              <a:bodyPr wrap="square" rtlCol="0">
                <a:spAutoFit/>
              </a:bodyPr>
              <a:lstStyle/>
              <a:p>
                <a:pPr marL="457200" indent="-4572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This measure is valuable in various fields of statistics and data analysis, helping researchers and analysts understand the direction and degree of skewness in their datasets, which can inform subsequent </a:t>
                </a:r>
                <a:r>
                  <a:rPr lang="en-IN" sz="2800" dirty="0" err="1">
                    <a:latin typeface="Times New Roman" panose="02020603050405020304" pitchFamily="18" charset="0"/>
                    <a:cs typeface="Times New Roman" panose="02020603050405020304" pitchFamily="18" charset="0"/>
                  </a:rPr>
                  <a:t>modeling</a:t>
                </a:r>
                <a:r>
                  <a:rPr lang="en-IN" sz="2800" dirty="0">
                    <a:latin typeface="Times New Roman" panose="02020603050405020304" pitchFamily="18" charset="0"/>
                    <a:cs typeface="Times New Roman" panose="02020603050405020304" pitchFamily="18" charset="0"/>
                  </a:rPr>
                  <a:t> and analytical </a:t>
                </a:r>
                <a:r>
                  <a:rPr lang="en-IN" sz="2800" dirty="0" smtClean="0">
                    <a:latin typeface="Times New Roman" panose="02020603050405020304" pitchFamily="18" charset="0"/>
                    <a:cs typeface="Times New Roman" panose="02020603050405020304" pitchFamily="18" charset="0"/>
                  </a:rPr>
                  <a:t>decisions.</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Skewness as per Karl Pearson’s Measure</a:t>
                </a:r>
              </a:p>
              <a:p>
                <a:pPr algn="ctr" fontAlgn="base">
                  <a:lnSpc>
                    <a:spcPct val="150000"/>
                  </a:lnSpc>
                </a:pPr>
                <a:r>
                  <a:rPr lang="en-IN" sz="2800" dirty="0">
                    <a:latin typeface="Times New Roman" panose="02020603050405020304" pitchFamily="18" charset="0"/>
                    <a:cs typeface="Times New Roman" panose="02020603050405020304" pitchFamily="18" charset="0"/>
                  </a:rPr>
                  <a:t>Skewness = Mean – Mode</a:t>
                </a:r>
              </a:p>
              <a:p>
                <a:pPr fontAlgn="base"/>
                <a:r>
                  <a:rPr lang="en-IN" sz="2800" dirty="0">
                    <a:latin typeface="Times New Roman" panose="02020603050405020304" pitchFamily="18" charset="0"/>
                    <a:cs typeface="Times New Roman" panose="02020603050405020304" pitchFamily="18" charset="0"/>
                  </a:rPr>
                  <a:t>Coefficient of Skewness as per Karl Pearson’s Measure</a:t>
                </a:r>
              </a:p>
              <a:p>
                <a:pPr fontAlgn="base"/>
                <a:r>
                  <a:rPr lang="en-IN" sz="2800" dirty="0">
                    <a:latin typeface="Times New Roman" panose="02020603050405020304" pitchFamily="18" charset="0"/>
                    <a:cs typeface="Times New Roman" panose="02020603050405020304" pitchFamily="18" charset="0"/>
                  </a:rPr>
                  <a:t>1. With respect to Mean and Median:</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𝑆</m:t>
                        </m:r>
                      </m:e>
                      <m:sub>
                        <m:r>
                          <a:rPr lang="en-IN" sz="2800" b="0" i="1">
                            <a:latin typeface="Cambria Math" panose="02040503050406030204" pitchFamily="18" charset="0"/>
                            <a:cs typeface="Times New Roman" panose="02020603050405020304" pitchFamily="18" charset="0"/>
                          </a:rPr>
                          <m:t>𝑘</m:t>
                        </m:r>
                      </m:sub>
                    </m:sSub>
                    <m:r>
                      <a:rPr lang="en-IN" sz="2800" b="0">
                        <a:latin typeface="Cambria Math" panose="02040503050406030204" pitchFamily="18" charset="0"/>
                        <a:cs typeface="Times New Roman" panose="02020603050405020304" pitchFamily="18" charset="0"/>
                      </a:rPr>
                      <m:t>=</m:t>
                    </m:r>
                    <m:r>
                      <a:rPr lang="en-IN" sz="2800" b="0" i="1">
                        <a:latin typeface="Cambria Math" panose="02040503050406030204" pitchFamily="18" charset="0"/>
                        <a:cs typeface="Times New Roman" panose="02020603050405020304" pitchFamily="18" charset="0"/>
                      </a:rPr>
                      <m:t>3</m:t>
                    </m:r>
                    <m:r>
                      <a:rPr lang="en-IN" sz="2800" b="0">
                        <a:latin typeface="Cambria Math" panose="02040503050406030204" pitchFamily="18" charset="0"/>
                        <a:cs typeface="Times New Roman" panose="02020603050405020304" pitchFamily="18" charset="0"/>
                      </a:rPr>
                      <m:t> (</m:t>
                    </m:r>
                    <m:r>
                      <a:rPr lang="en-IN" sz="2800" b="0" i="1">
                        <a:latin typeface="Cambria Math" panose="02040503050406030204" pitchFamily="18" charset="0"/>
                        <a:cs typeface="Times New Roman" panose="02020603050405020304" pitchFamily="18" charset="0"/>
                      </a:rPr>
                      <m:t>𝑋</m:t>
                    </m:r>
                    <m:r>
                      <a:rPr lang="en-IN" sz="2800" b="0">
                        <a:latin typeface="Cambria Math" panose="02040503050406030204" pitchFamily="18" charset="0"/>
                        <a:cs typeface="Times New Roman" panose="02020603050405020304" pitchFamily="18" charset="0"/>
                      </a:rPr>
                      <m:t>−</m:t>
                    </m:r>
                    <m:r>
                      <a:rPr lang="en-IN" sz="2800" b="0" i="1">
                        <a:latin typeface="Cambria Math" panose="02040503050406030204" pitchFamily="18" charset="0"/>
                        <a:cs typeface="Times New Roman" panose="02020603050405020304" pitchFamily="18" charset="0"/>
                      </a:rPr>
                      <m:t>𝑀</m:t>
                    </m:r>
                    <m:r>
                      <a:rPr lang="en-IN" sz="2800" b="0">
                        <a:latin typeface="Cambria Math" panose="02040503050406030204" pitchFamily="18" charset="0"/>
                        <a:cs typeface="Times New Roman" panose="02020603050405020304" pitchFamily="18" charset="0"/>
                      </a:rPr>
                      <m:t>)</m:t>
                    </m:r>
                    <m:r>
                      <a:rPr lang="en-IN" sz="2800" b="0" i="0" smtClean="0">
                        <a:latin typeface="Cambria Math" panose="02040503050406030204" pitchFamily="18" charset="0"/>
                        <a:cs typeface="Times New Roman" panose="02020603050405020304" pitchFamily="18" charset="0"/>
                      </a:rPr>
                      <m:t>/</m:t>
                    </m:r>
                    <m:r>
                      <m:rPr>
                        <m:sty m:val="p"/>
                      </m:rPr>
                      <a:rPr lang="el-GR" sz="2800" b="0" i="1" smtClean="0">
                        <a:latin typeface="Cambria Math" panose="02040503050406030204" pitchFamily="18" charset="0"/>
                        <a:ea typeface="Cambria Math" panose="02040503050406030204" pitchFamily="18" charset="0"/>
                        <a:cs typeface="Times New Roman" panose="02020603050405020304" pitchFamily="18" charset="0"/>
                      </a:rPr>
                      <m:t>σ</m:t>
                    </m:r>
                  </m:oMath>
                </a14:m>
                <a:endParaRPr lang="en-IN" sz="2800" dirty="0">
                  <a:latin typeface="Times New Roman" panose="02020603050405020304" pitchFamily="18" charset="0"/>
                  <a:cs typeface="Times New Roman" panose="02020603050405020304" pitchFamily="18" charset="0"/>
                </a:endParaRPr>
              </a:p>
              <a:p>
                <a:pPr fontAlgn="base">
                  <a:lnSpc>
                    <a:spcPct val="150000"/>
                  </a:lnSpc>
                </a:pPr>
                <a:r>
                  <a:rPr lang="en-IN" sz="2800" dirty="0">
                    <a:latin typeface="Times New Roman" panose="02020603050405020304" pitchFamily="18" charset="0"/>
                    <a:cs typeface="Times New Roman" panose="02020603050405020304" pitchFamily="18" charset="0"/>
                  </a:rPr>
                  <a:t>2. With respect to Mean and Mode: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𝑆</m:t>
                        </m:r>
                      </m:e>
                      <m:sub>
                        <m:r>
                          <a:rPr lang="en-IN" sz="2800" b="0" i="1">
                            <a:latin typeface="Cambria Math" panose="02040503050406030204" pitchFamily="18" charset="0"/>
                            <a:cs typeface="Times New Roman" panose="02020603050405020304" pitchFamily="18" charset="0"/>
                          </a:rPr>
                          <m:t>𝑘</m:t>
                        </m:r>
                      </m:sub>
                    </m:sSub>
                    <m:r>
                      <a:rPr lang="en-IN" sz="2800" b="0">
                        <a:latin typeface="Cambria Math" panose="02040503050406030204" pitchFamily="18" charset="0"/>
                        <a:cs typeface="Times New Roman" panose="02020603050405020304" pitchFamily="18" charset="0"/>
                      </a:rPr>
                      <m:t>= (</m:t>
                    </m:r>
                    <m:r>
                      <a:rPr lang="en-IN" sz="2800" b="0" i="1">
                        <a:latin typeface="Cambria Math" panose="02040503050406030204" pitchFamily="18" charset="0"/>
                        <a:cs typeface="Times New Roman" panose="02020603050405020304" pitchFamily="18" charset="0"/>
                      </a:rPr>
                      <m:t>𝑋</m:t>
                    </m:r>
                    <m:r>
                      <a:rPr lang="en-IN" sz="2800" b="0">
                        <a:latin typeface="Cambria Math" panose="02040503050406030204" pitchFamily="18" charset="0"/>
                        <a:cs typeface="Times New Roman" panose="02020603050405020304" pitchFamily="18" charset="0"/>
                      </a:rPr>
                      <m:t>−</m:t>
                    </m:r>
                    <m:r>
                      <a:rPr lang="en-IN" sz="2800" b="0" i="1">
                        <a:latin typeface="Cambria Math" panose="02040503050406030204" pitchFamily="18" charset="0"/>
                        <a:cs typeface="Times New Roman" panose="02020603050405020304" pitchFamily="18" charset="0"/>
                      </a:rPr>
                      <m:t>𝑀</m:t>
                    </m:r>
                    <m:r>
                      <m:rPr>
                        <m:sty m:val="p"/>
                      </m:rPr>
                      <a:rPr lang="en-IN" sz="2800" b="0" i="0" smtClean="0">
                        <a:latin typeface="Cambria Math" panose="02040503050406030204" pitchFamily="18" charset="0"/>
                        <a:cs typeface="Times New Roman" panose="02020603050405020304" pitchFamily="18" charset="0"/>
                      </a:rPr>
                      <m:t>ode</m:t>
                    </m:r>
                    <m:r>
                      <a:rPr lang="en-IN" sz="2800">
                        <a:latin typeface="Cambria Math" panose="02040503050406030204" pitchFamily="18" charset="0"/>
                        <a:cs typeface="Times New Roman" panose="02020603050405020304" pitchFamily="18" charset="0"/>
                      </a:rPr>
                      <m:t>)/</m:t>
                    </m:r>
                    <m:r>
                      <m:rPr>
                        <m:sty m:val="p"/>
                      </m:rPr>
                      <a:rPr lang="el-GR" sz="2800" i="1">
                        <a:latin typeface="Cambria Math" panose="02040503050406030204" pitchFamily="18" charset="0"/>
                        <a:ea typeface="Cambria Math" panose="02040503050406030204" pitchFamily="18" charset="0"/>
                        <a:cs typeface="Times New Roman" panose="02020603050405020304" pitchFamily="18" charset="0"/>
                      </a:rPr>
                      <m:t>σ</m:t>
                    </m:r>
                  </m:oMath>
                </a14:m>
                <a:endParaRPr lang="en-IN" sz="2800" dirty="0">
                  <a:latin typeface="Times New Roman" panose="02020603050405020304" pitchFamily="18" charset="0"/>
                  <a:cs typeface="Times New Roman" panose="02020603050405020304" pitchFamily="18" charset="0"/>
                </a:endParaRPr>
              </a:p>
              <a:p>
                <a:pPr fontAlgn="base">
                  <a:lnSpc>
                    <a:spcPct val="150000"/>
                  </a:lnSpc>
                </a:pPr>
                <a:endParaRPr lang="en-IN" sz="2800" dirty="0">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30924" y="678677"/>
                <a:ext cx="11861075" cy="6771084"/>
              </a:xfrm>
              <a:prstGeom prst="rect">
                <a:avLst/>
              </a:prstGeom>
              <a:blipFill rotWithShape="0">
                <a:blip r:embed="rId2"/>
                <a:stretch>
                  <a:fillRect l="-1028" r="-1079"/>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3883236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6063198"/>
          </a:xfrm>
          <a:prstGeom prst="rect">
            <a:avLst/>
          </a:prstGeom>
          <a:noFill/>
        </p:spPr>
        <p:txBody>
          <a:bodyPr wrap="square" rtlCol="0">
            <a:spAutoFit/>
          </a:bodyPr>
          <a:lstStyle/>
          <a:p>
            <a:pPr fontAlgn="base">
              <a:lnSpc>
                <a:spcPct val="150000"/>
              </a:lnSpc>
            </a:pPr>
            <a:r>
              <a:rPr lang="en-IN" sz="2400" b="1" dirty="0">
                <a:latin typeface="Times New Roman" panose="02020603050405020304" pitchFamily="18" charset="0"/>
                <a:cs typeface="Times New Roman" panose="02020603050405020304" pitchFamily="18" charset="0"/>
              </a:rPr>
              <a:t>Example of Karl Pearson’s Measure:</a:t>
            </a:r>
          </a:p>
          <a:p>
            <a:pPr fontAlgn="base">
              <a:lnSpc>
                <a:spcPct val="150000"/>
              </a:lnSpc>
            </a:pPr>
            <a:r>
              <a:rPr lang="en-IN" sz="2400" dirty="0">
                <a:latin typeface="Times New Roman" panose="02020603050405020304" pitchFamily="18" charset="0"/>
                <a:cs typeface="Times New Roman" panose="02020603050405020304" pitchFamily="18" charset="0"/>
              </a:rPr>
              <a:t>Calculate Pearson’s skewness coefficient for a dataset of exam scores: 85, 88, 92, 94, 96, 98, 100, 100, 100, 100.</a:t>
            </a:r>
          </a:p>
          <a:p>
            <a:pPr fontAlgn="base">
              <a:lnSpc>
                <a:spcPct val="150000"/>
              </a:lnSpc>
            </a:pPr>
            <a:r>
              <a:rPr lang="en-IN" sz="2400" dirty="0">
                <a:latin typeface="Times New Roman" panose="02020603050405020304" pitchFamily="18" charset="0"/>
                <a:cs typeface="Times New Roman" panose="02020603050405020304" pitchFamily="18" charset="0"/>
              </a:rPr>
              <a:t>Solution:</a:t>
            </a:r>
          </a:p>
          <a:p>
            <a:pPr fontAlgn="base">
              <a:lnSpc>
                <a:spcPct val="150000"/>
              </a:lnSpc>
            </a:pPr>
            <a:r>
              <a:rPr lang="en-IN" sz="2400" dirty="0">
                <a:latin typeface="Times New Roman" panose="02020603050405020304" pitchFamily="18" charset="0"/>
                <a:cs typeface="Times New Roman" panose="02020603050405020304" pitchFamily="18" charset="0"/>
              </a:rPr>
              <a:t>Step 1: Calculation of Mean</a:t>
            </a:r>
          </a:p>
          <a:p>
            <a:pPr fontAlgn="base">
              <a:lnSpc>
                <a:spcPct val="150000"/>
              </a:lnSpc>
            </a:pPr>
            <a:r>
              <a:rPr lang="en-IN" sz="2400" dirty="0">
                <a:latin typeface="Times New Roman" panose="02020603050405020304" pitchFamily="18" charset="0"/>
                <a:cs typeface="Times New Roman" panose="02020603050405020304" pitchFamily="18" charset="0"/>
              </a:rPr>
              <a:t>Mean = 95.3</a:t>
            </a:r>
          </a:p>
          <a:p>
            <a:pPr fontAlgn="base">
              <a:lnSpc>
                <a:spcPct val="150000"/>
              </a:lnSpc>
            </a:pPr>
            <a:r>
              <a:rPr lang="en-IN" sz="2400" dirty="0">
                <a:latin typeface="Times New Roman" panose="02020603050405020304" pitchFamily="18" charset="0"/>
                <a:cs typeface="Times New Roman" panose="02020603050405020304" pitchFamily="18" charset="0"/>
              </a:rPr>
              <a:t>Step 2: Calculation of Median</a:t>
            </a:r>
          </a:p>
          <a:p>
            <a:pPr fontAlgn="base">
              <a:lnSpc>
                <a:spcPct val="150000"/>
              </a:lnSpc>
            </a:pPr>
            <a:r>
              <a:rPr lang="en-IN" sz="2400" dirty="0">
                <a:latin typeface="Times New Roman" panose="02020603050405020304" pitchFamily="18" charset="0"/>
                <a:cs typeface="Times New Roman" panose="02020603050405020304" pitchFamily="18" charset="0"/>
              </a:rPr>
              <a:t>Since there are 10 data points, the median is the average of the 5th and 6th values when sorted in ascending order:</a:t>
            </a:r>
          </a:p>
          <a:p>
            <a:pPr fontAlgn="base">
              <a:lnSpc>
                <a:spcPct val="150000"/>
              </a:lnSpc>
            </a:pPr>
            <a:r>
              <a:rPr lang="en-IN" sz="2400" dirty="0">
                <a:latin typeface="Times New Roman" panose="02020603050405020304" pitchFamily="18" charset="0"/>
                <a:cs typeface="Times New Roman" panose="02020603050405020304" pitchFamily="18" charset="0"/>
              </a:rPr>
              <a:t>Median = 97</a:t>
            </a:r>
          </a:p>
          <a:p>
            <a:pPr fontAlgn="base"/>
            <a:endParaRPr lang="en-IN" sz="2800" dirty="0"/>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375301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13509" y="467510"/>
            <a:ext cx="11364686" cy="6463308"/>
          </a:xfrm>
          <a:prstGeom prst="rect">
            <a:avLst/>
          </a:prstGeom>
          <a:noFill/>
        </p:spPr>
        <p:txBody>
          <a:bodyPr wrap="square" rtlCol="0">
            <a:spAutoFit/>
          </a:bodyPr>
          <a:lstStyle/>
          <a:p>
            <a:pPr fontAlgn="base">
              <a:lnSpc>
                <a:spcPct val="150000"/>
              </a:lnSpc>
            </a:pPr>
            <a:r>
              <a:rPr lang="en-IN" sz="2400" dirty="0">
                <a:latin typeface="Times New Roman" panose="02020603050405020304" pitchFamily="18" charset="0"/>
                <a:cs typeface="Times New Roman" panose="02020603050405020304" pitchFamily="18" charset="0"/>
              </a:rPr>
              <a:t>Step 3: Calculation of standard deviation.</a:t>
            </a:r>
          </a:p>
          <a:p>
            <a:pPr fontAlgn="base">
              <a:lnSpc>
                <a:spcPct val="150000"/>
              </a:lnSpc>
            </a:pPr>
            <a:r>
              <a:rPr lang="el-GR" sz="2400" dirty="0">
                <a:latin typeface="Times New Roman" panose="02020603050405020304" pitchFamily="18" charset="0"/>
                <a:cs typeface="Times New Roman" panose="02020603050405020304" pitchFamily="18" charset="0"/>
              </a:rPr>
              <a:t>Thus, σ=√26.81</a:t>
            </a:r>
          </a:p>
          <a:p>
            <a:pPr fontAlgn="base">
              <a:lnSpc>
                <a:spcPct val="150000"/>
              </a:lnSpc>
            </a:pPr>
            <a:r>
              <a:rPr lang="el-GR" sz="2400" dirty="0">
                <a:latin typeface="Times New Roman" panose="02020603050405020304" pitchFamily="18" charset="0"/>
                <a:cs typeface="Times New Roman" panose="02020603050405020304" pitchFamily="18" charset="0"/>
              </a:rPr>
              <a:t>σ = ~5.</a:t>
            </a:r>
          </a:p>
          <a:p>
            <a:pPr fontAlgn="base">
              <a:lnSpc>
                <a:spcPct val="150000"/>
              </a:lnSpc>
            </a:pPr>
            <a:r>
              <a:rPr lang="en-IN" sz="2400" dirty="0">
                <a:latin typeface="Times New Roman" panose="02020603050405020304" pitchFamily="18" charset="0"/>
                <a:cs typeface="Times New Roman" panose="02020603050405020304" pitchFamily="18" charset="0"/>
              </a:rPr>
              <a:t>Step 4: Calculation of mode</a:t>
            </a:r>
          </a:p>
          <a:p>
            <a:pPr fontAlgn="base">
              <a:lnSpc>
                <a:spcPct val="150000"/>
              </a:lnSpc>
            </a:pPr>
            <a:r>
              <a:rPr lang="en-IN" sz="2400" dirty="0">
                <a:latin typeface="Times New Roman" panose="02020603050405020304" pitchFamily="18" charset="0"/>
                <a:cs typeface="Times New Roman" panose="02020603050405020304" pitchFamily="18" charset="0"/>
              </a:rPr>
              <a:t>It is clear from the data set that 100 is the most frequently occurring value in the data. Hence, mode of given data is 100.</a:t>
            </a:r>
          </a:p>
          <a:p>
            <a:pPr fontAlgn="base">
              <a:lnSpc>
                <a:spcPct val="150000"/>
              </a:lnSpc>
            </a:pPr>
            <a:r>
              <a:rPr lang="en-IN" sz="2400" dirty="0">
                <a:latin typeface="Times New Roman" panose="02020603050405020304" pitchFamily="18" charset="0"/>
                <a:cs typeface="Times New Roman" panose="02020603050405020304" pitchFamily="18" charset="0"/>
              </a:rPr>
              <a:t>Step 5: Substitute the values in the formulae</a:t>
            </a:r>
          </a:p>
          <a:p>
            <a:pPr fontAlgn="base">
              <a:lnSpc>
                <a:spcPct val="150000"/>
              </a:lnSpc>
            </a:pPr>
            <a:r>
              <a:rPr lang="en-IN" sz="2400" dirty="0">
                <a:latin typeface="Times New Roman" panose="02020603050405020304" pitchFamily="18" charset="0"/>
                <a:cs typeface="Times New Roman" panose="02020603050405020304" pitchFamily="18" charset="0"/>
              </a:rPr>
              <a:t>A. With respect to Mean and Median</a:t>
            </a:r>
          </a:p>
          <a:p>
            <a:pPr fontAlgn="base"/>
            <a:r>
              <a:rPr lang="en-IN" sz="2400" dirty="0" err="1">
                <a:latin typeface="Times New Roman" panose="02020603050405020304" pitchFamily="18" charset="0"/>
                <a:cs typeface="Times New Roman" panose="02020603050405020304" pitchFamily="18" charset="0"/>
              </a:rPr>
              <a:t>S</a:t>
            </a:r>
            <a:r>
              <a:rPr lang="en-IN" sz="2400" baseline="-25000" dirty="0" err="1">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 -1.02</a:t>
            </a:r>
          </a:p>
          <a:p>
            <a:pPr fontAlgn="base"/>
            <a:r>
              <a:rPr lang="en-IN" sz="2400" dirty="0">
                <a:latin typeface="Times New Roman" panose="02020603050405020304" pitchFamily="18" charset="0"/>
                <a:cs typeface="Times New Roman" panose="02020603050405020304" pitchFamily="18" charset="0"/>
              </a:rPr>
              <a:t>B. With respect to Mean and Mode</a:t>
            </a:r>
          </a:p>
          <a:p>
            <a:pPr fontAlgn="base">
              <a:lnSpc>
                <a:spcPct val="150000"/>
              </a:lnSpc>
            </a:pPr>
            <a:r>
              <a:rPr lang="en-IN" sz="2400" dirty="0" err="1">
                <a:latin typeface="Times New Roman" panose="02020603050405020304" pitchFamily="18" charset="0"/>
                <a:cs typeface="Times New Roman" panose="02020603050405020304" pitchFamily="18" charset="0"/>
              </a:rPr>
              <a:t>S</a:t>
            </a:r>
            <a:r>
              <a:rPr lang="en-IN" sz="2400" baseline="-25000" dirty="0" err="1">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 -0.94</a:t>
            </a:r>
          </a:p>
          <a:p>
            <a:pPr fontAlgn="base">
              <a:lnSpc>
                <a:spcPct val="150000"/>
              </a:lnSpc>
            </a:pPr>
            <a:endParaRPr lang="en-IN" sz="2800" b="1" dirty="0"/>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32560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1985551" y="983874"/>
            <a:ext cx="8464735" cy="3892861"/>
          </a:xfrm>
          <a:prstGeom prst="rect">
            <a:avLst/>
          </a:prstGeom>
          <a:noFill/>
        </p:spPr>
        <p:txBody>
          <a:bodyPr wrap="square" rtlCol="0">
            <a:spAutoFit/>
          </a:bodyPr>
          <a:lstStyle/>
          <a:p>
            <a:pPr algn="ctr">
              <a:lnSpc>
                <a:spcPct val="150000"/>
              </a:lnSpc>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AGENDA</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What is SKEWNESS ?</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Tests of Skewness</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Measurement of Skewness</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Interpretation of Skewness</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Difference between Dispersion and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Skewness</a:t>
            </a:r>
            <a:r>
              <a:rPr lang="en-IN" sz="2800" b="1" dirty="0">
                <a:solidFill>
                  <a:schemeClr val="accent5">
                    <a:lumMod val="50000"/>
                  </a:schemeClr>
                </a:solidFill>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299461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3416320"/>
          </a:xfrm>
          <a:prstGeom prst="rect">
            <a:avLst/>
          </a:prstGeom>
          <a:noFill/>
        </p:spPr>
        <p:txBody>
          <a:bodyPr wrap="square" rtlCol="0">
            <a:spAutoFit/>
          </a:bodyPr>
          <a:lstStyle/>
          <a:p>
            <a:pPr algn="just" fontAlgn="base">
              <a:lnSpc>
                <a:spcPct val="150000"/>
              </a:lnSpc>
            </a:pPr>
            <a:r>
              <a:rPr lang="en-IN" sz="2400" b="1" dirty="0" err="1">
                <a:latin typeface="Times New Roman" panose="02020603050405020304" pitchFamily="18" charset="0"/>
                <a:cs typeface="Times New Roman" panose="02020603050405020304" pitchFamily="18" charset="0"/>
              </a:rPr>
              <a:t>Bowley’s</a:t>
            </a:r>
            <a:r>
              <a:rPr lang="en-IN" sz="2400" b="1" dirty="0">
                <a:latin typeface="Times New Roman" panose="02020603050405020304" pitchFamily="18" charset="0"/>
                <a:cs typeface="Times New Roman" panose="02020603050405020304" pitchFamily="18" charset="0"/>
              </a:rPr>
              <a:t> Measure</a:t>
            </a:r>
          </a:p>
          <a:p>
            <a:pPr marL="342900" indent="-342900" algn="just" fontAlgn="base">
              <a:lnSpc>
                <a:spcPct val="150000"/>
              </a:lnSpc>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Bowley’s</a:t>
            </a:r>
            <a:r>
              <a:rPr lang="en-IN" sz="2400" dirty="0">
                <a:latin typeface="Times New Roman" panose="02020603050405020304" pitchFamily="18" charset="0"/>
                <a:cs typeface="Times New Roman" panose="02020603050405020304" pitchFamily="18" charset="0"/>
              </a:rPr>
              <a:t> Skewness Coefficient, named after the British economist Arthur Lyon </a:t>
            </a:r>
            <a:r>
              <a:rPr lang="en-IN" sz="2400" dirty="0" err="1">
                <a:latin typeface="Times New Roman" panose="02020603050405020304" pitchFamily="18" charset="0"/>
                <a:cs typeface="Times New Roman" panose="02020603050405020304" pitchFamily="18" charset="0"/>
              </a:rPr>
              <a:t>Bowley</a:t>
            </a:r>
            <a:r>
              <a:rPr lang="en-IN" sz="2400" dirty="0">
                <a:latin typeface="Times New Roman" panose="02020603050405020304" pitchFamily="18" charset="0"/>
                <a:cs typeface="Times New Roman" panose="02020603050405020304" pitchFamily="18" charset="0"/>
              </a:rPr>
              <a:t>, is a statistical measure used to assess the skewness or asymmetry in a probability distribution. </a:t>
            </a:r>
            <a:endParaRPr lang="en-IN" sz="2400" dirty="0" smtClean="0">
              <a:latin typeface="Times New Roman" panose="02020603050405020304" pitchFamily="18" charset="0"/>
              <a:cs typeface="Times New Roman" panose="02020603050405020304" pitchFamily="18" charset="0"/>
            </a:endParaRPr>
          </a:p>
          <a:p>
            <a:pPr marL="342900" indent="-342900" algn="just" fontAlgn="base">
              <a:lnSpc>
                <a:spcPct val="150000"/>
              </a:lnSpc>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Unlike </a:t>
            </a:r>
            <a:r>
              <a:rPr lang="en-IN" sz="2400" dirty="0">
                <a:latin typeface="Times New Roman" panose="02020603050405020304" pitchFamily="18" charset="0"/>
                <a:cs typeface="Times New Roman" panose="02020603050405020304" pitchFamily="18" charset="0"/>
              </a:rPr>
              <a:t>some other skewness measures that rely on moments or deviations from the mean, </a:t>
            </a:r>
            <a:r>
              <a:rPr lang="en-IN" sz="2400" dirty="0" err="1">
                <a:latin typeface="Times New Roman" panose="02020603050405020304" pitchFamily="18" charset="0"/>
                <a:cs typeface="Times New Roman" panose="02020603050405020304" pitchFamily="18" charset="0"/>
              </a:rPr>
              <a:t>Bowley’s</a:t>
            </a:r>
            <a:r>
              <a:rPr lang="en-IN" sz="2400" dirty="0">
                <a:latin typeface="Times New Roman" panose="02020603050405020304" pitchFamily="18" charset="0"/>
                <a:cs typeface="Times New Roman" panose="02020603050405020304" pitchFamily="18" charset="0"/>
              </a:rPr>
              <a:t> Skewness Coefficient is based on quartiles. </a:t>
            </a:r>
            <a:endParaRPr lang="en-IN" sz="24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342653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330925" y="678677"/>
                <a:ext cx="11364686" cy="6264022"/>
              </a:xfrm>
              <a:prstGeom prst="rect">
                <a:avLst/>
              </a:prstGeom>
              <a:noFill/>
            </p:spPr>
            <p:txBody>
              <a:bodyPr wrap="square" rtlCol="0">
                <a:spAutoFit/>
              </a:bodyPr>
              <a:lstStyle/>
              <a:p>
                <a:pPr marL="342900" indent="-3429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This coefficient provides a simple and intuitive way to understand the direction and magnitude of skewness in a dataset. </a:t>
                </a:r>
                <a:r>
                  <a:rPr lang="en-IN" sz="2800" dirty="0" err="1">
                    <a:latin typeface="Times New Roman" panose="02020603050405020304" pitchFamily="18" charset="0"/>
                    <a:cs typeface="Times New Roman" panose="02020603050405020304" pitchFamily="18" charset="0"/>
                  </a:rPr>
                  <a:t>Bowley’s</a:t>
                </a:r>
                <a:r>
                  <a:rPr lang="en-IN" sz="2800" dirty="0">
                    <a:latin typeface="Times New Roman" panose="02020603050405020304" pitchFamily="18" charset="0"/>
                    <a:cs typeface="Times New Roman" panose="02020603050405020304" pitchFamily="18" charset="0"/>
                  </a:rPr>
                  <a:t> Skewness Coefficient is especially useful when dealing with data that may not follow a normal distribution or when a robust measure of skewness is required</a:t>
                </a:r>
                <a:r>
                  <a:rPr lang="en-IN" sz="2800" dirty="0" smtClean="0">
                    <a:latin typeface="Times New Roman" panose="02020603050405020304" pitchFamily="18" charset="0"/>
                    <a:cs typeface="Times New Roman" panose="02020603050405020304" pitchFamily="18" charset="0"/>
                  </a:rPr>
                  <a:t>.</a:t>
                </a:r>
              </a:p>
              <a:p>
                <a:pPr marL="342900" indent="-342900" algn="just" fontAlgn="base">
                  <a:lnSpc>
                    <a:spcPct val="150000"/>
                  </a:lnSpc>
                  <a:buFont typeface="Arial" panose="020B0604020202020204" pitchFamily="34" charset="0"/>
                  <a:buChar char="•"/>
                </a:pPr>
                <a14:m>
                  <m:oMath xmlns:m="http://schemas.openxmlformats.org/officeDocument/2006/math">
                    <m:r>
                      <a:rPr lang="en-IN" sz="2800" b="0" i="1" smtClean="0">
                        <a:latin typeface="Cambria Math" panose="02040503050406030204" pitchFamily="18" charset="0"/>
                        <a:cs typeface="Times New Roman" panose="02020603050405020304" pitchFamily="18" charset="0"/>
                      </a:rPr>
                      <m:t>𝐵</m:t>
                    </m:r>
                    <m:r>
                      <a:rPr lang="en-IN" sz="2800" b="0" i="1"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𝑄</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m:t>
                        </m:r>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𝑄</m:t>
                            </m:r>
                          </m:e>
                          <m:sub>
                            <m:r>
                              <a:rPr lang="en-IN" sz="2800" b="0" i="1" smtClean="0">
                                <a:latin typeface="Cambria Math" panose="02040503050406030204" pitchFamily="18" charset="0"/>
                                <a:cs typeface="Times New Roman" panose="02020603050405020304" pitchFamily="18" charset="0"/>
                              </a:rPr>
                              <m:t>3</m:t>
                            </m:r>
                          </m:sub>
                        </m:sSub>
                        <m:r>
                          <a:rPr lang="en-IN" sz="2800" b="0" i="1" smtClean="0">
                            <a:latin typeface="Cambria Math" panose="02040503050406030204" pitchFamily="18" charset="0"/>
                            <a:cs typeface="Times New Roman" panose="02020603050405020304" pitchFamily="18" charset="0"/>
                          </a:rPr>
                          <m:t>−2</m:t>
                        </m:r>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𝑄</m:t>
                            </m:r>
                          </m:e>
                          <m:sub>
                            <m:r>
                              <a:rPr lang="en-IN" sz="2800" b="0" i="1" smtClean="0">
                                <a:latin typeface="Cambria Math" panose="02040503050406030204" pitchFamily="18" charset="0"/>
                                <a:cs typeface="Times New Roman" panose="02020603050405020304" pitchFamily="18" charset="0"/>
                              </a:rPr>
                              <m:t>2</m:t>
                            </m:r>
                          </m:sub>
                        </m:sSub>
                      </m:num>
                      <m:den>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𝑄</m:t>
                            </m:r>
                          </m:e>
                          <m:sub>
                            <m:r>
                              <a:rPr lang="en-IN" sz="2800" b="0" i="1" smtClean="0">
                                <a:latin typeface="Cambria Math" panose="02040503050406030204" pitchFamily="18" charset="0"/>
                                <a:cs typeface="Times New Roman" panose="02020603050405020304" pitchFamily="18" charset="0"/>
                              </a:rPr>
                              <m:t>3</m:t>
                            </m:r>
                          </m:sub>
                        </m:sSub>
                        <m:r>
                          <a:rPr lang="en-IN" sz="2800" b="0" i="1" smtClean="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𝑄</m:t>
                            </m:r>
                          </m:e>
                          <m:sub>
                            <m:r>
                              <a:rPr lang="en-IN" sz="2800" i="1">
                                <a:latin typeface="Cambria Math" panose="02040503050406030204" pitchFamily="18" charset="0"/>
                                <a:cs typeface="Times New Roman" panose="02020603050405020304" pitchFamily="18" charset="0"/>
                              </a:rPr>
                              <m:t>1</m:t>
                            </m:r>
                          </m:sub>
                        </m:sSub>
                      </m:den>
                    </m:f>
                  </m:oMath>
                </a14:m>
                <a:endParaRPr lang="en-IN" sz="2800" dirty="0" smtClean="0">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Q1 is the first quartile (25th percentile),</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Q2 is the second quartile (50th percentile, or median), and</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Q3 is the third quartile (75th percentile).</a:t>
                </a:r>
              </a:p>
              <a:p>
                <a:pPr marL="342900" indent="-342900" algn="just" fontAlgn="base">
                  <a:lnSpc>
                    <a:spcPct val="150000"/>
                  </a:lnSpc>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30925" y="678677"/>
                <a:ext cx="11364686" cy="6264022"/>
              </a:xfrm>
              <a:prstGeom prst="rect">
                <a:avLst/>
              </a:prstGeom>
              <a:blipFill rotWithShape="0">
                <a:blip r:embed="rId2"/>
                <a:stretch>
                  <a:fillRect l="-965" r="-1072"/>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231196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4616648"/>
          </a:xfrm>
          <a:prstGeom prst="rect">
            <a:avLst/>
          </a:prstGeom>
          <a:noFill/>
        </p:spPr>
        <p:txBody>
          <a:bodyPr wrap="square" rtlCol="0">
            <a:spAutoFit/>
          </a:bodyPr>
          <a:lstStyle/>
          <a:p>
            <a:pPr fontAlgn="base">
              <a:lnSpc>
                <a:spcPct val="150000"/>
              </a:lnSpc>
            </a:pPr>
            <a:r>
              <a:rPr lang="en-IN" sz="2800" b="1" dirty="0">
                <a:latin typeface="Times New Roman" panose="02020603050405020304" pitchFamily="18" charset="0"/>
                <a:cs typeface="Times New Roman" panose="02020603050405020304" pitchFamily="18" charset="0"/>
              </a:rPr>
              <a:t>Coefficient of </a:t>
            </a:r>
            <a:r>
              <a:rPr lang="en-IN" sz="2800" b="1" dirty="0" err="1">
                <a:latin typeface="Times New Roman" panose="02020603050405020304" pitchFamily="18" charset="0"/>
                <a:cs typeface="Times New Roman" panose="02020603050405020304" pitchFamily="18" charset="0"/>
              </a:rPr>
              <a:t>Bowley’s</a:t>
            </a:r>
            <a:r>
              <a:rPr lang="en-IN" sz="2800" b="1" dirty="0">
                <a:latin typeface="Times New Roman" panose="02020603050405020304" pitchFamily="18" charset="0"/>
                <a:cs typeface="Times New Roman" panose="02020603050405020304" pitchFamily="18" charset="0"/>
              </a:rPr>
              <a:t> Measure</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If B = 0, the distribution is perfectly symmetric about the mean (no skewness).</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If B &lt; 0, the distribution is negatively skewed (left-skewed), meaning the tail on the left side of the distribution is longer or heavier.</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If B &gt; 0, the distribution is positively skewed (right-skewed), indicating that the tail on the right side of the distribution is longer or heavier.</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384742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13509" y="494300"/>
            <a:ext cx="11364686" cy="6063198"/>
          </a:xfrm>
          <a:prstGeom prst="rect">
            <a:avLst/>
          </a:prstGeom>
          <a:noFill/>
        </p:spPr>
        <p:txBody>
          <a:bodyPr wrap="square" rtlCol="0">
            <a:spAutoFit/>
          </a:bodyPr>
          <a:lstStyle/>
          <a:p>
            <a:pPr fontAlgn="base">
              <a:lnSpc>
                <a:spcPct val="150000"/>
              </a:lnSpc>
            </a:pPr>
            <a:r>
              <a:rPr lang="en-IN" sz="2400" b="1" dirty="0">
                <a:latin typeface="Times New Roman" panose="02020603050405020304" pitchFamily="18" charset="0"/>
                <a:cs typeface="Times New Roman" panose="02020603050405020304" pitchFamily="18" charset="0"/>
              </a:rPr>
              <a:t>Example of </a:t>
            </a:r>
            <a:r>
              <a:rPr lang="en-IN" sz="2400" b="1" dirty="0" err="1">
                <a:latin typeface="Times New Roman" panose="02020603050405020304" pitchFamily="18" charset="0"/>
                <a:cs typeface="Times New Roman" panose="02020603050405020304" pitchFamily="18" charset="0"/>
              </a:rPr>
              <a:t>Bowley’s</a:t>
            </a:r>
            <a:r>
              <a:rPr lang="en-IN" sz="2400" b="1" dirty="0">
                <a:latin typeface="Times New Roman" panose="02020603050405020304" pitchFamily="18" charset="0"/>
                <a:cs typeface="Times New Roman" panose="02020603050405020304" pitchFamily="18" charset="0"/>
              </a:rPr>
              <a:t> Measure:</a:t>
            </a:r>
          </a:p>
          <a:p>
            <a:pPr fontAlgn="base">
              <a:lnSpc>
                <a:spcPct val="150000"/>
              </a:lnSpc>
            </a:pPr>
            <a:r>
              <a:rPr lang="en-IN" sz="2400" dirty="0">
                <a:latin typeface="Times New Roman" panose="02020603050405020304" pitchFamily="18" charset="0"/>
                <a:cs typeface="Times New Roman" panose="02020603050405020304" pitchFamily="18" charset="0"/>
              </a:rPr>
              <a:t>Calculate </a:t>
            </a:r>
            <a:r>
              <a:rPr lang="en-IN" sz="2400" dirty="0" err="1">
                <a:latin typeface="Times New Roman" panose="02020603050405020304" pitchFamily="18" charset="0"/>
                <a:cs typeface="Times New Roman" panose="02020603050405020304" pitchFamily="18" charset="0"/>
              </a:rPr>
              <a:t>Bowley’s</a:t>
            </a:r>
            <a:r>
              <a:rPr lang="en-IN" sz="2400" dirty="0">
                <a:latin typeface="Times New Roman" panose="02020603050405020304" pitchFamily="18" charset="0"/>
                <a:cs typeface="Times New Roman" panose="02020603050405020304" pitchFamily="18" charset="0"/>
              </a:rPr>
              <a:t> Measure of Skewness for the following dataset representing the ages of a group of people in a sample: 20, 24, 28, 32, 35, 40, 42, 45, 50.</a:t>
            </a:r>
          </a:p>
          <a:p>
            <a:pPr fontAlgn="base">
              <a:lnSpc>
                <a:spcPct val="150000"/>
              </a:lnSpc>
            </a:pPr>
            <a:r>
              <a:rPr lang="en-IN" sz="2400" dirty="0">
                <a:latin typeface="Times New Roman" panose="02020603050405020304" pitchFamily="18" charset="0"/>
                <a:cs typeface="Times New Roman" panose="02020603050405020304" pitchFamily="18" charset="0"/>
              </a:rPr>
              <a:t>Solution:</a:t>
            </a:r>
          </a:p>
          <a:p>
            <a:pPr fontAlgn="base">
              <a:lnSpc>
                <a:spcPct val="150000"/>
              </a:lnSpc>
            </a:pPr>
            <a:r>
              <a:rPr lang="en-IN" sz="2400" dirty="0">
                <a:latin typeface="Times New Roman" panose="02020603050405020304" pitchFamily="18" charset="0"/>
                <a:cs typeface="Times New Roman" panose="02020603050405020304" pitchFamily="18" charset="0"/>
              </a:rPr>
              <a:t>Step 1: Calculate the median (Q</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a:t>
            </a:r>
          </a:p>
          <a:p>
            <a:pPr fontAlgn="base">
              <a:lnSpc>
                <a:spcPct val="150000"/>
              </a:lnSpc>
            </a:pPr>
            <a:r>
              <a:rPr lang="en-IN" sz="2400" dirty="0">
                <a:latin typeface="Times New Roman" panose="02020603050405020304" pitchFamily="18" charset="0"/>
                <a:cs typeface="Times New Roman" panose="02020603050405020304" pitchFamily="18" charset="0"/>
              </a:rPr>
              <a:t>Q</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35 (the middle value)</a:t>
            </a:r>
          </a:p>
          <a:p>
            <a:pPr fontAlgn="base">
              <a:lnSpc>
                <a:spcPct val="150000"/>
              </a:lnSpc>
            </a:pPr>
            <a:r>
              <a:rPr lang="en-IN" sz="2400" dirty="0">
                <a:latin typeface="Times New Roman" panose="02020603050405020304" pitchFamily="18" charset="0"/>
                <a:cs typeface="Times New Roman" panose="02020603050405020304" pitchFamily="18" charset="0"/>
              </a:rPr>
              <a:t>Step 2: Calculate the first quartile (Q</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a:t>
            </a:r>
          </a:p>
          <a:p>
            <a:pPr fontAlgn="base">
              <a:lnSpc>
                <a:spcPct val="150000"/>
              </a:lnSpc>
            </a:pPr>
            <a:r>
              <a:rPr lang="en-IN" sz="2400" dirty="0">
                <a:latin typeface="Times New Roman" panose="02020603050405020304" pitchFamily="18" charset="0"/>
                <a:cs typeface="Times New Roman" panose="02020603050405020304" pitchFamily="18" charset="0"/>
              </a:rPr>
              <a:t>To find Q</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consider the values to the left of the median: 20, 24, 28, </a:t>
            </a:r>
            <a:r>
              <a:rPr lang="en-IN" sz="2400" dirty="0" smtClean="0">
                <a:latin typeface="Times New Roman" panose="02020603050405020304" pitchFamily="18" charset="0"/>
                <a:cs typeface="Times New Roman" panose="02020603050405020304" pitchFamily="18" charset="0"/>
              </a:rPr>
              <a:t>32</a:t>
            </a:r>
          </a:p>
          <a:p>
            <a:pPr fontAlgn="base">
              <a:lnSpc>
                <a:spcPct val="150000"/>
              </a:lnSpc>
            </a:pPr>
            <a:r>
              <a:rPr lang="en-IN" sz="2400" dirty="0" smtClean="0">
                <a:latin typeface="Times New Roman" panose="02020603050405020304" pitchFamily="18" charset="0"/>
                <a:cs typeface="Times New Roman" panose="02020603050405020304" pitchFamily="18" charset="0"/>
              </a:rPr>
              <a:t>Q</a:t>
            </a:r>
            <a:r>
              <a:rPr lang="en-IN" sz="2400" baseline="-25000" dirty="0" smtClean="0">
                <a:latin typeface="Times New Roman" panose="02020603050405020304" pitchFamily="18" charset="0"/>
                <a:cs typeface="Times New Roman" panose="02020603050405020304" pitchFamily="18" charset="0"/>
              </a:rPr>
              <a:t>1</a:t>
            </a:r>
            <a:r>
              <a:rPr lang="en-IN" sz="2400" dirty="0" smtClean="0">
                <a:latin typeface="Times New Roman" panose="02020603050405020304" pitchFamily="18" charset="0"/>
                <a:cs typeface="Times New Roman" panose="02020603050405020304" pitchFamily="18" charset="0"/>
              </a:rPr>
              <a:t>=(24+28)/2=26</a:t>
            </a:r>
          </a:p>
          <a:p>
            <a:pPr fontAlgn="base">
              <a:lnSpc>
                <a:spcPct val="150000"/>
              </a:lnSpc>
            </a:pPr>
            <a:r>
              <a:rPr lang="en-IN" sz="2400" dirty="0">
                <a:latin typeface="Times New Roman" panose="02020603050405020304" pitchFamily="18" charset="0"/>
                <a:cs typeface="Times New Roman" panose="02020603050405020304" pitchFamily="18" charset="0"/>
              </a:rPr>
              <a:t>Q</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 26</a:t>
            </a:r>
          </a:p>
          <a:p>
            <a:pPr fontAlgn="base"/>
            <a:endParaRPr lang="en-IN" sz="2800" b="1" dirty="0"/>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8480355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330925" y="678677"/>
                <a:ext cx="11364686" cy="5658600"/>
              </a:xfrm>
              <a:prstGeom prst="rect">
                <a:avLst/>
              </a:prstGeom>
              <a:noFill/>
            </p:spPr>
            <p:txBody>
              <a:bodyPr wrap="square" rtlCol="0">
                <a:spAutoFit/>
              </a:bodyPr>
              <a:lstStyle/>
              <a:p>
                <a:pPr fontAlgn="base">
                  <a:lnSpc>
                    <a:spcPct val="150000"/>
                  </a:lnSpc>
                </a:pPr>
                <a:r>
                  <a:rPr lang="en-IN" sz="2400" dirty="0">
                    <a:latin typeface="Times New Roman" panose="02020603050405020304" pitchFamily="18" charset="0"/>
                    <a:cs typeface="Times New Roman" panose="02020603050405020304" pitchFamily="18" charset="0"/>
                  </a:rPr>
                  <a:t>Step 3: Calculate the third quartile (Q</a:t>
                </a:r>
                <a:r>
                  <a:rPr lang="en-IN" sz="2400" baseline="-25000"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a:t>
                </a:r>
              </a:p>
              <a:p>
                <a:pPr fontAlgn="base">
                  <a:lnSpc>
                    <a:spcPct val="150000"/>
                  </a:lnSpc>
                </a:pPr>
                <a:r>
                  <a:rPr lang="en-IN" sz="2400" dirty="0">
                    <a:latin typeface="Times New Roman" panose="02020603050405020304" pitchFamily="18" charset="0"/>
                    <a:cs typeface="Times New Roman" panose="02020603050405020304" pitchFamily="18" charset="0"/>
                  </a:rPr>
                  <a:t>To find Q</a:t>
                </a:r>
                <a:r>
                  <a:rPr lang="en-IN" sz="2400" baseline="-25000"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consider the values to the right of the median: 40, 42, 45, 50.</a:t>
                </a:r>
              </a:p>
              <a:p>
                <a:pPr fontAlgn="base">
                  <a:lnSpc>
                    <a:spcPct val="150000"/>
                  </a:lnSpc>
                </a:pPr>
                <a:r>
                  <a:rPr lang="en-IN" sz="2400" dirty="0">
                    <a:latin typeface="Times New Roman" panose="02020603050405020304" pitchFamily="18" charset="0"/>
                    <a:cs typeface="Times New Roman" panose="02020603050405020304" pitchFamily="18" charset="0"/>
                  </a:rPr>
                  <a:t>Q</a:t>
                </a:r>
                <a:r>
                  <a:rPr lang="en-IN" sz="2400" baseline="-25000"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=(42+45)/</a:t>
                </a:r>
                <a:r>
                  <a:rPr lang="en-IN" sz="2400" dirty="0" smtClean="0">
                    <a:latin typeface="Times New Roman" panose="02020603050405020304" pitchFamily="18" charset="0"/>
                    <a:cs typeface="Times New Roman" panose="02020603050405020304" pitchFamily="18" charset="0"/>
                  </a:rPr>
                  <a:t>2=43.5</a:t>
                </a:r>
              </a:p>
              <a:p>
                <a:pPr fontAlgn="base">
                  <a:lnSpc>
                    <a:spcPct val="150000"/>
                  </a:lnSpc>
                </a:pPr>
                <a:r>
                  <a:rPr lang="en-IN" sz="2400" dirty="0" smtClean="0">
                    <a:latin typeface="Times New Roman" panose="02020603050405020304" pitchFamily="18" charset="0"/>
                    <a:cs typeface="Times New Roman" panose="02020603050405020304" pitchFamily="18" charset="0"/>
                  </a:rPr>
                  <a:t>Q</a:t>
                </a:r>
                <a:r>
                  <a:rPr lang="en-IN" sz="2400" baseline="-25000"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 </a:t>
                </a:r>
                <a:r>
                  <a:rPr lang="en-IN" sz="2400" dirty="0" smtClean="0">
                    <a:latin typeface="Times New Roman" panose="02020603050405020304" pitchFamily="18" charset="0"/>
                    <a:cs typeface="Times New Roman" panose="02020603050405020304" pitchFamily="18" charset="0"/>
                  </a:rPr>
                  <a:t>43.5</a:t>
                </a:r>
              </a:p>
              <a:p>
                <a:pPr fontAlgn="base">
                  <a:lnSpc>
                    <a:spcPct val="150000"/>
                  </a:lnSpc>
                </a:pPr>
                <a:r>
                  <a:rPr lang="en-IN" sz="2400" b="1" dirty="0"/>
                  <a:t>Step 4:</a:t>
                </a:r>
                <a:r>
                  <a:rPr lang="en-IN" sz="2400" dirty="0"/>
                  <a:t> Substitute the above values in the </a:t>
                </a:r>
                <a:r>
                  <a:rPr lang="en-IN" sz="2400" dirty="0" smtClean="0"/>
                  <a:t>formula</a:t>
                </a:r>
              </a:p>
              <a:p>
                <a:pPr fontAlgn="base">
                  <a:lnSpc>
                    <a:spcPct val="150000"/>
                  </a:lnSpc>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cs typeface="Times New Roman" panose="02020603050405020304" pitchFamily="18" charset="0"/>
                        </a:rPr>
                        <m:t>𝐵</m:t>
                      </m:r>
                      <m:r>
                        <a:rPr lang="en-IN" sz="2400" i="1">
                          <a:latin typeface="Cambria Math" panose="02040503050406030204" pitchFamily="18" charset="0"/>
                          <a:cs typeface="Times New Roman" panose="02020603050405020304" pitchFamily="18" charset="0"/>
                        </a:rPr>
                        <m:t>=</m:t>
                      </m:r>
                      <m:f>
                        <m:fPr>
                          <m:ctrlPr>
                            <a:rPr lang="en-IN" sz="2400" i="1">
                              <a:latin typeface="Cambria Math" panose="02040503050406030204" pitchFamily="18" charset="0"/>
                              <a:cs typeface="Times New Roman" panose="02020603050405020304" pitchFamily="18" charset="0"/>
                            </a:rPr>
                          </m:ctrlPr>
                        </m:fPr>
                        <m:num>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1</m:t>
                              </m:r>
                            </m:sub>
                          </m:sSub>
                          <m:r>
                            <a:rPr lang="en-IN" sz="2400" i="1">
                              <a:latin typeface="Cambria Math" panose="02040503050406030204" pitchFamily="18" charset="0"/>
                              <a:cs typeface="Times New Roman" panose="02020603050405020304" pitchFamily="18" charset="0"/>
                            </a:rPr>
                            <m:t>+</m:t>
                          </m:r>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3</m:t>
                              </m:r>
                            </m:sub>
                          </m:sSub>
                          <m:r>
                            <a:rPr lang="en-IN" sz="2400" i="1">
                              <a:latin typeface="Cambria Math" panose="02040503050406030204" pitchFamily="18" charset="0"/>
                              <a:cs typeface="Times New Roman" panose="02020603050405020304" pitchFamily="18" charset="0"/>
                            </a:rPr>
                            <m:t>−2</m:t>
                          </m:r>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2</m:t>
                              </m:r>
                            </m:sub>
                          </m:sSub>
                        </m:num>
                        <m:den>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3</m:t>
                              </m:r>
                            </m:sub>
                          </m:sSub>
                          <m:r>
                            <a:rPr lang="en-IN" sz="2400" i="1">
                              <a:latin typeface="Cambria Math" panose="02040503050406030204" pitchFamily="18" charset="0"/>
                              <a:cs typeface="Times New Roman" panose="02020603050405020304" pitchFamily="18" charset="0"/>
                            </a:rPr>
                            <m:t>−</m:t>
                          </m:r>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1</m:t>
                              </m:r>
                            </m:sub>
                          </m:sSub>
                        </m:den>
                      </m:f>
                    </m:oMath>
                  </m:oMathPara>
                </a14:m>
                <a:endParaRPr lang="en-IN" sz="2400" dirty="0" smtClean="0">
                  <a:latin typeface="Times New Roman" panose="02020603050405020304" pitchFamily="18" charset="0"/>
                  <a:cs typeface="Times New Roman" panose="02020603050405020304" pitchFamily="18" charset="0"/>
                </a:endParaRPr>
              </a:p>
              <a:p>
                <a:pPr fontAlgn="base">
                  <a:lnSpc>
                    <a:spcPct val="150000"/>
                  </a:lnSpc>
                </a:pPr>
                <a:r>
                  <a:rPr lang="en-IN" sz="2400" dirty="0" smtClean="0">
                    <a:latin typeface="Times New Roman" panose="02020603050405020304" pitchFamily="18" charset="0"/>
                    <a:cs typeface="Times New Roman" panose="02020603050405020304" pitchFamily="18" charset="0"/>
                  </a:rPr>
                  <a:t>(26+43.5+2*35)/(43.5-26)= -0.02</a:t>
                </a:r>
              </a:p>
              <a:p>
                <a:pPr fontAlgn="base">
                  <a:lnSpc>
                    <a:spcPct val="150000"/>
                  </a:lnSpc>
                </a:pPr>
                <a:r>
                  <a:rPr lang="en-IN" sz="2400" dirty="0" smtClean="0">
                    <a:latin typeface="Times New Roman" panose="02020603050405020304" pitchFamily="18" charset="0"/>
                    <a:cs typeface="Times New Roman" panose="02020603050405020304" pitchFamily="18" charset="0"/>
                  </a:rPr>
                  <a:t> B= -0.02</a:t>
                </a:r>
                <a:endParaRPr lang="en-IN" sz="2400" dirty="0">
                  <a:latin typeface="Times New Roman" panose="02020603050405020304" pitchFamily="18" charset="0"/>
                  <a:cs typeface="Times New Roman" panose="02020603050405020304" pitchFamily="18" charset="0"/>
                </a:endParaRPr>
              </a:p>
              <a:p>
                <a:pPr fontAlgn="base">
                  <a:lnSpc>
                    <a:spcPct val="150000"/>
                  </a:lnSpc>
                </a:pPr>
                <a:endParaRPr lang="en-IN" sz="2400" dirty="0">
                  <a:latin typeface="Times New Roman" panose="02020603050405020304" pitchFamily="18" charset="0"/>
                  <a:cs typeface="Times New Roman" panose="02020603050405020304"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30925" y="678677"/>
                <a:ext cx="11364686" cy="5658600"/>
              </a:xfrm>
              <a:prstGeom prst="rect">
                <a:avLst/>
              </a:prstGeom>
              <a:blipFill rotWithShape="0">
                <a:blip r:embed="rId2"/>
                <a:stretch>
                  <a:fillRect l="-804"/>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2047077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5185522"/>
          </a:xfrm>
          <a:prstGeom prst="rect">
            <a:avLst/>
          </a:prstGeom>
          <a:noFill/>
        </p:spPr>
        <p:txBody>
          <a:bodyPr wrap="square" rtlCol="0">
            <a:spAutoFit/>
          </a:bodyPr>
          <a:lstStyle/>
          <a:p>
            <a:pPr fontAlgn="base">
              <a:lnSpc>
                <a:spcPct val="150000"/>
              </a:lnSpc>
            </a:pPr>
            <a:r>
              <a:rPr lang="en-IN" sz="2800" b="1" dirty="0">
                <a:latin typeface="Times New Roman" panose="02020603050405020304" pitchFamily="18" charset="0"/>
                <a:cs typeface="Times New Roman" panose="02020603050405020304" pitchFamily="18" charset="0"/>
              </a:rPr>
              <a:t>Kelly’s Measure</a:t>
            </a:r>
          </a:p>
          <a:p>
            <a:pPr marL="342900" indent="-3429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Kelly’s measure of skewness is a way to quantify the degree of skewness in a distribution by comparing the values of certain percentiles (typically the 10th, 50th, and 90th percentiles) or deciles (10th, 20th, …, 90th percentiles) of the dataset. </a:t>
            </a:r>
          </a:p>
          <a:p>
            <a:pPr marL="342900" indent="-3429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Specifically, it involves comparing the difference between the median (50th percentile) and the average of the 10th and 90th percentiles (or deciles) to assess the skewness of the data.</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856525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454993" y="696094"/>
                <a:ext cx="11364686" cy="4077014"/>
              </a:xfrm>
              <a:prstGeom prst="rect">
                <a:avLst/>
              </a:prstGeom>
              <a:noFill/>
            </p:spPr>
            <p:txBody>
              <a:bodyPr wrap="square" rtlCol="0">
                <a:spAutoFit/>
              </a:bodyPr>
              <a:lstStyle/>
              <a:p>
                <a:pPr fontAlgn="base">
                  <a:lnSpc>
                    <a:spcPct val="150000"/>
                  </a:lnSpc>
                </a:pPr>
                <a:r>
                  <a:rPr lang="en-IN" sz="2800" dirty="0" smtClean="0">
                    <a:latin typeface="Times New Roman" panose="02020603050405020304" pitchFamily="18" charset="0"/>
                    <a:cs typeface="Times New Roman" panose="02020603050405020304" pitchFamily="18" charset="0"/>
                  </a:rPr>
                  <a:t>Skewness as per Kelly’s Measure</a:t>
                </a:r>
              </a:p>
              <a:p>
                <a:pPr fontAlgn="base">
                  <a:lnSpc>
                    <a:spcPct val="150000"/>
                  </a:lnSpc>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cs typeface="Times New Roman" panose="02020603050405020304" pitchFamily="18" charset="0"/>
                        </a:rPr>
                        <m:t>𝑺𝒌𝒆𝒘𝒏𝒆𝒔𝒔</m:t>
                      </m:r>
                      <m:r>
                        <a:rPr lang="en-IN" sz="2800">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𝑷</m:t>
                              </m:r>
                            </m:e>
                            <m:sub>
                              <m:r>
                                <a:rPr lang="en-IN" sz="2800">
                                  <a:latin typeface="Cambria Math" panose="02040503050406030204" pitchFamily="18" charset="0"/>
                                  <a:cs typeface="Times New Roman" panose="02020603050405020304" pitchFamily="18" charset="0"/>
                                </a:rPr>
                                <m:t>𝟗𝟎</m:t>
                              </m:r>
                            </m:sub>
                          </m:sSub>
                          <m:r>
                            <a:rPr lang="en-IN" sz="280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𝑷</m:t>
                              </m:r>
                            </m:e>
                            <m:sub>
                              <m:r>
                                <a:rPr lang="en-IN" sz="2800">
                                  <a:latin typeface="Cambria Math" panose="02040503050406030204" pitchFamily="18" charset="0"/>
                                  <a:cs typeface="Times New Roman" panose="02020603050405020304" pitchFamily="18" charset="0"/>
                                </a:rPr>
                                <m:t>𝟏𝟎</m:t>
                              </m:r>
                            </m:sub>
                          </m:sSub>
                          <m:r>
                            <a:rPr lang="en-IN" sz="2800">
                              <a:latin typeface="Cambria Math" panose="02040503050406030204" pitchFamily="18" charset="0"/>
                              <a:cs typeface="Times New Roman" panose="02020603050405020304" pitchFamily="18" charset="0"/>
                            </a:rPr>
                            <m:t>−</m:t>
                          </m:r>
                          <m:r>
                            <a:rPr lang="en-IN" sz="2800">
                              <a:latin typeface="Cambria Math" panose="02040503050406030204" pitchFamily="18" charset="0"/>
                              <a:cs typeface="Times New Roman" panose="02020603050405020304" pitchFamily="18" charset="0"/>
                            </a:rPr>
                            <m:t>𝟐</m:t>
                          </m:r>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𝑷</m:t>
                              </m:r>
                            </m:e>
                            <m:sub>
                              <m:r>
                                <a:rPr lang="en-IN" sz="2800">
                                  <a:latin typeface="Cambria Math" panose="02040503050406030204" pitchFamily="18" charset="0"/>
                                  <a:cs typeface="Times New Roman" panose="02020603050405020304" pitchFamily="18" charset="0"/>
                                </a:rPr>
                                <m:t>𝟓𝟎</m:t>
                              </m:r>
                            </m:sub>
                          </m:sSub>
                        </m:num>
                        <m:den>
                          <m:r>
                            <a:rPr lang="en-IN" sz="2800">
                              <a:latin typeface="Cambria Math" panose="02040503050406030204" pitchFamily="18" charset="0"/>
                              <a:cs typeface="Times New Roman" panose="02020603050405020304" pitchFamily="18" charset="0"/>
                            </a:rPr>
                            <m:t>𝟐</m:t>
                          </m:r>
                        </m:den>
                      </m:f>
                    </m:oMath>
                  </m:oMathPara>
                </a14:m>
                <a:endParaRPr lang="en-IN" sz="2800" dirty="0">
                  <a:latin typeface="Times New Roman" panose="02020603050405020304" pitchFamily="18" charset="0"/>
                  <a:cs typeface="Times New Roman" panose="02020603050405020304" pitchFamily="18" charset="0"/>
                </a:endParaRPr>
              </a:p>
              <a:p>
                <a:pPr fontAlgn="base">
                  <a:lnSpc>
                    <a:spcPct val="150000"/>
                  </a:lnSpc>
                </a:pPr>
                <a:r>
                  <a:rPr lang="en-IN" sz="2800" dirty="0">
                    <a:latin typeface="Times New Roman" panose="02020603050405020304" pitchFamily="18" charset="0"/>
                    <a:cs typeface="Times New Roman" panose="02020603050405020304" pitchFamily="18" charset="0"/>
                  </a:rPr>
                  <a:t>Coefficient of Skewness as per Kelly’s Measure</a:t>
                </a:r>
              </a:p>
              <a:p>
                <a:pPr fontAlgn="base">
                  <a:lnSpc>
                    <a:spcPct val="150000"/>
                  </a:lnSpc>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cs typeface="Times New Roman" panose="02020603050405020304" pitchFamily="18" charset="0"/>
                        </a:rPr>
                        <m:t>𝑺</m:t>
                      </m:r>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𝒌</m:t>
                          </m:r>
                        </m:e>
                        <m:sub>
                          <m:r>
                            <a:rPr lang="en-IN" sz="2800">
                              <a:latin typeface="Cambria Math" panose="02040503050406030204" pitchFamily="18" charset="0"/>
                              <a:cs typeface="Times New Roman" panose="02020603050405020304" pitchFamily="18" charset="0"/>
                            </a:rPr>
                            <m:t>𝑳</m:t>
                          </m:r>
                        </m:sub>
                      </m:sSub>
                      <m:r>
                        <a:rPr lang="en-IN" sz="2800">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r>
                            <m:rPr>
                              <m:nor/>
                            </m:rPr>
                            <a:rPr lang="en-IN" sz="2800">
                              <a:latin typeface="Times New Roman" panose="02020603050405020304" pitchFamily="18" charset="0"/>
                              <a:cs typeface="Times New Roman" panose="02020603050405020304" pitchFamily="18" charset="0"/>
                            </a:rPr>
                            <m:t>90</m:t>
                          </m:r>
                          <m:r>
                            <m:rPr>
                              <m:nor/>
                            </m:rPr>
                            <a:rPr lang="en-IN" sz="2800">
                              <a:latin typeface="Times New Roman" panose="02020603050405020304" pitchFamily="18" charset="0"/>
                              <a:cs typeface="Times New Roman" panose="02020603050405020304" pitchFamily="18" charset="0"/>
                            </a:rPr>
                            <m:t>th</m:t>
                          </m:r>
                          <m:r>
                            <m:rPr>
                              <m:nor/>
                            </m:rPr>
                            <a:rPr lang="en-IN" sz="2800">
                              <a:latin typeface="Times New Roman" panose="02020603050405020304" pitchFamily="18" charset="0"/>
                              <a:cs typeface="Times New Roman" panose="02020603050405020304" pitchFamily="18" charset="0"/>
                            </a:rPr>
                            <m:t> </m:t>
                          </m:r>
                          <m:r>
                            <m:rPr>
                              <m:nor/>
                            </m:rPr>
                            <a:rPr lang="en-IN" sz="2800">
                              <a:latin typeface="Times New Roman" panose="02020603050405020304" pitchFamily="18" charset="0"/>
                              <a:cs typeface="Times New Roman" panose="02020603050405020304" pitchFamily="18" charset="0"/>
                            </a:rPr>
                            <m:t>percentile</m:t>
                          </m:r>
                          <m:r>
                            <a:rPr lang="en-IN" sz="2800">
                              <a:latin typeface="Cambria Math" panose="02040503050406030204" pitchFamily="18" charset="0"/>
                              <a:cs typeface="Times New Roman" panose="02020603050405020304" pitchFamily="18" charset="0"/>
                            </a:rPr>
                            <m:t>+</m:t>
                          </m:r>
                          <m:r>
                            <m:rPr>
                              <m:nor/>
                            </m:rPr>
                            <a:rPr lang="en-IN" sz="2800">
                              <a:latin typeface="Times New Roman" panose="02020603050405020304" pitchFamily="18" charset="0"/>
                              <a:cs typeface="Times New Roman" panose="02020603050405020304" pitchFamily="18" charset="0"/>
                            </a:rPr>
                            <m:t>10</m:t>
                          </m:r>
                          <m:r>
                            <m:rPr>
                              <m:nor/>
                            </m:rPr>
                            <a:rPr lang="en-IN" sz="2800">
                              <a:latin typeface="Times New Roman" panose="02020603050405020304" pitchFamily="18" charset="0"/>
                              <a:cs typeface="Times New Roman" panose="02020603050405020304" pitchFamily="18" charset="0"/>
                            </a:rPr>
                            <m:t>th</m:t>
                          </m:r>
                          <m:r>
                            <m:rPr>
                              <m:nor/>
                            </m:rPr>
                            <a:rPr lang="en-IN" sz="2800">
                              <a:latin typeface="Times New Roman" panose="02020603050405020304" pitchFamily="18" charset="0"/>
                              <a:cs typeface="Times New Roman" panose="02020603050405020304" pitchFamily="18" charset="0"/>
                            </a:rPr>
                            <m:t> </m:t>
                          </m:r>
                          <m:r>
                            <m:rPr>
                              <m:nor/>
                            </m:rPr>
                            <a:rPr lang="en-IN" sz="2800">
                              <a:latin typeface="Times New Roman" panose="02020603050405020304" pitchFamily="18" charset="0"/>
                              <a:cs typeface="Times New Roman" panose="02020603050405020304" pitchFamily="18" charset="0"/>
                            </a:rPr>
                            <m:t>percentile</m:t>
                          </m:r>
                          <m:r>
                            <m:rPr>
                              <m:nor/>
                            </m:rPr>
                            <a:rPr lang="en-IN" sz="2800">
                              <a:latin typeface="Times New Roman" panose="02020603050405020304" pitchFamily="18" charset="0"/>
                              <a:cs typeface="Times New Roman" panose="02020603050405020304" pitchFamily="18" charset="0"/>
                            </a:rPr>
                            <m:t>−2∗50</m:t>
                          </m:r>
                          <m:r>
                            <m:rPr>
                              <m:nor/>
                            </m:rPr>
                            <a:rPr lang="en-IN" sz="2800">
                              <a:latin typeface="Times New Roman" panose="02020603050405020304" pitchFamily="18" charset="0"/>
                              <a:cs typeface="Times New Roman" panose="02020603050405020304" pitchFamily="18" charset="0"/>
                            </a:rPr>
                            <m:t>th</m:t>
                          </m:r>
                          <m:r>
                            <m:rPr>
                              <m:nor/>
                            </m:rPr>
                            <a:rPr lang="en-IN" sz="2800">
                              <a:latin typeface="Times New Roman" panose="02020603050405020304" pitchFamily="18" charset="0"/>
                              <a:cs typeface="Times New Roman" panose="02020603050405020304" pitchFamily="18" charset="0"/>
                            </a:rPr>
                            <m:t> </m:t>
                          </m:r>
                          <m:r>
                            <m:rPr>
                              <m:nor/>
                            </m:rPr>
                            <a:rPr lang="en-IN" sz="2800">
                              <a:latin typeface="Times New Roman" panose="02020603050405020304" pitchFamily="18" charset="0"/>
                              <a:cs typeface="Times New Roman" panose="02020603050405020304" pitchFamily="18" charset="0"/>
                            </a:rPr>
                            <m:t>percentile</m:t>
                          </m:r>
                        </m:num>
                        <m:den>
                          <m:r>
                            <m:rPr>
                              <m:nor/>
                            </m:rPr>
                            <a:rPr lang="en-IN" sz="2800">
                              <a:latin typeface="Times New Roman" panose="02020603050405020304" pitchFamily="18" charset="0"/>
                              <a:cs typeface="Times New Roman" panose="02020603050405020304" pitchFamily="18" charset="0"/>
                            </a:rPr>
                            <m:t>90</m:t>
                          </m:r>
                          <m:r>
                            <m:rPr>
                              <m:nor/>
                            </m:rPr>
                            <a:rPr lang="en-IN" sz="2800">
                              <a:latin typeface="Times New Roman" panose="02020603050405020304" pitchFamily="18" charset="0"/>
                              <a:cs typeface="Times New Roman" panose="02020603050405020304" pitchFamily="18" charset="0"/>
                            </a:rPr>
                            <m:t>th</m:t>
                          </m:r>
                          <m:r>
                            <m:rPr>
                              <m:nor/>
                            </m:rPr>
                            <a:rPr lang="en-IN" sz="2800">
                              <a:latin typeface="Times New Roman" panose="02020603050405020304" pitchFamily="18" charset="0"/>
                              <a:cs typeface="Times New Roman" panose="02020603050405020304" pitchFamily="18" charset="0"/>
                            </a:rPr>
                            <m:t> </m:t>
                          </m:r>
                          <m:r>
                            <m:rPr>
                              <m:nor/>
                            </m:rPr>
                            <a:rPr lang="en-IN" sz="2800">
                              <a:latin typeface="Times New Roman" panose="02020603050405020304" pitchFamily="18" charset="0"/>
                              <a:cs typeface="Times New Roman" panose="02020603050405020304" pitchFamily="18" charset="0"/>
                            </a:rPr>
                            <m:t>percentile</m:t>
                          </m:r>
                          <m:r>
                            <a:rPr lang="en-IN" sz="2800" b="0" i="0" smtClean="0">
                              <a:latin typeface="Cambria Math" panose="02040503050406030204" pitchFamily="18" charset="0"/>
                              <a:cs typeface="Times New Roman" panose="02020603050405020304" pitchFamily="18" charset="0"/>
                            </a:rPr>
                            <m:t>−</m:t>
                          </m:r>
                          <m:r>
                            <m:rPr>
                              <m:nor/>
                            </m:rPr>
                            <a:rPr lang="en-IN" sz="2800">
                              <a:latin typeface="Times New Roman" panose="02020603050405020304" pitchFamily="18" charset="0"/>
                              <a:cs typeface="Times New Roman" panose="02020603050405020304" pitchFamily="18" charset="0"/>
                            </a:rPr>
                            <m:t>10</m:t>
                          </m:r>
                          <m:r>
                            <m:rPr>
                              <m:nor/>
                            </m:rPr>
                            <a:rPr lang="en-IN" sz="2800">
                              <a:latin typeface="Times New Roman" panose="02020603050405020304" pitchFamily="18" charset="0"/>
                              <a:cs typeface="Times New Roman" panose="02020603050405020304" pitchFamily="18" charset="0"/>
                            </a:rPr>
                            <m:t>th</m:t>
                          </m:r>
                          <m:r>
                            <m:rPr>
                              <m:nor/>
                            </m:rPr>
                            <a:rPr lang="en-IN" sz="2800">
                              <a:latin typeface="Times New Roman" panose="02020603050405020304" pitchFamily="18" charset="0"/>
                              <a:cs typeface="Times New Roman" panose="02020603050405020304" pitchFamily="18" charset="0"/>
                            </a:rPr>
                            <m:t> </m:t>
                          </m:r>
                          <m:r>
                            <m:rPr>
                              <m:nor/>
                            </m:rPr>
                            <a:rPr lang="en-IN" sz="2800">
                              <a:latin typeface="Times New Roman" panose="02020603050405020304" pitchFamily="18" charset="0"/>
                              <a:cs typeface="Times New Roman" panose="02020603050405020304" pitchFamily="18" charset="0"/>
                            </a:rPr>
                            <m:t>percentile</m:t>
                          </m:r>
                        </m:den>
                      </m:f>
                    </m:oMath>
                  </m:oMathPara>
                </a14:m>
                <a:endParaRPr lang="en-IN" sz="2800" dirty="0">
                  <a:latin typeface="Times New Roman" panose="02020603050405020304" pitchFamily="18" charset="0"/>
                  <a:cs typeface="Times New Roman" panose="02020603050405020304"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54993" y="696094"/>
                <a:ext cx="11364686" cy="4077014"/>
              </a:xfrm>
              <a:prstGeom prst="rect">
                <a:avLst/>
              </a:prstGeom>
              <a:blipFill rotWithShape="0">
                <a:blip r:embed="rId2"/>
                <a:stretch>
                  <a:fillRect l="-1127"/>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4217403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9338"/>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4539191"/>
          </a:xfrm>
          <a:prstGeom prst="rect">
            <a:avLst/>
          </a:prstGeom>
          <a:noFill/>
        </p:spPr>
        <p:txBody>
          <a:bodyPr wrap="square" rtlCol="0">
            <a:spAutoFit/>
          </a:bodyPr>
          <a:lstStyle/>
          <a:p>
            <a:pPr algn="just" fontAlgn="base">
              <a:lnSpc>
                <a:spcPct val="150000"/>
              </a:lnSpc>
            </a:pPr>
            <a:r>
              <a:rPr lang="en-IN" sz="2800" b="1" dirty="0">
                <a:latin typeface="Times New Roman" panose="02020603050405020304" pitchFamily="18" charset="0"/>
                <a:cs typeface="Times New Roman" panose="02020603050405020304" pitchFamily="18" charset="0"/>
              </a:rPr>
              <a:t>Coefficient of Kelly’s Measure</a:t>
            </a:r>
          </a:p>
          <a:p>
            <a:pPr marL="342900" indent="-3429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If SKL is positive, it indicates positive skewness, meaning the distribution has a longer right tail.</a:t>
            </a:r>
          </a:p>
          <a:p>
            <a:pPr marL="342900" indent="-3429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If SKL is negative, it indicates negative skewness, meaning the distribution has a longer left tail.</a:t>
            </a:r>
          </a:p>
          <a:p>
            <a:pPr marL="342900" indent="-3429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If SKL is close to zero, it suggests that the distribution is approximately symmetric.</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712984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5565947"/>
          </a:xfrm>
          <a:prstGeom prst="rect">
            <a:avLst/>
          </a:prstGeom>
          <a:noFill/>
        </p:spPr>
        <p:txBody>
          <a:bodyPr wrap="square" rtlCol="0">
            <a:spAutoFit/>
          </a:bodyPr>
          <a:lstStyle/>
          <a:p>
            <a:pPr algn="just" fontAlgn="base">
              <a:lnSpc>
                <a:spcPct val="150000"/>
              </a:lnSpc>
            </a:pPr>
            <a:r>
              <a:rPr lang="en-IN" sz="2400" b="1" dirty="0">
                <a:latin typeface="Times New Roman" panose="02020603050405020304" pitchFamily="18" charset="0"/>
                <a:cs typeface="Times New Roman" panose="02020603050405020304" pitchFamily="18" charset="0"/>
              </a:rPr>
              <a:t>Example of Kelly’s Measure</a:t>
            </a:r>
            <a:r>
              <a:rPr lang="en-IN" sz="2400" b="1" dirty="0" smtClean="0">
                <a:latin typeface="Times New Roman" panose="02020603050405020304" pitchFamily="18" charset="0"/>
                <a:cs typeface="Times New Roman" panose="02020603050405020304" pitchFamily="18" charset="0"/>
              </a:rPr>
              <a:t>:</a:t>
            </a:r>
          </a:p>
          <a:p>
            <a:pPr algn="just" fontAlgn="base">
              <a:lnSpc>
                <a:spcPct val="150000"/>
              </a:lnSpc>
            </a:pPr>
            <a:r>
              <a:rPr lang="en-IN" sz="2400" dirty="0">
                <a:latin typeface="Times New Roman" panose="02020603050405020304" pitchFamily="18" charset="0"/>
                <a:cs typeface="Times New Roman" panose="02020603050405020304" pitchFamily="18" charset="0"/>
              </a:rPr>
              <a:t>Calculate Kelly’s Coefficient of Skewness for the following data:</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5, 7, 8, 9, 10, 12, 15, 16, 18, 20.</a:t>
            </a:r>
          </a:p>
          <a:p>
            <a:pPr algn="just" fontAlgn="base">
              <a:lnSpc>
                <a:spcPct val="150000"/>
              </a:lnSpc>
            </a:pPr>
            <a:r>
              <a:rPr lang="en-IN" sz="2400" b="1" dirty="0">
                <a:latin typeface="Times New Roman" panose="02020603050405020304" pitchFamily="18" charset="0"/>
                <a:cs typeface="Times New Roman" panose="02020603050405020304" pitchFamily="18" charset="0"/>
              </a:rPr>
              <a:t>Solution:</a:t>
            </a:r>
          </a:p>
          <a:p>
            <a:pPr algn="just" fontAlgn="base">
              <a:lnSpc>
                <a:spcPct val="150000"/>
              </a:lnSpc>
            </a:pPr>
            <a:r>
              <a:rPr lang="en-IN" sz="2400" b="1" dirty="0">
                <a:latin typeface="Times New Roman" panose="02020603050405020304" pitchFamily="18" charset="0"/>
                <a:cs typeface="Times New Roman" panose="02020603050405020304" pitchFamily="18" charset="0"/>
              </a:rPr>
              <a:t>Step 1:</a:t>
            </a:r>
            <a:r>
              <a:rPr lang="en-IN" sz="2400" dirty="0">
                <a:latin typeface="Times New Roman" panose="02020603050405020304" pitchFamily="18" charset="0"/>
                <a:cs typeface="Times New Roman" panose="02020603050405020304" pitchFamily="18" charset="0"/>
              </a:rPr>
              <a:t> Find the 10</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Percentile</a:t>
            </a:r>
          </a:p>
          <a:p>
            <a:pPr algn="just" fontAlgn="base">
              <a:lnSpc>
                <a:spcPct val="150000"/>
              </a:lnSpc>
            </a:pPr>
            <a:r>
              <a:rPr lang="en-IN" sz="2400" dirty="0">
                <a:latin typeface="Times New Roman" panose="02020603050405020304" pitchFamily="18" charset="0"/>
                <a:cs typeface="Times New Roman" panose="02020603050405020304" pitchFamily="18" charset="0"/>
              </a:rPr>
              <a:t>To find the 10</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percentile, we need to rank the data in ascending order and find the value below which 10% of the data falls. In this dataset, the 10</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percentile corresponds to the value at position 1 since 10% of 10 data points is 1. So, the 10</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percentile is </a:t>
            </a:r>
            <a:r>
              <a:rPr lang="en-IN" sz="2400" b="1" dirty="0">
                <a:latin typeface="Times New Roman" panose="02020603050405020304" pitchFamily="18" charset="0"/>
                <a:cs typeface="Times New Roman" panose="02020603050405020304" pitchFamily="18" charset="0"/>
              </a:rPr>
              <a:t>5</a:t>
            </a:r>
            <a:r>
              <a:rPr lang="en-IN" sz="2400" dirty="0">
                <a:latin typeface="Times New Roman" panose="02020603050405020304" pitchFamily="18" charset="0"/>
                <a:cs typeface="Times New Roman" panose="02020603050405020304" pitchFamily="18" charset="0"/>
              </a:rPr>
              <a:t>.</a:t>
            </a:r>
          </a:p>
          <a:p>
            <a:pPr algn="just" fontAlgn="base">
              <a:lnSpc>
                <a:spcPct val="150000"/>
              </a:lnSpc>
            </a:pPr>
            <a:r>
              <a:rPr lang="en-IN" sz="2400" b="1" dirty="0">
                <a:latin typeface="Times New Roman" panose="02020603050405020304" pitchFamily="18" charset="0"/>
                <a:cs typeface="Times New Roman" panose="02020603050405020304" pitchFamily="18" charset="0"/>
              </a:rPr>
              <a:t>P</a:t>
            </a:r>
            <a:r>
              <a:rPr lang="en-IN" sz="2400" b="1" baseline="-25000" dirty="0">
                <a:latin typeface="Times New Roman" panose="02020603050405020304" pitchFamily="18" charset="0"/>
                <a:cs typeface="Times New Roman" panose="02020603050405020304" pitchFamily="18" charset="0"/>
              </a:rPr>
              <a:t>10</a:t>
            </a:r>
            <a:r>
              <a:rPr lang="en-IN" sz="2400" b="1" dirty="0">
                <a:latin typeface="Times New Roman" panose="02020603050405020304" pitchFamily="18" charset="0"/>
                <a:cs typeface="Times New Roman" panose="02020603050405020304" pitchFamily="18" charset="0"/>
              </a:rPr>
              <a:t> = 5</a:t>
            </a:r>
            <a:endParaRPr lang="en-IN" sz="2400" dirty="0">
              <a:latin typeface="Times New Roman" panose="02020603050405020304" pitchFamily="18" charset="0"/>
              <a:cs typeface="Times New Roman" panose="02020603050405020304" pitchFamily="18" charset="0"/>
            </a:endParaRPr>
          </a:p>
          <a:p>
            <a:pPr algn="just" fontAlgn="base">
              <a:lnSpc>
                <a:spcPct val="150000"/>
              </a:lnSpc>
            </a:pPr>
            <a:endParaRPr lang="en-IN"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7187854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6186309"/>
          </a:xfrm>
          <a:prstGeom prst="rect">
            <a:avLst/>
          </a:prstGeom>
          <a:noFill/>
        </p:spPr>
        <p:txBody>
          <a:bodyPr wrap="square" rtlCol="0">
            <a:spAutoFit/>
          </a:bodyPr>
          <a:lstStyle/>
          <a:p>
            <a:pPr algn="just" fontAlgn="base">
              <a:lnSpc>
                <a:spcPct val="150000"/>
              </a:lnSpc>
            </a:pPr>
            <a:r>
              <a:rPr lang="en-IN" sz="2400" dirty="0">
                <a:latin typeface="Times New Roman" panose="02020603050405020304" pitchFamily="18" charset="0"/>
                <a:cs typeface="Times New Roman" panose="02020603050405020304" pitchFamily="18" charset="0"/>
              </a:rPr>
              <a:t>Step 2: Find the 50th Percentile (Median)</a:t>
            </a:r>
          </a:p>
          <a:p>
            <a:pPr algn="just" fontAlgn="base">
              <a:lnSpc>
                <a:spcPct val="150000"/>
              </a:lnSpc>
            </a:pPr>
            <a:r>
              <a:rPr lang="en-IN" sz="2400" dirty="0">
                <a:latin typeface="Times New Roman" panose="02020603050405020304" pitchFamily="18" charset="0"/>
                <a:cs typeface="Times New Roman" panose="02020603050405020304" pitchFamily="18" charset="0"/>
              </a:rPr>
              <a:t>Since there are 10 data points, the median is the average of the 5th and 6th values when sorted in ascending order</a:t>
            </a:r>
          </a:p>
          <a:p>
            <a:pPr algn="just" fontAlgn="base">
              <a:lnSpc>
                <a:spcPct val="150000"/>
              </a:lnSpc>
            </a:pPr>
            <a:r>
              <a:rPr lang="en-IN" sz="2400" dirty="0">
                <a:latin typeface="Times New Roman" panose="02020603050405020304" pitchFamily="18" charset="0"/>
                <a:cs typeface="Times New Roman" panose="02020603050405020304" pitchFamily="18" charset="0"/>
              </a:rPr>
              <a:t>Median =(10+12)/</a:t>
            </a:r>
            <a:r>
              <a:rPr lang="en-IN" sz="2400" dirty="0" smtClean="0">
                <a:latin typeface="Times New Roman" panose="02020603050405020304" pitchFamily="18" charset="0"/>
                <a:cs typeface="Times New Roman" panose="02020603050405020304" pitchFamily="18" charset="0"/>
              </a:rPr>
              <a:t>2=11</a:t>
            </a:r>
          </a:p>
          <a:p>
            <a:pPr algn="just" fontAlgn="base">
              <a:lnSpc>
                <a:spcPct val="150000"/>
              </a:lnSpc>
            </a:pPr>
            <a:r>
              <a:rPr lang="en-IN" sz="2400" dirty="0">
                <a:latin typeface="Times New Roman" panose="02020603050405020304" pitchFamily="18" charset="0"/>
                <a:cs typeface="Times New Roman" panose="02020603050405020304" pitchFamily="18" charset="0"/>
              </a:rPr>
              <a:t>P</a:t>
            </a:r>
            <a:r>
              <a:rPr lang="en-IN" sz="2400" baseline="-25000" dirty="0">
                <a:latin typeface="Times New Roman" panose="02020603050405020304" pitchFamily="18" charset="0"/>
                <a:cs typeface="Times New Roman" panose="02020603050405020304" pitchFamily="18" charset="0"/>
              </a:rPr>
              <a:t>50</a:t>
            </a:r>
            <a:r>
              <a:rPr lang="en-IN" sz="2400" dirty="0">
                <a:latin typeface="Times New Roman" panose="02020603050405020304" pitchFamily="18" charset="0"/>
                <a:cs typeface="Times New Roman" panose="02020603050405020304" pitchFamily="18" charset="0"/>
              </a:rPr>
              <a:t> = </a:t>
            </a:r>
            <a:r>
              <a:rPr lang="en-IN" sz="2400" dirty="0" smtClean="0">
                <a:latin typeface="Times New Roman" panose="02020603050405020304" pitchFamily="18" charset="0"/>
                <a:cs typeface="Times New Roman" panose="02020603050405020304" pitchFamily="18" charset="0"/>
              </a:rPr>
              <a:t>11</a:t>
            </a:r>
          </a:p>
          <a:p>
            <a:pPr algn="just" fontAlgn="base">
              <a:lnSpc>
                <a:spcPct val="150000"/>
              </a:lnSpc>
            </a:pPr>
            <a:r>
              <a:rPr lang="en-IN" sz="2400" dirty="0">
                <a:latin typeface="Times New Roman" panose="02020603050405020304" pitchFamily="18" charset="0"/>
                <a:cs typeface="Times New Roman" panose="02020603050405020304" pitchFamily="18" charset="0"/>
              </a:rPr>
              <a:t>Step 3: Find the 90th Percentile</a:t>
            </a:r>
          </a:p>
          <a:p>
            <a:pPr algn="just" fontAlgn="base">
              <a:lnSpc>
                <a:spcPct val="150000"/>
              </a:lnSpc>
            </a:pPr>
            <a:r>
              <a:rPr lang="en-IN" sz="2400" dirty="0">
                <a:latin typeface="Times New Roman" panose="02020603050405020304" pitchFamily="18" charset="0"/>
                <a:cs typeface="Times New Roman" panose="02020603050405020304" pitchFamily="18" charset="0"/>
              </a:rPr>
              <a:t>To find the 90th percentile, you need to identify the value below which 90% of the data falls. In this dataset, the 90th percentile corresponds to the value at position 9 since 90% of 10 data points is 9. So, the 90th percentile is 18.</a:t>
            </a:r>
          </a:p>
          <a:p>
            <a:pPr algn="just" fontAlgn="base">
              <a:lnSpc>
                <a:spcPct val="150000"/>
              </a:lnSpc>
            </a:pPr>
            <a:r>
              <a:rPr lang="en-IN" sz="2400" dirty="0">
                <a:latin typeface="Times New Roman" panose="02020603050405020304" pitchFamily="18" charset="0"/>
                <a:cs typeface="Times New Roman" panose="02020603050405020304" pitchFamily="18" charset="0"/>
              </a:rPr>
              <a:t>P</a:t>
            </a:r>
            <a:r>
              <a:rPr lang="en-IN" sz="2400" baseline="-25000" dirty="0">
                <a:latin typeface="Times New Roman" panose="02020603050405020304" pitchFamily="18" charset="0"/>
                <a:cs typeface="Times New Roman" panose="02020603050405020304" pitchFamily="18" charset="0"/>
              </a:rPr>
              <a:t>90</a:t>
            </a:r>
            <a:r>
              <a:rPr lang="en-IN" sz="2400" dirty="0">
                <a:latin typeface="Times New Roman" panose="02020603050405020304" pitchFamily="18" charset="0"/>
                <a:cs typeface="Times New Roman" panose="02020603050405020304" pitchFamily="18" charset="0"/>
              </a:rPr>
              <a:t> = 18</a:t>
            </a:r>
          </a:p>
          <a:p>
            <a:pPr algn="just" fontAlgn="base">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108372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4616648"/>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Skewness </a:t>
            </a:r>
            <a:endParaRPr lang="en-IN" sz="2800" b="1"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Skewness </a:t>
            </a:r>
            <a:r>
              <a:rPr lang="en-IN" sz="2800" dirty="0">
                <a:latin typeface="Times New Roman" panose="02020603050405020304" pitchFamily="18" charset="0"/>
                <a:cs typeface="Times New Roman" panose="02020603050405020304" pitchFamily="18" charset="0"/>
              </a:rPr>
              <a:t>can be defined as a statistical measure that describes the lack of symmetry or asymmetry in the probability distribution of a dataset</a:t>
            </a:r>
            <a:r>
              <a:rPr lang="en-IN" sz="28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It </a:t>
            </a:r>
            <a:r>
              <a:rPr lang="en-IN" sz="2800" dirty="0">
                <a:latin typeface="Times New Roman" panose="02020603050405020304" pitchFamily="18" charset="0"/>
                <a:cs typeface="Times New Roman" panose="02020603050405020304" pitchFamily="18" charset="0"/>
              </a:rPr>
              <a:t>quantifies the degree to which the data deviates from a perfectly symmetrical distribution, such as a normal (bell-shaped) distribution</a:t>
            </a:r>
            <a:r>
              <a:rPr lang="en-IN" sz="28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Skewness is a valuable statistical term because it provides insight into the shape and nature of a dataset’s distribution.</a:t>
            </a:r>
            <a:r>
              <a:rPr lang="en-IN" sz="2800" b="1" dirty="0">
                <a:latin typeface="Times New Roman" panose="02020603050405020304" pitchFamily="18" charset="0"/>
                <a:cs typeface="Times New Roman" panose="02020603050405020304" pitchFamily="18" charset="0"/>
              </a:rPr>
              <a:t> </a:t>
            </a:r>
            <a:endParaRPr lang="en-IN" sz="28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6478973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330925" y="678677"/>
                <a:ext cx="11364686" cy="3948260"/>
              </a:xfrm>
              <a:prstGeom prst="rect">
                <a:avLst/>
              </a:prstGeom>
              <a:noFill/>
            </p:spPr>
            <p:txBody>
              <a:bodyPr wrap="square" rtlCol="0">
                <a:spAutoFit/>
              </a:bodyPr>
              <a:lstStyle/>
              <a:p>
                <a:pPr fontAlgn="base">
                  <a:lnSpc>
                    <a:spcPct val="150000"/>
                  </a:lnSpc>
                </a:pPr>
                <a:r>
                  <a:rPr lang="en-IN" sz="2800" b="1" dirty="0" smtClean="0">
                    <a:latin typeface="Times New Roman" panose="02020603050405020304" pitchFamily="18" charset="0"/>
                    <a:cs typeface="Times New Roman" panose="02020603050405020304" pitchFamily="18" charset="0"/>
                  </a:rPr>
                  <a:t>Step 4:</a:t>
                </a:r>
                <a:r>
                  <a:rPr lang="en-IN" sz="2800" dirty="0">
                    <a:latin typeface="Times New Roman" panose="02020603050405020304" pitchFamily="18" charset="0"/>
                    <a:cs typeface="Times New Roman" panose="02020603050405020304" pitchFamily="18" charset="0"/>
                  </a:rPr>
                  <a:t> Substitute the values in the formula</a:t>
                </a:r>
                <a:r>
                  <a:rPr lang="en-IN" sz="2800" dirty="0" smtClean="0">
                    <a:latin typeface="Times New Roman" panose="02020603050405020304" pitchFamily="18" charset="0"/>
                    <a:cs typeface="Times New Roman" panose="02020603050405020304" pitchFamily="18" charset="0"/>
                  </a:rPr>
                  <a:t>.</a:t>
                </a:r>
              </a:p>
              <a:p>
                <a:pPr fontAlgn="base">
                  <a:lnSpc>
                    <a:spcPct val="150000"/>
                  </a:lnSpc>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cs typeface="Times New Roman" panose="02020603050405020304" pitchFamily="18" charset="0"/>
                        </a:rPr>
                        <m:t>𝑺</m:t>
                      </m:r>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𝒌</m:t>
                          </m:r>
                        </m:e>
                        <m:sub>
                          <m:r>
                            <a:rPr lang="en-IN" sz="2800">
                              <a:latin typeface="Cambria Math" panose="02040503050406030204" pitchFamily="18" charset="0"/>
                              <a:cs typeface="Times New Roman" panose="02020603050405020304" pitchFamily="18" charset="0"/>
                            </a:rPr>
                            <m:t>𝑳</m:t>
                          </m:r>
                        </m:sub>
                      </m:sSub>
                      <m:r>
                        <a:rPr lang="en-IN" sz="2800">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r>
                            <m:rPr>
                              <m:nor/>
                            </m:rPr>
                            <a:rPr lang="en-IN" sz="2800">
                              <a:latin typeface="Times New Roman" panose="02020603050405020304" pitchFamily="18" charset="0"/>
                              <a:cs typeface="Times New Roman" panose="02020603050405020304" pitchFamily="18" charset="0"/>
                            </a:rPr>
                            <m:t>90</m:t>
                          </m:r>
                          <m:r>
                            <m:rPr>
                              <m:nor/>
                            </m:rPr>
                            <a:rPr lang="en-IN" sz="2800">
                              <a:latin typeface="Times New Roman" panose="02020603050405020304" pitchFamily="18" charset="0"/>
                              <a:cs typeface="Times New Roman" panose="02020603050405020304" pitchFamily="18" charset="0"/>
                            </a:rPr>
                            <m:t>th</m:t>
                          </m:r>
                          <m:r>
                            <m:rPr>
                              <m:nor/>
                            </m:rPr>
                            <a:rPr lang="en-IN" sz="2800">
                              <a:latin typeface="Times New Roman" panose="02020603050405020304" pitchFamily="18" charset="0"/>
                              <a:cs typeface="Times New Roman" panose="02020603050405020304" pitchFamily="18" charset="0"/>
                            </a:rPr>
                            <m:t> </m:t>
                          </m:r>
                          <m:r>
                            <m:rPr>
                              <m:nor/>
                            </m:rPr>
                            <a:rPr lang="en-IN" sz="2800">
                              <a:latin typeface="Times New Roman" panose="02020603050405020304" pitchFamily="18" charset="0"/>
                              <a:cs typeface="Times New Roman" panose="02020603050405020304" pitchFamily="18" charset="0"/>
                            </a:rPr>
                            <m:t>percentile</m:t>
                          </m:r>
                          <m:r>
                            <a:rPr lang="en-IN" sz="2800">
                              <a:latin typeface="Cambria Math" panose="02040503050406030204" pitchFamily="18" charset="0"/>
                              <a:cs typeface="Times New Roman" panose="02020603050405020304" pitchFamily="18" charset="0"/>
                            </a:rPr>
                            <m:t>+</m:t>
                          </m:r>
                          <m:r>
                            <m:rPr>
                              <m:nor/>
                            </m:rPr>
                            <a:rPr lang="en-IN" sz="2800">
                              <a:latin typeface="Times New Roman" panose="02020603050405020304" pitchFamily="18" charset="0"/>
                              <a:cs typeface="Times New Roman" panose="02020603050405020304" pitchFamily="18" charset="0"/>
                            </a:rPr>
                            <m:t>10</m:t>
                          </m:r>
                          <m:r>
                            <m:rPr>
                              <m:nor/>
                            </m:rPr>
                            <a:rPr lang="en-IN" sz="2800">
                              <a:latin typeface="Times New Roman" panose="02020603050405020304" pitchFamily="18" charset="0"/>
                              <a:cs typeface="Times New Roman" panose="02020603050405020304" pitchFamily="18" charset="0"/>
                            </a:rPr>
                            <m:t>th</m:t>
                          </m:r>
                          <m:r>
                            <m:rPr>
                              <m:nor/>
                            </m:rPr>
                            <a:rPr lang="en-IN" sz="2800">
                              <a:latin typeface="Times New Roman" panose="02020603050405020304" pitchFamily="18" charset="0"/>
                              <a:cs typeface="Times New Roman" panose="02020603050405020304" pitchFamily="18" charset="0"/>
                            </a:rPr>
                            <m:t> </m:t>
                          </m:r>
                          <m:r>
                            <m:rPr>
                              <m:nor/>
                            </m:rPr>
                            <a:rPr lang="en-IN" sz="2800">
                              <a:latin typeface="Times New Roman" panose="02020603050405020304" pitchFamily="18" charset="0"/>
                              <a:cs typeface="Times New Roman" panose="02020603050405020304" pitchFamily="18" charset="0"/>
                            </a:rPr>
                            <m:t>percentile</m:t>
                          </m:r>
                          <m:r>
                            <m:rPr>
                              <m:nor/>
                            </m:rPr>
                            <a:rPr lang="en-IN" sz="2800">
                              <a:latin typeface="Times New Roman" panose="02020603050405020304" pitchFamily="18" charset="0"/>
                              <a:cs typeface="Times New Roman" panose="02020603050405020304" pitchFamily="18" charset="0"/>
                            </a:rPr>
                            <m:t>−2∗50</m:t>
                          </m:r>
                          <m:r>
                            <m:rPr>
                              <m:nor/>
                            </m:rPr>
                            <a:rPr lang="en-IN" sz="2800">
                              <a:latin typeface="Times New Roman" panose="02020603050405020304" pitchFamily="18" charset="0"/>
                              <a:cs typeface="Times New Roman" panose="02020603050405020304" pitchFamily="18" charset="0"/>
                            </a:rPr>
                            <m:t>th</m:t>
                          </m:r>
                          <m:r>
                            <m:rPr>
                              <m:nor/>
                            </m:rPr>
                            <a:rPr lang="en-IN" sz="2800">
                              <a:latin typeface="Times New Roman" panose="02020603050405020304" pitchFamily="18" charset="0"/>
                              <a:cs typeface="Times New Roman" panose="02020603050405020304" pitchFamily="18" charset="0"/>
                            </a:rPr>
                            <m:t> </m:t>
                          </m:r>
                          <m:r>
                            <m:rPr>
                              <m:nor/>
                            </m:rPr>
                            <a:rPr lang="en-IN" sz="2800">
                              <a:latin typeface="Times New Roman" panose="02020603050405020304" pitchFamily="18" charset="0"/>
                              <a:cs typeface="Times New Roman" panose="02020603050405020304" pitchFamily="18" charset="0"/>
                            </a:rPr>
                            <m:t>percentile</m:t>
                          </m:r>
                        </m:num>
                        <m:den>
                          <m:r>
                            <m:rPr>
                              <m:nor/>
                            </m:rPr>
                            <a:rPr lang="en-IN" sz="2800">
                              <a:latin typeface="Times New Roman" panose="02020603050405020304" pitchFamily="18" charset="0"/>
                              <a:cs typeface="Times New Roman" panose="02020603050405020304" pitchFamily="18" charset="0"/>
                            </a:rPr>
                            <m:t>90</m:t>
                          </m:r>
                          <m:r>
                            <m:rPr>
                              <m:nor/>
                            </m:rPr>
                            <a:rPr lang="en-IN" sz="2800">
                              <a:latin typeface="Times New Roman" panose="02020603050405020304" pitchFamily="18" charset="0"/>
                              <a:cs typeface="Times New Roman" panose="02020603050405020304" pitchFamily="18" charset="0"/>
                            </a:rPr>
                            <m:t>th</m:t>
                          </m:r>
                          <m:r>
                            <m:rPr>
                              <m:nor/>
                            </m:rPr>
                            <a:rPr lang="en-IN" sz="2800">
                              <a:latin typeface="Times New Roman" panose="02020603050405020304" pitchFamily="18" charset="0"/>
                              <a:cs typeface="Times New Roman" panose="02020603050405020304" pitchFamily="18" charset="0"/>
                            </a:rPr>
                            <m:t> </m:t>
                          </m:r>
                          <m:r>
                            <m:rPr>
                              <m:nor/>
                            </m:rPr>
                            <a:rPr lang="en-IN" sz="2800">
                              <a:latin typeface="Times New Roman" panose="02020603050405020304" pitchFamily="18" charset="0"/>
                              <a:cs typeface="Times New Roman" panose="02020603050405020304" pitchFamily="18" charset="0"/>
                            </a:rPr>
                            <m:t>percentile</m:t>
                          </m:r>
                          <m:r>
                            <a:rPr lang="en-IN" sz="2800" b="0" i="0" smtClean="0">
                              <a:latin typeface="Cambria Math" panose="02040503050406030204" pitchFamily="18" charset="0"/>
                              <a:cs typeface="Times New Roman" panose="02020603050405020304" pitchFamily="18" charset="0"/>
                            </a:rPr>
                            <m:t>−</m:t>
                          </m:r>
                          <m:r>
                            <m:rPr>
                              <m:nor/>
                            </m:rPr>
                            <a:rPr lang="en-IN" sz="2800">
                              <a:latin typeface="Times New Roman" panose="02020603050405020304" pitchFamily="18" charset="0"/>
                              <a:cs typeface="Times New Roman" panose="02020603050405020304" pitchFamily="18" charset="0"/>
                            </a:rPr>
                            <m:t>10</m:t>
                          </m:r>
                          <m:r>
                            <m:rPr>
                              <m:nor/>
                            </m:rPr>
                            <a:rPr lang="en-IN" sz="2800">
                              <a:latin typeface="Times New Roman" panose="02020603050405020304" pitchFamily="18" charset="0"/>
                              <a:cs typeface="Times New Roman" panose="02020603050405020304" pitchFamily="18" charset="0"/>
                            </a:rPr>
                            <m:t>th</m:t>
                          </m:r>
                          <m:r>
                            <m:rPr>
                              <m:nor/>
                            </m:rPr>
                            <a:rPr lang="en-IN" sz="2800">
                              <a:latin typeface="Times New Roman" panose="02020603050405020304" pitchFamily="18" charset="0"/>
                              <a:cs typeface="Times New Roman" panose="02020603050405020304" pitchFamily="18" charset="0"/>
                            </a:rPr>
                            <m:t> </m:t>
                          </m:r>
                          <m:r>
                            <m:rPr>
                              <m:nor/>
                            </m:rPr>
                            <a:rPr lang="en-IN" sz="2800">
                              <a:latin typeface="Times New Roman" panose="02020603050405020304" pitchFamily="18" charset="0"/>
                              <a:cs typeface="Times New Roman" panose="02020603050405020304" pitchFamily="18" charset="0"/>
                            </a:rPr>
                            <m:t>percentile</m:t>
                          </m:r>
                        </m:den>
                      </m:f>
                    </m:oMath>
                  </m:oMathPara>
                </a14:m>
                <a:endParaRPr lang="en-IN" sz="2800" b="1" dirty="0" smtClean="0">
                  <a:latin typeface="Times New Roman" panose="02020603050405020304" pitchFamily="18" charset="0"/>
                  <a:cs typeface="Times New Roman" panose="02020603050405020304" pitchFamily="18" charset="0"/>
                </a:endParaRPr>
              </a:p>
              <a:p>
                <a:pPr fontAlgn="base">
                  <a:lnSpc>
                    <a:spcPct val="150000"/>
                  </a:lnSpc>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cs typeface="Times New Roman" panose="02020603050405020304" pitchFamily="18" charset="0"/>
                        </a:rPr>
                        <m:t>𝑺</m:t>
                      </m:r>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𝒌</m:t>
                          </m:r>
                        </m:e>
                        <m:sub>
                          <m:r>
                            <a:rPr lang="en-IN" sz="2800">
                              <a:latin typeface="Cambria Math" panose="02040503050406030204" pitchFamily="18" charset="0"/>
                              <a:cs typeface="Times New Roman" panose="02020603050405020304" pitchFamily="18" charset="0"/>
                            </a:rPr>
                            <m:t>𝑳</m:t>
                          </m:r>
                        </m:sub>
                      </m:sSub>
                      <m:r>
                        <a:rPr lang="en-IN" sz="2800">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18</m:t>
                          </m:r>
                          <m:r>
                            <a:rPr lang="en-IN" sz="280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5</m:t>
                          </m:r>
                          <m:r>
                            <a:rPr lang="en-IN" sz="2800">
                              <a:latin typeface="Cambria Math" panose="02040503050406030204" pitchFamily="18" charset="0"/>
                              <a:cs typeface="Times New Roman" panose="02020603050405020304" pitchFamily="18" charset="0"/>
                            </a:rPr>
                            <m:t>−</m:t>
                          </m:r>
                          <m:r>
                            <a:rPr lang="en-IN" sz="2800">
                              <a:latin typeface="Cambria Math" panose="02040503050406030204" pitchFamily="18" charset="0"/>
                              <a:cs typeface="Times New Roman" panose="02020603050405020304" pitchFamily="18" charset="0"/>
                            </a:rPr>
                            <m:t>𝟐</m:t>
                          </m:r>
                          <m:r>
                            <a:rPr lang="en-IN" sz="2800" b="0" i="1" smtClean="0">
                              <a:latin typeface="Cambria Math" panose="02040503050406030204" pitchFamily="18" charset="0"/>
                              <a:cs typeface="Times New Roman" panose="02020603050405020304" pitchFamily="18" charset="0"/>
                            </a:rPr>
                            <m:t>∗11</m:t>
                          </m:r>
                        </m:num>
                        <m:den>
                          <m:r>
                            <a:rPr lang="en-IN" sz="2800" b="0" i="0" smtClean="0">
                              <a:latin typeface="Cambria Math" panose="02040503050406030204" pitchFamily="18" charset="0"/>
                              <a:cs typeface="Times New Roman" panose="02020603050405020304" pitchFamily="18" charset="0"/>
                            </a:rPr>
                            <m:t>18−5</m:t>
                          </m:r>
                        </m:den>
                      </m:f>
                    </m:oMath>
                  </m:oMathPara>
                </a14:m>
                <a:endParaRPr lang="en-IN" sz="2800" b="1" dirty="0" smtClean="0">
                  <a:latin typeface="Times New Roman" panose="02020603050405020304" pitchFamily="18" charset="0"/>
                  <a:cs typeface="Times New Roman" panose="02020603050405020304" pitchFamily="18" charset="0"/>
                </a:endParaRPr>
              </a:p>
              <a:p>
                <a:pPr algn="ctr" fontAlgn="base">
                  <a:lnSpc>
                    <a:spcPct val="150000"/>
                  </a:lnSpc>
                </a:pPr>
                <a14:m>
                  <m:oMath xmlns:m="http://schemas.openxmlformats.org/officeDocument/2006/math">
                    <m:r>
                      <a:rPr lang="en-IN" sz="2800">
                        <a:latin typeface="Cambria Math" panose="02040503050406030204" pitchFamily="18" charset="0"/>
                        <a:cs typeface="Times New Roman" panose="02020603050405020304" pitchFamily="18" charset="0"/>
                      </a:rPr>
                      <m:t>𝑺</m:t>
                    </m:r>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𝒌</m:t>
                        </m:r>
                      </m:e>
                      <m:sub>
                        <m:r>
                          <a:rPr lang="en-IN" sz="2800">
                            <a:latin typeface="Cambria Math" panose="02040503050406030204" pitchFamily="18" charset="0"/>
                            <a:cs typeface="Times New Roman" panose="02020603050405020304" pitchFamily="18" charset="0"/>
                          </a:rPr>
                          <m:t>𝑳</m:t>
                        </m:r>
                      </m:sub>
                    </m:sSub>
                  </m:oMath>
                </a14:m>
                <a:r>
                  <a:rPr lang="en-IN" sz="2800" dirty="0">
                    <a:latin typeface="Times New Roman" panose="02020603050405020304" pitchFamily="18" charset="0"/>
                    <a:cs typeface="Times New Roman" panose="02020603050405020304" pitchFamily="18" charset="0"/>
                  </a:rPr>
                  <a:t> = 0.07</a:t>
                </a:r>
              </a:p>
            </p:txBody>
          </p:sp>
        </mc:Choice>
        <mc:Fallback xmlns="">
          <p:sp>
            <p:nvSpPr>
              <p:cNvPr id="17" name="TextBox 16"/>
              <p:cNvSpPr txBox="1">
                <a:spLocks noRot="1" noChangeAspect="1" noMove="1" noResize="1" noEditPoints="1" noAdjustHandles="1" noChangeArrowheads="1" noChangeShapeType="1" noTextEdit="1"/>
              </p:cNvSpPr>
              <p:nvPr/>
            </p:nvSpPr>
            <p:spPr>
              <a:xfrm>
                <a:off x="330925" y="678677"/>
                <a:ext cx="11364686" cy="3948260"/>
              </a:xfrm>
              <a:prstGeom prst="rect">
                <a:avLst/>
              </a:prstGeom>
              <a:blipFill rotWithShape="0">
                <a:blip r:embed="rId2"/>
                <a:stretch>
                  <a:fillRect l="-1072" b="-1389"/>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1010548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4278094"/>
          </a:xfrm>
          <a:prstGeom prst="rect">
            <a:avLst/>
          </a:prstGeom>
          <a:noFill/>
        </p:spPr>
        <p:txBody>
          <a:bodyPr wrap="square" rtlCol="0">
            <a:spAutoFit/>
          </a:bodyPr>
          <a:lstStyle/>
          <a:p>
            <a:pPr fontAlgn="base">
              <a:lnSpc>
                <a:spcPct val="150000"/>
              </a:lnSpc>
            </a:pPr>
            <a:r>
              <a:rPr lang="en-IN" sz="2800" b="1" dirty="0">
                <a:latin typeface="Times New Roman" panose="02020603050405020304" pitchFamily="18" charset="0"/>
                <a:cs typeface="Times New Roman" panose="02020603050405020304" pitchFamily="18" charset="0"/>
              </a:rPr>
              <a:t>Interpretation of Skewness</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Direction of </a:t>
            </a:r>
            <a:r>
              <a:rPr lang="en-IN" sz="2800" dirty="0" smtClean="0">
                <a:latin typeface="Times New Roman" panose="02020603050405020304" pitchFamily="18" charset="0"/>
                <a:cs typeface="Times New Roman" panose="02020603050405020304" pitchFamily="18" charset="0"/>
              </a:rPr>
              <a:t>Skewness</a:t>
            </a:r>
            <a:endParaRPr lang="en-IN" sz="2800" dirty="0">
              <a:latin typeface="Times New Roman" panose="02020603050405020304" pitchFamily="18" charset="0"/>
              <a:cs typeface="Times New Roman" panose="02020603050405020304" pitchFamily="18" charset="0"/>
            </a:endParaRPr>
          </a:p>
          <a:p>
            <a:pPr marL="914400" lvl="1"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Negative Skewness (Left Skewed</a:t>
            </a:r>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914400" lvl="1"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Skewness (Right Skewed</a:t>
            </a:r>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914400" lvl="1"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Zero Skewness (Symmetric</a:t>
            </a:r>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Magnitude of </a:t>
            </a:r>
            <a:r>
              <a:rPr lang="en-IN" sz="2800" dirty="0" smtClean="0">
                <a:latin typeface="Times New Roman" panose="02020603050405020304" pitchFamily="18" charset="0"/>
                <a:cs typeface="Times New Roman" panose="02020603050405020304" pitchFamily="18" charset="0"/>
              </a:rPr>
              <a:t>Skewness</a:t>
            </a:r>
            <a:endParaRPr lang="en-IN" sz="2800" dirty="0">
              <a:latin typeface="Times New Roman" panose="02020603050405020304" pitchFamily="18" charset="0"/>
              <a:cs typeface="Times New Roman" panose="02020603050405020304" pitchFamily="18" charset="0"/>
            </a:endParaRPr>
          </a:p>
          <a:p>
            <a:pPr fontAlgn="base"/>
            <a:endParaRPr lang="en-IN" sz="2000" b="1" dirty="0"/>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1736566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5262979"/>
          </a:xfrm>
          <a:prstGeom prst="rect">
            <a:avLst/>
          </a:prstGeom>
          <a:noFill/>
        </p:spPr>
        <p:txBody>
          <a:bodyPr wrap="square" rtlCol="0">
            <a:spAutoFit/>
          </a:bodyPr>
          <a:lstStyle/>
          <a:p>
            <a:pPr algn="just" fontAlgn="base">
              <a:lnSpc>
                <a:spcPct val="150000"/>
              </a:lnSpc>
            </a:pPr>
            <a:r>
              <a:rPr lang="en-IN" sz="2800" b="1" dirty="0">
                <a:latin typeface="Times New Roman" panose="02020603050405020304" pitchFamily="18" charset="0"/>
                <a:cs typeface="Times New Roman" panose="02020603050405020304" pitchFamily="18" charset="0"/>
              </a:rPr>
              <a:t>Direction of Skewness:</a:t>
            </a:r>
          </a:p>
          <a:p>
            <a:pPr algn="just" fontAlgn="base">
              <a:lnSpc>
                <a:spcPct val="150000"/>
              </a:lnSpc>
            </a:pPr>
            <a:r>
              <a:rPr lang="en-IN" sz="2800" b="1" dirty="0">
                <a:latin typeface="Times New Roman" panose="02020603050405020304" pitchFamily="18" charset="0"/>
                <a:cs typeface="Times New Roman" panose="02020603050405020304" pitchFamily="18" charset="0"/>
              </a:rPr>
              <a:t>Negative Skewness (Left Skewed): </a:t>
            </a:r>
            <a:r>
              <a:rPr lang="en-IN" sz="2800" dirty="0">
                <a:latin typeface="Times New Roman" panose="02020603050405020304" pitchFamily="18" charset="0"/>
                <a:cs typeface="Times New Roman" panose="02020603050405020304" pitchFamily="18" charset="0"/>
              </a:rPr>
              <a:t>If the skewness is negative, it indicates that the distribution is skewed to the left. In a left-skewed distribution:</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tail on the left side (the smaller values) is longer and often contains outliers.</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majority of data points are concentrated on the right side.</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mean is typically less than the median</a:t>
            </a:r>
            <a:r>
              <a:rPr lang="en-IN" sz="2800" dirty="0" smtClean="0">
                <a:latin typeface="Times New Roman" panose="02020603050405020304" pitchFamily="18" charset="0"/>
                <a:cs typeface="Times New Roman" panose="02020603050405020304" pitchFamily="18" charset="0"/>
              </a:rPr>
              <a:t>.</a:t>
            </a:r>
          </a:p>
          <a:p>
            <a:pPr algn="just" fontAlgn="base">
              <a:lnSpc>
                <a:spcPct val="150000"/>
              </a:lnSpc>
            </a:pP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5024755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3970318"/>
          </a:xfrm>
          <a:prstGeom prst="rect">
            <a:avLst/>
          </a:prstGeom>
          <a:noFill/>
        </p:spPr>
        <p:txBody>
          <a:bodyPr wrap="square" rtlCol="0">
            <a:spAutoFit/>
          </a:bodyPr>
          <a:lstStyle/>
          <a:p>
            <a:pPr algn="just" fontAlgn="base">
              <a:lnSpc>
                <a:spcPct val="150000"/>
              </a:lnSpc>
            </a:pPr>
            <a:r>
              <a:rPr lang="en-IN" sz="2800" b="1" dirty="0">
                <a:latin typeface="Times New Roman" panose="02020603050405020304" pitchFamily="18" charset="0"/>
                <a:cs typeface="Times New Roman" panose="02020603050405020304" pitchFamily="18" charset="0"/>
              </a:rPr>
              <a:t>Positive Skewness (Right Skewed): </a:t>
            </a:r>
            <a:r>
              <a:rPr lang="en-IN" sz="2800" dirty="0">
                <a:latin typeface="Times New Roman" panose="02020603050405020304" pitchFamily="18" charset="0"/>
                <a:cs typeface="Times New Roman" panose="02020603050405020304" pitchFamily="18" charset="0"/>
              </a:rPr>
              <a:t>A positive skewness indicates that the distribution is skewed to the right. In a right-skewed distribution:</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tail on the right side (the larger values) is longer and may contain outliers.</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Most data points are concentrated on the left side.</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mean is typically greater than the median.</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6356521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2600199"/>
          </a:xfrm>
          <a:prstGeom prst="rect">
            <a:avLst/>
          </a:prstGeom>
          <a:noFill/>
        </p:spPr>
        <p:txBody>
          <a:bodyPr wrap="square" rtlCol="0">
            <a:spAutoFit/>
          </a:bodyPr>
          <a:lstStyle/>
          <a:p>
            <a:pPr algn="just" fontAlgn="base">
              <a:lnSpc>
                <a:spcPct val="150000"/>
              </a:lnSpc>
            </a:pPr>
            <a:r>
              <a:rPr lang="en-IN" sz="2800" b="1" dirty="0">
                <a:latin typeface="Times New Roman" panose="02020603050405020304" pitchFamily="18" charset="0"/>
                <a:cs typeface="Times New Roman" panose="02020603050405020304" pitchFamily="18" charset="0"/>
              </a:rPr>
              <a:t>Zero Skewness (Symmetric): </a:t>
            </a:r>
            <a:endParaRPr lang="en-IN" sz="2800" b="1" dirty="0" smtClean="0">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A </a:t>
            </a:r>
            <a:r>
              <a:rPr lang="en-IN" sz="2800" dirty="0">
                <a:latin typeface="Times New Roman" panose="02020603050405020304" pitchFamily="18" charset="0"/>
                <a:cs typeface="Times New Roman" panose="02020603050405020304" pitchFamily="18" charset="0"/>
              </a:rPr>
              <a:t>skewness value close to zero suggests a symmetric distribution where the data is evenly distributed on both sides of the mean. </a:t>
            </a:r>
            <a:endParaRPr lang="en-IN" sz="2800" dirty="0" smtClean="0">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This </a:t>
            </a:r>
            <a:r>
              <a:rPr lang="en-IN" sz="2800" dirty="0">
                <a:latin typeface="Times New Roman" panose="02020603050405020304" pitchFamily="18" charset="0"/>
                <a:cs typeface="Times New Roman" panose="02020603050405020304" pitchFamily="18" charset="0"/>
              </a:rPr>
              <a:t>means there is no skewness.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0799613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13657" y="403031"/>
            <a:ext cx="11364686" cy="5909310"/>
          </a:xfrm>
          <a:prstGeom prst="rect">
            <a:avLst/>
          </a:prstGeom>
          <a:noFill/>
        </p:spPr>
        <p:txBody>
          <a:bodyPr wrap="square" rtlCol="0">
            <a:spAutoFit/>
          </a:bodyPr>
          <a:lstStyle/>
          <a:p>
            <a:pPr algn="just" fontAlgn="base">
              <a:lnSpc>
                <a:spcPct val="150000"/>
              </a:lnSpc>
            </a:pPr>
            <a:r>
              <a:rPr lang="en-IN" sz="2800" b="1" dirty="0">
                <a:latin typeface="Times New Roman" panose="02020603050405020304" pitchFamily="18" charset="0"/>
                <a:cs typeface="Times New Roman" panose="02020603050405020304" pitchFamily="18" charset="0"/>
              </a:rPr>
              <a:t>Magnitude of Skewness:</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magnitude of skewness provides information about the degree of skewness.</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If the skewness value is close to 0 (between -0.5 and 0.5), the distribution is approximately symmetric.</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If the skewness value is significantly negative (below -1), it suggests strong left skewness.</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If the skewness value is significantly positive (above 1), it suggests strong right skewness.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773358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13657" y="403031"/>
            <a:ext cx="11364686" cy="523220"/>
          </a:xfrm>
          <a:prstGeom prst="rect">
            <a:avLst/>
          </a:prstGeom>
          <a:noFill/>
        </p:spPr>
        <p:txBody>
          <a:bodyPr wrap="square" rtlCol="0">
            <a:spAutoFit/>
          </a:bodyPr>
          <a:lstStyle/>
          <a:p>
            <a:pPr fontAlgn="base"/>
            <a:r>
              <a:rPr lang="en-IN" sz="2800" b="1" dirty="0">
                <a:latin typeface="Times New Roman" panose="02020603050405020304" pitchFamily="18" charset="0"/>
                <a:cs typeface="Times New Roman" panose="02020603050405020304" pitchFamily="18" charset="0"/>
              </a:rPr>
              <a:t>Difference between Dispersion and Skewness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552075819"/>
              </p:ext>
            </p:extLst>
          </p:nvPr>
        </p:nvGraphicFramePr>
        <p:xfrm>
          <a:off x="577668" y="989633"/>
          <a:ext cx="10917645" cy="4648200"/>
        </p:xfrm>
        <a:graphic>
          <a:graphicData uri="http://schemas.openxmlformats.org/drawingml/2006/table">
            <a:tbl>
              <a:tblPr firstRow="1" bandRow="1">
                <a:tableStyleId>{5C22544A-7EE6-4342-B048-85BDC9FD1C3A}</a:tableStyleId>
              </a:tblPr>
              <a:tblGrid>
                <a:gridCol w="1608183"/>
                <a:gridCol w="4632960"/>
                <a:gridCol w="4676502"/>
              </a:tblGrid>
              <a:tr h="396067">
                <a:tc>
                  <a:txBody>
                    <a:bodyPr/>
                    <a:lstStyle/>
                    <a:p>
                      <a:pPr algn="ctr" fontAlgn="base">
                        <a:lnSpc>
                          <a:spcPct val="150000"/>
                        </a:lnSpc>
                      </a:pPr>
                      <a:r>
                        <a:rPr lang="en-IN" sz="1600" b="1" dirty="0">
                          <a:effectLst/>
                          <a:latin typeface="Times New Roman" panose="02020603050405020304" pitchFamily="18" charset="0"/>
                          <a:cs typeface="Times New Roman" panose="02020603050405020304" pitchFamily="18" charset="0"/>
                        </a:rPr>
                        <a:t>Basis</a:t>
                      </a:r>
                    </a:p>
                  </a:txBody>
                  <a:tcPr marL="38100" marR="38100" marT="95250" marB="95250" anchor="ctr"/>
                </a:tc>
                <a:tc>
                  <a:txBody>
                    <a:bodyPr/>
                    <a:lstStyle/>
                    <a:p>
                      <a:pPr algn="ctr" fontAlgn="base">
                        <a:lnSpc>
                          <a:spcPct val="150000"/>
                        </a:lnSpc>
                      </a:pPr>
                      <a:r>
                        <a:rPr lang="en-IN" sz="1600" b="1">
                          <a:effectLst/>
                          <a:latin typeface="Times New Roman" panose="02020603050405020304" pitchFamily="18" charset="0"/>
                          <a:cs typeface="Times New Roman" panose="02020603050405020304" pitchFamily="18" charset="0"/>
                        </a:rPr>
                        <a:t>Dispersion</a:t>
                      </a:r>
                    </a:p>
                  </a:txBody>
                  <a:tcPr marL="95250" marR="95250" marT="95250" marB="95250" anchor="ctr"/>
                </a:tc>
                <a:tc>
                  <a:txBody>
                    <a:bodyPr/>
                    <a:lstStyle/>
                    <a:p>
                      <a:pPr algn="ctr" fontAlgn="base">
                        <a:lnSpc>
                          <a:spcPct val="150000"/>
                        </a:lnSpc>
                      </a:pPr>
                      <a:r>
                        <a:rPr lang="en-IN" sz="1600" b="1" dirty="0">
                          <a:effectLst/>
                          <a:latin typeface="Times New Roman" panose="02020603050405020304" pitchFamily="18" charset="0"/>
                          <a:cs typeface="Times New Roman" panose="02020603050405020304" pitchFamily="18" charset="0"/>
                        </a:rPr>
                        <a:t>Skewness</a:t>
                      </a:r>
                    </a:p>
                  </a:txBody>
                  <a:tcPr marL="95250" marR="95250" marT="95250" marB="95250" anchor="ctr"/>
                </a:tc>
              </a:tr>
              <a:tr h="396067">
                <a:tc>
                  <a:txBody>
                    <a:bodyPr/>
                    <a:lstStyle/>
                    <a:p>
                      <a:pPr algn="l" fontAlgn="base">
                        <a:lnSpc>
                          <a:spcPct val="150000"/>
                        </a:lnSpc>
                      </a:pPr>
                      <a:r>
                        <a:rPr lang="en-IN" sz="1600" b="1" dirty="0">
                          <a:effectLst/>
                          <a:latin typeface="Times New Roman" panose="02020603050405020304" pitchFamily="18" charset="0"/>
                          <a:cs typeface="Times New Roman" panose="02020603050405020304" pitchFamily="18" charset="0"/>
                        </a:rPr>
                        <a:t>Focus</a:t>
                      </a:r>
                      <a:endParaRPr lang="en-IN" sz="1600" b="0" dirty="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l" fontAlgn="ctr">
                        <a:lnSpc>
                          <a:spcPct val="150000"/>
                        </a:lnSpc>
                      </a:pPr>
                      <a:r>
                        <a:rPr lang="en-IN" sz="1600" b="0">
                          <a:effectLst/>
                          <a:latin typeface="Times New Roman" panose="02020603050405020304" pitchFamily="18" charset="0"/>
                          <a:cs typeface="Times New Roman" panose="02020603050405020304" pitchFamily="18" charset="0"/>
                        </a:rPr>
                        <a:t>Focuses on the variability or spread of data points around the central tendency (mean, median).</a:t>
                      </a:r>
                    </a:p>
                  </a:txBody>
                  <a:tcPr marL="95250" marR="95250" marT="133350" marB="133350" anchor="ctr"/>
                </a:tc>
                <a:tc>
                  <a:txBody>
                    <a:bodyPr/>
                    <a:lstStyle/>
                    <a:p>
                      <a:pPr algn="l" fontAlgn="ctr">
                        <a:lnSpc>
                          <a:spcPct val="150000"/>
                        </a:lnSpc>
                      </a:pPr>
                      <a:r>
                        <a:rPr lang="en-IN" sz="1600" b="0">
                          <a:effectLst/>
                          <a:latin typeface="Times New Roman" panose="02020603050405020304" pitchFamily="18" charset="0"/>
                          <a:cs typeface="Times New Roman" panose="02020603050405020304" pitchFamily="18" charset="0"/>
                        </a:rPr>
                        <a:t>Focuses on the shape of the distribution and the direction of the skewness (left or right).</a:t>
                      </a:r>
                    </a:p>
                  </a:txBody>
                  <a:tcPr marL="95250" marR="95250" marT="133350" marB="133350" anchor="ctr"/>
                </a:tc>
              </a:tr>
              <a:tr h="396067">
                <a:tc>
                  <a:txBody>
                    <a:bodyPr/>
                    <a:lstStyle/>
                    <a:p>
                      <a:pPr algn="l" fontAlgn="base">
                        <a:lnSpc>
                          <a:spcPct val="150000"/>
                        </a:lnSpc>
                      </a:pPr>
                      <a:r>
                        <a:rPr lang="en-IN" sz="1600" b="1" dirty="0">
                          <a:effectLst/>
                          <a:latin typeface="Times New Roman" panose="02020603050405020304" pitchFamily="18" charset="0"/>
                          <a:cs typeface="Times New Roman" panose="02020603050405020304" pitchFamily="18" charset="0"/>
                        </a:rPr>
                        <a:t>Measurement</a:t>
                      </a:r>
                      <a:endParaRPr lang="en-IN" sz="1600" b="0" dirty="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l" fontAlgn="ctr">
                        <a:lnSpc>
                          <a:spcPct val="150000"/>
                        </a:lnSpc>
                      </a:pPr>
                      <a:r>
                        <a:rPr lang="en-IN" sz="1600" b="0" dirty="0">
                          <a:effectLst/>
                          <a:latin typeface="Times New Roman" panose="02020603050405020304" pitchFamily="18" charset="0"/>
                          <a:cs typeface="Times New Roman" panose="02020603050405020304" pitchFamily="18" charset="0"/>
                        </a:rPr>
                        <a:t>Common measures of dispersion include variance, standard deviation, range, and interquartile range (IQR).</a:t>
                      </a:r>
                    </a:p>
                  </a:txBody>
                  <a:tcPr marL="95250" marR="95250" marT="133350" marB="133350" anchor="ctr"/>
                </a:tc>
                <a:tc>
                  <a:txBody>
                    <a:bodyPr/>
                    <a:lstStyle/>
                    <a:p>
                      <a:pPr algn="l" fontAlgn="ctr">
                        <a:lnSpc>
                          <a:spcPct val="150000"/>
                        </a:lnSpc>
                      </a:pPr>
                      <a:r>
                        <a:rPr lang="en-IN" sz="1600" b="0">
                          <a:effectLst/>
                          <a:latin typeface="Times New Roman" panose="02020603050405020304" pitchFamily="18" charset="0"/>
                          <a:cs typeface="Times New Roman" panose="02020603050405020304" pitchFamily="18" charset="0"/>
                        </a:rPr>
                        <a:t>Common measures of skewness include Pearson’s first coefficient of skewness, moment skewness, and graphical methods like Q-Q plots.</a:t>
                      </a:r>
                    </a:p>
                  </a:txBody>
                  <a:tcPr marL="95250" marR="95250" marT="133350" marB="133350" anchor="ctr"/>
                </a:tc>
              </a:tr>
              <a:tr h="396067">
                <a:tc>
                  <a:txBody>
                    <a:bodyPr/>
                    <a:lstStyle/>
                    <a:p>
                      <a:pPr algn="l" fontAlgn="base">
                        <a:lnSpc>
                          <a:spcPct val="150000"/>
                        </a:lnSpc>
                      </a:pPr>
                      <a:r>
                        <a:rPr lang="en-IN" sz="1600" b="1">
                          <a:effectLst/>
                          <a:latin typeface="Times New Roman" panose="02020603050405020304" pitchFamily="18" charset="0"/>
                          <a:cs typeface="Times New Roman" panose="02020603050405020304" pitchFamily="18" charset="0"/>
                        </a:rPr>
                        <a:t>Relationship to Mean</a:t>
                      </a:r>
                      <a:endParaRPr lang="en-IN" sz="1600" b="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l" fontAlgn="ctr">
                        <a:lnSpc>
                          <a:spcPct val="150000"/>
                        </a:lnSpc>
                      </a:pPr>
                      <a:r>
                        <a:rPr lang="en-IN" sz="1600" b="0" dirty="0">
                          <a:effectLst/>
                          <a:latin typeface="Times New Roman" panose="02020603050405020304" pitchFamily="18" charset="0"/>
                          <a:cs typeface="Times New Roman" panose="02020603050405020304" pitchFamily="18" charset="0"/>
                        </a:rPr>
                        <a:t>Dispersion measures are not directly related to the mean, although they can affect the mean’s interpretation when it is used as a measure of central tendency.</a:t>
                      </a:r>
                    </a:p>
                  </a:txBody>
                  <a:tcPr marL="95250" marR="95250" marT="133350" marB="133350" anchor="ctr"/>
                </a:tc>
                <a:tc>
                  <a:txBody>
                    <a:bodyPr/>
                    <a:lstStyle/>
                    <a:p>
                      <a:pPr algn="l" fontAlgn="ctr">
                        <a:lnSpc>
                          <a:spcPct val="150000"/>
                        </a:lnSpc>
                      </a:pPr>
                      <a:r>
                        <a:rPr lang="en-IN" sz="1600" b="0" dirty="0">
                          <a:effectLst/>
                          <a:latin typeface="Times New Roman" panose="02020603050405020304" pitchFamily="18" charset="0"/>
                          <a:cs typeface="Times New Roman" panose="02020603050405020304" pitchFamily="18" charset="0"/>
                        </a:rPr>
                        <a:t>Skewness provides information about the relationship between the mean and the median. Positive skewness implies that the mean is greater than the median, and negative skewness implies the opposite.</a:t>
                      </a:r>
                    </a:p>
                  </a:txBody>
                  <a:tcPr marL="95250" marR="95250" marT="133350" marB="133350" anchor="ctr"/>
                </a:tc>
              </a:tr>
            </a:tbl>
          </a:graphicData>
        </a:graphic>
      </p:graphicFrame>
    </p:spTree>
    <p:extLst>
      <p:ext uri="{BB962C8B-B14F-4D97-AF65-F5344CB8AC3E}">
        <p14:creationId xmlns:p14="http://schemas.microsoft.com/office/powerpoint/2010/main" val="1050965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13657" y="403031"/>
            <a:ext cx="11364686" cy="523220"/>
          </a:xfrm>
          <a:prstGeom prst="rect">
            <a:avLst/>
          </a:prstGeom>
          <a:noFill/>
        </p:spPr>
        <p:txBody>
          <a:bodyPr wrap="square" rtlCol="0">
            <a:spAutoFit/>
          </a:bodyPr>
          <a:lstStyle/>
          <a:p>
            <a:pPr fontAlgn="base"/>
            <a:r>
              <a:rPr lang="en-IN" sz="2800" b="1" dirty="0">
                <a:latin typeface="Times New Roman" panose="02020603050405020304" pitchFamily="18" charset="0"/>
                <a:cs typeface="Times New Roman" panose="02020603050405020304" pitchFamily="18" charset="0"/>
              </a:rPr>
              <a:t>Difference between Dispersion and Skewness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845112498"/>
              </p:ext>
            </p:extLst>
          </p:nvPr>
        </p:nvGraphicFramePr>
        <p:xfrm>
          <a:off x="577668" y="989633"/>
          <a:ext cx="10917645" cy="4892040"/>
        </p:xfrm>
        <a:graphic>
          <a:graphicData uri="http://schemas.openxmlformats.org/drawingml/2006/table">
            <a:tbl>
              <a:tblPr firstRow="1" bandRow="1">
                <a:tableStyleId>{5C22544A-7EE6-4342-B048-85BDC9FD1C3A}</a:tableStyleId>
              </a:tblPr>
              <a:tblGrid>
                <a:gridCol w="1285966"/>
                <a:gridCol w="5408023"/>
                <a:gridCol w="4223656"/>
              </a:tblGrid>
              <a:tr h="396067">
                <a:tc>
                  <a:txBody>
                    <a:bodyPr/>
                    <a:lstStyle/>
                    <a:p>
                      <a:pPr algn="ctr" fontAlgn="base"/>
                      <a:r>
                        <a:rPr lang="en-IN" sz="1600" b="1" dirty="0">
                          <a:effectLst/>
                          <a:latin typeface="Times New Roman" panose="02020603050405020304" pitchFamily="18" charset="0"/>
                          <a:cs typeface="Times New Roman" panose="02020603050405020304" pitchFamily="18" charset="0"/>
                        </a:rPr>
                        <a:t>Basis</a:t>
                      </a:r>
                    </a:p>
                  </a:txBody>
                  <a:tcPr marL="38100" marR="38100" marT="95250" marB="95250" anchor="ctr"/>
                </a:tc>
                <a:tc>
                  <a:txBody>
                    <a:bodyPr/>
                    <a:lstStyle/>
                    <a:p>
                      <a:pPr algn="ctr" fontAlgn="base"/>
                      <a:r>
                        <a:rPr lang="en-IN" sz="1600" b="1">
                          <a:effectLst/>
                          <a:latin typeface="Times New Roman" panose="02020603050405020304" pitchFamily="18" charset="0"/>
                          <a:cs typeface="Times New Roman" panose="02020603050405020304" pitchFamily="18" charset="0"/>
                        </a:rPr>
                        <a:t>Dispersion</a:t>
                      </a:r>
                    </a:p>
                  </a:txBody>
                  <a:tcPr marL="95250" marR="95250" marT="95250" marB="95250" anchor="ctr"/>
                </a:tc>
                <a:tc>
                  <a:txBody>
                    <a:bodyPr/>
                    <a:lstStyle/>
                    <a:p>
                      <a:pPr algn="ctr" fontAlgn="base"/>
                      <a:r>
                        <a:rPr lang="en-IN" sz="1600" b="1" dirty="0">
                          <a:effectLst/>
                          <a:latin typeface="Times New Roman" panose="02020603050405020304" pitchFamily="18" charset="0"/>
                          <a:cs typeface="Times New Roman" panose="02020603050405020304" pitchFamily="18" charset="0"/>
                        </a:rPr>
                        <a:t>Skewness</a:t>
                      </a:r>
                    </a:p>
                  </a:txBody>
                  <a:tcPr marL="95250" marR="95250" marT="95250" marB="95250" anchor="ctr"/>
                </a:tc>
              </a:tr>
              <a:tr h="396067">
                <a:tc>
                  <a:txBody>
                    <a:bodyPr/>
                    <a:lstStyle/>
                    <a:p>
                      <a:pPr algn="l" fontAlgn="base"/>
                      <a:r>
                        <a:rPr lang="en-IN" sz="1600" b="1" dirty="0">
                          <a:effectLst/>
                          <a:latin typeface="Times New Roman" panose="02020603050405020304" pitchFamily="18" charset="0"/>
                          <a:cs typeface="Times New Roman" panose="02020603050405020304" pitchFamily="18" charset="0"/>
                        </a:rPr>
                        <a:t>Interpretation</a:t>
                      </a:r>
                      <a:endParaRPr lang="en-IN" sz="1600" b="0" dirty="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l" fontAlgn="ctr"/>
                      <a:r>
                        <a:rPr lang="en-IN" sz="1600" b="0" dirty="0">
                          <a:effectLst/>
                          <a:latin typeface="Times New Roman" panose="02020603050405020304" pitchFamily="18" charset="0"/>
                          <a:cs typeface="Times New Roman" panose="02020603050405020304" pitchFamily="18" charset="0"/>
                        </a:rPr>
                        <a:t>High dispersion indicates that data points are scattered or dispersed widely from the </a:t>
                      </a:r>
                      <a:r>
                        <a:rPr lang="en-IN" sz="1600" b="0" dirty="0" err="1">
                          <a:effectLst/>
                          <a:latin typeface="Times New Roman" panose="02020603050405020304" pitchFamily="18" charset="0"/>
                          <a:cs typeface="Times New Roman" panose="02020603050405020304" pitchFamily="18" charset="0"/>
                        </a:rPr>
                        <a:t>center</a:t>
                      </a:r>
                      <a:r>
                        <a:rPr lang="en-IN" sz="1600" b="0" dirty="0">
                          <a:effectLst/>
                          <a:latin typeface="Times New Roman" panose="02020603050405020304" pitchFamily="18" charset="0"/>
                          <a:cs typeface="Times New Roman" panose="02020603050405020304" pitchFamily="18" charset="0"/>
                        </a:rPr>
                        <a:t>, suggesting a wide range of values.</a:t>
                      </a:r>
                    </a:p>
                  </a:txBody>
                  <a:tcPr marL="95250" marR="95250" marT="133350" marB="133350" anchor="ctr"/>
                </a:tc>
                <a:tc>
                  <a:txBody>
                    <a:bodyPr/>
                    <a:lstStyle/>
                    <a:p>
                      <a:pPr algn="l" fontAlgn="ctr"/>
                      <a:r>
                        <a:rPr lang="en-IN" sz="1600" b="0" dirty="0">
                          <a:effectLst/>
                          <a:latin typeface="Times New Roman" panose="02020603050405020304" pitchFamily="18" charset="0"/>
                          <a:cs typeface="Times New Roman" panose="02020603050405020304" pitchFamily="18" charset="0"/>
                        </a:rPr>
                        <a:t>Positive skewness indicates a right-skewed distribution with a longer right tail, while negative skewness indicates a left-skewed distribution with a longer left tail. Zero skewness suggests a symmetric distribution.</a:t>
                      </a:r>
                    </a:p>
                  </a:txBody>
                  <a:tcPr marL="95250" marR="95250" marT="133350" marB="133350" anchor="ctr"/>
                </a:tc>
              </a:tr>
              <a:tr h="396067">
                <a:tc>
                  <a:txBody>
                    <a:bodyPr/>
                    <a:lstStyle/>
                    <a:p>
                      <a:pPr algn="l" fontAlgn="base"/>
                      <a:r>
                        <a:rPr lang="en-IN" sz="1600" b="1" dirty="0">
                          <a:effectLst/>
                          <a:latin typeface="Times New Roman" panose="02020603050405020304" pitchFamily="18" charset="0"/>
                          <a:cs typeface="Times New Roman" panose="02020603050405020304" pitchFamily="18" charset="0"/>
                        </a:rPr>
                        <a:t>Application</a:t>
                      </a:r>
                      <a:endParaRPr lang="en-IN" sz="1600" b="0" dirty="0">
                        <a:effectLst/>
                        <a:latin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l" fontAlgn="ctr"/>
                      <a:r>
                        <a:rPr lang="en-IN" sz="1600" b="0" dirty="0">
                          <a:effectLst/>
                          <a:latin typeface="Times New Roman" panose="02020603050405020304" pitchFamily="18" charset="0"/>
                          <a:cs typeface="Times New Roman" panose="02020603050405020304" pitchFamily="18" charset="0"/>
                        </a:rPr>
                        <a:t>Dispersion measures are useful for understanding the variability of data and assessing how tightly or loosely data points are clustered around the central value.</a:t>
                      </a:r>
                    </a:p>
                  </a:txBody>
                  <a:tcPr marL="95250" marR="95250" marT="133350" marB="133350" anchor="ctr"/>
                </a:tc>
                <a:tc>
                  <a:txBody>
                    <a:bodyPr/>
                    <a:lstStyle/>
                    <a:p>
                      <a:pPr algn="l" fontAlgn="ctr"/>
                      <a:r>
                        <a:rPr lang="en-IN" sz="1600" b="0" dirty="0">
                          <a:effectLst/>
                          <a:latin typeface="Times New Roman" panose="02020603050405020304" pitchFamily="18" charset="0"/>
                          <a:cs typeface="Times New Roman" panose="02020603050405020304" pitchFamily="18" charset="0"/>
                        </a:rPr>
                        <a:t>Skewness is useful for understanding the shape of a distribution and identifying whether it is skewed to the left or right. It helps assess the asymmetry of the data.</a:t>
                      </a:r>
                    </a:p>
                  </a:txBody>
                  <a:tcPr marL="95250" marR="95250" marT="133350" marB="133350" anchor="ctr"/>
                </a:tc>
              </a:tr>
              <a:tr h="396067">
                <a:tc>
                  <a:txBody>
                    <a:bodyPr/>
                    <a:lstStyle/>
                    <a:p>
                      <a:pPr algn="l" fontAlgn="base"/>
                      <a:r>
                        <a:rPr lang="en-IN" sz="1600" b="1" kern="1200" dirty="0">
                          <a:solidFill>
                            <a:schemeClr val="dk1"/>
                          </a:solidFill>
                          <a:effectLst/>
                          <a:latin typeface="Times New Roman" panose="02020603050405020304" pitchFamily="18" charset="0"/>
                          <a:ea typeface="+mn-ea"/>
                          <a:cs typeface="Times New Roman" panose="02020603050405020304" pitchFamily="18" charset="0"/>
                        </a:rPr>
                        <a:t>Examples</a:t>
                      </a:r>
                    </a:p>
                  </a:txBody>
                  <a:tcPr marL="95250" marR="95250" marT="133350" marB="133350" anchor="ctr"/>
                </a:tc>
                <a:tc>
                  <a:txBody>
                    <a:bodyPr/>
                    <a:lstStyle/>
                    <a:p>
                      <a:pPr algn="l" fontAlgn="ctr"/>
                      <a:r>
                        <a:rPr lang="en-IN" sz="1600" b="0" kern="1200" dirty="0">
                          <a:solidFill>
                            <a:schemeClr val="dk1"/>
                          </a:solidFill>
                          <a:effectLst/>
                          <a:latin typeface="Times New Roman" panose="02020603050405020304" pitchFamily="18" charset="0"/>
                          <a:ea typeface="+mn-ea"/>
                          <a:cs typeface="Times New Roman" panose="02020603050405020304" pitchFamily="18" charset="0"/>
                        </a:rPr>
                        <a:t>Examples of dispersion include the spread of test scores in a classroom, the variability of stock prices over time, or the range of ages in a population.</a:t>
                      </a:r>
                    </a:p>
                  </a:txBody>
                  <a:tcPr marL="95250" marR="95250" marT="133350" marB="133350" anchor="ctr"/>
                </a:tc>
                <a:tc>
                  <a:txBody>
                    <a:bodyPr/>
                    <a:lstStyle/>
                    <a:p>
                      <a:pPr algn="l" fontAlgn="ctr"/>
                      <a:r>
                        <a:rPr lang="en-IN" sz="1600" b="0" kern="1200" dirty="0">
                          <a:solidFill>
                            <a:schemeClr val="dk1"/>
                          </a:solidFill>
                          <a:effectLst/>
                          <a:latin typeface="Times New Roman" panose="02020603050405020304" pitchFamily="18" charset="0"/>
                          <a:ea typeface="+mn-ea"/>
                          <a:cs typeface="Times New Roman" panose="02020603050405020304" pitchFamily="18" charset="0"/>
                        </a:rPr>
                        <a:t>Examples of skewness include income distributions (often right-skewed), response times for a website (potentially right-skewed with outliers), and exam score distributions (which can be either left-skewed or right-skewed).</a:t>
                      </a:r>
                    </a:p>
                  </a:txBody>
                  <a:tcPr marL="95250" marR="95250" marT="133350" marB="133350" anchor="ctr"/>
                </a:tc>
              </a:tr>
            </a:tbl>
          </a:graphicData>
        </a:graphic>
      </p:graphicFrame>
    </p:spTree>
    <p:extLst>
      <p:ext uri="{BB962C8B-B14F-4D97-AF65-F5344CB8AC3E}">
        <p14:creationId xmlns:p14="http://schemas.microsoft.com/office/powerpoint/2010/main" val="20976853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1985551" y="983874"/>
            <a:ext cx="8464735" cy="3970318"/>
          </a:xfrm>
          <a:prstGeom prst="rect">
            <a:avLst/>
          </a:prstGeom>
          <a:noFill/>
        </p:spPr>
        <p:txBody>
          <a:bodyPr wrap="square" rtlCol="0">
            <a:spAutoFit/>
          </a:bodyPr>
          <a:lstStyle/>
          <a:p>
            <a:pPr algn="ctr">
              <a:lnSpc>
                <a:spcPct val="150000"/>
              </a:lnSpc>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AGENDA</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What is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Kurtosis?</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Types of kurtosis</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Difference Between Skewness and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Kurtosis</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How to Calculate Kurtosis</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Measure of Kurtosis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2175826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65756" y="644240"/>
            <a:ext cx="11364690" cy="3903504"/>
          </a:xfrm>
          <a:prstGeom prst="rect">
            <a:avLst/>
          </a:prstGeom>
          <a:noFill/>
        </p:spPr>
        <p:txBody>
          <a:bodyPr wrap="square" rtlCol="0">
            <a:spAutoFit/>
          </a:bodyPr>
          <a:lstStyle/>
          <a:p>
            <a:pPr algn="just" fontAlgn="base">
              <a:lnSpc>
                <a:spcPct val="150000"/>
              </a:lnSpc>
            </a:pPr>
            <a:r>
              <a:rPr lang="en-IN" sz="2800" b="1" dirty="0">
                <a:latin typeface="Times New Roman" panose="02020603050405020304" pitchFamily="18" charset="0"/>
                <a:cs typeface="Times New Roman" panose="02020603050405020304" pitchFamily="18" charset="0"/>
              </a:rPr>
              <a:t>Kurtosis</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 is also a characteristic of the frequency distribution. It gives an idea about the shape of a frequency distribution. </a:t>
            </a:r>
            <a:endParaRPr lang="en-IN" sz="2800" dirty="0" smtClean="0">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Basically</a:t>
            </a:r>
            <a:r>
              <a:rPr lang="en-IN" sz="2800" dirty="0">
                <a:latin typeface="Times New Roman" panose="02020603050405020304" pitchFamily="18" charset="0"/>
                <a:cs typeface="Times New Roman" panose="02020603050405020304" pitchFamily="18" charset="0"/>
              </a:rPr>
              <a:t>, the measure of kurtosis is the extent to which a frequency distribution is peaked in comparison with a normal curve</a:t>
            </a:r>
            <a:r>
              <a:rPr lang="en-IN" sz="2800" dirty="0" smtClean="0">
                <a:latin typeface="Times New Roman" panose="02020603050405020304" pitchFamily="18" charset="0"/>
                <a:cs typeface="Times New Roman" panose="02020603050405020304" pitchFamily="18" charset="0"/>
              </a:rPr>
              <a:t>.</a:t>
            </a:r>
          </a:p>
          <a:p>
            <a:pPr marL="457200" indent="-4572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It is the degree of peakedness of a distribution.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7839348" y="3846466"/>
            <a:ext cx="3619500" cy="2019300"/>
          </a:xfrm>
          <a:prstGeom prst="rect">
            <a:avLst/>
          </a:prstGeom>
        </p:spPr>
      </p:pic>
    </p:spTree>
    <p:extLst>
      <p:ext uri="{BB962C8B-B14F-4D97-AF65-F5344CB8AC3E}">
        <p14:creationId xmlns:p14="http://schemas.microsoft.com/office/powerpoint/2010/main" val="582579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260019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For example, understanding whether a dataset is positively or negatively skewed can be important in various fields, including finance, economics, and data analysis, as it can impact the interpretation of data and the choice of statistical techniques.</a:t>
            </a:r>
            <a:endParaRPr lang="en-IN" sz="28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948777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65756" y="644240"/>
            <a:ext cx="11364690" cy="2677656"/>
          </a:xfrm>
          <a:prstGeom prst="rect">
            <a:avLst/>
          </a:prstGeom>
          <a:noFill/>
        </p:spPr>
        <p:txBody>
          <a:bodyPr wrap="square" rtlCol="0">
            <a:spAutoFit/>
          </a:bodyPr>
          <a:lstStyle/>
          <a:p>
            <a:pPr>
              <a:lnSpc>
                <a:spcPct val="150000"/>
              </a:lnSpc>
            </a:pPr>
            <a:r>
              <a:rPr lang="en-IN" sz="2800" b="1" dirty="0">
                <a:latin typeface="Times New Roman" panose="02020603050405020304" pitchFamily="18" charset="0"/>
                <a:cs typeface="Times New Roman" panose="02020603050405020304" pitchFamily="18" charset="0"/>
              </a:rPr>
              <a:t>Types of </a:t>
            </a:r>
            <a:r>
              <a:rPr lang="en-IN" sz="2800" b="1" dirty="0" smtClean="0">
                <a:latin typeface="Times New Roman" panose="02020603050405020304" pitchFamily="18" charset="0"/>
                <a:cs typeface="Times New Roman" panose="02020603050405020304" pitchFamily="18" charset="0"/>
              </a:rPr>
              <a:t>kurtosis</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Leptokurtic</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Mesokurtic</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Platykurtic</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2838450" y="2390775"/>
            <a:ext cx="6515100" cy="2076450"/>
          </a:xfrm>
          <a:prstGeom prst="rect">
            <a:avLst/>
          </a:prstGeom>
        </p:spPr>
      </p:pic>
    </p:spTree>
    <p:extLst>
      <p:ext uri="{BB962C8B-B14F-4D97-AF65-F5344CB8AC3E}">
        <p14:creationId xmlns:p14="http://schemas.microsoft.com/office/powerpoint/2010/main" val="17044350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191584" y="447747"/>
            <a:ext cx="11756576" cy="5262979"/>
          </a:xfrm>
          <a:prstGeom prst="rect">
            <a:avLst/>
          </a:prstGeom>
          <a:noFill/>
        </p:spPr>
        <p:txBody>
          <a:bodyPr wrap="square" rtlCol="0">
            <a:spAutoFit/>
          </a:bodyPr>
          <a:lstStyle/>
          <a:p>
            <a:pPr algn="just" fontAlgn="base">
              <a:lnSpc>
                <a:spcPct val="150000"/>
              </a:lnSpc>
            </a:pPr>
            <a:r>
              <a:rPr lang="en-IN" sz="2800" b="1" dirty="0">
                <a:latin typeface="Times New Roman" panose="02020603050405020304" pitchFamily="18" charset="0"/>
                <a:cs typeface="Times New Roman" panose="02020603050405020304" pitchFamily="18" charset="0"/>
              </a:rPr>
              <a:t>Leptokurtic: </a:t>
            </a:r>
            <a:r>
              <a:rPr lang="en-IN" sz="2800" dirty="0">
                <a:latin typeface="Times New Roman" panose="02020603050405020304" pitchFamily="18" charset="0"/>
                <a:cs typeface="Times New Roman" panose="02020603050405020304" pitchFamily="18" charset="0"/>
              </a:rPr>
              <a:t>Leptokurtic is a curve having a high peak than the normal distribution. In this curve, there is too much concentration of items near the central value.</a:t>
            </a:r>
          </a:p>
          <a:p>
            <a:pPr algn="just" fontAlgn="base">
              <a:lnSpc>
                <a:spcPct val="150000"/>
              </a:lnSpc>
            </a:pPr>
            <a:r>
              <a:rPr lang="en-IN" sz="2800" b="1" dirty="0">
                <a:latin typeface="Times New Roman" panose="02020603050405020304" pitchFamily="18" charset="0"/>
                <a:cs typeface="Times New Roman" panose="02020603050405020304" pitchFamily="18" charset="0"/>
              </a:rPr>
              <a:t>Mesokurtic: </a:t>
            </a:r>
            <a:r>
              <a:rPr lang="en-IN" sz="2800" dirty="0">
                <a:latin typeface="Times New Roman" panose="02020603050405020304" pitchFamily="18" charset="0"/>
                <a:cs typeface="Times New Roman" panose="02020603050405020304" pitchFamily="18" charset="0"/>
              </a:rPr>
              <a:t>Mesokurtic is a curve having a normal peak than the normal curve. In this curve, there is equal distribution of items around the central value.</a:t>
            </a:r>
          </a:p>
          <a:p>
            <a:pPr algn="just" fontAlgn="base">
              <a:lnSpc>
                <a:spcPct val="150000"/>
              </a:lnSpc>
            </a:pPr>
            <a:r>
              <a:rPr lang="en-IN" sz="2800" b="1" dirty="0">
                <a:latin typeface="Times New Roman" panose="02020603050405020304" pitchFamily="18" charset="0"/>
                <a:cs typeface="Times New Roman" panose="02020603050405020304" pitchFamily="18" charset="0"/>
              </a:rPr>
              <a:t>Platykurtic: </a:t>
            </a:r>
            <a:r>
              <a:rPr lang="en-IN" sz="2800" dirty="0">
                <a:latin typeface="Times New Roman" panose="02020603050405020304" pitchFamily="18" charset="0"/>
                <a:cs typeface="Times New Roman" panose="02020603050405020304" pitchFamily="18" charset="0"/>
              </a:rPr>
              <a:t>Platykurtic is a curve having a low peak than the normal curve is called </a:t>
            </a:r>
            <a:r>
              <a:rPr lang="en-IN" sz="2800" dirty="0" err="1">
                <a:latin typeface="Times New Roman" panose="02020603050405020304" pitchFamily="18" charset="0"/>
                <a:cs typeface="Times New Roman" panose="02020603050405020304" pitchFamily="18" charset="0"/>
              </a:rPr>
              <a:t>platykurtic</a:t>
            </a:r>
            <a:r>
              <a:rPr lang="en-IN" sz="2800" dirty="0">
                <a:latin typeface="Times New Roman" panose="02020603050405020304" pitchFamily="18" charset="0"/>
                <a:cs typeface="Times New Roman" panose="02020603050405020304" pitchFamily="18" charset="0"/>
              </a:rPr>
              <a:t>. In this curve, there is less concentration of items around the central value.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2623095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13505" y="403031"/>
            <a:ext cx="11364690" cy="523220"/>
          </a:xfrm>
          <a:prstGeom prst="rect">
            <a:avLst/>
          </a:prstGeom>
          <a:noFill/>
        </p:spPr>
        <p:txBody>
          <a:bodyPr wrap="square" rtlCol="0">
            <a:spAutoFit/>
          </a:bodyPr>
          <a:lstStyle/>
          <a:p>
            <a:pPr fontAlgn="base"/>
            <a:r>
              <a:rPr lang="en-IN" sz="2800" dirty="0">
                <a:latin typeface="Times New Roman" panose="02020603050405020304" pitchFamily="18" charset="0"/>
                <a:cs typeface="Times New Roman" panose="02020603050405020304" pitchFamily="18" charset="0"/>
              </a:rPr>
              <a:t>Difference Between Skewness and Kurtosis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4278600330"/>
              </p:ext>
            </p:extLst>
          </p:nvPr>
        </p:nvGraphicFramePr>
        <p:xfrm>
          <a:off x="223289" y="892090"/>
          <a:ext cx="11690036" cy="5247878"/>
        </p:xfrm>
        <a:graphic>
          <a:graphicData uri="http://schemas.openxmlformats.org/drawingml/2006/table">
            <a:tbl>
              <a:tblPr firstRow="1" bandRow="1">
                <a:tableStyleId>{5C22544A-7EE6-4342-B048-85BDC9FD1C3A}</a:tableStyleId>
              </a:tblPr>
              <a:tblGrid>
                <a:gridCol w="5845018"/>
                <a:gridCol w="5845018"/>
              </a:tblGrid>
              <a:tr h="390633">
                <a:tc>
                  <a:txBody>
                    <a:bodyPr/>
                    <a:lstStyle/>
                    <a:p>
                      <a:pPr algn="ctr"/>
                      <a:r>
                        <a:rPr lang="en-IN" sz="2000" b="1" i="0" kern="1200" dirty="0" smtClean="0">
                          <a:solidFill>
                            <a:schemeClr val="lt1"/>
                          </a:solidFill>
                          <a:effectLst/>
                          <a:latin typeface="Times New Roman" panose="02020603050405020304" pitchFamily="18" charset="0"/>
                          <a:ea typeface="+mn-ea"/>
                          <a:cs typeface="Times New Roman" panose="02020603050405020304" pitchFamily="18" charset="0"/>
                        </a:rPr>
                        <a:t>Skewness</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1" i="0" kern="1200" dirty="0" smtClean="0">
                          <a:solidFill>
                            <a:schemeClr val="lt1"/>
                          </a:solidFill>
                          <a:effectLst/>
                          <a:latin typeface="Times New Roman" panose="02020603050405020304" pitchFamily="18" charset="0"/>
                          <a:ea typeface="+mn-ea"/>
                          <a:cs typeface="Times New Roman" panose="02020603050405020304" pitchFamily="18" charset="0"/>
                        </a:rPr>
                        <a:t>Kurtosis</a:t>
                      </a:r>
                      <a:endParaRPr lang="en-IN" sz="2000" dirty="0">
                        <a:latin typeface="Times New Roman" panose="02020603050405020304" pitchFamily="18" charset="0"/>
                        <a:cs typeface="Times New Roman" panose="02020603050405020304" pitchFamily="18" charset="0"/>
                      </a:endParaRPr>
                    </a:p>
                  </a:txBody>
                  <a:tcPr/>
                </a:tc>
              </a:tr>
              <a:tr h="863899">
                <a:tc>
                  <a:txBody>
                    <a:bodyPr/>
                    <a:lstStyle/>
                    <a:p>
                      <a:pPr algn="ctr" fontAlgn="ctr"/>
                      <a:r>
                        <a:rPr lang="en-IN" sz="2000" b="0" dirty="0">
                          <a:effectLst/>
                          <a:latin typeface="Times New Roman" panose="02020603050405020304" pitchFamily="18" charset="0"/>
                          <a:cs typeface="Times New Roman" panose="02020603050405020304" pitchFamily="18" charset="0"/>
                        </a:rPr>
                        <a:t>It indicates the shape and size of variation on either side of the central value.</a:t>
                      </a:r>
                    </a:p>
                  </a:txBody>
                  <a:tcPr marL="95250" marR="95250" marT="133350" marB="133350" anchor="ctr"/>
                </a:tc>
                <a:tc>
                  <a:txBody>
                    <a:bodyPr/>
                    <a:lstStyle/>
                    <a:p>
                      <a:pPr algn="ctr" fontAlgn="ctr"/>
                      <a:r>
                        <a:rPr lang="en-IN" sz="2000" b="0" dirty="0">
                          <a:effectLst/>
                          <a:latin typeface="Times New Roman" panose="02020603050405020304" pitchFamily="18" charset="0"/>
                          <a:cs typeface="Times New Roman" panose="02020603050405020304" pitchFamily="18" charset="0"/>
                        </a:rPr>
                        <a:t>It indicates the frequencies of distribution at the central value.</a:t>
                      </a:r>
                    </a:p>
                  </a:txBody>
                  <a:tcPr marL="95250" marR="95250" marT="133350" marB="133350" anchor="ctr"/>
                </a:tc>
              </a:tr>
              <a:tr h="1164386">
                <a:tc>
                  <a:txBody>
                    <a:bodyPr/>
                    <a:lstStyle/>
                    <a:p>
                      <a:pPr algn="ctr" fontAlgn="ctr"/>
                      <a:r>
                        <a:rPr lang="en-IN" sz="2000" b="0">
                          <a:effectLst/>
                          <a:latin typeface="Times New Roman" panose="02020603050405020304" pitchFamily="18" charset="0"/>
                          <a:cs typeface="Times New Roman" panose="02020603050405020304" pitchFamily="18" charset="0"/>
                        </a:rPr>
                        <a:t>The measure differences of skewness tell us about the magnitude and direction of the asymmetry of a distribution.</a:t>
                      </a:r>
                    </a:p>
                  </a:txBody>
                  <a:tcPr marL="95250" marR="95250" marT="133350" marB="133350" anchor="ctr"/>
                </a:tc>
                <a:tc>
                  <a:txBody>
                    <a:bodyPr/>
                    <a:lstStyle/>
                    <a:p>
                      <a:pPr algn="ctr" fontAlgn="ctr"/>
                      <a:r>
                        <a:rPr lang="en-IN" sz="2000" b="0">
                          <a:effectLst/>
                          <a:latin typeface="Times New Roman" panose="02020603050405020304" pitchFamily="18" charset="0"/>
                          <a:cs typeface="Times New Roman" panose="02020603050405020304" pitchFamily="18" charset="0"/>
                        </a:rPr>
                        <a:t>It indicates the concentration of items at the central part of a distribution. </a:t>
                      </a:r>
                    </a:p>
                  </a:txBody>
                  <a:tcPr marL="95250" marR="95250" marT="133350" marB="133350" anchor="ctr"/>
                </a:tc>
              </a:tr>
              <a:tr h="863899">
                <a:tc>
                  <a:txBody>
                    <a:bodyPr/>
                    <a:lstStyle/>
                    <a:p>
                      <a:pPr algn="ctr" fontAlgn="ctr"/>
                      <a:r>
                        <a:rPr lang="en-IN" sz="2000" b="0" dirty="0">
                          <a:effectLst/>
                          <a:latin typeface="Times New Roman" panose="02020603050405020304" pitchFamily="18" charset="0"/>
                          <a:cs typeface="Times New Roman" panose="02020603050405020304" pitchFamily="18" charset="0"/>
                        </a:rPr>
                        <a:t>It indicates how far the distribution differs from the normal distribution.</a:t>
                      </a:r>
                    </a:p>
                  </a:txBody>
                  <a:tcPr marL="95250" marR="95250" marT="133350" marB="133350" anchor="ctr"/>
                </a:tc>
                <a:tc>
                  <a:txBody>
                    <a:bodyPr/>
                    <a:lstStyle/>
                    <a:p>
                      <a:pPr algn="ctr" fontAlgn="ctr"/>
                      <a:r>
                        <a:rPr lang="en-IN" sz="2000" b="0">
                          <a:effectLst/>
                          <a:latin typeface="Times New Roman" panose="02020603050405020304" pitchFamily="18" charset="0"/>
                          <a:cs typeface="Times New Roman" panose="02020603050405020304" pitchFamily="18" charset="0"/>
                        </a:rPr>
                        <a:t> It studies the divergence of the given distribution from the normal distribution.</a:t>
                      </a:r>
                    </a:p>
                  </a:txBody>
                  <a:tcPr marL="95250" marR="95250" marT="133350" marB="133350" anchor="ctr"/>
                </a:tc>
              </a:tr>
              <a:tr h="1041638">
                <a:tc>
                  <a:txBody>
                    <a:bodyPr/>
                    <a:lstStyle/>
                    <a:p>
                      <a:pPr algn="ctr" fontAlgn="ctr"/>
                      <a:r>
                        <a:rPr lang="en-IN" sz="2000" b="0">
                          <a:effectLst/>
                          <a:latin typeface="Times New Roman" panose="02020603050405020304" pitchFamily="18" charset="0"/>
                          <a:cs typeface="Times New Roman" panose="02020603050405020304" pitchFamily="18" charset="0"/>
                        </a:rPr>
                        <a:t>The measure of skewness studies the extent to which deviation clusters is are above or below the average.</a:t>
                      </a:r>
                    </a:p>
                  </a:txBody>
                  <a:tcPr marL="95250" marR="95250" marT="133350" marB="133350" anchor="ctr"/>
                </a:tc>
                <a:tc>
                  <a:txBody>
                    <a:bodyPr/>
                    <a:lstStyle/>
                    <a:p>
                      <a:pPr algn="ctr" fontAlgn="ctr"/>
                      <a:r>
                        <a:rPr lang="en-IN" sz="2000" b="0">
                          <a:effectLst/>
                          <a:latin typeface="Times New Roman" panose="02020603050405020304" pitchFamily="18" charset="0"/>
                          <a:cs typeface="Times New Roman" panose="02020603050405020304" pitchFamily="18" charset="0"/>
                        </a:rPr>
                        <a:t>It indicates the concentration of items.</a:t>
                      </a:r>
                    </a:p>
                  </a:txBody>
                  <a:tcPr marL="95250" marR="95250" marT="133350" marB="133350" anchor="ctr"/>
                </a:tc>
              </a:tr>
              <a:tr h="863899">
                <a:tc>
                  <a:txBody>
                    <a:bodyPr/>
                    <a:lstStyle/>
                    <a:p>
                      <a:pPr algn="ctr" fontAlgn="ctr"/>
                      <a:r>
                        <a:rPr lang="en-IN" sz="2000" b="0">
                          <a:effectLst/>
                          <a:latin typeface="Times New Roman" panose="02020603050405020304" pitchFamily="18" charset="0"/>
                          <a:cs typeface="Times New Roman" panose="02020603050405020304" pitchFamily="18" charset="0"/>
                        </a:rPr>
                        <a:t>In an asymmetrical distribution, the deviation below or above an average is not equal.</a:t>
                      </a:r>
                    </a:p>
                  </a:txBody>
                  <a:tcPr marL="95250" marR="95250" marT="133350" marB="133350" anchor="ctr"/>
                </a:tc>
                <a:tc>
                  <a:txBody>
                    <a:bodyPr/>
                    <a:lstStyle/>
                    <a:p>
                      <a:pPr algn="ctr" fontAlgn="ctr"/>
                      <a:r>
                        <a:rPr lang="en-IN" sz="2000" b="0" dirty="0">
                          <a:effectLst/>
                          <a:latin typeface="Times New Roman" panose="02020603050405020304" pitchFamily="18" charset="0"/>
                          <a:cs typeface="Times New Roman" panose="02020603050405020304" pitchFamily="18" charset="0"/>
                        </a:rPr>
                        <a:t>No such distribution takes place.</a:t>
                      </a:r>
                    </a:p>
                  </a:txBody>
                  <a:tcPr marL="95250" marR="95250" marT="133350" marB="133350" anchor="ctr"/>
                </a:tc>
              </a:tr>
            </a:tbl>
          </a:graphicData>
        </a:graphic>
      </p:graphicFrame>
    </p:spTree>
    <p:extLst>
      <p:ext uri="{BB962C8B-B14F-4D97-AF65-F5344CB8AC3E}">
        <p14:creationId xmlns:p14="http://schemas.microsoft.com/office/powerpoint/2010/main" val="41157593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65756" y="644240"/>
            <a:ext cx="11364690" cy="4616648"/>
          </a:xfrm>
          <a:prstGeom prst="rect">
            <a:avLst/>
          </a:prstGeom>
          <a:noFill/>
        </p:spPr>
        <p:txBody>
          <a:bodyPr wrap="square" rtlCol="0">
            <a:spAutoFit/>
          </a:bodyPr>
          <a:lstStyle/>
          <a:p>
            <a:pPr algn="just" fontAlgn="base">
              <a:lnSpc>
                <a:spcPct val="150000"/>
              </a:lnSpc>
            </a:pPr>
            <a:r>
              <a:rPr lang="en-IN" sz="2800" b="1" dirty="0">
                <a:latin typeface="Times New Roman" panose="02020603050405020304" pitchFamily="18" charset="0"/>
                <a:cs typeface="Times New Roman" panose="02020603050405020304" pitchFamily="18" charset="0"/>
              </a:rPr>
              <a:t>How to Calculate Kurtosis?</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Kurtosis can be calculated by dividing the fourth-order moment by the standard deviation of the population raised to the fourth power. </a:t>
            </a:r>
            <a:endParaRPr lang="en-IN" sz="2800" dirty="0" smtClean="0">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Kurtosis </a:t>
            </a:r>
            <a:r>
              <a:rPr lang="en-IN" sz="2800" dirty="0">
                <a:latin typeface="Times New Roman" panose="02020603050405020304" pitchFamily="18" charset="0"/>
                <a:cs typeface="Times New Roman" panose="02020603050405020304" pitchFamily="18" charset="0"/>
              </a:rPr>
              <a:t>is a measure of the fourth moment of a probability distribution of a random variable. </a:t>
            </a:r>
            <a:endParaRPr lang="en-IN" sz="2800" dirty="0" smtClean="0">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It </a:t>
            </a:r>
            <a:r>
              <a:rPr lang="en-IN" sz="2800" dirty="0">
                <a:latin typeface="Times New Roman" panose="02020603050405020304" pitchFamily="18" charset="0"/>
                <a:cs typeface="Times New Roman" panose="02020603050405020304" pitchFamily="18" charset="0"/>
              </a:rPr>
              <a:t>can be calculated as the ratio of the fourth moment to the square of the variance.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1558401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78674" y="399386"/>
            <a:ext cx="11821301" cy="5632311"/>
          </a:xfrm>
          <a:prstGeom prst="rect">
            <a:avLst/>
          </a:prstGeom>
          <a:noFill/>
        </p:spPr>
        <p:txBody>
          <a:bodyPr wrap="square" rtlCol="0">
            <a:spAutoFit/>
          </a:bodyPr>
          <a:lstStyle/>
          <a:p>
            <a:pPr algn="just" fontAlgn="base">
              <a:lnSpc>
                <a:spcPct val="150000"/>
              </a:lnSpc>
            </a:pPr>
            <a:r>
              <a:rPr lang="en-IN" sz="2400" b="1" dirty="0">
                <a:latin typeface="Times New Roman" panose="02020603050405020304" pitchFamily="18" charset="0"/>
                <a:cs typeface="Times New Roman" panose="02020603050405020304" pitchFamily="18" charset="0"/>
              </a:rPr>
              <a:t>To calculate kurtosis in statistics, you can follow these steps:</a:t>
            </a:r>
            <a:endParaRPr lang="en-IN" sz="2400" dirty="0">
              <a:latin typeface="Times New Roman" panose="02020603050405020304" pitchFamily="18" charset="0"/>
              <a:cs typeface="Times New Roman" panose="02020603050405020304" pitchFamily="18" charset="0"/>
            </a:endParaRPr>
          </a:p>
          <a:p>
            <a:pPr marL="342900" indent="-342900" algn="just" fontAlgn="base">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Compute the Mean (μ)</a:t>
            </a:r>
            <a:r>
              <a:rPr lang="en-IN" sz="2400" dirty="0">
                <a:latin typeface="Times New Roman" panose="02020603050405020304" pitchFamily="18" charset="0"/>
                <a:cs typeface="Times New Roman" panose="02020603050405020304" pitchFamily="18" charset="0"/>
              </a:rPr>
              <a:t>: Calculate the arithmetic mean of the dataset.</a:t>
            </a:r>
          </a:p>
          <a:p>
            <a:pPr marL="342900" indent="-342900" algn="just" fontAlgn="base">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Compute the Variance (σ2)</a:t>
            </a:r>
            <a:r>
              <a:rPr lang="en-IN" sz="2400" dirty="0">
                <a:latin typeface="Times New Roman" panose="02020603050405020304" pitchFamily="18" charset="0"/>
                <a:cs typeface="Times New Roman" panose="02020603050405020304" pitchFamily="18" charset="0"/>
              </a:rPr>
              <a:t>: Calculate the variance of the dataset, which is the average of the squared differences from the mean.</a:t>
            </a:r>
          </a:p>
          <a:p>
            <a:pPr marL="342900" indent="-342900" algn="just" fontAlgn="base">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Compute the Standard Deviation (σ)</a:t>
            </a:r>
            <a:r>
              <a:rPr lang="en-IN" sz="2400" dirty="0">
                <a:latin typeface="Times New Roman" panose="02020603050405020304" pitchFamily="18" charset="0"/>
                <a:cs typeface="Times New Roman" panose="02020603050405020304" pitchFamily="18" charset="0"/>
              </a:rPr>
              <a:t>: Take the square root of the variance to find the standard deviation.</a:t>
            </a:r>
          </a:p>
          <a:p>
            <a:pPr marL="342900" indent="-342900" algn="just" fontAlgn="base">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Compute the Fourth Moment (μ4)</a:t>
            </a:r>
            <a:r>
              <a:rPr lang="en-IN" sz="2400" dirty="0">
                <a:latin typeface="Times New Roman" panose="02020603050405020304" pitchFamily="18" charset="0"/>
                <a:cs typeface="Times New Roman" panose="02020603050405020304" pitchFamily="18" charset="0"/>
              </a:rPr>
              <a:t>: Calculate the fourth moment of the dataset, which is the average of the fourth power of the differences from the mean.</a:t>
            </a:r>
          </a:p>
          <a:p>
            <a:pPr marL="342900" indent="-342900" algn="just" fontAlgn="base">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Compute Kurtosis</a:t>
            </a:r>
            <a:r>
              <a:rPr lang="en-IN" sz="2400" dirty="0">
                <a:latin typeface="Times New Roman" panose="02020603050405020304" pitchFamily="18" charset="0"/>
                <a:cs typeface="Times New Roman" panose="02020603050405020304" pitchFamily="18" charset="0"/>
              </a:rPr>
              <a:t>: The formula for calculating kurtosis is: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Kurtosis = </a:t>
            </a:r>
            <a:r>
              <a:rPr lang="en-IN" sz="2400" i="1" dirty="0">
                <a:latin typeface="Times New Roman" panose="02020603050405020304" pitchFamily="18" charset="0"/>
                <a:cs typeface="Times New Roman" panose="02020603050405020304" pitchFamily="18" charset="0"/>
              </a:rPr>
              <a:t>μ</a:t>
            </a:r>
            <a:r>
              <a:rPr lang="en-IN" sz="2400" dirty="0">
                <a:latin typeface="Times New Roman" panose="02020603050405020304" pitchFamily="18" charset="0"/>
                <a:cs typeface="Times New Roman" panose="02020603050405020304" pitchFamily="18" charset="0"/>
              </a:rPr>
              <a:t>4/</a:t>
            </a:r>
            <a:r>
              <a:rPr lang="en-IN" sz="2400" i="1" dirty="0">
                <a:latin typeface="Times New Roman" panose="02020603050405020304" pitchFamily="18" charset="0"/>
                <a:cs typeface="Times New Roman" panose="02020603050405020304" pitchFamily="18" charset="0"/>
              </a:rPr>
              <a:t>σ</a:t>
            </a:r>
            <a:r>
              <a:rPr lang="en-IN" sz="2400" dirty="0">
                <a:latin typeface="Times New Roman" panose="02020603050405020304" pitchFamily="18" charset="0"/>
                <a:cs typeface="Times New Roman" panose="02020603050405020304" pitchFamily="18" charset="0"/>
              </a:rPr>
              <a:t>4​</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611417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65756" y="644240"/>
            <a:ext cx="11364690" cy="3970318"/>
          </a:xfrm>
          <a:prstGeom prst="rect">
            <a:avLst/>
          </a:prstGeom>
          <a:noFill/>
        </p:spPr>
        <p:txBody>
          <a:bodyPr wrap="square" rtlCol="0">
            <a:spAutoFit/>
          </a:bodyPr>
          <a:lstStyle/>
          <a:p>
            <a:pPr marL="342900" indent="-342900" algn="just" fontAlgn="base">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Sometimes, you might also see a version of kurtosis that subtracts 3 from this calculation. This is called excess kurtosis, and it subtracts 3 because the kurtosis of a normal distribution is </a:t>
            </a:r>
            <a:r>
              <a:rPr lang="en-IN" sz="2400" dirty="0" smtClean="0">
                <a:latin typeface="Times New Roman" panose="02020603050405020304" pitchFamily="18" charset="0"/>
                <a:cs typeface="Times New Roman" panose="02020603050405020304" pitchFamily="18" charset="0"/>
              </a:rPr>
              <a:t>3.</a:t>
            </a:r>
          </a:p>
          <a:p>
            <a:pPr marL="342900" indent="-342900" fontAlgn="base">
              <a:lnSpc>
                <a:spcPct val="150000"/>
              </a:lnSpc>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So </a:t>
            </a:r>
            <a:r>
              <a:rPr lang="en-IN" sz="2400" dirty="0">
                <a:latin typeface="Times New Roman" panose="02020603050405020304" pitchFamily="18" charset="0"/>
                <a:cs typeface="Times New Roman" panose="02020603050405020304" pitchFamily="18" charset="0"/>
              </a:rPr>
              <a:t>the formula </a:t>
            </a:r>
            <a:r>
              <a:rPr lang="en-IN" sz="2400" dirty="0" smtClean="0">
                <a:latin typeface="Times New Roman" panose="02020603050405020304" pitchFamily="18" charset="0"/>
                <a:cs typeface="Times New Roman" panose="02020603050405020304" pitchFamily="18" charset="0"/>
              </a:rPr>
              <a:t>becomes:</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Excess Kurtosis = (μ4/σ4​)​ − 3</a:t>
            </a:r>
          </a:p>
          <a:p>
            <a:pPr marL="342900" indent="-342900" algn="just" fontAlgn="base">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version is often used because it allows for easier comparison to the normal distribution, where excess kurtosis of 0 indicates normality.</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4487410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365756" y="644240"/>
                <a:ext cx="11364690" cy="4658455"/>
              </a:xfrm>
              <a:prstGeom prst="rect">
                <a:avLst/>
              </a:prstGeom>
              <a:noFill/>
            </p:spPr>
            <p:txBody>
              <a:bodyPr wrap="square" rtlCol="0">
                <a:spAutoFit/>
              </a:bodyPr>
              <a:lstStyle/>
              <a:p>
                <a:pPr algn="just" fontAlgn="base">
                  <a:lnSpc>
                    <a:spcPct val="150000"/>
                  </a:lnSpc>
                </a:pPr>
                <a:r>
                  <a:rPr lang="en-IN" sz="2400" b="1" dirty="0" smtClean="0">
                    <a:latin typeface="Times New Roman" panose="02020603050405020304" pitchFamily="18" charset="0"/>
                    <a:cs typeface="Times New Roman" panose="02020603050405020304" pitchFamily="18" charset="0"/>
                  </a:rPr>
                  <a:t>Measure of Kurtosis</a:t>
                </a:r>
              </a:p>
              <a:p>
                <a:pPr algn="just" fontAlgn="base">
                  <a:lnSpc>
                    <a:spcPct val="150000"/>
                  </a:lnSpc>
                </a:pPr>
                <a:r>
                  <a:rPr lang="en-IN" sz="2400" dirty="0">
                    <a:latin typeface="Times New Roman" panose="02020603050405020304" pitchFamily="18" charset="0"/>
                    <a:cs typeface="Times New Roman" panose="02020603050405020304" pitchFamily="18" charset="0"/>
                  </a:rPr>
                  <a:t>There are several measures of kurtosis, but the most commonly used one is the Pearson's moment coefficient of kurtosis, also known as simply kurtosis. It is defined as:</a:t>
                </a:r>
              </a:p>
              <a:p>
                <a:r>
                  <a:rPr lang="en-IN" sz="2400" dirty="0">
                    <a:latin typeface="Times New Roman" panose="02020603050405020304" pitchFamily="18" charset="0"/>
                    <a:cs typeface="Times New Roman" panose="02020603050405020304" pitchFamily="18" charset="0"/>
                  </a:rPr>
                  <a:t> Kurtosis</a:t>
                </a:r>
                <a14:m>
                  <m:oMath xmlns:m="http://schemas.openxmlformats.org/officeDocument/2006/math">
                    <m:r>
                      <a:rPr lang="en-IN" sz="2400">
                        <a:latin typeface="Cambria Math" panose="02040503050406030204" pitchFamily="18" charset="0"/>
                        <a:cs typeface="Times New Roman" panose="02020603050405020304" pitchFamily="18" charset="0"/>
                      </a:rPr>
                      <m:t>=</m:t>
                    </m:r>
                    <m:f>
                      <m:fPr>
                        <m:ctrlPr>
                          <a:rPr lang="en-IN" sz="2400" i="1">
                            <a:latin typeface="Cambria Math" panose="02040503050406030204" pitchFamily="18" charset="0"/>
                            <a:cs typeface="Times New Roman" panose="02020603050405020304" pitchFamily="18" charset="0"/>
                          </a:rPr>
                        </m:ctrlPr>
                      </m:fPr>
                      <m:num>
                        <m:sSub>
                          <m:sSubPr>
                            <m:ctrlPr>
                              <a:rPr lang="en-IN" sz="2400" i="1">
                                <a:latin typeface="Cambria Math" panose="02040503050406030204" pitchFamily="18" charset="0"/>
                                <a:cs typeface="Times New Roman" panose="02020603050405020304" pitchFamily="18" charset="0"/>
                              </a:rPr>
                            </m:ctrlPr>
                          </m:sSubPr>
                          <m:e>
                            <m:r>
                              <a:rPr lang="en-IN" sz="2400">
                                <a:latin typeface="Cambria Math" panose="02040503050406030204" pitchFamily="18" charset="0"/>
                                <a:cs typeface="Times New Roman" panose="02020603050405020304" pitchFamily="18" charset="0"/>
                              </a:rPr>
                              <m:t>𝜇</m:t>
                            </m:r>
                          </m:e>
                          <m:sub>
                            <m:r>
                              <a:rPr lang="en-IN" sz="2400">
                                <a:latin typeface="Cambria Math" panose="02040503050406030204" pitchFamily="18" charset="0"/>
                                <a:cs typeface="Times New Roman" panose="02020603050405020304" pitchFamily="18" charset="0"/>
                              </a:rPr>
                              <m:t>4</m:t>
                            </m:r>
                          </m:sub>
                        </m:sSub>
                      </m:num>
                      <m:den>
                        <m:sSup>
                          <m:sSupPr>
                            <m:ctrlPr>
                              <a:rPr lang="en-IN" sz="2400" i="1">
                                <a:latin typeface="Cambria Math" panose="02040503050406030204" pitchFamily="18" charset="0"/>
                                <a:cs typeface="Times New Roman" panose="02020603050405020304" pitchFamily="18" charset="0"/>
                              </a:rPr>
                            </m:ctrlPr>
                          </m:sSupPr>
                          <m:e>
                            <m:r>
                              <a:rPr lang="en-IN" sz="2400">
                                <a:latin typeface="Cambria Math" panose="02040503050406030204" pitchFamily="18" charset="0"/>
                                <a:cs typeface="Times New Roman" panose="02020603050405020304" pitchFamily="18" charset="0"/>
                              </a:rPr>
                              <m:t>𝜎</m:t>
                            </m:r>
                          </m:e>
                          <m:sup>
                            <m:r>
                              <a:rPr lang="en-IN" sz="2400">
                                <a:latin typeface="Cambria Math" panose="02040503050406030204" pitchFamily="18" charset="0"/>
                                <a:cs typeface="Times New Roman" panose="02020603050405020304" pitchFamily="18" charset="0"/>
                              </a:rPr>
                              <m:t>4</m:t>
                            </m:r>
                          </m:sup>
                        </m:sSup>
                      </m:den>
                    </m:f>
                  </m:oMath>
                </a14:m>
                <a:r>
                  <a:rPr lang="el-GR" sz="2400" dirty="0"/>
                  <a:t/>
                </a:r>
                <a:br>
                  <a:rPr lang="el-GR" sz="2400" dirty="0"/>
                </a:br>
                <a:r>
                  <a:rPr lang="en-IN" sz="2400" dirty="0"/>
                  <a:t>Where:</a:t>
                </a:r>
              </a:p>
              <a:p>
                <a:pPr marL="342900" indent="-342900">
                  <a:lnSpc>
                    <a:spcPct val="150000"/>
                  </a:lnSpc>
                  <a:buFont typeface="Arial" panose="020B0604020202020204" pitchFamily="34" charset="0"/>
                  <a:buChar char="•"/>
                </a:pPr>
                <a14:m>
                  <m:oMath xmlns:m="http://schemas.openxmlformats.org/officeDocument/2006/math">
                    <m:sSub>
                      <m:sSubPr>
                        <m:ctrlPr>
                          <a:rPr lang="en-IN" sz="2400" i="1">
                            <a:latin typeface="Cambria Math" panose="02040503050406030204" pitchFamily="18" charset="0"/>
                            <a:cs typeface="Times New Roman" panose="02020603050405020304" pitchFamily="18" charset="0"/>
                          </a:rPr>
                        </m:ctrlPr>
                      </m:sSubPr>
                      <m:e>
                        <m:r>
                          <a:rPr lang="en-IN" sz="2400">
                            <a:latin typeface="Cambria Math" panose="02040503050406030204" pitchFamily="18" charset="0"/>
                            <a:cs typeface="Times New Roman" panose="02020603050405020304" pitchFamily="18" charset="0"/>
                          </a:rPr>
                          <m:t>𝜇</m:t>
                        </m:r>
                      </m:e>
                      <m:sub>
                        <m:r>
                          <a:rPr lang="en-IN" sz="2400">
                            <a:latin typeface="Cambria Math" panose="02040503050406030204" pitchFamily="18" charset="0"/>
                            <a:cs typeface="Times New Roman" panose="02020603050405020304" pitchFamily="18" charset="0"/>
                          </a:rPr>
                          <m:t>4</m:t>
                        </m:r>
                      </m:sub>
                    </m:sSub>
                  </m:oMath>
                </a14:m>
                <a:r>
                  <a:rPr lang="en-IN" sz="2400" dirty="0"/>
                  <a:t>​ </a:t>
                </a:r>
                <a:r>
                  <a:rPr lang="en-IN" sz="2400" dirty="0">
                    <a:latin typeface="Times New Roman" panose="02020603050405020304" pitchFamily="18" charset="0"/>
                    <a:cs typeface="Times New Roman" panose="02020603050405020304" pitchFamily="18" charset="0"/>
                  </a:rPr>
                  <a:t>is the fourth central moment (moment about the mean), which is calculated as 𝜇4=𝐸[(𝑋−𝜇)4]μ4​=E[(X−μ)4] where 𝑋X is the random variable and 𝜇μ is its mean.</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𝜎 is the standard deviation.</a:t>
                </a:r>
              </a:p>
              <a:p>
                <a:endParaRPr lang="en-IN" sz="2400" b="1" dirty="0">
                  <a:latin typeface="Times New Roman" panose="02020603050405020304" pitchFamily="18" charset="0"/>
                  <a:cs typeface="Times New Roman" panose="02020603050405020304"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65756" y="644240"/>
                <a:ext cx="11364690" cy="4658455"/>
              </a:xfrm>
              <a:prstGeom prst="rect">
                <a:avLst/>
              </a:prstGeom>
              <a:blipFill rotWithShape="0">
                <a:blip r:embed="rId2"/>
                <a:stretch>
                  <a:fillRect l="-805" r="-805"/>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35069574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26" y="19762"/>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9987" y="66822"/>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302033" y="2255518"/>
            <a:ext cx="4162698" cy="1015663"/>
          </a:xfrm>
          <a:prstGeom prst="rect">
            <a:avLst/>
          </a:prstGeom>
          <a:noFill/>
        </p:spPr>
        <p:txBody>
          <a:bodyPr wrap="square" rtlCol="0">
            <a:spAutoFit/>
          </a:bodyPr>
          <a:lstStyle/>
          <a:p>
            <a:pPr algn="ctr"/>
            <a:r>
              <a:rPr lang="en-IN" sz="6000" b="1" spc="50" dirty="0" smtClean="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cs typeface="Times New Roman" panose="02020603050405020304" pitchFamily="18" charset="0"/>
              </a:rPr>
              <a:t>THANKYOU</a:t>
            </a:r>
            <a:endParaRPr lang="en-IN" sz="6000" b="1" spc="50" dirty="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endParaRPr>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62537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2138801" y="1715590"/>
            <a:ext cx="7461038" cy="2824706"/>
          </a:xfrm>
          <a:prstGeom prst="rect">
            <a:avLst/>
          </a:prstGeom>
        </p:spPr>
      </p:pic>
    </p:spTree>
    <p:extLst>
      <p:ext uri="{BB962C8B-B14F-4D97-AF65-F5344CB8AC3E}">
        <p14:creationId xmlns:p14="http://schemas.microsoft.com/office/powerpoint/2010/main" val="173666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3970318"/>
          </a:xfrm>
          <a:prstGeom prst="rect">
            <a:avLst/>
          </a:prstGeom>
          <a:noFill/>
        </p:spPr>
        <p:txBody>
          <a:bodyPr wrap="square" rtlCol="0">
            <a:spAutoFit/>
          </a:bodyPr>
          <a:lstStyle/>
          <a:p>
            <a:pPr fontAlgn="base">
              <a:lnSpc>
                <a:spcPct val="150000"/>
              </a:lnSpc>
            </a:pPr>
            <a:r>
              <a:rPr lang="en-IN" sz="2800" b="1" dirty="0">
                <a:latin typeface="Times New Roman" panose="02020603050405020304" pitchFamily="18" charset="0"/>
                <a:cs typeface="Times New Roman" panose="02020603050405020304" pitchFamily="18" charset="0"/>
              </a:rPr>
              <a:t>Tests of Skewness</a:t>
            </a:r>
          </a:p>
          <a:p>
            <a:pPr marL="342900" indent="-3429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Visual Inspection</a:t>
            </a:r>
          </a:p>
          <a:p>
            <a:pPr marL="342900" indent="-3429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Skewness Coefficient (Pearson’s First Coefficient of Skewness)</a:t>
            </a:r>
          </a:p>
          <a:p>
            <a:pPr marL="342900" indent="-3429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Quartiles are not </a:t>
            </a:r>
            <a:r>
              <a:rPr lang="en-IN" sz="2800" dirty="0" smtClean="0">
                <a:latin typeface="Times New Roman" panose="02020603050405020304" pitchFamily="18" charset="0"/>
                <a:cs typeface="Times New Roman" panose="02020603050405020304" pitchFamily="18" charset="0"/>
              </a:rPr>
              <a:t>equal to </a:t>
            </a:r>
            <a:r>
              <a:rPr lang="en-IN" sz="2800" dirty="0">
                <a:latin typeface="Times New Roman" panose="02020603050405020304" pitchFamily="18" charset="0"/>
                <a:cs typeface="Times New Roman" panose="02020603050405020304" pitchFamily="18" charset="0"/>
              </a:rPr>
              <a:t>each other</a:t>
            </a:r>
          </a:p>
          <a:p>
            <a:pPr marL="800100" lvl="1" indent="-3429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and Negative Skewness</a:t>
            </a:r>
          </a:p>
          <a:p>
            <a:pPr fontAlgn="base">
              <a:lnSpc>
                <a:spcPct val="150000"/>
              </a:lnSpc>
            </a:pP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271482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3970318"/>
          </a:xfrm>
          <a:prstGeom prst="rect">
            <a:avLst/>
          </a:prstGeom>
          <a:noFill/>
        </p:spPr>
        <p:txBody>
          <a:bodyPr wrap="square" rtlCol="0">
            <a:spAutoFit/>
          </a:bodyPr>
          <a:lstStyle/>
          <a:p>
            <a:pPr algn="just" fontAlgn="base">
              <a:lnSpc>
                <a:spcPct val="150000"/>
              </a:lnSpc>
            </a:pPr>
            <a:r>
              <a:rPr lang="en-IN" sz="2800" b="1" dirty="0">
                <a:latin typeface="Times New Roman" panose="02020603050405020304" pitchFamily="18" charset="0"/>
                <a:cs typeface="Times New Roman" panose="02020603050405020304" pitchFamily="18" charset="0"/>
              </a:rPr>
              <a:t>Visual Inspection: </a:t>
            </a:r>
            <a:endParaRPr lang="en-IN" sz="2800" b="1" dirty="0" smtClean="0">
              <a:latin typeface="Times New Roman" panose="02020603050405020304" pitchFamily="18" charset="0"/>
              <a:cs typeface="Times New Roman" panose="02020603050405020304" pitchFamily="18" charset="0"/>
            </a:endParaRPr>
          </a:p>
          <a:p>
            <a:pPr marL="342900" indent="-3429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simplest way to assess skewness is by creating a histogram or a density plot of the given data. </a:t>
            </a:r>
            <a:endParaRPr lang="en-IN" sz="2800" dirty="0" smtClean="0">
              <a:latin typeface="Times New Roman" panose="02020603050405020304" pitchFamily="18" charset="0"/>
              <a:cs typeface="Times New Roman" panose="02020603050405020304" pitchFamily="18" charset="0"/>
            </a:endParaRPr>
          </a:p>
          <a:p>
            <a:pPr marL="342900" indent="-3429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If </a:t>
            </a:r>
            <a:r>
              <a:rPr lang="en-IN" sz="2800" dirty="0">
                <a:latin typeface="Times New Roman" panose="02020603050405020304" pitchFamily="18" charset="0"/>
                <a:cs typeface="Times New Roman" panose="02020603050405020304" pitchFamily="18" charset="0"/>
              </a:rPr>
              <a:t>the plot is skewed to the left, it is negatively skewed, and if the plot is skewed to the right, it is positively skewed</a:t>
            </a:r>
            <a:r>
              <a:rPr lang="en-IN" sz="2800" dirty="0" smtClean="0">
                <a:latin typeface="Times New Roman" panose="02020603050405020304" pitchFamily="18" charset="0"/>
                <a:cs typeface="Times New Roman" panose="02020603050405020304" pitchFamily="18" charset="0"/>
              </a:rPr>
              <a:t>.</a:t>
            </a:r>
          </a:p>
          <a:p>
            <a:pPr marL="342900" indent="-3429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If the plot is roughly symmetric, it has no skewness.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203079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4278094"/>
          </a:xfrm>
          <a:prstGeom prst="rect">
            <a:avLst/>
          </a:prstGeom>
          <a:noFill/>
        </p:spPr>
        <p:txBody>
          <a:bodyPr wrap="square" rtlCol="0">
            <a:spAutoFit/>
          </a:bodyPr>
          <a:lstStyle/>
          <a:p>
            <a:pPr>
              <a:lnSpc>
                <a:spcPct val="150000"/>
              </a:lnSpc>
            </a:pPr>
            <a:r>
              <a:rPr lang="en-IN" sz="2800" b="1" dirty="0">
                <a:latin typeface="Times New Roman" panose="02020603050405020304" pitchFamily="18" charset="0"/>
                <a:cs typeface="Times New Roman" panose="02020603050405020304" pitchFamily="18" charset="0"/>
              </a:rPr>
              <a:t>Skewness Coefficient (Pearson’s First Coefficient of Skewness): </a:t>
            </a:r>
            <a:endParaRPr lang="en-IN" sz="2800" b="1" dirty="0" smtClean="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This </a:t>
            </a:r>
            <a:r>
              <a:rPr lang="en-IN" sz="2800" dirty="0">
                <a:latin typeface="Times New Roman" panose="02020603050405020304" pitchFamily="18" charset="0"/>
                <a:cs typeface="Times New Roman" panose="02020603050405020304" pitchFamily="18" charset="0"/>
              </a:rPr>
              <a:t>is a numerical measure of skewness, which determines the skewness when mean and mode are not equal</a:t>
            </a:r>
            <a:r>
              <a:rPr lang="en-IN" sz="2800" dirty="0" smtClean="0">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It is calculated as:</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Skewness as per Karl Pearson’s Measure</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Skewness = Mean – Mode</a:t>
            </a:r>
          </a:p>
          <a:p>
            <a:endParaRPr lang="en-IN" sz="20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372793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40                                                     CD-404   SKEWNESS AND KURTOSIS			UNIT 3</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78677"/>
            <a:ext cx="11364686" cy="3970318"/>
          </a:xfrm>
          <a:prstGeom prst="rect">
            <a:avLst/>
          </a:prstGeom>
          <a:noFill/>
        </p:spPr>
        <p:txBody>
          <a:bodyPr wrap="square" rtlCol="0">
            <a:spAutoFit/>
          </a:bodyPr>
          <a:lstStyle/>
          <a:p>
            <a:pPr fontAlgn="base">
              <a:lnSpc>
                <a:spcPct val="150000"/>
              </a:lnSpc>
            </a:pPr>
            <a:r>
              <a:rPr lang="en-IN" sz="2800" b="1" dirty="0">
                <a:latin typeface="Times New Roman" panose="02020603050405020304" pitchFamily="18" charset="0"/>
                <a:cs typeface="Times New Roman" panose="02020603050405020304" pitchFamily="18" charset="0"/>
              </a:rPr>
              <a:t>Skewness of Karl Pearson’s Measure</a:t>
            </a:r>
          </a:p>
          <a:p>
            <a:pPr marL="457200" indent="-457200"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In case of </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mean is greater than mode, the skewness will consist positive value.</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case of mean is smaller than mode, the skewness will be a negative value.</a:t>
            </a:r>
          </a:p>
          <a:p>
            <a:pPr marL="457200" indent="-457200"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case of equality of mean and mode, the skewness will be zero.</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204271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1277</TotalTime>
  <Words>3156</Words>
  <Application>Microsoft Office PowerPoint</Application>
  <PresentationFormat>Widescreen</PresentationFormat>
  <Paragraphs>514</Paragraphs>
  <Slides>47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47</vt:i4>
      </vt:variant>
    </vt:vector>
  </HeadingPairs>
  <TitlesOfParts>
    <vt:vector size="55" baseType="lpstr">
      <vt:lpstr>Arial</vt:lpstr>
      <vt:lpstr>Calibri</vt:lpstr>
      <vt:lpstr>Calibri Light</vt:lpstr>
      <vt:lpstr>Cambria Math</vt:lpstr>
      <vt:lpstr>Monotype Corsiva</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Vineeta Shrivastava</cp:lastModifiedBy>
  <cp:revision>133</cp:revision>
  <dcterms:created xsi:type="dcterms:W3CDTF">2024-01-16T04:34:42Z</dcterms:created>
  <dcterms:modified xsi:type="dcterms:W3CDTF">2024-05-03T10:22:44Z</dcterms:modified>
</cp:coreProperties>
</file>