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0" r:id="rId2"/>
  </p:sldMasterIdLst>
  <p:notesMasterIdLst>
    <p:notesMasterId r:id="rId11"/>
  </p:notesMasterIdLst>
  <p:sldIdLst>
    <p:sldId id="257" r:id="rId3"/>
    <p:sldId id="272" r:id="rId4"/>
    <p:sldId id="274" r:id="rId5"/>
    <p:sldId id="275" r:id="rId6"/>
    <p:sldId id="276" r:id="rId7"/>
    <p:sldId id="277" r:id="rId8"/>
    <p:sldId id="278" r:id="rId9"/>
    <p:sldId id="27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EEE0ED"/>
    <a:srgbClr val="FFFF66"/>
    <a:srgbClr val="39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55DE79-6060-44F7-AB5D-47CF86BC581C}" type="datetimeFigureOut">
              <a:rPr lang="en-IN" smtClean="0"/>
              <a:t>24-05-2024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77D7E2-9082-4F6E-BE16-14896501C388}" type="slidenum">
              <a:rPr lang="en-IN" smtClean="0"/>
              <a:t>‹#›</a:t>
            </a:fld>
            <a:endParaRPr lang="en-IN"/>
          </a:p>
        </p:txBody>
      </p:sp>
    </p:spTree>
    <p:extLst>
      <p:ext uri="{BB962C8B-B14F-4D97-AF65-F5344CB8AC3E}">
        <p14:creationId xmlns:p14="http://schemas.microsoft.com/office/powerpoint/2010/main" val="226597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1092623-02EF-4787-A043-7BE489296159}"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223434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092623-02EF-4787-A043-7BE489296159}"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805234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092623-02EF-4787-A043-7BE489296159}"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931071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FEA5509-15D9-4257-9D04-5A17557FCE30}"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2802099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EA5509-15D9-4257-9D04-5A17557FCE30}"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650891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EA5509-15D9-4257-9D04-5A17557FCE30}"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3453765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FEA5509-15D9-4257-9D04-5A17557FCE30}"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841864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FEA5509-15D9-4257-9D04-5A17557FCE30}" type="datetimeFigureOut">
              <a:rPr lang="en-IN" smtClean="0"/>
              <a:t>24-05-2024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9336680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FEA5509-15D9-4257-9D04-5A17557FCE30}" type="datetimeFigureOut">
              <a:rPr lang="en-IN" smtClean="0"/>
              <a:t>24-05-2024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23235189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EA5509-15D9-4257-9D04-5A17557FCE30}" type="datetimeFigureOut">
              <a:rPr lang="en-IN" smtClean="0"/>
              <a:t>24-05-2024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27751076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EA5509-15D9-4257-9D04-5A17557FCE30}"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1308255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092623-02EF-4787-A043-7BE489296159}"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577523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EA5509-15D9-4257-9D04-5A17557FCE30}"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32874778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EA5509-15D9-4257-9D04-5A17557FCE30}"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28029263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EA5509-15D9-4257-9D04-5A17557FCE30}"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3386275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092623-02EF-4787-A043-7BE489296159}" type="datetimeFigureOut">
              <a:rPr lang="en-IN" smtClean="0"/>
              <a:t>24-05-2024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3978764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1092623-02EF-4787-A043-7BE489296159}"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784873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1092623-02EF-4787-A043-7BE489296159}" type="datetimeFigureOut">
              <a:rPr lang="en-IN" smtClean="0"/>
              <a:t>24-05-2024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645608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1092623-02EF-4787-A043-7BE489296159}" type="datetimeFigureOut">
              <a:rPr lang="en-IN" smtClean="0"/>
              <a:t>24-05-2024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3670575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419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092623-02EF-4787-A043-7BE489296159}"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415128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092623-02EF-4787-A043-7BE489296159}" type="datetimeFigureOut">
              <a:rPr lang="en-IN" smtClean="0"/>
              <a:t>24-05-2024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3689371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092623-02EF-4787-A043-7BE489296159}" type="datetimeFigureOut">
              <a:rPr lang="en-IN" smtClean="0"/>
              <a:t>24-05-2024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25A74E-C577-4913-8126-20C8F4247F92}" type="slidenum">
              <a:rPr lang="en-IN" smtClean="0"/>
              <a:t>‹#›</a:t>
            </a:fld>
            <a:endParaRPr lang="en-IN"/>
          </a:p>
        </p:txBody>
      </p:sp>
    </p:spTree>
    <p:extLst>
      <p:ext uri="{BB962C8B-B14F-4D97-AF65-F5344CB8AC3E}">
        <p14:creationId xmlns:p14="http://schemas.microsoft.com/office/powerpoint/2010/main" val="324958309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A5509-15D9-4257-9D04-5A17557FCE30}" type="datetimeFigureOut">
              <a:rPr lang="en-IN" smtClean="0"/>
              <a:t>24-05-2024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8ACF3-791A-4C19-A8BA-2856F25E8A23}" type="slidenum">
              <a:rPr lang="en-IN" smtClean="0"/>
              <a:t>‹#›</a:t>
            </a:fld>
            <a:endParaRPr lang="en-IN"/>
          </a:p>
        </p:txBody>
      </p:sp>
    </p:spTree>
    <p:extLst>
      <p:ext uri="{BB962C8B-B14F-4D97-AF65-F5344CB8AC3E}">
        <p14:creationId xmlns:p14="http://schemas.microsoft.com/office/powerpoint/2010/main" val="130089461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8580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9987" y="0"/>
            <a:ext cx="10944226" cy="338554"/>
          </a:xfrm>
          <a:prstGeom prst="rect">
            <a:avLst/>
          </a:prstGeom>
          <a:noFill/>
        </p:spPr>
        <p:txBody>
          <a:bodyPr wrap="square" rtlCol="0">
            <a:spAutoFit/>
          </a:bodyPr>
          <a:lstStyle/>
          <a:p>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CLASS 8                                                     CD-404   EXPLORATORY DATA ANALYSIS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73186" y="2102325"/>
            <a:ext cx="11618517" cy="523220"/>
          </a:xfrm>
          <a:prstGeom prst="rect">
            <a:avLst/>
          </a:prstGeom>
          <a:noFill/>
        </p:spPr>
        <p:txBody>
          <a:bodyPr wrap="square" rtlCol="0">
            <a:spAutoFit/>
          </a:bodyPr>
          <a:lstStyle/>
          <a:p>
            <a:pPr algn="ct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ANOVA</a:t>
            </a:r>
            <a:endParaRPr lang="en-IN" sz="2800" dirty="0"/>
          </a:p>
        </p:txBody>
      </p:sp>
      <p:pic>
        <p:nvPicPr>
          <p:cNvPr id="11" name="Picture 10"/>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514772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49                                                     CD-404   ANOVA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866604" y="1227317"/>
            <a:ext cx="5381898" cy="3677417"/>
          </a:xfrm>
          <a:prstGeom prst="rect">
            <a:avLst/>
          </a:prstGeom>
          <a:noFill/>
        </p:spPr>
        <p:txBody>
          <a:bodyPr wrap="square" rtlCol="0">
            <a:spAutoFit/>
          </a:bodyPr>
          <a:lstStyle/>
          <a:p>
            <a:pPr algn="ct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AGENDA</a:t>
            </a:r>
          </a:p>
          <a:p>
            <a:pPr marL="342900" indent="-342900">
              <a:lnSpc>
                <a:spcPct val="150000"/>
              </a:lnSpc>
              <a:buFont typeface="Arial" panose="020B0604020202020204" pitchFamily="34" charset="0"/>
              <a:buChar char="•"/>
            </a:pP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What is ANOVA</a:t>
            </a:r>
          </a:p>
          <a:p>
            <a:pPr marL="342900" indent="-342900">
              <a:lnSpc>
                <a:spcPct val="150000"/>
              </a:lnSpc>
              <a:buFont typeface="Arial" panose="020B0604020202020204" pitchFamily="34" charset="0"/>
              <a:buChar char="•"/>
            </a:pPr>
            <a:r>
              <a:rPr lang="en-IN" sz="2800" b="1" dirty="0">
                <a:solidFill>
                  <a:schemeClr val="accent5">
                    <a:lumMod val="50000"/>
                  </a:schemeClr>
                </a:solidFill>
                <a:latin typeface="Times New Roman" panose="02020603050405020304" pitchFamily="18" charset="0"/>
                <a:cs typeface="Times New Roman" panose="02020603050405020304" pitchFamily="18" charset="0"/>
              </a:rPr>
              <a:t>Assumptions for ANOVA</a:t>
            </a:r>
          </a:p>
          <a:p>
            <a:pPr marL="342900" indent="-342900">
              <a:lnSpc>
                <a:spcPct val="150000"/>
              </a:lnSpc>
              <a:buFont typeface="Arial" panose="020B0604020202020204" pitchFamily="34" charset="0"/>
              <a:buChar char="•"/>
            </a:pPr>
            <a:r>
              <a:rPr lang="en-IN" sz="2800" b="1" dirty="0">
                <a:solidFill>
                  <a:schemeClr val="accent5">
                    <a:lumMod val="50000"/>
                  </a:schemeClr>
                </a:solidFill>
                <a:latin typeface="Times New Roman" panose="02020603050405020304" pitchFamily="18" charset="0"/>
                <a:cs typeface="Times New Roman" panose="02020603050405020304" pitchFamily="18" charset="0"/>
              </a:rPr>
              <a:t>Types of ANOVA</a:t>
            </a:r>
          </a:p>
          <a:p>
            <a:pPr marL="342900" indent="-342900">
              <a:lnSpc>
                <a:spcPct val="150000"/>
              </a:lnSpc>
              <a:buFont typeface="Arial" panose="020B0604020202020204" pitchFamily="34" charset="0"/>
              <a:buChar char="•"/>
            </a:pPr>
            <a:endParaRPr lang="en-IN" sz="2800" b="1" dirty="0"/>
          </a:p>
          <a:p>
            <a:pPr marL="342900" indent="-342900">
              <a:lnSpc>
                <a:spcPct val="150000"/>
              </a:lnSpc>
              <a:buFont typeface="Arial" panose="020B0604020202020204" pitchFamily="34" charset="0"/>
              <a:buChar char="•"/>
            </a:pPr>
            <a:endParaRPr lang="en-IN" sz="2800" b="1" dirty="0" smtClean="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2994615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49                                                     CD-404   ANOVA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661260"/>
            <a:ext cx="11451772" cy="3323987"/>
          </a:xfrm>
          <a:prstGeom prst="rect">
            <a:avLst/>
          </a:prstGeom>
          <a:noFill/>
        </p:spPr>
        <p:txBody>
          <a:bodyPr wrap="square" rtlCol="0">
            <a:spAutoFit/>
          </a:bodyPr>
          <a:lstStyle/>
          <a:p>
            <a:pPr algn="just">
              <a:lnSpc>
                <a:spcPct val="150000"/>
              </a:lnSpc>
            </a:pP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ANOVA</a:t>
            </a:r>
          </a:p>
          <a:p>
            <a:pPr marL="457200" indent="-45720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ANOVA, or Analysis of Variance, is a statistical method for comparing means among three or more groups, crucial in understanding group differences and relationships in diverse fields</a:t>
            </a:r>
            <a:r>
              <a:rPr lang="en-IN" sz="2800" dirty="0" smtClean="0">
                <a:latin typeface="Times New Roman" panose="02020603050405020304" pitchFamily="18" charset="0"/>
                <a:cs typeface="Times New Roman" panose="02020603050405020304" pitchFamily="18" charset="0"/>
              </a:rPr>
              <a:t>.</a:t>
            </a:r>
          </a:p>
          <a:p>
            <a:pPr algn="just">
              <a:lnSpc>
                <a:spcPct val="150000"/>
              </a:lnSpc>
            </a:pPr>
            <a:r>
              <a:rPr lang="en-IN" sz="2800" dirty="0">
                <a:latin typeface="Times New Roman" panose="02020603050405020304" pitchFamily="18" charset="0"/>
                <a:cs typeface="Times New Roman" panose="02020603050405020304" pitchFamily="18" charset="0"/>
              </a:rPr>
              <a:t> </a:t>
            </a:r>
            <a:endParaRPr lang="en-IN" sz="2800" dirty="0" smtClean="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36381710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49                                                     CD-404   ANOVA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661260"/>
            <a:ext cx="11451772" cy="5262979"/>
          </a:xfrm>
          <a:prstGeom prst="rect">
            <a:avLst/>
          </a:prstGeom>
          <a:noFill/>
        </p:spPr>
        <p:txBody>
          <a:bodyPr wrap="square" rtlCol="0">
            <a:spAutoFit/>
          </a:bodyPr>
          <a:lstStyle/>
          <a:p>
            <a:pPr algn="just">
              <a:lnSpc>
                <a:spcPct val="150000"/>
              </a:lnSpc>
            </a:pP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ANOVA</a:t>
            </a:r>
          </a:p>
          <a:p>
            <a:pPr marL="457200" indent="-457200" algn="just">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ANOVA, </a:t>
            </a:r>
            <a:r>
              <a:rPr lang="en-IN" sz="2800" dirty="0">
                <a:latin typeface="Times New Roman" panose="02020603050405020304" pitchFamily="18" charset="0"/>
                <a:cs typeface="Times New Roman" panose="02020603050405020304" pitchFamily="18" charset="0"/>
              </a:rPr>
              <a:t>or Analysis of Variance is a parametric statistical technique that helps in finding out if there is a significant difference between the mean of three or more groups. </a:t>
            </a:r>
            <a:endParaRPr lang="en-IN" sz="2800" dirty="0" smtClean="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It </a:t>
            </a:r>
            <a:r>
              <a:rPr lang="en-IN" sz="2800" dirty="0">
                <a:latin typeface="Times New Roman" panose="02020603050405020304" pitchFamily="18" charset="0"/>
                <a:cs typeface="Times New Roman" panose="02020603050405020304" pitchFamily="18" charset="0"/>
              </a:rPr>
              <a:t>checks the impact of various factors by comparing groups (samples) based on their respective mean. ANOVA tests the null hypothesis that all group means are equal, against the alternative hypothesis that at least one group mean is different. </a:t>
            </a:r>
            <a:endParaRPr lang="en-IN" sz="2800" dirty="0" smtClean="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2795694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49                                                     CD-404   ANOVA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661260"/>
            <a:ext cx="11451772" cy="5196166"/>
          </a:xfrm>
          <a:prstGeom prst="rect">
            <a:avLst/>
          </a:prstGeom>
          <a:noFill/>
        </p:spPr>
        <p:txBody>
          <a:bodyPr wrap="square" rtlCol="0">
            <a:spAutoFit/>
          </a:bodyPr>
          <a:lstStyle/>
          <a:p>
            <a:pPr algn="just" fontAlgn="base">
              <a:lnSpc>
                <a:spcPct val="150000"/>
              </a:lnSpc>
            </a:pPr>
            <a:r>
              <a:rPr lang="en-IN" sz="2800" b="1" dirty="0">
                <a:latin typeface="Times New Roman" panose="02020603050405020304" pitchFamily="18" charset="0"/>
                <a:cs typeface="Times New Roman" panose="02020603050405020304" pitchFamily="18" charset="0"/>
              </a:rPr>
              <a:t>Assumptions for ANOVA</a:t>
            </a:r>
          </a:p>
          <a:p>
            <a:pPr marL="457200" indent="-457200" algn="just"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 dependent variable is approximately normally distributed within each group. This assumption is more critical for smaller sample sizes.</a:t>
            </a:r>
          </a:p>
          <a:p>
            <a:pPr marL="457200" indent="-457200" algn="just"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 samples are selected at random and should be independent of one another.</a:t>
            </a:r>
          </a:p>
          <a:p>
            <a:pPr marL="457200" indent="-457200" algn="just"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All groups have equal standard deviations.</a:t>
            </a:r>
          </a:p>
          <a:p>
            <a:pPr marL="457200" indent="-457200" algn="just" fontAlgn="base">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Each data point should belong to one and only one group. There should be no overlap or sharing of data points between groups.</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35193383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49                                                     CD-404   ANOVA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661260"/>
            <a:ext cx="11451772" cy="4616648"/>
          </a:xfrm>
          <a:prstGeom prst="rect">
            <a:avLst/>
          </a:prstGeom>
          <a:noFill/>
        </p:spPr>
        <p:txBody>
          <a:bodyPr wrap="square" rtlCol="0">
            <a:spAutoFit/>
          </a:bodyPr>
          <a:lstStyle/>
          <a:p>
            <a:pPr fontAlgn="base">
              <a:lnSpc>
                <a:spcPct val="150000"/>
              </a:lnSpc>
            </a:pPr>
            <a:r>
              <a:rPr lang="en-IN" sz="2800" b="1" dirty="0">
                <a:latin typeface="Times New Roman" panose="02020603050405020304" pitchFamily="18" charset="0"/>
                <a:cs typeface="Times New Roman" panose="02020603050405020304" pitchFamily="18" charset="0"/>
              </a:rPr>
              <a:t>Types of ANOVA</a:t>
            </a:r>
          </a:p>
          <a:p>
            <a:pPr fontAlgn="base">
              <a:lnSpc>
                <a:spcPct val="150000"/>
              </a:lnSpc>
            </a:pPr>
            <a:r>
              <a:rPr lang="en-IN" sz="2800" b="1" dirty="0">
                <a:latin typeface="Times New Roman" panose="02020603050405020304" pitchFamily="18" charset="0"/>
                <a:cs typeface="Times New Roman" panose="02020603050405020304" pitchFamily="18" charset="0"/>
              </a:rPr>
              <a:t>There are two main types of ANOVA:</a:t>
            </a:r>
          </a:p>
          <a:p>
            <a:pPr fontAlgn="base">
              <a:lnSpc>
                <a:spcPct val="150000"/>
              </a:lnSpc>
            </a:pPr>
            <a:r>
              <a:rPr lang="en-IN" sz="2800" dirty="0">
                <a:latin typeface="Times New Roman" panose="02020603050405020304" pitchFamily="18" charset="0"/>
                <a:cs typeface="Times New Roman" panose="02020603050405020304" pitchFamily="18" charset="0"/>
              </a:rPr>
              <a:t>One-way ANOVA: </a:t>
            </a:r>
            <a:endParaRPr lang="en-IN" sz="2800" dirty="0" smtClean="0">
              <a:latin typeface="Times New Roman" panose="02020603050405020304" pitchFamily="18" charset="0"/>
              <a:cs typeface="Times New Roman" panose="02020603050405020304" pitchFamily="18" charset="0"/>
            </a:endParaRPr>
          </a:p>
          <a:p>
            <a:pPr marL="457200" indent="-457200" fontAlgn="base">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This </a:t>
            </a:r>
            <a:r>
              <a:rPr lang="en-IN" sz="2800" dirty="0">
                <a:latin typeface="Times New Roman" panose="02020603050405020304" pitchFamily="18" charset="0"/>
                <a:cs typeface="Times New Roman" panose="02020603050405020304" pitchFamily="18" charset="0"/>
              </a:rPr>
              <a:t>is the most basic form of ANOVA and is used when there is only one independent variable with more than two levels or groups. </a:t>
            </a:r>
            <a:endParaRPr lang="en-IN" sz="2800" dirty="0" smtClean="0">
              <a:latin typeface="Times New Roman" panose="02020603050405020304" pitchFamily="18" charset="0"/>
              <a:cs typeface="Times New Roman" panose="02020603050405020304" pitchFamily="18" charset="0"/>
            </a:endParaRPr>
          </a:p>
          <a:p>
            <a:pPr marL="457200" indent="-457200" fontAlgn="base">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It </a:t>
            </a:r>
            <a:r>
              <a:rPr lang="en-IN" sz="2800" dirty="0">
                <a:latin typeface="Times New Roman" panose="02020603050405020304" pitchFamily="18" charset="0"/>
                <a:cs typeface="Times New Roman" panose="02020603050405020304" pitchFamily="18" charset="0"/>
              </a:rPr>
              <a:t>assesses whether there are any statistically significant differences among the means of the groups.</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9699927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49                                                     CD-404   ANOVA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0925" y="661260"/>
            <a:ext cx="11451772" cy="3970318"/>
          </a:xfrm>
          <a:prstGeom prst="rect">
            <a:avLst/>
          </a:prstGeom>
          <a:noFill/>
        </p:spPr>
        <p:txBody>
          <a:bodyPr wrap="square" rtlCol="0">
            <a:spAutoFit/>
          </a:bodyPr>
          <a:lstStyle/>
          <a:p>
            <a:pPr algn="just" fontAlgn="base">
              <a:lnSpc>
                <a:spcPct val="150000"/>
              </a:lnSpc>
            </a:pPr>
            <a:r>
              <a:rPr lang="en-IN" sz="2800" b="1" dirty="0">
                <a:latin typeface="Times New Roman" panose="02020603050405020304" pitchFamily="18" charset="0"/>
                <a:cs typeface="Times New Roman" panose="02020603050405020304" pitchFamily="18" charset="0"/>
              </a:rPr>
              <a:t>Two-way ANOVA</a:t>
            </a:r>
            <a:r>
              <a:rPr lang="en-IN" sz="2800" b="1" dirty="0" smtClean="0">
                <a:latin typeface="Times New Roman" panose="02020603050405020304" pitchFamily="18" charset="0"/>
                <a:cs typeface="Times New Roman" panose="02020603050405020304" pitchFamily="18" charset="0"/>
              </a:rPr>
              <a:t>:</a:t>
            </a:r>
          </a:p>
          <a:p>
            <a:pPr marL="457200" indent="-457200" algn="just" fontAlgn="base">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Extending </a:t>
            </a:r>
            <a:r>
              <a:rPr lang="en-IN" sz="2800" dirty="0">
                <a:latin typeface="Times New Roman" panose="02020603050405020304" pitchFamily="18" charset="0"/>
                <a:cs typeface="Times New Roman" panose="02020603050405020304" pitchFamily="18" charset="0"/>
              </a:rPr>
              <a:t>the one-way ANOVA, two-way ANOVA involves two independent variables. It allows for the examination of the main effects of each variable as well as the interaction between them. </a:t>
            </a:r>
            <a:endParaRPr lang="en-IN" sz="2800" dirty="0" smtClean="0">
              <a:latin typeface="Times New Roman" panose="02020603050405020304" pitchFamily="18" charset="0"/>
              <a:cs typeface="Times New Roman" panose="02020603050405020304" pitchFamily="18" charset="0"/>
            </a:endParaRPr>
          </a:p>
          <a:p>
            <a:pPr marL="457200" indent="-457200" algn="just" fontAlgn="base">
              <a:lnSpc>
                <a:spcPct val="150000"/>
              </a:lnSpc>
              <a:buFont typeface="Arial" panose="020B0604020202020204" pitchFamily="34" charset="0"/>
              <a:buChar char="•"/>
            </a:pPr>
            <a:r>
              <a:rPr lang="en-IN" sz="2800" dirty="0" smtClean="0">
                <a:latin typeface="Times New Roman" panose="02020603050405020304" pitchFamily="18" charset="0"/>
                <a:cs typeface="Times New Roman" panose="02020603050405020304" pitchFamily="18" charset="0"/>
              </a:rPr>
              <a:t>The </a:t>
            </a:r>
            <a:r>
              <a:rPr lang="en-IN" sz="2800" dirty="0">
                <a:latin typeface="Times New Roman" panose="02020603050405020304" pitchFamily="18" charset="0"/>
                <a:cs typeface="Times New Roman" panose="02020603050405020304" pitchFamily="18" charset="0"/>
              </a:rPr>
              <a:t>interaction effect explores whether the effect of one variable on the dependent variable is different depending on the level of the other variable.</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35503360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126" y="19762"/>
            <a:ext cx="12192000" cy="68580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9987" y="66822"/>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49                                                     CD-404   ANOVA						UNIT 2</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302033" y="2255518"/>
            <a:ext cx="4162698" cy="1015663"/>
          </a:xfrm>
          <a:prstGeom prst="rect">
            <a:avLst/>
          </a:prstGeom>
          <a:noFill/>
        </p:spPr>
        <p:txBody>
          <a:bodyPr wrap="square" rtlCol="0">
            <a:spAutoFit/>
          </a:bodyPr>
          <a:lstStyle/>
          <a:p>
            <a:pPr algn="ctr"/>
            <a:r>
              <a:rPr lang="en-IN" sz="6000" b="1" spc="50" dirty="0" smtClean="0">
                <a:ln w="0">
                  <a:solidFill>
                    <a:srgbClr val="FF66FF"/>
                  </a:solidFill>
                </a:ln>
                <a:solidFill>
                  <a:schemeClr val="bg2"/>
                </a:solidFill>
                <a:effectLst>
                  <a:innerShdw blurRad="63500" dist="50800" dir="13500000">
                    <a:srgbClr val="000000">
                      <a:alpha val="50000"/>
                    </a:srgbClr>
                  </a:innerShdw>
                </a:effectLst>
                <a:latin typeface="Monotype Corsiva" panose="03010101010201010101" pitchFamily="66" charset="0"/>
                <a:cs typeface="Times New Roman" panose="02020603050405020304" pitchFamily="18" charset="0"/>
              </a:rPr>
              <a:t>THANKYOU</a:t>
            </a:r>
            <a:endParaRPr lang="en-IN" sz="6000" b="1" spc="50" dirty="0">
              <a:ln w="0">
                <a:solidFill>
                  <a:srgbClr val="FF66FF"/>
                </a:solidFill>
              </a:ln>
              <a:solidFill>
                <a:schemeClr val="bg2"/>
              </a:solidFill>
              <a:effectLst>
                <a:innerShdw blurRad="63500" dist="50800" dir="13500000">
                  <a:srgbClr val="000000">
                    <a:alpha val="50000"/>
                  </a:srgbClr>
                </a:innerShdw>
              </a:effectLst>
              <a:latin typeface="Monotype Corsiva" panose="03010101010201010101" pitchFamily="66" charset="0"/>
            </a:endParaRPr>
          </a:p>
        </p:txBody>
      </p:sp>
      <p:pic>
        <p:nvPicPr>
          <p:cNvPr id="11" name="Picture 10"/>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625371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904</TotalTime>
  <Words>497</Words>
  <Application>Microsoft Office PowerPoint</Application>
  <PresentationFormat>Widescreen</PresentationFormat>
  <Paragraphs>73</Paragraphs>
  <Slides>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Calibri</vt:lpstr>
      <vt:lpstr>Calibri Light</vt:lpstr>
      <vt:lpstr>Monotype Corsiva</vt:lpstr>
      <vt:lpstr>Times New Roman</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Vineeta Shrivastava</dc:creator>
  <cp:lastModifiedBy>Vineeta Shrivastava</cp:lastModifiedBy>
  <cp:revision>97</cp:revision>
  <dcterms:created xsi:type="dcterms:W3CDTF">2024-01-16T04:34:42Z</dcterms:created>
  <dcterms:modified xsi:type="dcterms:W3CDTF">2024-05-24T09:13:05Z</dcterms:modified>
</cp:coreProperties>
</file>