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notesMasterIdLst>
    <p:notesMasterId r:id="rId59"/>
  </p:notesMasterIdLst>
  <p:sldIdLst>
    <p:sldId id="257" r:id="rId3"/>
    <p:sldId id="272" r:id="rId4"/>
    <p:sldId id="274" r:id="rId5"/>
    <p:sldId id="327" r:id="rId6"/>
    <p:sldId id="276" r:id="rId7"/>
    <p:sldId id="275" r:id="rId8"/>
    <p:sldId id="277" r:id="rId9"/>
    <p:sldId id="278" r:id="rId10"/>
    <p:sldId id="279" r:id="rId11"/>
    <p:sldId id="280" r:id="rId12"/>
    <p:sldId id="283" r:id="rId13"/>
    <p:sldId id="287" r:id="rId14"/>
    <p:sldId id="281" r:id="rId15"/>
    <p:sldId id="288" r:id="rId16"/>
    <p:sldId id="282" r:id="rId17"/>
    <p:sldId id="289" r:id="rId18"/>
    <p:sldId id="284" r:id="rId19"/>
    <p:sldId id="285" r:id="rId20"/>
    <p:sldId id="286" r:id="rId21"/>
    <p:sldId id="290" r:id="rId22"/>
    <p:sldId id="291" r:id="rId23"/>
    <p:sldId id="292" r:id="rId24"/>
    <p:sldId id="293" r:id="rId25"/>
    <p:sldId id="294" r:id="rId26"/>
    <p:sldId id="295" r:id="rId27"/>
    <p:sldId id="296" r:id="rId28"/>
    <p:sldId id="297" r:id="rId29"/>
    <p:sldId id="298" r:id="rId30"/>
    <p:sldId id="300" r:id="rId31"/>
    <p:sldId id="299" r:id="rId32"/>
    <p:sldId id="301" r:id="rId33"/>
    <p:sldId id="302" r:id="rId34"/>
    <p:sldId id="303" r:id="rId35"/>
    <p:sldId id="304" r:id="rId36"/>
    <p:sldId id="313" r:id="rId37"/>
    <p:sldId id="314" r:id="rId38"/>
    <p:sldId id="315" r:id="rId39"/>
    <p:sldId id="305" r:id="rId40"/>
    <p:sldId id="306" r:id="rId41"/>
    <p:sldId id="307" r:id="rId42"/>
    <p:sldId id="308" r:id="rId43"/>
    <p:sldId id="309" r:id="rId44"/>
    <p:sldId id="310" r:id="rId45"/>
    <p:sldId id="311" r:id="rId46"/>
    <p:sldId id="316" r:id="rId47"/>
    <p:sldId id="317" r:id="rId48"/>
    <p:sldId id="319" r:id="rId49"/>
    <p:sldId id="318" r:id="rId50"/>
    <p:sldId id="320" r:id="rId51"/>
    <p:sldId id="321" r:id="rId52"/>
    <p:sldId id="322" r:id="rId53"/>
    <p:sldId id="323" r:id="rId54"/>
    <p:sldId id="324" r:id="rId55"/>
    <p:sldId id="325" r:id="rId56"/>
    <p:sldId id="326" r:id="rId57"/>
    <p:sldId id="27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EEE0ED"/>
    <a:srgbClr val="FFFF66"/>
    <a:srgbClr val="39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110" d="100"/>
          <a:sy n="110" d="100"/>
        </p:scale>
        <p:origin x="61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5DE79-6060-44F7-AB5D-47CF86BC581C}" type="datetimeFigureOut">
              <a:rPr lang="en-IN" smtClean="0"/>
              <a:t>12-06-2024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7D7E2-9082-4F6E-BE16-14896501C388}" type="slidenum">
              <a:rPr lang="en-IN" smtClean="0"/>
              <a:t>‹#›</a:t>
            </a:fld>
            <a:endParaRPr lang="en-IN"/>
          </a:p>
        </p:txBody>
      </p:sp>
    </p:spTree>
    <p:extLst>
      <p:ext uri="{BB962C8B-B14F-4D97-AF65-F5344CB8AC3E}">
        <p14:creationId xmlns:p14="http://schemas.microsoft.com/office/powerpoint/2010/main" val="22659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22343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80523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931071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80209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650891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EA5509-15D9-4257-9D04-5A17557FCE30}"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453765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EA5509-15D9-4257-9D04-5A17557FCE30}"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841864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EA5509-15D9-4257-9D04-5A17557FCE30}" type="datetimeFigureOut">
              <a:rPr lang="en-IN" smtClean="0"/>
              <a:t>12-06-2024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933668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EA5509-15D9-4257-9D04-5A17557FCE30}"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323518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A5509-15D9-4257-9D04-5A17557FCE30}" type="datetimeFigureOut">
              <a:rPr lang="en-IN" smtClean="0"/>
              <a:t>12-06-2024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775107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A5509-15D9-4257-9D04-5A17557FCE30}"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130825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57752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A5509-15D9-4257-9D04-5A17557FCE30}"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287477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802926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38627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92623-02EF-4787-A043-7BE489296159}"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97876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092623-02EF-4787-A043-7BE489296159}"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78487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092623-02EF-4787-A043-7BE489296159}" type="datetimeFigureOut">
              <a:rPr lang="en-IN" smtClean="0"/>
              <a:t>12-06-2024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64560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092623-02EF-4787-A043-7BE489296159}"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67057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1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2623-02EF-4787-A043-7BE489296159}"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41512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2623-02EF-4787-A043-7BE489296159}"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68937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92623-02EF-4787-A043-7BE489296159}" type="datetimeFigureOut">
              <a:rPr lang="en-IN" smtClean="0"/>
              <a:t>12-06-2024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5A74E-C577-4913-8126-20C8F4247F92}" type="slidenum">
              <a:rPr lang="en-IN" smtClean="0"/>
              <a:t>‹#›</a:t>
            </a:fld>
            <a:endParaRPr lang="en-IN"/>
          </a:p>
        </p:txBody>
      </p:sp>
    </p:spTree>
    <p:extLst>
      <p:ext uri="{BB962C8B-B14F-4D97-AF65-F5344CB8AC3E}">
        <p14:creationId xmlns:p14="http://schemas.microsoft.com/office/powerpoint/2010/main" val="32495830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A5509-15D9-4257-9D04-5A17557FCE30}" type="datetimeFigureOut">
              <a:rPr lang="en-IN" smtClean="0"/>
              <a:t>12-06-2024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8ACF3-791A-4C19-A8BA-2856F25E8A23}" type="slidenum">
              <a:rPr lang="en-IN" smtClean="0"/>
              <a:t>‹#›</a:t>
            </a:fld>
            <a:endParaRPr lang="en-IN"/>
          </a:p>
        </p:txBody>
      </p:sp>
    </p:spTree>
    <p:extLst>
      <p:ext uri="{BB962C8B-B14F-4D97-AF65-F5344CB8AC3E}">
        <p14:creationId xmlns:p14="http://schemas.microsoft.com/office/powerpoint/2010/main" val="130089461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9987" y="0"/>
            <a:ext cx="10944226" cy="338554"/>
          </a:xfrm>
          <a:prstGeom prst="rect">
            <a:avLst/>
          </a:prstGeom>
          <a:noFill/>
        </p:spPr>
        <p:txBody>
          <a:bodyPr wrap="square" rtlCol="0">
            <a:spAutoFit/>
          </a:bodyPr>
          <a:lstStyle/>
          <a:p>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73186" y="2102325"/>
            <a:ext cx="11618517" cy="523220"/>
          </a:xfrm>
          <a:prstGeom prst="rect">
            <a:avLst/>
          </a:prstGeom>
          <a:noFill/>
        </p:spPr>
        <p:txBody>
          <a:bodyPr wrap="square" rtlCol="0">
            <a:spAutoFit/>
          </a:bodyPr>
          <a:lstStyle/>
          <a:p>
            <a:pPr algn="ctr"/>
            <a:r>
              <a:rPr lang="en-IN" sz="2800" b="1" dirty="0">
                <a:solidFill>
                  <a:schemeClr val="accent5">
                    <a:lumMod val="50000"/>
                  </a:schemeClr>
                </a:solidFill>
                <a:latin typeface="Times New Roman" panose="02020603050405020304" pitchFamily="18" charset="0"/>
                <a:cs typeface="Times New Roman" panose="02020603050405020304" pitchFamily="18" charset="0"/>
              </a:rPr>
              <a:t>REGRESSION AND ITS TYPES	</a:t>
            </a:r>
            <a:endParaRPr lang="en-IN" sz="2800" dirty="0"/>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514772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9338"/>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3" y="537178"/>
            <a:ext cx="11391793" cy="3323987"/>
          </a:xfrm>
          <a:prstGeom prst="rect">
            <a:avLst/>
          </a:prstGeom>
          <a:noFill/>
        </p:spPr>
        <p:txBody>
          <a:bodyPr wrap="square" rtlCol="0">
            <a:spAutoFit/>
          </a:bodyPr>
          <a:lstStyle/>
          <a:p>
            <a:pPr algn="just">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The main types of regression techniques are</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a:t>
            </a:r>
          </a:p>
          <a:p>
            <a:pPr marL="457200" indent="-457200"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Linear </a:t>
            </a:r>
            <a:r>
              <a:rPr lang="en-IN" sz="2800" dirty="0">
                <a:solidFill>
                  <a:schemeClr val="accent5">
                    <a:lumMod val="50000"/>
                  </a:schemeClr>
                </a:solidFill>
                <a:latin typeface="Times New Roman" panose="02020603050405020304" pitchFamily="18" charset="0"/>
                <a:cs typeface="Times New Roman" panose="02020603050405020304" pitchFamily="18" charset="0"/>
              </a:rPr>
              <a:t>Regression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(Simple and Multiple Regression)</a:t>
            </a:r>
          </a:p>
          <a:p>
            <a:pPr marL="457200" indent="-457200"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Non-Linear </a:t>
            </a:r>
            <a:r>
              <a:rPr lang="en-IN" sz="2800" dirty="0">
                <a:solidFill>
                  <a:schemeClr val="accent5">
                    <a:lumMod val="50000"/>
                  </a:schemeClr>
                </a:solidFill>
                <a:latin typeface="Times New Roman" panose="02020603050405020304" pitchFamily="18" charset="0"/>
                <a:cs typeface="Times New Roman" panose="02020603050405020304" pitchFamily="18" charset="0"/>
              </a:rPr>
              <a:t>Regression</a:t>
            </a:r>
          </a:p>
          <a:p>
            <a:pPr marL="457200" indent="-457200"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Polynomial Regression</a:t>
            </a:r>
          </a:p>
          <a:p>
            <a:pPr marL="342900" indent="-342900" algn="just">
              <a:lnSpc>
                <a:spcPct val="150000"/>
              </a:lnSpc>
              <a:buFont typeface="Arial" panose="020B0604020202020204" pitchFamily="34" charset="0"/>
              <a:buChar char="•"/>
            </a:pP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
        <p:nvSpPr>
          <p:cNvPr id="2" name="TextBox 1"/>
          <p:cNvSpPr txBox="1"/>
          <p:nvPr/>
        </p:nvSpPr>
        <p:spPr>
          <a:xfrm>
            <a:off x="454993" y="3179502"/>
            <a:ext cx="4882872" cy="1384995"/>
          </a:xfrm>
          <a:prstGeom prst="rect">
            <a:avLst/>
          </a:prstGeom>
          <a:noFill/>
        </p:spPr>
        <p:txBody>
          <a:bodyPr wrap="square" rtlCol="0">
            <a:spAutoFit/>
          </a:bodyPr>
          <a:lstStyle/>
          <a:p>
            <a:pPr marL="457200" indent="-457200"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Ridge Regression</a:t>
            </a:r>
          </a:p>
          <a:p>
            <a:pPr marL="457200" indent="-457200"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Lasso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Regression</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26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4616648"/>
          </a:xfrm>
          <a:prstGeom prst="rect">
            <a:avLst/>
          </a:prstGeom>
          <a:noFill/>
        </p:spPr>
        <p:txBody>
          <a:bodyPr wrap="square" rtlCol="0">
            <a:spAutoFit/>
          </a:bodyPr>
          <a:lstStyle/>
          <a:p>
            <a:pPr algn="just">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Linear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Regression</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Linear regression is a type of supervised machine learning algorithm that computes the linear relationship between the dependent variable and one or more independent features by fitting a linear equation to observed data.</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When there is only one independent feature, it is known as Simple Linear Regression, and when there are more than one feature, it is known as Multiple Linear Regression</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656303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2600199"/>
          </a:xfrm>
          <a:prstGeom prst="rect">
            <a:avLst/>
          </a:prstGeom>
          <a:noFill/>
        </p:spPr>
        <p:txBody>
          <a:bodyPr wrap="square" rtlCol="0">
            <a:spAutoFit/>
          </a:bodyPr>
          <a:lstStyle/>
          <a:p>
            <a:pPr marL="457200" indent="-457200" algn="just"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Similarly</a:t>
            </a:r>
            <a:r>
              <a:rPr lang="en-IN" sz="2800" dirty="0">
                <a:solidFill>
                  <a:schemeClr val="accent5">
                    <a:lumMod val="50000"/>
                  </a:schemeClr>
                </a:solidFill>
                <a:latin typeface="Times New Roman" panose="02020603050405020304" pitchFamily="18" charset="0"/>
                <a:cs typeface="Times New Roman" panose="02020603050405020304" pitchFamily="18" charset="0"/>
              </a:rPr>
              <a:t>, when there is only one dependent variable, it is considered Univariate Linear Regression, while when there are more than one dependent variables, it is known as Multivariate Regression.</a:t>
            </a:r>
          </a:p>
          <a:p>
            <a:pPr algn="just">
              <a:lnSpc>
                <a:spcPct val="150000"/>
              </a:lnSpc>
            </a:pP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498338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3323987"/>
          </a:xfrm>
          <a:prstGeom prst="rect">
            <a:avLst/>
          </a:prstGeom>
          <a:noFill/>
        </p:spPr>
        <p:txBody>
          <a:bodyPr wrap="square" rtlCol="0">
            <a:spAutoFit/>
          </a:bodyPr>
          <a:lstStyle/>
          <a:p>
            <a:pPr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Simple linear regression </a:t>
            </a:r>
          </a:p>
          <a:p>
            <a:pPr marL="457200" indent="-457200"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Simple linear regression is used to estimate the relationship between two quantitative variables.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Uses when we want to know: How </a:t>
            </a:r>
            <a:r>
              <a:rPr lang="en-IN" sz="2800" dirty="0">
                <a:solidFill>
                  <a:schemeClr val="accent5">
                    <a:lumMod val="50000"/>
                  </a:schemeClr>
                </a:solidFill>
                <a:latin typeface="Times New Roman" panose="02020603050405020304" pitchFamily="18" charset="0"/>
                <a:cs typeface="Times New Roman" panose="02020603050405020304" pitchFamily="18" charset="0"/>
              </a:rPr>
              <a:t>strong the relationship is between two variables (e.g., the relationship between rainfall and soil erosion).</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78662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3" y="422794"/>
            <a:ext cx="11391793" cy="3970318"/>
          </a:xfrm>
          <a:prstGeom prst="rect">
            <a:avLst/>
          </a:prstGeom>
          <a:noFill/>
        </p:spPr>
        <p:txBody>
          <a:bodyPr wrap="square" rtlCol="0">
            <a:spAutoFit/>
          </a:bodyPr>
          <a:lstStyle/>
          <a:p>
            <a:pPr algn="just" fontAlgn="base">
              <a:lnSpc>
                <a:spcPct val="150000"/>
              </a:lnSpc>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This </a:t>
            </a:r>
            <a:r>
              <a:rPr lang="en-IN" sz="2800" dirty="0">
                <a:solidFill>
                  <a:schemeClr val="accent5">
                    <a:lumMod val="50000"/>
                  </a:schemeClr>
                </a:solidFill>
                <a:latin typeface="Times New Roman" panose="02020603050405020304" pitchFamily="18" charset="0"/>
                <a:cs typeface="Times New Roman" panose="02020603050405020304" pitchFamily="18" charset="0"/>
              </a:rPr>
              <a:t>is the simplest form of linear regression, and it involves only one independent variable and one dependent variable. The equation for simple linear regression is</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p>
          <a:p>
            <a:pPr algn="just" fontAlgn="base">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
            </a:r>
            <a:br>
              <a:rPr lang="en-IN" sz="2800" dirty="0">
                <a:solidFill>
                  <a:schemeClr val="accent5">
                    <a:lumMod val="50000"/>
                  </a:schemeClr>
                </a:solidFill>
                <a:latin typeface="Times New Roman" panose="02020603050405020304" pitchFamily="18" charset="0"/>
                <a:cs typeface="Times New Roman" panose="02020603050405020304" pitchFamily="18" charset="0"/>
              </a:rPr>
            </a:b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Y=β</a:t>
            </a:r>
            <a:r>
              <a:rPr lang="en-IN" sz="2800" baseline="-25000" dirty="0" smtClean="0">
                <a:solidFill>
                  <a:schemeClr val="accent5">
                    <a:lumMod val="50000"/>
                  </a:schemeClr>
                </a:solidFill>
                <a:latin typeface="Times New Roman" panose="02020603050405020304" pitchFamily="18" charset="0"/>
                <a:cs typeface="Times New Roman" panose="02020603050405020304" pitchFamily="18" charset="0"/>
              </a:rPr>
              <a:t>0</a:t>
            </a:r>
            <a:r>
              <a:rPr lang="en-IN" sz="2800" dirty="0">
                <a:solidFill>
                  <a:schemeClr val="accent5">
                    <a:lumMod val="50000"/>
                  </a:schemeClr>
                </a:solidFill>
                <a:latin typeface="Times New Roman" panose="02020603050405020304" pitchFamily="18" charset="0"/>
                <a:cs typeface="Times New Roman" panose="02020603050405020304" pitchFamily="18" charset="0"/>
              </a:rPr>
              <a:t>​+β</a:t>
            </a:r>
            <a:r>
              <a:rPr lang="en-IN" sz="2800" baseline="-25000" dirty="0">
                <a:solidFill>
                  <a:schemeClr val="accent5">
                    <a:lumMod val="50000"/>
                  </a:schemeClr>
                </a:solidFill>
                <a:latin typeface="Times New Roman" panose="02020603050405020304" pitchFamily="18" charset="0"/>
                <a:cs typeface="Times New Roman" panose="02020603050405020304" pitchFamily="18" charset="0"/>
              </a:rPr>
              <a:t>1</a:t>
            </a:r>
            <a:r>
              <a:rPr lang="en-IN" sz="2800" dirty="0">
                <a:solidFill>
                  <a:schemeClr val="accent5">
                    <a:lumMod val="50000"/>
                  </a:schemeClr>
                </a:solidFill>
                <a:latin typeface="Times New Roman" panose="02020603050405020304" pitchFamily="18" charset="0"/>
                <a:cs typeface="Times New Roman" panose="02020603050405020304" pitchFamily="18" charset="0"/>
              </a:rPr>
              <a:t>​X</a:t>
            </a:r>
            <a:br>
              <a:rPr lang="en-IN" sz="2800" dirty="0">
                <a:solidFill>
                  <a:schemeClr val="accent5">
                    <a:lumMod val="50000"/>
                  </a:schemeClr>
                </a:solidFill>
                <a:latin typeface="Times New Roman" panose="02020603050405020304" pitchFamily="18" charset="0"/>
                <a:cs typeface="Times New Roman" panose="02020603050405020304" pitchFamily="18" charset="0"/>
              </a:rPr>
            </a:b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
        <p:nvSpPr>
          <p:cNvPr id="2" name="TextBox 1"/>
          <p:cNvSpPr txBox="1"/>
          <p:nvPr/>
        </p:nvSpPr>
        <p:spPr>
          <a:xfrm>
            <a:off x="7768045" y="3650818"/>
            <a:ext cx="3257006" cy="2446824"/>
          </a:xfrm>
          <a:prstGeom prst="rect">
            <a:avLst/>
          </a:prstGeom>
          <a:noFill/>
        </p:spPr>
        <p:txBody>
          <a:bodyPr wrap="square" rtlCol="0">
            <a:spAutoFit/>
          </a:bodyPr>
          <a:lstStyle/>
          <a:p>
            <a:pPr algn="just" fontAlgn="base">
              <a:lnSpc>
                <a:spcPct val="150000"/>
              </a:lnSpc>
            </a:pPr>
            <a:r>
              <a:rPr lang="en-IN" dirty="0">
                <a:solidFill>
                  <a:schemeClr val="accent5">
                    <a:lumMod val="50000"/>
                  </a:schemeClr>
                </a:solidFill>
                <a:latin typeface="Times New Roman" panose="02020603050405020304" pitchFamily="18" charset="0"/>
                <a:cs typeface="Times New Roman" panose="02020603050405020304" pitchFamily="18" charset="0"/>
              </a:rPr>
              <a:t>where:</a:t>
            </a:r>
          </a:p>
          <a:p>
            <a:pPr algn="just" fontAlgn="base">
              <a:lnSpc>
                <a:spcPct val="150000"/>
              </a:lnSpc>
            </a:pPr>
            <a:r>
              <a:rPr lang="en-IN" dirty="0">
                <a:solidFill>
                  <a:schemeClr val="accent5">
                    <a:lumMod val="50000"/>
                  </a:schemeClr>
                </a:solidFill>
                <a:latin typeface="Times New Roman" panose="02020603050405020304" pitchFamily="18" charset="0"/>
                <a:cs typeface="Times New Roman" panose="02020603050405020304" pitchFamily="18" charset="0"/>
              </a:rPr>
              <a:t>Y is the dependent variable</a:t>
            </a:r>
          </a:p>
          <a:p>
            <a:pPr algn="just" fontAlgn="base">
              <a:lnSpc>
                <a:spcPct val="150000"/>
              </a:lnSpc>
            </a:pPr>
            <a:r>
              <a:rPr lang="en-IN" dirty="0">
                <a:solidFill>
                  <a:schemeClr val="accent5">
                    <a:lumMod val="50000"/>
                  </a:schemeClr>
                </a:solidFill>
                <a:latin typeface="Times New Roman" panose="02020603050405020304" pitchFamily="18" charset="0"/>
                <a:cs typeface="Times New Roman" panose="02020603050405020304" pitchFamily="18" charset="0"/>
              </a:rPr>
              <a:t>X is the independent variable</a:t>
            </a:r>
          </a:p>
          <a:p>
            <a:pPr algn="just" fontAlgn="base">
              <a:lnSpc>
                <a:spcPct val="150000"/>
              </a:lnSpc>
            </a:pPr>
            <a:r>
              <a:rPr lang="en-IN" dirty="0">
                <a:solidFill>
                  <a:schemeClr val="accent5">
                    <a:lumMod val="50000"/>
                  </a:schemeClr>
                </a:solidFill>
                <a:latin typeface="Times New Roman" panose="02020603050405020304" pitchFamily="18" charset="0"/>
                <a:cs typeface="Times New Roman" panose="02020603050405020304" pitchFamily="18" charset="0"/>
              </a:rPr>
              <a:t>β0 is the intercept</a:t>
            </a:r>
          </a:p>
          <a:p>
            <a:pPr algn="just" fontAlgn="base">
              <a:lnSpc>
                <a:spcPct val="150000"/>
              </a:lnSpc>
            </a:pPr>
            <a:r>
              <a:rPr lang="en-IN" dirty="0">
                <a:solidFill>
                  <a:schemeClr val="accent5">
                    <a:lumMod val="50000"/>
                  </a:schemeClr>
                </a:solidFill>
                <a:latin typeface="Times New Roman" panose="02020603050405020304" pitchFamily="18" charset="0"/>
                <a:cs typeface="Times New Roman" panose="02020603050405020304" pitchFamily="18" charset="0"/>
              </a:rPr>
              <a:t>β1 is the slope</a:t>
            </a:r>
          </a:p>
          <a:p>
            <a:endParaRPr lang="en-IN" dirty="0"/>
          </a:p>
        </p:txBody>
      </p:sp>
    </p:spTree>
    <p:extLst>
      <p:ext uri="{BB962C8B-B14F-4D97-AF65-F5344CB8AC3E}">
        <p14:creationId xmlns:p14="http://schemas.microsoft.com/office/powerpoint/2010/main" val="2584617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4539191"/>
          </a:xfrm>
          <a:prstGeom prst="rect">
            <a:avLst/>
          </a:prstGeom>
          <a:noFill/>
        </p:spPr>
        <p:txBody>
          <a:bodyPr wrap="square" rtlCol="0">
            <a:spAutoFit/>
          </a:bodyPr>
          <a:lstStyle/>
          <a:p>
            <a:pPr algn="just"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Multiple Linear regression </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Multiple regression is a statistical technique that can be used to </a:t>
            </a:r>
            <a:r>
              <a:rPr lang="en-IN" sz="2800" dirty="0" err="1">
                <a:solidFill>
                  <a:schemeClr val="accent5">
                    <a:lumMod val="50000"/>
                  </a:schemeClr>
                </a:solidFill>
                <a:latin typeface="Times New Roman" panose="02020603050405020304" pitchFamily="18" charset="0"/>
                <a:cs typeface="Times New Roman" panose="02020603050405020304" pitchFamily="18" charset="0"/>
              </a:rPr>
              <a:t>analyze</a:t>
            </a:r>
            <a:r>
              <a:rPr lang="en-IN" sz="2800" dirty="0">
                <a:solidFill>
                  <a:schemeClr val="accent5">
                    <a:lumMod val="50000"/>
                  </a:schemeClr>
                </a:solidFill>
                <a:latin typeface="Times New Roman" panose="02020603050405020304" pitchFamily="18" charset="0"/>
                <a:cs typeface="Times New Roman" panose="02020603050405020304" pitchFamily="18" charset="0"/>
              </a:rPr>
              <a:t> the relationship between a single dependent variable and several independent variables.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The </a:t>
            </a:r>
            <a:r>
              <a:rPr lang="en-IN" sz="2800" dirty="0">
                <a:solidFill>
                  <a:schemeClr val="accent5">
                    <a:lumMod val="50000"/>
                  </a:schemeClr>
                </a:solidFill>
                <a:latin typeface="Times New Roman" panose="02020603050405020304" pitchFamily="18" charset="0"/>
                <a:cs typeface="Times New Roman" panose="02020603050405020304" pitchFamily="18" charset="0"/>
              </a:rPr>
              <a:t>objective of multiple regression analysis is to use the independent variables whose values are known to predict the value of the single dependent value.</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588164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9338"/>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3323987"/>
          </a:xfrm>
          <a:prstGeom prst="rect">
            <a:avLst/>
          </a:prstGeom>
          <a:noFill/>
        </p:spPr>
        <p:txBody>
          <a:bodyPr wrap="square" rtlCol="0">
            <a:spAutoFit/>
          </a:bodyPr>
          <a:lstStyle/>
          <a:p>
            <a:pPr algn="just" fontAlgn="base">
              <a:lnSpc>
                <a:spcPct val="150000"/>
              </a:lnSpc>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This </a:t>
            </a:r>
            <a:r>
              <a:rPr lang="en-IN" sz="2800" dirty="0">
                <a:solidFill>
                  <a:schemeClr val="accent5">
                    <a:lumMod val="50000"/>
                  </a:schemeClr>
                </a:solidFill>
                <a:latin typeface="Times New Roman" panose="02020603050405020304" pitchFamily="18" charset="0"/>
                <a:cs typeface="Times New Roman" panose="02020603050405020304" pitchFamily="18" charset="0"/>
              </a:rPr>
              <a:t>involves more than one independent variable and one dependent variable. The equation for multiple linear regression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is:</a:t>
            </a:r>
          </a:p>
          <a:p>
            <a:pPr algn="just" fontAlgn="base">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
            </a:r>
            <a:br>
              <a:rPr lang="en-IN" sz="2800" dirty="0">
                <a:solidFill>
                  <a:schemeClr val="accent5">
                    <a:lumMod val="50000"/>
                  </a:schemeClr>
                </a:solidFill>
                <a:latin typeface="Times New Roman" panose="02020603050405020304" pitchFamily="18" charset="0"/>
                <a:cs typeface="Times New Roman" panose="02020603050405020304" pitchFamily="18" charset="0"/>
              </a:rPr>
            </a:b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Y=</a:t>
            </a:r>
            <a:r>
              <a:rPr lang="el-GR" sz="2800" dirty="0">
                <a:solidFill>
                  <a:schemeClr val="accent5">
                    <a:lumMod val="50000"/>
                  </a:schemeClr>
                </a:solidFill>
                <a:latin typeface="Times New Roman" panose="02020603050405020304" pitchFamily="18" charset="0"/>
                <a:cs typeface="Times New Roman" panose="02020603050405020304" pitchFamily="18" charset="0"/>
              </a:rPr>
              <a:t>β</a:t>
            </a:r>
            <a:r>
              <a:rPr lang="el-GR" sz="2800" baseline="-25000" dirty="0">
                <a:solidFill>
                  <a:schemeClr val="accent5">
                    <a:lumMod val="50000"/>
                  </a:schemeClr>
                </a:solidFill>
                <a:latin typeface="Times New Roman" panose="02020603050405020304" pitchFamily="18" charset="0"/>
                <a:cs typeface="Times New Roman" panose="02020603050405020304" pitchFamily="18" charset="0"/>
              </a:rPr>
              <a:t>0</a:t>
            </a:r>
            <a:r>
              <a:rPr lang="el-GR" sz="2800" dirty="0">
                <a:solidFill>
                  <a:schemeClr val="accent5">
                    <a:lumMod val="50000"/>
                  </a:schemeClr>
                </a:solidFill>
                <a:latin typeface="Times New Roman" panose="02020603050405020304" pitchFamily="18" charset="0"/>
                <a:cs typeface="Times New Roman" panose="02020603050405020304" pitchFamily="18" charset="0"/>
              </a:rPr>
              <a:t>​+β</a:t>
            </a:r>
            <a:r>
              <a:rPr lang="el-GR" sz="2800" baseline="-25000" dirty="0">
                <a:solidFill>
                  <a:schemeClr val="accent5">
                    <a:lumMod val="50000"/>
                  </a:schemeClr>
                </a:solidFill>
                <a:latin typeface="Times New Roman" panose="02020603050405020304" pitchFamily="18" charset="0"/>
                <a:cs typeface="Times New Roman" panose="02020603050405020304" pitchFamily="18" charset="0"/>
              </a:rPr>
              <a:t>1</a:t>
            </a:r>
            <a:r>
              <a:rPr lang="el-GR" sz="2800" dirty="0">
                <a:solidFill>
                  <a:schemeClr val="accent5">
                    <a:lumMod val="50000"/>
                  </a:schemeClr>
                </a:solidFill>
                <a:latin typeface="Times New Roman" panose="02020603050405020304" pitchFamily="18" charset="0"/>
                <a:cs typeface="Times New Roman" panose="02020603050405020304" pitchFamily="18" charset="0"/>
              </a:rPr>
              <a:t>​</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X</a:t>
            </a:r>
            <a:r>
              <a:rPr lang="en-IN" sz="2800" baseline="-25000" dirty="0">
                <a:solidFill>
                  <a:schemeClr val="accent5">
                    <a:lumMod val="50000"/>
                  </a:schemeClr>
                </a:solidFill>
                <a:latin typeface="Times New Roman" panose="02020603050405020304" pitchFamily="18" charset="0"/>
                <a:cs typeface="Times New Roman" panose="02020603050405020304" pitchFamily="18" charset="0"/>
              </a:rPr>
              <a:t>1</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r>
              <a:rPr lang="el-GR" sz="2800" dirty="0">
                <a:solidFill>
                  <a:schemeClr val="accent5">
                    <a:lumMod val="50000"/>
                  </a:schemeClr>
                </a:solidFill>
                <a:latin typeface="Times New Roman" panose="02020603050405020304" pitchFamily="18" charset="0"/>
                <a:cs typeface="Times New Roman" panose="02020603050405020304" pitchFamily="18" charset="0"/>
              </a:rPr>
              <a:t>β</a:t>
            </a:r>
            <a:r>
              <a:rPr lang="el-GR" sz="2800" baseline="-25000" dirty="0">
                <a:solidFill>
                  <a:schemeClr val="accent5">
                    <a:lumMod val="50000"/>
                  </a:schemeClr>
                </a:solidFill>
                <a:latin typeface="Times New Roman" panose="02020603050405020304" pitchFamily="18" charset="0"/>
                <a:cs typeface="Times New Roman" panose="02020603050405020304" pitchFamily="18" charset="0"/>
              </a:rPr>
              <a:t>2</a:t>
            </a:r>
            <a:r>
              <a:rPr lang="el-GR" sz="2800" dirty="0">
                <a:solidFill>
                  <a:schemeClr val="accent5">
                    <a:lumMod val="50000"/>
                  </a:schemeClr>
                </a:solidFill>
                <a:latin typeface="Times New Roman" panose="02020603050405020304" pitchFamily="18" charset="0"/>
                <a:cs typeface="Times New Roman" panose="02020603050405020304" pitchFamily="18" charset="0"/>
              </a:rPr>
              <a:t>​</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X</a:t>
            </a:r>
            <a:r>
              <a:rPr lang="en-IN" sz="2800" baseline="-25000" dirty="0">
                <a:solidFill>
                  <a:schemeClr val="accent5">
                    <a:lumMod val="50000"/>
                  </a:schemeClr>
                </a:solidFill>
                <a:latin typeface="Times New Roman" panose="02020603050405020304" pitchFamily="18" charset="0"/>
                <a:cs typeface="Times New Roman" panose="02020603050405020304" pitchFamily="18" charset="0"/>
              </a:rPr>
              <a:t>2</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r>
              <a:rPr lang="el-GR" sz="2800" dirty="0">
                <a:solidFill>
                  <a:schemeClr val="accent5">
                    <a:lumMod val="50000"/>
                  </a:schemeClr>
                </a:solidFill>
                <a:latin typeface="Times New Roman" panose="02020603050405020304" pitchFamily="18" charset="0"/>
                <a:cs typeface="Times New Roman" panose="02020603050405020304" pitchFamily="18" charset="0"/>
              </a:rPr>
              <a:t>β</a:t>
            </a:r>
            <a:r>
              <a:rPr lang="en-IN" sz="2800" baseline="-25000" dirty="0">
                <a:solidFill>
                  <a:schemeClr val="accent5">
                    <a:lumMod val="50000"/>
                  </a:schemeClr>
                </a:solidFill>
                <a:latin typeface="Times New Roman" panose="02020603050405020304" pitchFamily="18" charset="0"/>
                <a:cs typeface="Times New Roman" panose="02020603050405020304" pitchFamily="18" charset="0"/>
              </a:rPr>
              <a:t>n</a:t>
            </a:r>
            <a:r>
              <a:rPr lang="en-IN" sz="2800" dirty="0">
                <a:solidFill>
                  <a:schemeClr val="accent5">
                    <a:lumMod val="50000"/>
                  </a:schemeClr>
                </a:solidFill>
                <a:latin typeface="Times New Roman" panose="02020603050405020304" pitchFamily="18" charset="0"/>
                <a:cs typeface="Times New Roman" panose="02020603050405020304" pitchFamily="18" charset="0"/>
              </a:rPr>
              <a:t>​</a:t>
            </a:r>
            <a:r>
              <a:rPr lang="en-IN" sz="2800" dirty="0" err="1" smtClean="0">
                <a:solidFill>
                  <a:schemeClr val="accent5">
                    <a:lumMod val="50000"/>
                  </a:schemeClr>
                </a:solidFill>
                <a:latin typeface="Times New Roman" panose="02020603050405020304" pitchFamily="18" charset="0"/>
                <a:cs typeface="Times New Roman" panose="02020603050405020304" pitchFamily="18" charset="0"/>
              </a:rPr>
              <a:t>X</a:t>
            </a:r>
            <a:r>
              <a:rPr lang="en-IN" sz="2800" baseline="-25000" dirty="0" err="1" smtClean="0">
                <a:solidFill>
                  <a:schemeClr val="accent5">
                    <a:lumMod val="50000"/>
                  </a:schemeClr>
                </a:solidFill>
                <a:latin typeface="Times New Roman" panose="02020603050405020304" pitchFamily="18" charset="0"/>
                <a:cs typeface="Times New Roman" panose="02020603050405020304" pitchFamily="18" charset="0"/>
              </a:rPr>
              <a:t>n</a:t>
            </a:r>
            <a:r>
              <a:rPr lang="en-IN" sz="2800" dirty="0">
                <a:solidFill>
                  <a:schemeClr val="accent5">
                    <a:lumMod val="50000"/>
                  </a:schemeClr>
                </a:solidFill>
                <a:latin typeface="Times New Roman" panose="02020603050405020304" pitchFamily="18" charset="0"/>
                <a:cs typeface="Times New Roman" panose="02020603050405020304" pitchFamily="18" charset="0"/>
              </a:rPr>
              <a:t/>
            </a:r>
            <a:br>
              <a:rPr lang="en-IN" sz="2800" dirty="0">
                <a:solidFill>
                  <a:schemeClr val="accent5">
                    <a:lumMod val="50000"/>
                  </a:schemeClr>
                </a:solidFill>
                <a:latin typeface="Times New Roman" panose="02020603050405020304" pitchFamily="18" charset="0"/>
                <a:cs typeface="Times New Roman" panose="02020603050405020304" pitchFamily="18" charset="0"/>
              </a:rPr>
            </a:b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
        <p:nvSpPr>
          <p:cNvPr id="2" name="TextBox 1"/>
          <p:cNvSpPr txBox="1"/>
          <p:nvPr/>
        </p:nvSpPr>
        <p:spPr>
          <a:xfrm>
            <a:off x="6592388" y="3561806"/>
            <a:ext cx="4380412" cy="2446824"/>
          </a:xfrm>
          <a:prstGeom prst="rect">
            <a:avLst/>
          </a:prstGeom>
          <a:noFill/>
        </p:spPr>
        <p:txBody>
          <a:bodyPr wrap="square" rtlCol="0">
            <a:spAutoFit/>
          </a:bodyPr>
          <a:lstStyle/>
          <a:p>
            <a:pPr algn="just" fontAlgn="base">
              <a:lnSpc>
                <a:spcPct val="150000"/>
              </a:lnSpc>
            </a:pPr>
            <a:r>
              <a:rPr lang="en-IN" dirty="0">
                <a:solidFill>
                  <a:schemeClr val="accent5">
                    <a:lumMod val="50000"/>
                  </a:schemeClr>
                </a:solidFill>
                <a:latin typeface="Times New Roman" panose="02020603050405020304" pitchFamily="18" charset="0"/>
                <a:cs typeface="Times New Roman" panose="02020603050405020304" pitchFamily="18" charset="0"/>
              </a:rPr>
              <a:t>where:</a:t>
            </a:r>
          </a:p>
          <a:p>
            <a:pPr algn="just" fontAlgn="base">
              <a:lnSpc>
                <a:spcPct val="150000"/>
              </a:lnSpc>
            </a:pPr>
            <a:r>
              <a:rPr lang="en-IN" dirty="0">
                <a:solidFill>
                  <a:schemeClr val="accent5">
                    <a:lumMod val="50000"/>
                  </a:schemeClr>
                </a:solidFill>
                <a:latin typeface="Times New Roman" panose="02020603050405020304" pitchFamily="18" charset="0"/>
                <a:cs typeface="Times New Roman" panose="02020603050405020304" pitchFamily="18" charset="0"/>
              </a:rPr>
              <a:t>Y is the dependent variable</a:t>
            </a:r>
          </a:p>
          <a:p>
            <a:pPr algn="just" fontAlgn="base">
              <a:lnSpc>
                <a:spcPct val="150000"/>
              </a:lnSpc>
            </a:pPr>
            <a:r>
              <a:rPr lang="en-IN" dirty="0">
                <a:solidFill>
                  <a:schemeClr val="accent5">
                    <a:lumMod val="50000"/>
                  </a:schemeClr>
                </a:solidFill>
                <a:latin typeface="Times New Roman" panose="02020603050405020304" pitchFamily="18" charset="0"/>
                <a:cs typeface="Times New Roman" panose="02020603050405020304" pitchFamily="18" charset="0"/>
              </a:rPr>
              <a:t>X1, X2, …, </a:t>
            </a:r>
            <a:r>
              <a:rPr lang="en-IN" dirty="0" err="1" smtClean="0">
                <a:solidFill>
                  <a:schemeClr val="accent5">
                    <a:lumMod val="50000"/>
                  </a:schemeClr>
                </a:solidFill>
                <a:latin typeface="Times New Roman" panose="02020603050405020304" pitchFamily="18" charset="0"/>
                <a:cs typeface="Times New Roman" panose="02020603050405020304" pitchFamily="18" charset="0"/>
              </a:rPr>
              <a:t>Xn</a:t>
            </a:r>
            <a:r>
              <a:rPr lang="en-IN" dirty="0" smtClean="0">
                <a:solidFill>
                  <a:schemeClr val="accent5">
                    <a:lumMod val="50000"/>
                  </a:schemeClr>
                </a:solidFill>
                <a:latin typeface="Times New Roman" panose="02020603050405020304" pitchFamily="18" charset="0"/>
                <a:cs typeface="Times New Roman" panose="02020603050405020304" pitchFamily="18" charset="0"/>
              </a:rPr>
              <a:t> </a:t>
            </a:r>
            <a:r>
              <a:rPr lang="en-IN" dirty="0">
                <a:solidFill>
                  <a:schemeClr val="accent5">
                    <a:lumMod val="50000"/>
                  </a:schemeClr>
                </a:solidFill>
                <a:latin typeface="Times New Roman" panose="02020603050405020304" pitchFamily="18" charset="0"/>
                <a:cs typeface="Times New Roman" panose="02020603050405020304" pitchFamily="18" charset="0"/>
              </a:rPr>
              <a:t>are the independent variables</a:t>
            </a:r>
          </a:p>
          <a:p>
            <a:pPr algn="just" fontAlgn="base">
              <a:lnSpc>
                <a:spcPct val="150000"/>
              </a:lnSpc>
            </a:pPr>
            <a:r>
              <a:rPr lang="el-GR" dirty="0">
                <a:solidFill>
                  <a:schemeClr val="accent5">
                    <a:lumMod val="50000"/>
                  </a:schemeClr>
                </a:solidFill>
                <a:latin typeface="Times New Roman" panose="02020603050405020304" pitchFamily="18" charset="0"/>
                <a:cs typeface="Times New Roman" panose="02020603050405020304" pitchFamily="18" charset="0"/>
              </a:rPr>
              <a:t>β0 </a:t>
            </a:r>
            <a:r>
              <a:rPr lang="en-IN" dirty="0">
                <a:solidFill>
                  <a:schemeClr val="accent5">
                    <a:lumMod val="50000"/>
                  </a:schemeClr>
                </a:solidFill>
                <a:latin typeface="Times New Roman" panose="02020603050405020304" pitchFamily="18" charset="0"/>
                <a:cs typeface="Times New Roman" panose="02020603050405020304" pitchFamily="18" charset="0"/>
              </a:rPr>
              <a:t>is the intercept</a:t>
            </a:r>
          </a:p>
          <a:p>
            <a:pPr algn="just" fontAlgn="base">
              <a:lnSpc>
                <a:spcPct val="150000"/>
              </a:lnSpc>
            </a:pPr>
            <a:r>
              <a:rPr lang="el-GR" dirty="0">
                <a:solidFill>
                  <a:schemeClr val="accent5">
                    <a:lumMod val="50000"/>
                  </a:schemeClr>
                </a:solidFill>
                <a:latin typeface="Times New Roman" panose="02020603050405020304" pitchFamily="18" charset="0"/>
                <a:cs typeface="Times New Roman" panose="02020603050405020304" pitchFamily="18" charset="0"/>
              </a:rPr>
              <a:t>β1, β2, …, β</a:t>
            </a:r>
            <a:r>
              <a:rPr lang="en-IN" dirty="0">
                <a:solidFill>
                  <a:schemeClr val="accent5">
                    <a:lumMod val="50000"/>
                  </a:schemeClr>
                </a:solidFill>
                <a:latin typeface="Times New Roman" panose="02020603050405020304" pitchFamily="18" charset="0"/>
                <a:cs typeface="Times New Roman" panose="02020603050405020304" pitchFamily="18" charset="0"/>
              </a:rPr>
              <a:t>n are the slopes</a:t>
            </a:r>
          </a:p>
          <a:p>
            <a:endParaRPr lang="en-IN" dirty="0"/>
          </a:p>
        </p:txBody>
      </p:sp>
    </p:spTree>
    <p:extLst>
      <p:ext uri="{BB962C8B-B14F-4D97-AF65-F5344CB8AC3E}">
        <p14:creationId xmlns:p14="http://schemas.microsoft.com/office/powerpoint/2010/main" val="2593170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00103" y="403031"/>
            <a:ext cx="11391793" cy="5262979"/>
          </a:xfrm>
          <a:prstGeom prst="rect">
            <a:avLst/>
          </a:prstGeom>
          <a:noFill/>
        </p:spPr>
        <p:txBody>
          <a:bodyPr wrap="square" rtlCol="0">
            <a:spAutoFit/>
          </a:bodyPr>
          <a:lstStyle/>
          <a:p>
            <a:pPr algn="just">
              <a:lnSpc>
                <a:spcPct val="150000"/>
              </a:lnSpc>
            </a:pP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Non-Linear Regression</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Nonlinear regression refers to a broader category of regression models where the relationship between the dependent variable and the independent variables is not assumed to be linear. </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If the underlying pattern in the data exhibits a curve, whether it’s exponential growth,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logarithmic</a:t>
            </a:r>
            <a:r>
              <a:rPr lang="en-IN" sz="2800" dirty="0">
                <a:solidFill>
                  <a:schemeClr val="accent5">
                    <a:lumMod val="50000"/>
                  </a:schemeClr>
                </a:solidFill>
                <a:latin typeface="Times New Roman" panose="02020603050405020304" pitchFamily="18" charset="0"/>
                <a:cs typeface="Times New Roman" panose="02020603050405020304" pitchFamily="18" charset="0"/>
              </a:rPr>
              <a:t>, or any other non-linear form, fitting a nonlinear regression model can provide a more accurate representation of the relationship. </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840902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p:cNvSpPr txBox="1"/>
              <p:nvPr/>
            </p:nvSpPr>
            <p:spPr>
              <a:xfrm>
                <a:off x="454992" y="574174"/>
                <a:ext cx="11391793" cy="461664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A nonlinear regression model can be expressed as</a:t>
                </a:r>
              </a:p>
              <a:p>
                <a:pPr algn="just">
                  <a:lnSpc>
                    <a:spcPct val="150000"/>
                  </a:lnSpc>
                </a:pPr>
                <a14:m>
                  <m:oMathPara xmlns:m="http://schemas.openxmlformats.org/officeDocument/2006/math">
                    <m:oMathParaPr>
                      <m:jc m:val="centerGroup"/>
                    </m:oMathParaPr>
                    <m:oMath xmlns:m="http://schemas.openxmlformats.org/officeDocument/2006/math">
                      <m:r>
                        <a:rPr lang="en-IN" sz="2800">
                          <a:solidFill>
                            <a:schemeClr val="accent5">
                              <a:lumMod val="50000"/>
                            </a:schemeClr>
                          </a:solidFill>
                          <a:latin typeface="Cambria Math" panose="02040503050406030204" pitchFamily="18" charset="0"/>
                          <a:cs typeface="Times New Roman" panose="02020603050405020304" pitchFamily="18" charset="0"/>
                        </a:rPr>
                        <m:t>𝑌</m:t>
                      </m:r>
                      <m:r>
                        <a:rPr lang="en-IN" sz="2800">
                          <a:solidFill>
                            <a:schemeClr val="accent5">
                              <a:lumMod val="50000"/>
                            </a:schemeClr>
                          </a:solidFill>
                          <a:latin typeface="Cambria Math" panose="02040503050406030204" pitchFamily="18" charset="0"/>
                          <a:cs typeface="Times New Roman" panose="02020603050405020304" pitchFamily="18" charset="0"/>
                        </a:rPr>
                        <m:t>=</m:t>
                      </m:r>
                      <m:r>
                        <a:rPr lang="en-IN" sz="2800">
                          <a:solidFill>
                            <a:schemeClr val="accent5">
                              <a:lumMod val="50000"/>
                            </a:schemeClr>
                          </a:solidFill>
                          <a:latin typeface="Cambria Math" panose="02040503050406030204" pitchFamily="18" charset="0"/>
                          <a:cs typeface="Times New Roman" panose="02020603050405020304" pitchFamily="18" charset="0"/>
                        </a:rPr>
                        <m:t>𝑓</m:t>
                      </m:r>
                      <m:d>
                        <m:dPr>
                          <m:ctrlPr>
                            <a:rPr lang="en-IN" sz="2800" i="1">
                              <a:solidFill>
                                <a:schemeClr val="accent5">
                                  <a:lumMod val="50000"/>
                                </a:schemeClr>
                              </a:solidFill>
                              <a:latin typeface="Cambria Math" panose="02040503050406030204" pitchFamily="18" charset="0"/>
                              <a:cs typeface="Times New Roman" panose="02020603050405020304" pitchFamily="18" charset="0"/>
                            </a:rPr>
                          </m:ctrlPr>
                        </m:dPr>
                        <m:e>
                          <m:r>
                            <a:rPr lang="en-IN" sz="2800">
                              <a:solidFill>
                                <a:schemeClr val="accent5">
                                  <a:lumMod val="50000"/>
                                </a:schemeClr>
                              </a:solidFill>
                              <a:latin typeface="Cambria Math" panose="02040503050406030204" pitchFamily="18" charset="0"/>
                              <a:cs typeface="Times New Roman" panose="02020603050405020304" pitchFamily="18" charset="0"/>
                            </a:rPr>
                            <m:t>𝑋</m:t>
                          </m:r>
                          <m:r>
                            <a:rPr lang="en-IN" sz="2800">
                              <a:solidFill>
                                <a:schemeClr val="accent5">
                                  <a:lumMod val="50000"/>
                                </a:schemeClr>
                              </a:solidFill>
                              <a:latin typeface="Cambria Math" panose="02040503050406030204" pitchFamily="18" charset="0"/>
                              <a:cs typeface="Times New Roman" panose="02020603050405020304" pitchFamily="18" charset="0"/>
                            </a:rPr>
                            <m:t>,</m:t>
                          </m:r>
                          <m:r>
                            <a:rPr lang="en-IN" sz="2800">
                              <a:solidFill>
                                <a:schemeClr val="accent5">
                                  <a:lumMod val="50000"/>
                                </a:schemeClr>
                              </a:solidFill>
                              <a:latin typeface="Cambria Math" panose="02040503050406030204" pitchFamily="18" charset="0"/>
                              <a:cs typeface="Times New Roman" panose="02020603050405020304" pitchFamily="18" charset="0"/>
                            </a:rPr>
                            <m:t>𝛽</m:t>
                          </m:r>
                        </m:e>
                      </m:d>
                      <m:r>
                        <a:rPr lang="en-IN" sz="2800">
                          <a:solidFill>
                            <a:schemeClr val="accent5">
                              <a:lumMod val="50000"/>
                            </a:schemeClr>
                          </a:solidFill>
                          <a:latin typeface="Cambria Math" panose="02040503050406030204" pitchFamily="18" charset="0"/>
                          <a:cs typeface="Times New Roman" panose="02020603050405020304" pitchFamily="18" charset="0"/>
                        </a:rPr>
                        <m:t>+∈</m:t>
                      </m:r>
                    </m:oMath>
                  </m:oMathPara>
                </a14:m>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Where: </a:t>
                </a:r>
                <a14:m>
                  <m:oMath xmlns:m="http://schemas.openxmlformats.org/officeDocument/2006/math">
                    <m:r>
                      <a:rPr lang="en-IN" sz="2800">
                        <a:solidFill>
                          <a:schemeClr val="accent5">
                            <a:lumMod val="50000"/>
                          </a:schemeClr>
                        </a:solidFill>
                        <a:latin typeface="Cambria Math" panose="02040503050406030204" pitchFamily="18" charset="0"/>
                        <a:cs typeface="Times New Roman" panose="02020603050405020304" pitchFamily="18" charset="0"/>
                      </a:rPr>
                      <m:t>𝑓</m:t>
                    </m:r>
                    <m:d>
                      <m:dPr>
                        <m:ctrlPr>
                          <a:rPr lang="en-IN" sz="2800" i="1">
                            <a:solidFill>
                              <a:schemeClr val="accent5">
                                <a:lumMod val="50000"/>
                              </a:schemeClr>
                            </a:solidFill>
                            <a:latin typeface="Cambria Math" panose="02040503050406030204" pitchFamily="18" charset="0"/>
                            <a:cs typeface="Times New Roman" panose="02020603050405020304" pitchFamily="18" charset="0"/>
                          </a:rPr>
                        </m:ctrlPr>
                      </m:dPr>
                      <m:e>
                        <m:r>
                          <a:rPr lang="en-IN" sz="2800">
                            <a:solidFill>
                              <a:schemeClr val="accent5">
                                <a:lumMod val="50000"/>
                              </a:schemeClr>
                            </a:solidFill>
                            <a:latin typeface="Cambria Math" panose="02040503050406030204" pitchFamily="18" charset="0"/>
                            <a:cs typeface="Times New Roman" panose="02020603050405020304" pitchFamily="18" charset="0"/>
                          </a:rPr>
                          <m:t>𝑋</m:t>
                        </m:r>
                        <m:r>
                          <a:rPr lang="en-IN" sz="2800">
                            <a:solidFill>
                              <a:schemeClr val="accent5">
                                <a:lumMod val="50000"/>
                              </a:schemeClr>
                            </a:solidFill>
                            <a:latin typeface="Cambria Math" panose="02040503050406030204" pitchFamily="18" charset="0"/>
                            <a:cs typeface="Times New Roman" panose="02020603050405020304" pitchFamily="18" charset="0"/>
                          </a:rPr>
                          <m:t>,</m:t>
                        </m:r>
                        <m:r>
                          <a:rPr lang="en-IN" sz="2800">
                            <a:solidFill>
                              <a:schemeClr val="accent5">
                                <a:lumMod val="50000"/>
                              </a:schemeClr>
                            </a:solidFill>
                            <a:latin typeface="Cambria Math" panose="02040503050406030204" pitchFamily="18" charset="0"/>
                            <a:cs typeface="Times New Roman" panose="02020603050405020304" pitchFamily="18" charset="0"/>
                          </a:rPr>
                          <m:t>𝛽</m:t>
                        </m:r>
                      </m:e>
                    </m:d>
                  </m:oMath>
                </a14:m>
                <a:r>
                  <a:rPr lang="en-IN" sz="2800" dirty="0">
                    <a:solidFill>
                      <a:schemeClr val="accent5">
                        <a:lumMod val="50000"/>
                      </a:schemeClr>
                    </a:solidFill>
                    <a:latin typeface="Times New Roman" panose="02020603050405020304" pitchFamily="18" charset="0"/>
                    <a:cs typeface="Times New Roman" panose="02020603050405020304" pitchFamily="18" charset="0"/>
                  </a:rPr>
                  <a:t>Regression function</a:t>
                </a:r>
              </a:p>
              <a:p>
                <a:pPr algn="just">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X: This is the vector of independent variables, which are used to predict the dependent variable.</a:t>
                </a:r>
              </a:p>
              <a:p>
                <a:pPr algn="just">
                  <a:lnSpc>
                    <a:spcPct val="150000"/>
                  </a:lnSpc>
                </a:pPr>
                <a14:m>
                  <m:oMath xmlns:m="http://schemas.openxmlformats.org/officeDocument/2006/math">
                    <m:r>
                      <a:rPr lang="en-IN" sz="2800">
                        <a:solidFill>
                          <a:schemeClr val="accent5">
                            <a:lumMod val="50000"/>
                          </a:schemeClr>
                        </a:solidFill>
                        <a:latin typeface="Cambria Math" panose="02040503050406030204" pitchFamily="18" charset="0"/>
                        <a:cs typeface="Times New Roman" panose="02020603050405020304" pitchFamily="18" charset="0"/>
                      </a:rPr>
                      <m:t>𝛽</m:t>
                    </m:r>
                    <m:r>
                      <a:rPr lang="en-IN" sz="2800">
                        <a:solidFill>
                          <a:schemeClr val="accent5">
                            <a:lumMod val="50000"/>
                          </a:schemeClr>
                        </a:solidFill>
                        <a:latin typeface="Cambria Math" panose="02040503050406030204" pitchFamily="18" charset="0"/>
                        <a:cs typeface="Times New Roman" panose="02020603050405020304" pitchFamily="18" charset="0"/>
                      </a:rPr>
                      <m:t> </m:t>
                    </m:r>
                  </m:oMath>
                </a14:m>
                <a:r>
                  <a:rPr lang="en-IN" sz="2800" dirty="0">
                    <a:solidFill>
                      <a:schemeClr val="accent5">
                        <a:lumMod val="50000"/>
                      </a:schemeClr>
                    </a:solidFill>
                    <a:latin typeface="Times New Roman" panose="02020603050405020304" pitchFamily="18" charset="0"/>
                    <a:cs typeface="Times New Roman" panose="02020603050405020304" pitchFamily="18" charset="0"/>
                  </a:rPr>
                  <a:t>:The vector of parameters that the model aims to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estimate.</a:t>
                </a:r>
              </a:p>
              <a:p>
                <a:pPr algn="just">
                  <a:lnSpc>
                    <a:spcPct val="150000"/>
                  </a:lnSpc>
                </a:pPr>
                <a14:m>
                  <m:oMath xmlns:m="http://schemas.openxmlformats.org/officeDocument/2006/math">
                    <m:r>
                      <a:rPr lang="en-IN" sz="2800">
                        <a:solidFill>
                          <a:schemeClr val="accent5">
                            <a:lumMod val="50000"/>
                          </a:schemeClr>
                        </a:solidFill>
                        <a:latin typeface="Cambria Math" panose="02040503050406030204" pitchFamily="18" charset="0"/>
                        <a:cs typeface="Times New Roman" panose="02020603050405020304" pitchFamily="18" charset="0"/>
                      </a:rPr>
                      <m:t>∈</m:t>
                    </m:r>
                    <m:r>
                      <a:rPr lang="en-IN" sz="2800" i="1">
                        <a:solidFill>
                          <a:schemeClr val="accent5">
                            <a:lumMod val="50000"/>
                          </a:schemeClr>
                        </a:solidFill>
                        <a:latin typeface="Cambria Math" panose="02040503050406030204" pitchFamily="18" charset="0"/>
                        <a:cs typeface="Times New Roman" panose="02020603050405020304" pitchFamily="18" charset="0"/>
                      </a:rPr>
                      <m:t> </m:t>
                    </m:r>
                  </m:oMath>
                </a14:m>
                <a:r>
                  <a:rPr lang="en-IN" sz="2800" dirty="0">
                    <a:solidFill>
                      <a:schemeClr val="accent5">
                        <a:lumMod val="50000"/>
                      </a:schemeClr>
                    </a:solidFill>
                    <a:latin typeface="Times New Roman" panose="02020603050405020304" pitchFamily="18" charset="0"/>
                    <a:cs typeface="Times New Roman" panose="02020603050405020304" pitchFamily="18" charset="0"/>
                  </a:rPr>
                  <a:t>:error term</a:t>
                </a:r>
              </a:p>
            </p:txBody>
          </p:sp>
        </mc:Choice>
        <mc:Fallback xmlns="">
          <p:sp>
            <p:nvSpPr>
              <p:cNvPr id="17" name="TextBox 16"/>
              <p:cNvSpPr txBox="1">
                <a:spLocks noRot="1" noChangeAspect="1" noMove="1" noResize="1" noEditPoints="1" noAdjustHandles="1" noChangeArrowheads="1" noChangeShapeType="1" noTextEdit="1"/>
              </p:cNvSpPr>
              <p:nvPr/>
            </p:nvSpPr>
            <p:spPr>
              <a:xfrm>
                <a:off x="454992" y="574174"/>
                <a:ext cx="11391793" cy="4616648"/>
              </a:xfrm>
              <a:prstGeom prst="rect">
                <a:avLst/>
              </a:prstGeom>
              <a:blipFill rotWithShape="0">
                <a:blip r:embed="rId2"/>
                <a:stretch>
                  <a:fillRect l="-1124" r="-1124" b="-1055"/>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0" y="-24954"/>
            <a:ext cx="909987" cy="427985"/>
          </a:xfrm>
          <a:prstGeom prst="rect">
            <a:avLst/>
          </a:prstGeom>
        </p:spPr>
      </p:pic>
    </p:spTree>
    <p:extLst>
      <p:ext uri="{BB962C8B-B14F-4D97-AF65-F5344CB8AC3E}">
        <p14:creationId xmlns:p14="http://schemas.microsoft.com/office/powerpoint/2010/main" val="1741100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19860" y="644291"/>
            <a:ext cx="11391793" cy="5262979"/>
          </a:xfrm>
          <a:prstGeom prst="rect">
            <a:avLst/>
          </a:prstGeom>
          <a:noFill/>
        </p:spPr>
        <p:txBody>
          <a:bodyPr wrap="square" rtlCol="0">
            <a:spAutoFit/>
          </a:bodyPr>
          <a:lstStyle/>
          <a:p>
            <a:pPr algn="just"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Polynomial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Regression</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Polynomial Regression is a regression algorithm that models the relationship between a dependent(y) and independent variable(x) as n</a:t>
            </a:r>
            <a:r>
              <a:rPr lang="en-IN" sz="2800" baseline="-25000" dirty="0">
                <a:solidFill>
                  <a:schemeClr val="accent5">
                    <a:lumMod val="50000"/>
                  </a:schemeClr>
                </a:solidFill>
                <a:latin typeface="Times New Roman" panose="02020603050405020304" pitchFamily="18" charset="0"/>
                <a:cs typeface="Times New Roman" panose="02020603050405020304" pitchFamily="18" charset="0"/>
              </a:rPr>
              <a:t>th</a:t>
            </a:r>
            <a:r>
              <a:rPr lang="en-IN" sz="2800" dirty="0">
                <a:solidFill>
                  <a:schemeClr val="accent5">
                    <a:lumMod val="50000"/>
                  </a:schemeClr>
                </a:solidFill>
                <a:latin typeface="Times New Roman" panose="02020603050405020304" pitchFamily="18" charset="0"/>
                <a:cs typeface="Times New Roman" panose="02020603050405020304" pitchFamily="18" charset="0"/>
              </a:rPr>
              <a:t> degree polynomial.</a:t>
            </a:r>
          </a:p>
          <a:p>
            <a:pPr marL="457200" lvl="0" indent="-457200" algn="just" fontAlgn="base">
              <a:lnSpc>
                <a:spcPct val="150000"/>
              </a:lnSpc>
              <a:buFont typeface="Arial" panose="020B0604020202020204" pitchFamily="34" charset="0"/>
              <a:buChar char="•"/>
            </a:pPr>
            <a:r>
              <a:rPr lang="en-US" altLang="en-US" sz="2800" dirty="0">
                <a:solidFill>
                  <a:srgbClr val="333333"/>
                </a:solidFill>
                <a:latin typeface="Arial Unicode MS" panose="020B0604020202020204" pitchFamily="34" charset="-128"/>
              </a:rPr>
              <a:t>y= b</a:t>
            </a:r>
            <a:r>
              <a:rPr lang="en-US" altLang="en-US" sz="2800" baseline="-30000" dirty="0">
                <a:solidFill>
                  <a:srgbClr val="333333"/>
                </a:solidFill>
                <a:latin typeface="Arial Unicode MS" panose="020B0604020202020204" pitchFamily="34" charset="-128"/>
              </a:rPr>
              <a:t>0</a:t>
            </a:r>
            <a:r>
              <a:rPr lang="en-US" altLang="en-US" sz="2800" dirty="0">
                <a:solidFill>
                  <a:srgbClr val="333333"/>
                </a:solidFill>
                <a:latin typeface="Arial Unicode MS" panose="020B0604020202020204" pitchFamily="34" charset="-128"/>
              </a:rPr>
              <a:t>+b</a:t>
            </a:r>
            <a:r>
              <a:rPr lang="en-US" altLang="en-US" sz="2800" baseline="-30000" dirty="0">
                <a:solidFill>
                  <a:srgbClr val="333333"/>
                </a:solidFill>
                <a:latin typeface="Arial Unicode MS" panose="020B0604020202020204" pitchFamily="34" charset="-128"/>
              </a:rPr>
              <a:t>1</a:t>
            </a:r>
            <a:r>
              <a:rPr lang="en-US" altLang="en-US" sz="2800" dirty="0">
                <a:solidFill>
                  <a:srgbClr val="333333"/>
                </a:solidFill>
                <a:latin typeface="Arial Unicode MS" panose="020B0604020202020204" pitchFamily="34" charset="-128"/>
              </a:rPr>
              <a:t>x</a:t>
            </a:r>
            <a:r>
              <a:rPr lang="en-US" altLang="en-US" sz="2800" baseline="-30000" dirty="0">
                <a:solidFill>
                  <a:srgbClr val="333333"/>
                </a:solidFill>
                <a:latin typeface="Arial Unicode MS" panose="020B0604020202020204" pitchFamily="34" charset="-128"/>
              </a:rPr>
              <a:t>1</a:t>
            </a:r>
            <a:r>
              <a:rPr lang="en-US" altLang="en-US" sz="2800" dirty="0">
                <a:solidFill>
                  <a:srgbClr val="333333"/>
                </a:solidFill>
                <a:latin typeface="Arial Unicode MS" panose="020B0604020202020204" pitchFamily="34" charset="-128"/>
              </a:rPr>
              <a:t>+ b</a:t>
            </a:r>
            <a:r>
              <a:rPr lang="en-US" altLang="en-US" sz="2800" baseline="-30000" dirty="0">
                <a:solidFill>
                  <a:srgbClr val="333333"/>
                </a:solidFill>
                <a:latin typeface="Arial Unicode MS" panose="020B0604020202020204" pitchFamily="34" charset="-128"/>
              </a:rPr>
              <a:t>2</a:t>
            </a:r>
            <a:r>
              <a:rPr lang="en-US" altLang="en-US" sz="2800" dirty="0">
                <a:solidFill>
                  <a:srgbClr val="333333"/>
                </a:solidFill>
                <a:latin typeface="Arial Unicode MS" panose="020B0604020202020204" pitchFamily="34" charset="-128"/>
              </a:rPr>
              <a:t>x</a:t>
            </a:r>
            <a:r>
              <a:rPr lang="en-US" altLang="en-US" sz="2800" baseline="-30000" dirty="0">
                <a:solidFill>
                  <a:srgbClr val="333333"/>
                </a:solidFill>
                <a:latin typeface="Arial Unicode MS" panose="020B0604020202020204" pitchFamily="34" charset="-128"/>
              </a:rPr>
              <a:t>1</a:t>
            </a:r>
            <a:r>
              <a:rPr lang="en-US" altLang="en-US" sz="2800" baseline="30000" dirty="0">
                <a:solidFill>
                  <a:srgbClr val="333333"/>
                </a:solidFill>
                <a:latin typeface="Arial Unicode MS" panose="020B0604020202020204" pitchFamily="34" charset="-128"/>
              </a:rPr>
              <a:t>2</a:t>
            </a:r>
            <a:r>
              <a:rPr lang="en-US" altLang="en-US" sz="2800" dirty="0">
                <a:solidFill>
                  <a:srgbClr val="333333"/>
                </a:solidFill>
                <a:latin typeface="Arial Unicode MS" panose="020B0604020202020204" pitchFamily="34" charset="-128"/>
              </a:rPr>
              <a:t>+ b</a:t>
            </a:r>
            <a:r>
              <a:rPr lang="en-US" altLang="en-US" sz="2800" baseline="-30000" dirty="0">
                <a:solidFill>
                  <a:srgbClr val="333333"/>
                </a:solidFill>
                <a:latin typeface="Arial Unicode MS" panose="020B0604020202020204" pitchFamily="34" charset="-128"/>
              </a:rPr>
              <a:t>2</a:t>
            </a:r>
            <a:r>
              <a:rPr lang="en-US" altLang="en-US" sz="2800" dirty="0">
                <a:solidFill>
                  <a:srgbClr val="333333"/>
                </a:solidFill>
                <a:latin typeface="Arial Unicode MS" panose="020B0604020202020204" pitchFamily="34" charset="-128"/>
              </a:rPr>
              <a:t>x</a:t>
            </a:r>
            <a:r>
              <a:rPr lang="en-US" altLang="en-US" sz="2800" baseline="-30000" dirty="0">
                <a:solidFill>
                  <a:srgbClr val="333333"/>
                </a:solidFill>
                <a:latin typeface="Arial Unicode MS" panose="020B0604020202020204" pitchFamily="34" charset="-128"/>
              </a:rPr>
              <a:t>1</a:t>
            </a:r>
            <a:r>
              <a:rPr lang="en-US" altLang="en-US" sz="2800" baseline="30000" dirty="0">
                <a:solidFill>
                  <a:srgbClr val="333333"/>
                </a:solidFill>
                <a:latin typeface="Arial Unicode MS" panose="020B0604020202020204" pitchFamily="34" charset="-128"/>
              </a:rPr>
              <a:t>3</a:t>
            </a:r>
            <a:r>
              <a:rPr lang="en-US" altLang="en-US" sz="2800" dirty="0">
                <a:solidFill>
                  <a:srgbClr val="333333"/>
                </a:solidFill>
                <a:latin typeface="Arial Unicode MS" panose="020B0604020202020204" pitchFamily="34" charset="-128"/>
              </a:rPr>
              <a:t>+...... b</a:t>
            </a:r>
            <a:r>
              <a:rPr lang="en-US" altLang="en-US" sz="2800" baseline="-30000" dirty="0">
                <a:solidFill>
                  <a:srgbClr val="333333"/>
                </a:solidFill>
                <a:latin typeface="Arial Unicode MS" panose="020B0604020202020204" pitchFamily="34" charset="-128"/>
              </a:rPr>
              <a:t>n</a:t>
            </a:r>
            <a:r>
              <a:rPr lang="en-US" altLang="en-US" sz="2800" dirty="0">
                <a:solidFill>
                  <a:srgbClr val="333333"/>
                </a:solidFill>
                <a:latin typeface="Arial Unicode MS" panose="020B0604020202020204" pitchFamily="34" charset="-128"/>
              </a:rPr>
              <a:t>x</a:t>
            </a:r>
            <a:r>
              <a:rPr lang="en-US" altLang="en-US" sz="2800" baseline="-30000" dirty="0">
                <a:solidFill>
                  <a:srgbClr val="333333"/>
                </a:solidFill>
                <a:latin typeface="Arial Unicode MS" panose="020B0604020202020204" pitchFamily="34" charset="-128"/>
              </a:rPr>
              <a:t>1</a:t>
            </a:r>
            <a:r>
              <a:rPr lang="en-US" altLang="en-US" sz="2800" baseline="30000" dirty="0">
                <a:solidFill>
                  <a:srgbClr val="333333"/>
                </a:solidFill>
                <a:latin typeface="Arial Unicode MS" panose="020B0604020202020204" pitchFamily="34" charset="-128"/>
              </a:rPr>
              <a:t>n</a:t>
            </a:r>
            <a:r>
              <a:rPr lang="en-US" altLang="en-US" sz="1400" dirty="0"/>
              <a:t> </a:t>
            </a:r>
            <a:endParaRPr lang="en-US" altLang="en-US" sz="4000" dirty="0">
              <a:latin typeface="Arial" panose="020B0604020202020204" pitchFamily="34" charset="0"/>
            </a:endParaRPr>
          </a:p>
          <a:p>
            <a:pPr marL="457200" indent="-457200" algn="just" fontAlgn="base">
              <a:lnSpc>
                <a:spcPct val="150000"/>
              </a:lnSpc>
              <a:buFont typeface="Arial" panose="020B0604020202020204" pitchFamily="34" charset="0"/>
              <a:buChar char="•"/>
            </a:pPr>
            <a:endParaRPr lang="en-IN" sz="2800" dirty="0" smtClean="0"/>
          </a:p>
          <a:p>
            <a:pPr marL="457200" indent="-457200" algn="just" fontAlgn="base">
              <a:lnSpc>
                <a:spcPct val="150000"/>
              </a:lnSpc>
              <a:buFont typeface="Arial" panose="020B0604020202020204" pitchFamily="34" charset="0"/>
              <a:buChar char="•"/>
            </a:pP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
        <p:nvSpPr>
          <p:cNvPr id="2" name="Rectangle 1"/>
          <p:cNvSpPr>
            <a:spLocks noChangeArrowheads="1"/>
          </p:cNvSpPr>
          <p:nvPr/>
        </p:nvSpPr>
        <p:spPr bwMode="auto">
          <a:xfrm>
            <a:off x="6279008" y="1234156"/>
            <a:ext cx="156498"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31740" rIns="91440" bIns="3174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5526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1733006" y="1227317"/>
            <a:ext cx="8534400" cy="3754874"/>
          </a:xfrm>
          <a:prstGeom prst="rect">
            <a:avLst/>
          </a:prstGeom>
          <a:noFill/>
        </p:spPr>
        <p:txBody>
          <a:bodyPr wrap="square" rtlCol="0">
            <a:spAutoFit/>
          </a:bodyPr>
          <a:lstStyle/>
          <a:p>
            <a:pPr algn="ct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AGENDA</a:t>
            </a:r>
          </a:p>
          <a:p>
            <a:pPr marL="342900" indent="-342900">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What is Regression ?</a:t>
            </a:r>
          </a:p>
          <a:p>
            <a:pPr marL="342900" indent="-342900">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What is Regression Analysis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What is the purpose of using Regression Analysis</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a:t>
            </a:r>
            <a:endParaRPr lang="en-IN" sz="2800" b="1" dirty="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What are the types of Regression ?</a:t>
            </a:r>
          </a:p>
          <a:p>
            <a:pPr marL="342900" indent="-342900">
              <a:lnSpc>
                <a:spcPct val="150000"/>
              </a:lnSpc>
              <a:buFont typeface="Arial" panose="020B0604020202020204" pitchFamily="34" charset="0"/>
              <a:buChar char="•"/>
            </a:pP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299461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99955" y="481471"/>
            <a:ext cx="11391793" cy="590931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It is also called the special case of Multiple Linear Regression in ML. Because we add some polynomial terms to the Multiple Linear regression equation to convert it into Polynomial Regression.</a:t>
            </a:r>
          </a:p>
          <a:p>
            <a:pPr marL="457200" indent="-4572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It is a linear model with some modification in order to increase the accuracy.</a:t>
            </a:r>
          </a:p>
          <a:p>
            <a:pPr marL="457200" indent="-4572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The dataset used in Polynomial regression for training is of non-linear nature.</a:t>
            </a:r>
          </a:p>
          <a:p>
            <a:pPr marL="457200" indent="-4572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It makes use of a linear regression model to fit the complicated and non-linear functions and datasets</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936809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1953868"/>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Hence, "In Polynomial regression, the original features are converted into Polynomial features of required degree (2,3,..,n) and then </a:t>
            </a:r>
            <a:r>
              <a:rPr lang="en-IN" sz="2800" dirty="0" err="1">
                <a:solidFill>
                  <a:schemeClr val="accent5">
                    <a:lumMod val="50000"/>
                  </a:schemeClr>
                </a:solidFill>
                <a:latin typeface="Times New Roman" panose="02020603050405020304" pitchFamily="18" charset="0"/>
                <a:cs typeface="Times New Roman" panose="02020603050405020304" pitchFamily="18" charset="0"/>
              </a:rPr>
              <a:t>modeled</a:t>
            </a:r>
            <a:r>
              <a:rPr lang="en-IN" sz="2800" dirty="0">
                <a:solidFill>
                  <a:schemeClr val="accent5">
                    <a:lumMod val="50000"/>
                  </a:schemeClr>
                </a:solidFill>
                <a:latin typeface="Times New Roman" panose="02020603050405020304" pitchFamily="18" charset="0"/>
                <a:cs typeface="Times New Roman" panose="02020603050405020304" pitchFamily="18" charset="0"/>
              </a:rPr>
              <a:t> using a linear model."</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454427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3970318"/>
          </a:xfrm>
          <a:prstGeom prst="rect">
            <a:avLst/>
          </a:prstGeom>
          <a:noFill/>
        </p:spPr>
        <p:txBody>
          <a:bodyPr wrap="square" rtlCol="0">
            <a:spAutoFit/>
          </a:bodyPr>
          <a:lstStyle/>
          <a:p>
            <a:pPr algn="just">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Need for Polynomial Regression:</a:t>
            </a:r>
          </a:p>
          <a:p>
            <a:pPr marL="457200" indent="-45720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If </a:t>
            </a:r>
            <a:r>
              <a:rPr lang="en-IN" sz="2800" dirty="0">
                <a:solidFill>
                  <a:schemeClr val="accent5">
                    <a:lumMod val="50000"/>
                  </a:schemeClr>
                </a:solidFill>
                <a:latin typeface="Times New Roman" panose="02020603050405020304" pitchFamily="18" charset="0"/>
                <a:cs typeface="Times New Roman" panose="02020603050405020304" pitchFamily="18" charset="0"/>
              </a:rPr>
              <a:t>we apply a linear model on a linear dataset, then it provides us a good result as we have seen in Simple Linear Regression, but if we apply the same model without any modification on a non-linear dataset, then it will produce a drastic output. Due to which loss function will increase, the error rate will be high, and accuracy will be decreased</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428413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2600199"/>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So for such cases, where data points are arranged in a non-linear fashion, we need the Polynomial Regression model. We can understand it in a better way using the below comparison diagram of the linear dataset and non-linear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dataset.</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753423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3" y="609008"/>
            <a:ext cx="11391793" cy="2677656"/>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In the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below </a:t>
            </a:r>
            <a:r>
              <a:rPr lang="en-IN" sz="2800" dirty="0">
                <a:solidFill>
                  <a:schemeClr val="accent5">
                    <a:lumMod val="50000"/>
                  </a:schemeClr>
                </a:solidFill>
                <a:latin typeface="Times New Roman" panose="02020603050405020304" pitchFamily="18" charset="0"/>
                <a:cs typeface="Times New Roman" panose="02020603050405020304" pitchFamily="18" charset="0"/>
              </a:rPr>
              <a:t>image, we have taken a dataset which is arranged non-linearly. So if we try to cover it with a linear model, then we can clearly see that it hardly covers any data point. On the other hand, a curve is suitable to cover most of the data points, which is of the Polynomial model</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3381073" y="3291138"/>
            <a:ext cx="6153150" cy="3143250"/>
          </a:xfrm>
          <a:prstGeom prst="rect">
            <a:avLst/>
          </a:prstGeom>
        </p:spPr>
      </p:pic>
    </p:spTree>
    <p:extLst>
      <p:ext uri="{BB962C8B-B14F-4D97-AF65-F5344CB8AC3E}">
        <p14:creationId xmlns:p14="http://schemas.microsoft.com/office/powerpoint/2010/main" val="7405452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00103" y="1297849"/>
            <a:ext cx="11391793" cy="130753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Hence, if the datasets are arranged in a non-linear fashion, then we should use the Polynomial Regression model instead of Simple Linear Regression</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0185879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Equation of the Polynomial Regression Model:</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1605681" y="1539197"/>
            <a:ext cx="8782556" cy="1872751"/>
          </a:xfrm>
          <a:prstGeom prst="rect">
            <a:avLst/>
          </a:prstGeom>
        </p:spPr>
      </p:pic>
    </p:spTree>
    <p:extLst>
      <p:ext uri="{BB962C8B-B14F-4D97-AF65-F5344CB8AC3E}">
        <p14:creationId xmlns:p14="http://schemas.microsoft.com/office/powerpoint/2010/main" val="396371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5262979"/>
          </a:xfrm>
          <a:prstGeom prst="rect">
            <a:avLst/>
          </a:prstGeom>
          <a:noFill/>
        </p:spPr>
        <p:txBody>
          <a:bodyPr wrap="square" rtlCol="0">
            <a:spAutoFit/>
          </a:bodyPr>
          <a:lstStyle/>
          <a:p>
            <a:pPr marL="457200" indent="-457200" fontAlgn="base">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Ridge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Regression</a:t>
            </a:r>
          </a:p>
          <a:p>
            <a:pPr algn="just"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Ridge Regression: </a:t>
            </a:r>
            <a:r>
              <a:rPr lang="en-IN" sz="2800" dirty="0">
                <a:solidFill>
                  <a:schemeClr val="accent5">
                    <a:lumMod val="50000"/>
                  </a:schemeClr>
                </a:solidFill>
                <a:latin typeface="Times New Roman" panose="02020603050405020304" pitchFamily="18" charset="0"/>
                <a:cs typeface="Times New Roman" panose="02020603050405020304" pitchFamily="18" charset="0"/>
              </a:rPr>
              <a:t>This is a type of linear regression that includes a regularization term (L2 norm) in the loss function.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fontAlgn="base">
              <a:lnSpc>
                <a:spcPct val="150000"/>
              </a:lnSpc>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It </a:t>
            </a:r>
            <a:r>
              <a:rPr lang="en-IN" sz="2800" dirty="0">
                <a:solidFill>
                  <a:schemeClr val="accent5">
                    <a:lumMod val="50000"/>
                  </a:schemeClr>
                </a:solidFill>
                <a:latin typeface="Times New Roman" panose="02020603050405020304" pitchFamily="18" charset="0"/>
                <a:cs typeface="Times New Roman" panose="02020603050405020304" pitchFamily="18" charset="0"/>
              </a:rPr>
              <a:t>helps prevent overfitting by penalizing large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coefficients.</a:t>
            </a:r>
          </a:p>
          <a:p>
            <a:pPr marL="457200" indent="-457200" fontAlgn="base">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Lasso Regression</a:t>
            </a:r>
          </a:p>
          <a:p>
            <a:pPr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Lasso Regression: </a:t>
            </a:r>
            <a:r>
              <a:rPr lang="en-IN" sz="2800" dirty="0">
                <a:solidFill>
                  <a:schemeClr val="accent5">
                    <a:lumMod val="50000"/>
                  </a:schemeClr>
                </a:solidFill>
                <a:latin typeface="Times New Roman" panose="02020603050405020304" pitchFamily="18" charset="0"/>
                <a:cs typeface="Times New Roman" panose="02020603050405020304" pitchFamily="18" charset="0"/>
              </a:rPr>
              <a:t>Similar to ridge regression, lasso regression also includes a regularization term (L1 norm) in the loss function. It tends to produce sparse models by driving some coefficients to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zero.</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645128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3970318"/>
          </a:xfrm>
          <a:prstGeom prst="rect">
            <a:avLst/>
          </a:prstGeom>
          <a:noFill/>
        </p:spPr>
        <p:txBody>
          <a:bodyPr wrap="square" rtlCol="0">
            <a:spAutoFit/>
          </a:bodyPr>
          <a:lstStyle/>
          <a:p>
            <a:pPr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Model Evaluation using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Visualization</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Model evaluation in machine learning involves assessing the performance of a trained model using various metrics and visualizations.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For </a:t>
            </a:r>
            <a:r>
              <a:rPr lang="en-IN" sz="2800" dirty="0">
                <a:solidFill>
                  <a:schemeClr val="accent5">
                    <a:lumMod val="50000"/>
                  </a:schemeClr>
                </a:solidFill>
                <a:latin typeface="Times New Roman" panose="02020603050405020304" pitchFamily="18" charset="0"/>
                <a:cs typeface="Times New Roman" panose="02020603050405020304" pitchFamily="18" charset="0"/>
              </a:rPr>
              <a:t>classification models, common metrics include accuracy, precision, recall, F1 score, and ROC-AUC, often visualized through confusion matrices and ROC curves. </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3013819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4539191"/>
          </a:xfrm>
          <a:prstGeom prst="rect">
            <a:avLst/>
          </a:prstGeom>
          <a:noFill/>
        </p:spPr>
        <p:txBody>
          <a:bodyPr wrap="square" rtlCol="0">
            <a:spAutoFit/>
          </a:bodyPr>
          <a:lstStyle/>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For regression models, metrics like Mean Absolute Error (MAE), Mean Squared Error (MSE), and R-squared (R²) are used, with residual plots aiding in diagnosis.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Visualizations </a:t>
            </a:r>
            <a:r>
              <a:rPr lang="en-IN" sz="2800" dirty="0">
                <a:solidFill>
                  <a:schemeClr val="accent5">
                    <a:lumMod val="50000"/>
                  </a:schemeClr>
                </a:solidFill>
                <a:latin typeface="Times New Roman" panose="02020603050405020304" pitchFamily="18" charset="0"/>
                <a:cs typeface="Times New Roman" panose="02020603050405020304" pitchFamily="18" charset="0"/>
              </a:rPr>
              <a:t>such as learning curves help understand overfitting and </a:t>
            </a:r>
            <a:r>
              <a:rPr lang="en-IN" sz="2800" dirty="0" err="1">
                <a:solidFill>
                  <a:schemeClr val="accent5">
                    <a:lumMod val="50000"/>
                  </a:schemeClr>
                </a:solidFill>
                <a:latin typeface="Times New Roman" panose="02020603050405020304" pitchFamily="18" charset="0"/>
                <a:cs typeface="Times New Roman" panose="02020603050405020304" pitchFamily="18" charset="0"/>
              </a:rPr>
              <a:t>underfitting</a:t>
            </a:r>
            <a:r>
              <a:rPr lang="en-IN" sz="2800" dirty="0">
                <a:solidFill>
                  <a:schemeClr val="accent5">
                    <a:lumMod val="50000"/>
                  </a:schemeClr>
                </a:solidFill>
                <a:latin typeface="Times New Roman" panose="02020603050405020304" pitchFamily="18" charset="0"/>
                <a:cs typeface="Times New Roman" panose="02020603050405020304" pitchFamily="18" charset="0"/>
              </a:rPr>
              <a:t>, while feature importance plots provide insights into model decision-making. Effective evaluation ensures the model's reliability and guides further tuning or model selection.</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093897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3" y="447747"/>
            <a:ext cx="11391793" cy="4616648"/>
          </a:xfrm>
          <a:prstGeom prst="rect">
            <a:avLst/>
          </a:prstGeom>
          <a:noFill/>
        </p:spPr>
        <p:txBody>
          <a:bodyPr wrap="square" rtlCol="0">
            <a:spAutoFit/>
          </a:bodyPr>
          <a:lstStyle/>
          <a:p>
            <a:pPr algn="just">
              <a:lnSpc>
                <a:spcPct val="150000"/>
              </a:lnSpc>
            </a:pP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What is Regression ?</a:t>
            </a:r>
          </a:p>
          <a:p>
            <a:pPr marL="342900" indent="-34290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Regression is a statistical method that helps us understand and predict the relationship between variables.</a:t>
            </a:r>
          </a:p>
          <a:p>
            <a:pPr marL="342900" indent="-34290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Describes how one variable (dependent variable) changes as another variable (independent variable) changes.</a:t>
            </a:r>
          </a:p>
          <a:p>
            <a:pPr marL="342900" indent="-3429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It's commonly used for prediction and forecasting in various fields, including economics, finance, biology, and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engineering</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626580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5262979"/>
          </a:xfrm>
          <a:prstGeom prst="rect">
            <a:avLst/>
          </a:prstGeom>
          <a:noFill/>
        </p:spPr>
        <p:txBody>
          <a:bodyPr wrap="square" rtlCol="0">
            <a:spAutoFit/>
          </a:bodyPr>
          <a:lstStyle/>
          <a:p>
            <a:pPr marL="457200" indent="-457200"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Model evaluation using visualization is a powerful technique to gain insights into the performance of machine learning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models.</a:t>
            </a:r>
          </a:p>
          <a:p>
            <a:pPr fontAlgn="base">
              <a:lnSpc>
                <a:spcPct val="150000"/>
              </a:lnSpc>
            </a:pP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Visualization Methods</a:t>
            </a:r>
          </a:p>
          <a:p>
            <a:pPr marL="457200" indent="-457200"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Confusion Matrix:</a:t>
            </a:r>
          </a:p>
          <a:p>
            <a:pPr marL="457200" indent="-457200"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ROC Curve: </a:t>
            </a:r>
          </a:p>
          <a:p>
            <a:pPr marL="457200" indent="-457200"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Precision-Recall Curve: </a:t>
            </a:r>
          </a:p>
          <a:p>
            <a:pPr marL="457200" indent="-457200"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Residual Plot: </a:t>
            </a:r>
          </a:p>
          <a:p>
            <a:pPr marL="457200" indent="-457200"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Distribution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Plot:</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7070739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148046" y="574174"/>
            <a:ext cx="11698739" cy="3323987"/>
          </a:xfrm>
          <a:prstGeom prst="rect">
            <a:avLst/>
          </a:prstGeom>
          <a:noFill/>
        </p:spPr>
        <p:txBody>
          <a:bodyPr wrap="square" rtlCol="0">
            <a:spAutoFit/>
          </a:bodyPr>
          <a:lstStyle/>
          <a:p>
            <a:pPr algn="just"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Confusion Matrix: </a:t>
            </a:r>
            <a:endParaRPr lang="en-IN" sz="2800" b="1"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 </a:t>
            </a:r>
            <a:r>
              <a:rPr lang="en-IN" sz="2800" dirty="0">
                <a:solidFill>
                  <a:schemeClr val="accent5">
                    <a:lumMod val="50000"/>
                  </a:schemeClr>
                </a:solidFill>
                <a:latin typeface="Times New Roman" panose="02020603050405020304" pitchFamily="18" charset="0"/>
                <a:cs typeface="Times New Roman" panose="02020603050405020304" pitchFamily="18" charset="0"/>
              </a:rPr>
              <a:t>confusion matrix is a tabular representation of actual vs. predicted values. It's commonly used for evaluating classification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models.</a:t>
            </a:r>
          </a:p>
          <a:p>
            <a:pPr marL="457200" indent="-457200" algn="just"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Visualizing </a:t>
            </a:r>
            <a:r>
              <a:rPr lang="en-IN" sz="2800" dirty="0">
                <a:solidFill>
                  <a:schemeClr val="accent5">
                    <a:lumMod val="50000"/>
                  </a:schemeClr>
                </a:solidFill>
                <a:latin typeface="Times New Roman" panose="02020603050405020304" pitchFamily="18" charset="0"/>
                <a:cs typeface="Times New Roman" panose="02020603050405020304" pitchFamily="18" charset="0"/>
              </a:rPr>
              <a:t>a confusion matrix can help you understand where your model is making errors, such as false positives and false negatives</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2323353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4616648"/>
          </a:xfrm>
          <a:prstGeom prst="rect">
            <a:avLst/>
          </a:prstGeom>
          <a:noFill/>
        </p:spPr>
        <p:txBody>
          <a:bodyPr wrap="square" rtlCol="0">
            <a:spAutoFit/>
          </a:bodyPr>
          <a:lstStyle/>
          <a:p>
            <a:pPr algn="just"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ROC Curve: </a:t>
            </a:r>
            <a:endParaRPr lang="en-IN" sz="2800" b="1"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The </a:t>
            </a:r>
            <a:r>
              <a:rPr lang="en-IN" sz="2800" dirty="0">
                <a:solidFill>
                  <a:schemeClr val="accent5">
                    <a:lumMod val="50000"/>
                  </a:schemeClr>
                </a:solidFill>
                <a:latin typeface="Times New Roman" panose="02020603050405020304" pitchFamily="18" charset="0"/>
                <a:cs typeface="Times New Roman" panose="02020603050405020304" pitchFamily="18" charset="0"/>
              </a:rPr>
              <a:t>Receiver Operating Characteristic (ROC) curve is used to evaluate the performance of binary classification models.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It </a:t>
            </a:r>
            <a:r>
              <a:rPr lang="en-IN" sz="2800" dirty="0">
                <a:solidFill>
                  <a:schemeClr val="accent5">
                    <a:lumMod val="50000"/>
                  </a:schemeClr>
                </a:solidFill>
                <a:latin typeface="Times New Roman" panose="02020603050405020304" pitchFamily="18" charset="0"/>
                <a:cs typeface="Times New Roman" panose="02020603050405020304" pitchFamily="18" charset="0"/>
              </a:rPr>
              <a:t>plots the true positive rate (sensitivity) against the false positive rate (1 - specificity) at various threshold settings.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AUC </a:t>
            </a:r>
            <a:r>
              <a:rPr lang="en-IN" sz="2800" dirty="0">
                <a:solidFill>
                  <a:schemeClr val="accent5">
                    <a:lumMod val="50000"/>
                  </a:schemeClr>
                </a:solidFill>
                <a:latin typeface="Times New Roman" panose="02020603050405020304" pitchFamily="18" charset="0"/>
                <a:cs typeface="Times New Roman" panose="02020603050405020304" pitchFamily="18" charset="0"/>
              </a:rPr>
              <a:t>(Area Under the Curve) is often calculated to quantify the performance, where a higher AUC indicates better model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performance.</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580288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4616648"/>
          </a:xfrm>
          <a:prstGeom prst="rect">
            <a:avLst/>
          </a:prstGeom>
          <a:noFill/>
        </p:spPr>
        <p:txBody>
          <a:bodyPr wrap="square" rtlCol="0">
            <a:spAutoFit/>
          </a:bodyPr>
          <a:lstStyle/>
          <a:p>
            <a:pPr algn="just"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Precision-Recall Curve: </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This curve is another way to evaluate binary classification models, especially when dealing with imbalanced datasets. </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It plots precision (positive predictive value) against recall (sensitivity) at different threshold settings. </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A higher area under the precision-recall curve indicates better model performance</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6412611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3970318"/>
          </a:xfrm>
          <a:prstGeom prst="rect">
            <a:avLst/>
          </a:prstGeom>
          <a:noFill/>
        </p:spPr>
        <p:txBody>
          <a:bodyPr wrap="square" rtlCol="0">
            <a:spAutoFit/>
          </a:bodyPr>
          <a:lstStyle/>
          <a:p>
            <a:pPr algn="just"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Residual Plot: </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For regression models, a residual plot shows the difference between observed and predicted values (residuals) against the independent variable(s).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It's </a:t>
            </a:r>
            <a:r>
              <a:rPr lang="en-IN" sz="2800" dirty="0">
                <a:solidFill>
                  <a:schemeClr val="accent5">
                    <a:lumMod val="50000"/>
                  </a:schemeClr>
                </a:solidFill>
                <a:latin typeface="Times New Roman" panose="02020603050405020304" pitchFamily="18" charset="0"/>
                <a:cs typeface="Times New Roman" panose="02020603050405020304" pitchFamily="18" charset="0"/>
              </a:rPr>
              <a:t>useful for checking if the model's </a:t>
            </a:r>
            <a:r>
              <a:rPr lang="en-IN" sz="2800">
                <a:solidFill>
                  <a:schemeClr val="accent5">
                    <a:lumMod val="50000"/>
                  </a:schemeClr>
                </a:solidFill>
                <a:latin typeface="Times New Roman" panose="02020603050405020304" pitchFamily="18" charset="0"/>
                <a:cs typeface="Times New Roman" panose="02020603050405020304" pitchFamily="18" charset="0"/>
              </a:rPr>
              <a:t>assumptions </a:t>
            </a:r>
            <a:r>
              <a:rPr lang="en-IN" sz="2800" smtClean="0">
                <a:solidFill>
                  <a:schemeClr val="accent5">
                    <a:lumMod val="50000"/>
                  </a:schemeClr>
                </a:solidFill>
                <a:latin typeface="Times New Roman" panose="02020603050405020304" pitchFamily="18" charset="0"/>
                <a:cs typeface="Times New Roman" panose="02020603050405020304" pitchFamily="18" charset="0"/>
              </a:rPr>
              <a:t>are meet </a:t>
            </a:r>
            <a:r>
              <a:rPr lang="en-IN" sz="2800" dirty="0">
                <a:solidFill>
                  <a:schemeClr val="accent5">
                    <a:lumMod val="50000"/>
                  </a:schemeClr>
                </a:solidFill>
                <a:latin typeface="Times New Roman" panose="02020603050405020304" pitchFamily="18" charset="0"/>
                <a:cs typeface="Times New Roman" panose="02020603050405020304" pitchFamily="18" charset="0"/>
              </a:rPr>
              <a:t>and for identifying patterns in residuals.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131346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3254865"/>
          </a:xfrm>
          <a:prstGeom prst="rect">
            <a:avLst/>
          </a:prstGeom>
          <a:noFill/>
        </p:spPr>
        <p:txBody>
          <a:bodyPr wrap="square" rtlCol="0">
            <a:spAutoFit/>
          </a:bodyPr>
          <a:lstStyle/>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A residual plot is a graphical representation used in regression analysis to assess the goodness of fit of a model.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It </a:t>
            </a:r>
            <a:r>
              <a:rPr lang="en-IN" sz="2800" dirty="0">
                <a:solidFill>
                  <a:schemeClr val="accent5">
                    <a:lumMod val="50000"/>
                  </a:schemeClr>
                </a:solidFill>
                <a:latin typeface="Times New Roman" panose="02020603050405020304" pitchFamily="18" charset="0"/>
                <a:cs typeface="Times New Roman" panose="02020603050405020304" pitchFamily="18" charset="0"/>
              </a:rPr>
              <a:t>plots the residuals, which are the differences between the observed values and the predicted values by the model, on the y-axis against the predicted values or the independent variable on the x-axis.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5283448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2031325"/>
          </a:xfrm>
          <a:prstGeom prst="rect">
            <a:avLst/>
          </a:prstGeom>
          <a:noFill/>
        </p:spPr>
        <p:txBody>
          <a:bodyPr wrap="square" rtlCol="0">
            <a:spAutoFit/>
          </a:bodyPr>
          <a:lstStyle/>
          <a:p>
            <a:pPr fontAlgn="base">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Some common types of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residual </a:t>
            </a:r>
            <a:r>
              <a:rPr lang="en-IN" sz="2800" dirty="0">
                <a:solidFill>
                  <a:schemeClr val="accent5">
                    <a:lumMod val="50000"/>
                  </a:schemeClr>
                </a:solidFill>
                <a:latin typeface="Times New Roman" panose="02020603050405020304" pitchFamily="18" charset="0"/>
                <a:cs typeface="Times New Roman" panose="02020603050405020304" pitchFamily="18" charset="0"/>
              </a:rPr>
              <a:t>plots used in model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visualization</a:t>
            </a:r>
          </a:p>
          <a:p>
            <a:pPr marL="457200" indent="-457200"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Scatter plot</a:t>
            </a:r>
          </a:p>
          <a:p>
            <a:pPr marL="457200" indent="-457200"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Bubble chart</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7810384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3" y="422794"/>
            <a:ext cx="11391793" cy="5909310"/>
          </a:xfrm>
          <a:prstGeom prst="rect">
            <a:avLst/>
          </a:prstGeom>
          <a:noFill/>
        </p:spPr>
        <p:txBody>
          <a:bodyPr wrap="square" rtlCol="0">
            <a:spAutoFit/>
          </a:bodyPr>
          <a:lstStyle/>
          <a:p>
            <a:pPr fontAlgn="base">
              <a:lnSpc>
                <a:spcPct val="150000"/>
              </a:lnSpc>
            </a:pP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Benefits of residual plot</a:t>
            </a:r>
          </a:p>
          <a:p>
            <a:pPr marL="457200" indent="-457200" algn="just" fontAlgn="base">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Model Validation: </a:t>
            </a:r>
            <a:r>
              <a:rPr lang="en-IN" sz="2800" dirty="0">
                <a:solidFill>
                  <a:schemeClr val="accent5">
                    <a:lumMod val="50000"/>
                  </a:schemeClr>
                </a:solidFill>
                <a:latin typeface="Times New Roman" panose="02020603050405020304" pitchFamily="18" charset="0"/>
                <a:cs typeface="Times New Roman" panose="02020603050405020304" pitchFamily="18" charset="0"/>
              </a:rPr>
              <a:t>Helps in validating whether the assumptions of the regression model are met.</a:t>
            </a:r>
          </a:p>
          <a:p>
            <a:pPr marL="457200" indent="-457200" algn="just" fontAlgn="base">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Model Improvement: </a:t>
            </a:r>
            <a:r>
              <a:rPr lang="en-IN" sz="2800" dirty="0">
                <a:solidFill>
                  <a:schemeClr val="accent5">
                    <a:lumMod val="50000"/>
                  </a:schemeClr>
                </a:solidFill>
                <a:latin typeface="Times New Roman" panose="02020603050405020304" pitchFamily="18" charset="0"/>
                <a:cs typeface="Times New Roman" panose="02020603050405020304" pitchFamily="18" charset="0"/>
              </a:rPr>
              <a:t>Provides insights into how the model can be improved by suggesting transformations of variables, inclusion of additional variables, or use of different </a:t>
            </a:r>
            <a:r>
              <a:rPr lang="en-IN" sz="2800" dirty="0" err="1">
                <a:solidFill>
                  <a:schemeClr val="accent5">
                    <a:lumMod val="50000"/>
                  </a:schemeClr>
                </a:solidFill>
                <a:latin typeface="Times New Roman" panose="02020603050405020304" pitchFamily="18" charset="0"/>
                <a:cs typeface="Times New Roman" panose="02020603050405020304" pitchFamily="18" charset="0"/>
              </a:rPr>
              <a:t>modeling</a:t>
            </a:r>
            <a:r>
              <a:rPr lang="en-IN" sz="2800" dirty="0">
                <a:solidFill>
                  <a:schemeClr val="accent5">
                    <a:lumMod val="50000"/>
                  </a:schemeClr>
                </a:solidFill>
                <a:latin typeface="Times New Roman" panose="02020603050405020304" pitchFamily="18" charset="0"/>
                <a:cs typeface="Times New Roman" panose="02020603050405020304" pitchFamily="18" charset="0"/>
              </a:rPr>
              <a:t> techniques.</a:t>
            </a:r>
          </a:p>
          <a:p>
            <a:pPr marL="457200" indent="-457200" algn="just" fontAlgn="base">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Identifying Issues: </a:t>
            </a:r>
            <a:r>
              <a:rPr lang="en-IN" sz="2800" dirty="0">
                <a:solidFill>
                  <a:schemeClr val="accent5">
                    <a:lumMod val="50000"/>
                  </a:schemeClr>
                </a:solidFill>
                <a:latin typeface="Times New Roman" panose="02020603050405020304" pitchFamily="18" charset="0"/>
                <a:cs typeface="Times New Roman" panose="02020603050405020304" pitchFamily="18" charset="0"/>
              </a:rPr>
              <a:t>Aids in identifying issues like outliers, non-linearity, and heteroscedasticity, which can be addressed to enhance model performance</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9192505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3323987"/>
          </a:xfrm>
          <a:prstGeom prst="rect">
            <a:avLst/>
          </a:prstGeom>
          <a:noFill/>
        </p:spPr>
        <p:txBody>
          <a:bodyPr wrap="square" rtlCol="0">
            <a:spAutoFit/>
          </a:bodyPr>
          <a:lstStyle/>
          <a:p>
            <a:pPr algn="just"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Distributed plot</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A distributed plot, often referred to as a distribution plot, is used in model visualization to understand the distribution of data or model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predictions.</a:t>
            </a:r>
          </a:p>
          <a:p>
            <a:pPr marL="457200" indent="-457200" algn="just"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This </a:t>
            </a:r>
            <a:r>
              <a:rPr lang="en-IN" sz="2800" dirty="0">
                <a:solidFill>
                  <a:schemeClr val="accent5">
                    <a:lumMod val="50000"/>
                  </a:schemeClr>
                </a:solidFill>
                <a:latin typeface="Times New Roman" panose="02020603050405020304" pitchFamily="18" charset="0"/>
                <a:cs typeface="Times New Roman" panose="02020603050405020304" pitchFamily="18" charset="0"/>
              </a:rPr>
              <a:t>type of plot helps in assessing whether the data follows a specific distribution and identifying patterns, outliers, or anomalies. </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579175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2677656"/>
          </a:xfrm>
          <a:prstGeom prst="rect">
            <a:avLst/>
          </a:prstGeom>
          <a:noFill/>
        </p:spPr>
        <p:txBody>
          <a:bodyPr wrap="square" rtlCol="0">
            <a:spAutoFit/>
          </a:bodyPr>
          <a:lstStyle/>
          <a:p>
            <a:pPr fontAlgn="base">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S</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ome </a:t>
            </a:r>
            <a:r>
              <a:rPr lang="en-IN" sz="2800" dirty="0">
                <a:solidFill>
                  <a:schemeClr val="accent5">
                    <a:lumMod val="50000"/>
                  </a:schemeClr>
                </a:solidFill>
                <a:latin typeface="Times New Roman" panose="02020603050405020304" pitchFamily="18" charset="0"/>
                <a:cs typeface="Times New Roman" panose="02020603050405020304" pitchFamily="18" charset="0"/>
              </a:rPr>
              <a:t>common types of distribution plots used in model visualization</a:t>
            </a:r>
          </a:p>
          <a:p>
            <a:pPr marL="457200" indent="-457200"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Histogram</a:t>
            </a:r>
          </a:p>
          <a:p>
            <a:pPr marL="457200" indent="-457200"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Box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Plot</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Bar Graph</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4053706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889"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3" y="447747"/>
            <a:ext cx="11391793" cy="661207"/>
          </a:xfrm>
          <a:prstGeom prst="rect">
            <a:avLst/>
          </a:prstGeom>
          <a:noFill/>
        </p:spPr>
        <p:txBody>
          <a:bodyPr wrap="square" rtlCol="0">
            <a:spAutoFit/>
          </a:bodyPr>
          <a:lstStyle/>
          <a:p>
            <a:pPr algn="just">
              <a:lnSpc>
                <a:spcPct val="150000"/>
              </a:lnSpc>
            </a:pP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1909762" y="2162175"/>
            <a:ext cx="8372475" cy="2533650"/>
          </a:xfrm>
          <a:prstGeom prst="rect">
            <a:avLst/>
          </a:prstGeom>
        </p:spPr>
      </p:pic>
    </p:spTree>
    <p:extLst>
      <p:ext uri="{BB962C8B-B14F-4D97-AF65-F5344CB8AC3E}">
        <p14:creationId xmlns:p14="http://schemas.microsoft.com/office/powerpoint/2010/main" val="42824912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3" y="446637"/>
            <a:ext cx="11391793" cy="5909310"/>
          </a:xfrm>
          <a:prstGeom prst="rect">
            <a:avLst/>
          </a:prstGeom>
          <a:noFill/>
        </p:spPr>
        <p:txBody>
          <a:bodyPr wrap="square" rtlCol="0">
            <a:spAutoFit/>
          </a:bodyPr>
          <a:lstStyle/>
          <a:p>
            <a:pPr algn="just"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In model visualization, distribution plots can be used to</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Compare the distribution of actual vs. predicted values: This helps in understanding how well the model captures the underlying distribution of the data.</a:t>
            </a:r>
          </a:p>
          <a:p>
            <a:pPr marL="457200" indent="-457200" algn="just" fontAlgn="base">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Visualize </a:t>
            </a:r>
            <a:r>
              <a:rPr lang="en-IN" sz="2800" b="1" dirty="0" err="1" smtClean="0">
                <a:solidFill>
                  <a:schemeClr val="accent5">
                    <a:lumMod val="50000"/>
                  </a:schemeClr>
                </a:solidFill>
                <a:latin typeface="Times New Roman" panose="02020603050405020304" pitchFamily="18" charset="0"/>
                <a:cs typeface="Times New Roman" panose="02020603050405020304" pitchFamily="18" charset="0"/>
              </a:rPr>
              <a:t>residuals:</a:t>
            </a:r>
            <a:r>
              <a:rPr lang="en-IN" sz="2800" dirty="0" err="1" smtClean="0">
                <a:solidFill>
                  <a:schemeClr val="accent5">
                    <a:lumMod val="50000"/>
                  </a:schemeClr>
                </a:solidFill>
                <a:latin typeface="Times New Roman" panose="02020603050405020304" pitchFamily="18" charset="0"/>
                <a:cs typeface="Times New Roman" panose="02020603050405020304" pitchFamily="18" charset="0"/>
              </a:rPr>
              <a:t>Plotting</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 </a:t>
            </a:r>
            <a:r>
              <a:rPr lang="en-IN" sz="2800" dirty="0">
                <a:solidFill>
                  <a:schemeClr val="accent5">
                    <a:lumMod val="50000"/>
                  </a:schemeClr>
                </a:solidFill>
                <a:latin typeface="Times New Roman" panose="02020603050405020304" pitchFamily="18" charset="0"/>
                <a:cs typeface="Times New Roman" panose="02020603050405020304" pitchFamily="18" charset="0"/>
              </a:rPr>
              <a:t>the distribution of residuals (the differences between actual and predicted values) helps in diagnosing model performance and identifying any systematic errors.</a:t>
            </a:r>
          </a:p>
          <a:p>
            <a:pPr marL="457200" indent="-457200" algn="just" fontAlgn="base">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Assess feature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distribution: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Understanding </a:t>
            </a:r>
            <a:r>
              <a:rPr lang="en-IN" sz="2800" dirty="0">
                <a:solidFill>
                  <a:schemeClr val="accent5">
                    <a:lumMod val="50000"/>
                  </a:schemeClr>
                </a:solidFill>
                <a:latin typeface="Times New Roman" panose="02020603050405020304" pitchFamily="18" charset="0"/>
                <a:cs typeface="Times New Roman" panose="02020603050405020304" pitchFamily="18" charset="0"/>
              </a:rPr>
              <a:t>the distribution of input features can help in feature engineering and </a:t>
            </a:r>
            <a:r>
              <a:rPr lang="en-IN" sz="2800" dirty="0" err="1">
                <a:solidFill>
                  <a:schemeClr val="accent5">
                    <a:lumMod val="50000"/>
                  </a:schemeClr>
                </a:solidFill>
                <a:latin typeface="Times New Roman" panose="02020603050405020304" pitchFamily="18" charset="0"/>
                <a:cs typeface="Times New Roman" panose="02020603050405020304" pitchFamily="18" charset="0"/>
              </a:rPr>
              <a:t>preprocessing</a:t>
            </a:r>
            <a:r>
              <a:rPr lang="en-IN" sz="2800" dirty="0">
                <a:solidFill>
                  <a:schemeClr val="accent5">
                    <a:lumMod val="50000"/>
                  </a:schemeClr>
                </a:solidFill>
                <a:latin typeface="Times New Roman" panose="02020603050405020304" pitchFamily="18" charset="0"/>
                <a:cs typeface="Times New Roman" panose="02020603050405020304" pitchFamily="18" charset="0"/>
              </a:rPr>
              <a:t> steps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5764897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3901196"/>
          </a:xfrm>
          <a:prstGeom prst="rect">
            <a:avLst/>
          </a:prstGeom>
          <a:noFill/>
        </p:spPr>
        <p:txBody>
          <a:bodyPr wrap="square" rtlCol="0">
            <a:spAutoFit/>
          </a:bodyPr>
          <a:lstStyle/>
          <a:p>
            <a:pPr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Polynomial Regression and Pipelines</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Polynomial Regression is a form of linear regression in which the relationship between the independent variable xxx and the dependent variable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(y) </a:t>
            </a:r>
            <a:r>
              <a:rPr lang="en-IN" sz="2800" dirty="0">
                <a:solidFill>
                  <a:schemeClr val="accent5">
                    <a:lumMod val="50000"/>
                  </a:schemeClr>
                </a:solidFill>
                <a:latin typeface="Times New Roman" panose="02020603050405020304" pitchFamily="18" charset="0"/>
                <a:cs typeface="Times New Roman" panose="02020603050405020304" pitchFamily="18" charset="0"/>
              </a:rPr>
              <a:t>is </a:t>
            </a:r>
            <a:r>
              <a:rPr lang="en-IN" sz="2800" dirty="0" err="1">
                <a:solidFill>
                  <a:schemeClr val="accent5">
                    <a:lumMod val="50000"/>
                  </a:schemeClr>
                </a:solidFill>
                <a:latin typeface="Times New Roman" panose="02020603050405020304" pitchFamily="18" charset="0"/>
                <a:cs typeface="Times New Roman" panose="02020603050405020304" pitchFamily="18" charset="0"/>
              </a:rPr>
              <a:t>modeled</a:t>
            </a:r>
            <a:r>
              <a:rPr lang="en-IN" sz="2800" dirty="0">
                <a:solidFill>
                  <a:schemeClr val="accent5">
                    <a:lumMod val="50000"/>
                  </a:schemeClr>
                </a:solidFill>
                <a:latin typeface="Times New Roman" panose="02020603050405020304" pitchFamily="18" charset="0"/>
                <a:cs typeface="Times New Roman" panose="02020603050405020304" pitchFamily="18" charset="0"/>
              </a:rPr>
              <a:t> as an nth degree polynomial.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It </a:t>
            </a:r>
            <a:r>
              <a:rPr lang="en-IN" sz="2800" dirty="0">
                <a:solidFill>
                  <a:schemeClr val="accent5">
                    <a:lumMod val="50000"/>
                  </a:schemeClr>
                </a:solidFill>
                <a:latin typeface="Times New Roman" panose="02020603050405020304" pitchFamily="18" charset="0"/>
                <a:cs typeface="Times New Roman" panose="02020603050405020304" pitchFamily="18" charset="0"/>
              </a:rPr>
              <a:t>allows for the </a:t>
            </a:r>
            <a:r>
              <a:rPr lang="en-IN" sz="2800" dirty="0" err="1">
                <a:solidFill>
                  <a:schemeClr val="accent5">
                    <a:lumMod val="50000"/>
                  </a:schemeClr>
                </a:solidFill>
                <a:latin typeface="Times New Roman" panose="02020603050405020304" pitchFamily="18" charset="0"/>
                <a:cs typeface="Times New Roman" panose="02020603050405020304" pitchFamily="18" charset="0"/>
              </a:rPr>
              <a:t>modeling</a:t>
            </a:r>
            <a:r>
              <a:rPr lang="en-IN" sz="2800" dirty="0">
                <a:solidFill>
                  <a:schemeClr val="accent5">
                    <a:lumMod val="50000"/>
                  </a:schemeClr>
                </a:solidFill>
                <a:latin typeface="Times New Roman" panose="02020603050405020304" pitchFamily="18" charset="0"/>
                <a:cs typeface="Times New Roman" panose="02020603050405020304" pitchFamily="18" charset="0"/>
              </a:rPr>
              <a:t> of non-linear relationships by introducing polynomial terms into the regression equation</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164615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15655" y="591590"/>
            <a:ext cx="11745716" cy="5262979"/>
          </a:xfrm>
          <a:prstGeom prst="rect">
            <a:avLst/>
          </a:prstGeom>
          <a:noFill/>
        </p:spPr>
        <p:txBody>
          <a:bodyPr wrap="square" rtlCol="0">
            <a:spAutoFit/>
          </a:bodyPr>
          <a:lstStyle/>
          <a:p>
            <a:pPr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Polynomial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Regression Equation</a:t>
            </a:r>
            <a:endParaRPr lang="en-IN" sz="2800" b="1"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y=</a:t>
            </a:r>
            <a:r>
              <a:rPr lang="el-GR" sz="2800" dirty="0">
                <a:solidFill>
                  <a:schemeClr val="accent5">
                    <a:lumMod val="50000"/>
                  </a:schemeClr>
                </a:solidFill>
                <a:latin typeface="Times New Roman" panose="02020603050405020304" pitchFamily="18" charset="0"/>
                <a:cs typeface="Times New Roman" panose="02020603050405020304" pitchFamily="18" charset="0"/>
              </a:rPr>
              <a:t>β</a:t>
            </a:r>
            <a:r>
              <a:rPr lang="el-GR" sz="2800" baseline="-25000" dirty="0">
                <a:solidFill>
                  <a:schemeClr val="accent5">
                    <a:lumMod val="50000"/>
                  </a:schemeClr>
                </a:solidFill>
                <a:latin typeface="Times New Roman" panose="02020603050405020304" pitchFamily="18" charset="0"/>
                <a:cs typeface="Times New Roman" panose="02020603050405020304" pitchFamily="18" charset="0"/>
              </a:rPr>
              <a:t>0</a:t>
            </a:r>
            <a:r>
              <a:rPr lang="el-GR" sz="2800" dirty="0">
                <a:solidFill>
                  <a:schemeClr val="accent5">
                    <a:lumMod val="50000"/>
                  </a:schemeClr>
                </a:solidFill>
                <a:latin typeface="Times New Roman" panose="02020603050405020304" pitchFamily="18" charset="0"/>
                <a:cs typeface="Times New Roman" panose="02020603050405020304" pitchFamily="18" charset="0"/>
              </a:rPr>
              <a:t>​+β</a:t>
            </a:r>
            <a:r>
              <a:rPr lang="el-GR" sz="2800" baseline="-25000" dirty="0">
                <a:solidFill>
                  <a:schemeClr val="accent5">
                    <a:lumMod val="50000"/>
                  </a:schemeClr>
                </a:solidFill>
                <a:latin typeface="Times New Roman" panose="02020603050405020304" pitchFamily="18" charset="0"/>
                <a:cs typeface="Times New Roman" panose="02020603050405020304" pitchFamily="18" charset="0"/>
              </a:rPr>
              <a:t>1</a:t>
            </a:r>
            <a:r>
              <a:rPr lang="el-GR" sz="2800" dirty="0">
                <a:solidFill>
                  <a:schemeClr val="accent5">
                    <a:lumMod val="50000"/>
                  </a:schemeClr>
                </a:solidFill>
                <a:latin typeface="Times New Roman" panose="02020603050405020304" pitchFamily="18" charset="0"/>
                <a:cs typeface="Times New Roman" panose="02020603050405020304" pitchFamily="18" charset="0"/>
              </a:rPr>
              <a:t>​</a:t>
            </a:r>
            <a:r>
              <a:rPr lang="en-IN" sz="2800" dirty="0">
                <a:solidFill>
                  <a:schemeClr val="accent5">
                    <a:lumMod val="50000"/>
                  </a:schemeClr>
                </a:solidFill>
                <a:latin typeface="Times New Roman" panose="02020603050405020304" pitchFamily="18" charset="0"/>
                <a:cs typeface="Times New Roman" panose="02020603050405020304" pitchFamily="18" charset="0"/>
              </a:rPr>
              <a:t>x+</a:t>
            </a:r>
            <a:r>
              <a:rPr lang="el-GR" sz="2800" dirty="0">
                <a:solidFill>
                  <a:schemeClr val="accent5">
                    <a:lumMod val="50000"/>
                  </a:schemeClr>
                </a:solidFill>
                <a:latin typeface="Times New Roman" panose="02020603050405020304" pitchFamily="18" charset="0"/>
                <a:cs typeface="Times New Roman" panose="02020603050405020304" pitchFamily="18" charset="0"/>
              </a:rPr>
              <a:t>β</a:t>
            </a:r>
            <a:r>
              <a:rPr lang="el-GR" sz="2800" baseline="-25000" dirty="0">
                <a:solidFill>
                  <a:schemeClr val="accent5">
                    <a:lumMod val="50000"/>
                  </a:schemeClr>
                </a:solidFill>
                <a:latin typeface="Times New Roman" panose="02020603050405020304" pitchFamily="18" charset="0"/>
                <a:cs typeface="Times New Roman" panose="02020603050405020304" pitchFamily="18" charset="0"/>
              </a:rPr>
              <a:t>2</a:t>
            </a:r>
            <a:r>
              <a:rPr lang="el-GR" sz="2800" dirty="0">
                <a:solidFill>
                  <a:schemeClr val="accent5">
                    <a:lumMod val="50000"/>
                  </a:schemeClr>
                </a:solidFill>
                <a:latin typeface="Times New Roman" panose="02020603050405020304" pitchFamily="18" charset="0"/>
                <a:cs typeface="Times New Roman" panose="02020603050405020304" pitchFamily="18" charset="0"/>
              </a:rPr>
              <a:t>​</a:t>
            </a:r>
            <a:r>
              <a:rPr lang="en-IN" sz="2800" dirty="0">
                <a:solidFill>
                  <a:schemeClr val="accent5">
                    <a:lumMod val="50000"/>
                  </a:schemeClr>
                </a:solidFill>
                <a:latin typeface="Times New Roman" panose="02020603050405020304" pitchFamily="18" charset="0"/>
                <a:cs typeface="Times New Roman" panose="02020603050405020304" pitchFamily="18" charset="0"/>
              </a:rPr>
              <a:t>x</a:t>
            </a:r>
            <a:r>
              <a:rPr lang="en-IN" sz="2800" baseline="30000" dirty="0">
                <a:solidFill>
                  <a:schemeClr val="accent5">
                    <a:lumMod val="50000"/>
                  </a:schemeClr>
                </a:solidFill>
                <a:latin typeface="Times New Roman" panose="02020603050405020304" pitchFamily="18" charset="0"/>
                <a:cs typeface="Times New Roman" panose="02020603050405020304" pitchFamily="18" charset="0"/>
              </a:rPr>
              <a:t>2</a:t>
            </a:r>
            <a:r>
              <a:rPr lang="en-IN" sz="2800" dirty="0">
                <a:solidFill>
                  <a:schemeClr val="accent5">
                    <a:lumMod val="50000"/>
                  </a:schemeClr>
                </a:solidFill>
                <a:latin typeface="Times New Roman" panose="02020603050405020304" pitchFamily="18" charset="0"/>
                <a:cs typeface="Times New Roman" panose="02020603050405020304" pitchFamily="18" charset="0"/>
              </a:rPr>
              <a:t>+</a:t>
            </a:r>
            <a:r>
              <a:rPr lang="el-GR" sz="2800" dirty="0">
                <a:solidFill>
                  <a:schemeClr val="accent5">
                    <a:lumMod val="50000"/>
                  </a:schemeClr>
                </a:solidFill>
                <a:latin typeface="Times New Roman" panose="02020603050405020304" pitchFamily="18" charset="0"/>
                <a:cs typeface="Times New Roman" panose="02020603050405020304" pitchFamily="18" charset="0"/>
              </a:rPr>
              <a:t>β</a:t>
            </a:r>
            <a:r>
              <a:rPr lang="el-GR" sz="2800" baseline="-25000" dirty="0">
                <a:solidFill>
                  <a:schemeClr val="accent5">
                    <a:lumMod val="50000"/>
                  </a:schemeClr>
                </a:solidFill>
                <a:latin typeface="Times New Roman" panose="02020603050405020304" pitchFamily="18" charset="0"/>
                <a:cs typeface="Times New Roman" panose="02020603050405020304" pitchFamily="18" charset="0"/>
              </a:rPr>
              <a:t>3</a:t>
            </a:r>
            <a:r>
              <a:rPr lang="el-GR" sz="2800" dirty="0">
                <a:solidFill>
                  <a:schemeClr val="accent5">
                    <a:lumMod val="50000"/>
                  </a:schemeClr>
                </a:solidFill>
                <a:latin typeface="Times New Roman" panose="02020603050405020304" pitchFamily="18" charset="0"/>
                <a:cs typeface="Times New Roman" panose="02020603050405020304" pitchFamily="18" charset="0"/>
              </a:rPr>
              <a:t>​</a:t>
            </a:r>
            <a:r>
              <a:rPr lang="en-IN" sz="2800" dirty="0">
                <a:solidFill>
                  <a:schemeClr val="accent5">
                    <a:lumMod val="50000"/>
                  </a:schemeClr>
                </a:solidFill>
                <a:latin typeface="Times New Roman" panose="02020603050405020304" pitchFamily="18" charset="0"/>
                <a:cs typeface="Times New Roman" panose="02020603050405020304" pitchFamily="18" charset="0"/>
              </a:rPr>
              <a:t>x</a:t>
            </a:r>
            <a:r>
              <a:rPr lang="en-IN" sz="2800" baseline="30000" dirty="0">
                <a:solidFill>
                  <a:schemeClr val="accent5">
                    <a:lumMod val="50000"/>
                  </a:schemeClr>
                </a:solidFill>
                <a:latin typeface="Times New Roman" panose="02020603050405020304" pitchFamily="18" charset="0"/>
                <a:cs typeface="Times New Roman" panose="02020603050405020304" pitchFamily="18" charset="0"/>
              </a:rPr>
              <a:t>3</a:t>
            </a:r>
            <a:r>
              <a:rPr lang="en-IN" sz="2800" dirty="0">
                <a:solidFill>
                  <a:schemeClr val="accent5">
                    <a:lumMod val="50000"/>
                  </a:schemeClr>
                </a:solidFill>
                <a:latin typeface="Times New Roman" panose="02020603050405020304" pitchFamily="18" charset="0"/>
                <a:cs typeface="Times New Roman" panose="02020603050405020304" pitchFamily="18" charset="0"/>
              </a:rPr>
              <a:t>+…+</a:t>
            </a:r>
            <a:r>
              <a:rPr lang="el-GR" sz="2800" dirty="0">
                <a:solidFill>
                  <a:schemeClr val="accent5">
                    <a:lumMod val="50000"/>
                  </a:schemeClr>
                </a:solidFill>
                <a:latin typeface="Times New Roman" panose="02020603050405020304" pitchFamily="18" charset="0"/>
                <a:cs typeface="Times New Roman" panose="02020603050405020304" pitchFamily="18" charset="0"/>
              </a:rPr>
              <a:t>β</a:t>
            </a:r>
            <a:r>
              <a:rPr lang="en-IN" sz="2800" baseline="-25000" dirty="0">
                <a:solidFill>
                  <a:schemeClr val="accent5">
                    <a:lumMod val="50000"/>
                  </a:schemeClr>
                </a:solidFill>
                <a:latin typeface="Times New Roman" panose="02020603050405020304" pitchFamily="18" charset="0"/>
                <a:cs typeface="Times New Roman" panose="02020603050405020304" pitchFamily="18" charset="0"/>
              </a:rPr>
              <a:t>n</a:t>
            </a:r>
            <a:r>
              <a:rPr lang="en-IN" sz="2800" dirty="0">
                <a:solidFill>
                  <a:schemeClr val="accent5">
                    <a:lumMod val="50000"/>
                  </a:schemeClr>
                </a:solidFill>
                <a:latin typeface="Times New Roman" panose="02020603050405020304" pitchFamily="18" charset="0"/>
                <a:cs typeface="Times New Roman" panose="02020603050405020304" pitchFamily="18" charset="0"/>
              </a:rPr>
              <a:t>​</a:t>
            </a:r>
            <a:r>
              <a:rPr lang="en-IN" sz="2800" dirty="0" err="1">
                <a:solidFill>
                  <a:schemeClr val="accent5">
                    <a:lumMod val="50000"/>
                  </a:schemeClr>
                </a:solidFill>
                <a:latin typeface="Times New Roman" panose="02020603050405020304" pitchFamily="18" charset="0"/>
                <a:cs typeface="Times New Roman" panose="02020603050405020304" pitchFamily="18" charset="0"/>
              </a:rPr>
              <a:t>x</a:t>
            </a:r>
            <a:r>
              <a:rPr lang="en-IN" sz="2800" baseline="30000" dirty="0" err="1">
                <a:solidFill>
                  <a:schemeClr val="accent5">
                    <a:lumMod val="50000"/>
                  </a:schemeClr>
                </a:solidFill>
                <a:latin typeface="Times New Roman" panose="02020603050405020304" pitchFamily="18" charset="0"/>
                <a:cs typeface="Times New Roman" panose="02020603050405020304" pitchFamily="18" charset="0"/>
              </a:rPr>
              <a:t>n</a:t>
            </a:r>
            <a:r>
              <a:rPr lang="en-IN" sz="2800" dirty="0">
                <a:solidFill>
                  <a:schemeClr val="accent5">
                    <a:lumMod val="50000"/>
                  </a:schemeClr>
                </a:solidFill>
                <a:latin typeface="Times New Roman" panose="02020603050405020304" pitchFamily="18" charset="0"/>
                <a:cs typeface="Times New Roman" panose="02020603050405020304" pitchFamily="18" charset="0"/>
              </a:rPr>
              <a:t>+</a:t>
            </a:r>
            <a:r>
              <a:rPr lang="el-GR" sz="2800" dirty="0">
                <a:solidFill>
                  <a:schemeClr val="accent5">
                    <a:lumMod val="50000"/>
                  </a:schemeClr>
                </a:solidFill>
                <a:latin typeface="Times New Roman" panose="02020603050405020304" pitchFamily="18" charset="0"/>
                <a:cs typeface="Times New Roman" panose="02020603050405020304" pitchFamily="18" charset="0"/>
              </a:rPr>
              <a:t>ϵ</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Here, </a:t>
            </a:r>
            <a:r>
              <a:rPr lang="el-GR" sz="2800" dirty="0">
                <a:solidFill>
                  <a:schemeClr val="accent5">
                    <a:lumMod val="50000"/>
                  </a:schemeClr>
                </a:solidFill>
                <a:latin typeface="Times New Roman" panose="02020603050405020304" pitchFamily="18" charset="0"/>
                <a:cs typeface="Times New Roman" panose="02020603050405020304" pitchFamily="18" charset="0"/>
              </a:rPr>
              <a:t>β</a:t>
            </a:r>
            <a:r>
              <a:rPr lang="el-GR" sz="2800" baseline="-25000" dirty="0">
                <a:solidFill>
                  <a:schemeClr val="accent5">
                    <a:lumMod val="50000"/>
                  </a:schemeClr>
                </a:solidFill>
                <a:latin typeface="Times New Roman" panose="02020603050405020304" pitchFamily="18" charset="0"/>
                <a:cs typeface="Times New Roman" panose="02020603050405020304" pitchFamily="18" charset="0"/>
              </a:rPr>
              <a:t>0</a:t>
            </a:r>
            <a:r>
              <a:rPr lang="el-GR" sz="2800" dirty="0">
                <a:solidFill>
                  <a:schemeClr val="accent5">
                    <a:lumMod val="50000"/>
                  </a:schemeClr>
                </a:solidFill>
                <a:latin typeface="Times New Roman" panose="02020603050405020304" pitchFamily="18" charset="0"/>
                <a:cs typeface="Times New Roman" panose="02020603050405020304" pitchFamily="18" charset="0"/>
              </a:rPr>
              <a:t>,β</a:t>
            </a:r>
            <a:r>
              <a:rPr lang="el-GR" sz="2800" baseline="-25000" dirty="0">
                <a:solidFill>
                  <a:schemeClr val="accent5">
                    <a:lumMod val="50000"/>
                  </a:schemeClr>
                </a:solidFill>
                <a:latin typeface="Times New Roman" panose="02020603050405020304" pitchFamily="18" charset="0"/>
                <a:cs typeface="Times New Roman" panose="02020603050405020304" pitchFamily="18" charset="0"/>
              </a:rPr>
              <a:t>1</a:t>
            </a:r>
            <a:r>
              <a:rPr lang="el-GR" sz="2800" dirty="0">
                <a:solidFill>
                  <a:schemeClr val="accent5">
                    <a:lumMod val="50000"/>
                  </a:schemeClr>
                </a:solidFill>
                <a:latin typeface="Times New Roman" panose="02020603050405020304" pitchFamily="18" charset="0"/>
                <a:cs typeface="Times New Roman" panose="02020603050405020304" pitchFamily="18" charset="0"/>
              </a:rPr>
              <a:t>,β</a:t>
            </a:r>
            <a:r>
              <a:rPr lang="el-GR" sz="2800" baseline="-25000" dirty="0">
                <a:solidFill>
                  <a:schemeClr val="accent5">
                    <a:lumMod val="50000"/>
                  </a:schemeClr>
                </a:solidFill>
                <a:latin typeface="Times New Roman" panose="02020603050405020304" pitchFamily="18" charset="0"/>
                <a:cs typeface="Times New Roman" panose="02020603050405020304" pitchFamily="18" charset="0"/>
              </a:rPr>
              <a:t>2</a:t>
            </a:r>
            <a:r>
              <a:rPr lang="el-GR" sz="2800" dirty="0">
                <a:solidFill>
                  <a:schemeClr val="accent5">
                    <a:lumMod val="50000"/>
                  </a:schemeClr>
                </a:solidFill>
                <a:latin typeface="Times New Roman" panose="02020603050405020304" pitchFamily="18" charset="0"/>
                <a:cs typeface="Times New Roman" panose="02020603050405020304" pitchFamily="18" charset="0"/>
              </a:rPr>
              <a:t>,…,β</a:t>
            </a:r>
            <a:r>
              <a:rPr lang="en-IN" sz="2800" baseline="-25000" dirty="0" smtClean="0">
                <a:solidFill>
                  <a:schemeClr val="accent5">
                    <a:lumMod val="50000"/>
                  </a:schemeClr>
                </a:solidFill>
                <a:latin typeface="Times New Roman" panose="02020603050405020304" pitchFamily="18" charset="0"/>
                <a:cs typeface="Times New Roman" panose="02020603050405020304" pitchFamily="18" charset="0"/>
              </a:rPr>
              <a:t>n</a:t>
            </a:r>
            <a:r>
              <a:rPr lang="en-IN" sz="2800" dirty="0">
                <a:solidFill>
                  <a:schemeClr val="accent5">
                    <a:lumMod val="50000"/>
                  </a:schemeClr>
                </a:solidFill>
                <a:latin typeface="Times New Roman" panose="02020603050405020304" pitchFamily="18" charset="0"/>
                <a:cs typeface="Times New Roman" panose="02020603050405020304" pitchFamily="18" charset="0"/>
              </a:rPr>
              <a:t>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are </a:t>
            </a:r>
            <a:r>
              <a:rPr lang="en-IN" sz="2800" dirty="0">
                <a:solidFill>
                  <a:schemeClr val="accent5">
                    <a:lumMod val="50000"/>
                  </a:schemeClr>
                </a:solidFill>
                <a:latin typeface="Times New Roman" panose="02020603050405020304" pitchFamily="18" charset="0"/>
                <a:cs typeface="Times New Roman" panose="02020603050405020304" pitchFamily="18" charset="0"/>
              </a:rPr>
              <a:t>the coefficients of the polynomial terms, and </a:t>
            </a:r>
            <a:r>
              <a:rPr lang="el-GR" sz="2800" dirty="0">
                <a:solidFill>
                  <a:schemeClr val="accent5">
                    <a:lumMod val="50000"/>
                  </a:schemeClr>
                </a:solidFill>
                <a:latin typeface="Times New Roman" panose="02020603050405020304" pitchFamily="18" charset="0"/>
                <a:cs typeface="Times New Roman" panose="02020603050405020304" pitchFamily="18" charset="0"/>
              </a:rPr>
              <a:t>ϵ\</a:t>
            </a:r>
            <a:r>
              <a:rPr lang="en-IN" sz="2800" dirty="0">
                <a:solidFill>
                  <a:schemeClr val="accent5">
                    <a:lumMod val="50000"/>
                  </a:schemeClr>
                </a:solidFill>
                <a:latin typeface="Times New Roman" panose="02020603050405020304" pitchFamily="18" charset="0"/>
                <a:cs typeface="Times New Roman" panose="02020603050405020304" pitchFamily="18" charset="0"/>
              </a:rPr>
              <a:t>epsilon</a:t>
            </a:r>
            <a:r>
              <a:rPr lang="el-GR" sz="2800" dirty="0">
                <a:solidFill>
                  <a:schemeClr val="accent5">
                    <a:lumMod val="50000"/>
                  </a:schemeClr>
                </a:solidFill>
                <a:latin typeface="Times New Roman" panose="02020603050405020304" pitchFamily="18" charset="0"/>
                <a:cs typeface="Times New Roman" panose="02020603050405020304" pitchFamily="18" charset="0"/>
              </a:rPr>
              <a:t>ϵ </a:t>
            </a:r>
            <a:r>
              <a:rPr lang="en-IN" sz="2800" dirty="0">
                <a:solidFill>
                  <a:schemeClr val="accent5">
                    <a:lumMod val="50000"/>
                  </a:schemeClr>
                </a:solidFill>
                <a:latin typeface="Times New Roman" panose="02020603050405020304" pitchFamily="18" charset="0"/>
                <a:cs typeface="Times New Roman" panose="02020603050405020304" pitchFamily="18" charset="0"/>
              </a:rPr>
              <a:t>is the error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term</a:t>
            </a:r>
          </a:p>
          <a:p>
            <a:pPr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Steps to Implement Polynomial Regression</a:t>
            </a:r>
          </a:p>
          <a:p>
            <a:pPr marL="457200" indent="-457200" fontAlgn="base">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Transform the Data: </a:t>
            </a:r>
            <a:r>
              <a:rPr lang="en-IN" sz="2800" dirty="0">
                <a:solidFill>
                  <a:schemeClr val="accent5">
                    <a:lumMod val="50000"/>
                  </a:schemeClr>
                </a:solidFill>
                <a:latin typeface="Times New Roman" panose="02020603050405020304" pitchFamily="18" charset="0"/>
                <a:cs typeface="Times New Roman" panose="02020603050405020304" pitchFamily="18" charset="0"/>
              </a:rPr>
              <a:t>Convert the original features into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polynomial features</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fontAlgn="base">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Fit the Model: </a:t>
            </a:r>
            <a:r>
              <a:rPr lang="en-IN" sz="2800" dirty="0">
                <a:solidFill>
                  <a:schemeClr val="accent5">
                    <a:lumMod val="50000"/>
                  </a:schemeClr>
                </a:solidFill>
                <a:latin typeface="Times New Roman" panose="02020603050405020304" pitchFamily="18" charset="0"/>
                <a:cs typeface="Times New Roman" panose="02020603050405020304" pitchFamily="18" charset="0"/>
              </a:rPr>
              <a:t>Use linear regression to fit the transformed features.</a:t>
            </a:r>
          </a:p>
          <a:p>
            <a:pPr marL="457200" indent="-457200" fontAlgn="base">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Predict: </a:t>
            </a:r>
            <a:r>
              <a:rPr lang="en-IN" sz="2800" dirty="0">
                <a:solidFill>
                  <a:schemeClr val="accent5">
                    <a:lumMod val="50000"/>
                  </a:schemeClr>
                </a:solidFill>
                <a:latin typeface="Times New Roman" panose="02020603050405020304" pitchFamily="18" charset="0"/>
                <a:cs typeface="Times New Roman" panose="02020603050405020304" pitchFamily="18" charset="0"/>
              </a:rPr>
              <a:t>Use the fitted model to make predictions on new data</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8642771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3254865"/>
          </a:xfrm>
          <a:prstGeom prst="rect">
            <a:avLst/>
          </a:prstGeom>
          <a:noFill/>
        </p:spPr>
        <p:txBody>
          <a:bodyPr wrap="square" rtlCol="0">
            <a:spAutoFit/>
          </a:bodyPr>
          <a:lstStyle/>
          <a:p>
            <a:pPr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Pipelines</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In machine learning, a pipeline is a tool that helps automate the workflow of creating and training models. </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Pipelines are especially useful for sequentially applying a series of transformations and a final estimator</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4204618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3323987"/>
          </a:xfrm>
          <a:prstGeom prst="rect">
            <a:avLst/>
          </a:prstGeom>
          <a:noFill/>
        </p:spPr>
        <p:txBody>
          <a:bodyPr wrap="square" rtlCol="0">
            <a:spAutoFit/>
          </a:bodyPr>
          <a:lstStyle/>
          <a:p>
            <a:pPr algn="just"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Benefits of Pipelines:</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Automation: Automates the process of transforming data and fitting models.</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Efficiency: Streamlines the workflow, making the process more efficient.</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Reproducibility: Ensures that the same steps are applied consistently</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42733911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3323987"/>
          </a:xfrm>
          <a:prstGeom prst="rect">
            <a:avLst/>
          </a:prstGeom>
          <a:noFill/>
        </p:spPr>
        <p:txBody>
          <a:bodyPr wrap="square" rtlCol="0">
            <a:spAutoFit/>
          </a:bodyPr>
          <a:lstStyle/>
          <a:p>
            <a:pPr algn="just"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Measures for In-sample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Evaluation</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In-sample evaluation measures are used to assess how well a model fits the training data.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These </a:t>
            </a:r>
            <a:r>
              <a:rPr lang="en-IN" sz="2800" dirty="0">
                <a:solidFill>
                  <a:schemeClr val="accent5">
                    <a:lumMod val="50000"/>
                  </a:schemeClr>
                </a:solidFill>
                <a:latin typeface="Times New Roman" panose="02020603050405020304" pitchFamily="18" charset="0"/>
                <a:cs typeface="Times New Roman" panose="02020603050405020304" pitchFamily="18" charset="0"/>
              </a:rPr>
              <a:t>measures provide insights into the model's accuracy and performance on the data it was trained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on.</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168871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p:cNvSpPr txBox="1"/>
              <p:nvPr/>
            </p:nvSpPr>
            <p:spPr>
              <a:xfrm>
                <a:off x="400103" y="708413"/>
                <a:ext cx="11391793" cy="4240007"/>
              </a:xfrm>
              <a:prstGeom prst="rect">
                <a:avLst/>
              </a:prstGeom>
              <a:noFill/>
            </p:spPr>
            <p:txBody>
              <a:bodyPr wrap="square" rtlCol="0">
                <a:spAutoFit/>
              </a:bodyPr>
              <a:lstStyle/>
              <a:p>
                <a:pPr algn="just"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For Regression Models</a:t>
                </a:r>
              </a:p>
              <a:p>
                <a:pPr algn="just" fontAlgn="base">
                  <a:lnSpc>
                    <a:spcPct val="150000"/>
                  </a:lnSpc>
                </a:pP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1. Mean </a:t>
                </a:r>
                <a:r>
                  <a:rPr lang="en-IN" sz="2800" b="1" dirty="0">
                    <a:solidFill>
                      <a:schemeClr val="accent5">
                        <a:lumMod val="50000"/>
                      </a:schemeClr>
                    </a:solidFill>
                    <a:latin typeface="Times New Roman" panose="02020603050405020304" pitchFamily="18" charset="0"/>
                    <a:cs typeface="Times New Roman" panose="02020603050405020304" pitchFamily="18" charset="0"/>
                  </a:rPr>
                  <a:t>Absolute Error (MAE)</a:t>
                </a:r>
              </a:p>
              <a:p>
                <a:pPr marL="457200" indent="-457200" algn="ctr" fontAlgn="base">
                  <a:lnSpc>
                    <a:spcPct val="150000"/>
                  </a:lnSpc>
                  <a:buFont typeface="Arial" panose="020B0604020202020204" pitchFamily="34" charset="0"/>
                  <a:buChar char="•"/>
                </a:pPr>
                <a14:m>
                  <m:oMath xmlns:m="http://schemas.openxmlformats.org/officeDocument/2006/math">
                    <m:r>
                      <a:rPr lang="en-IN" sz="2800">
                        <a:solidFill>
                          <a:schemeClr val="accent5">
                            <a:lumMod val="50000"/>
                          </a:schemeClr>
                        </a:solidFill>
                        <a:latin typeface="Cambria Math" panose="02040503050406030204" pitchFamily="18" charset="0"/>
                        <a:cs typeface="Times New Roman" panose="02020603050405020304" pitchFamily="18" charset="0"/>
                      </a:rPr>
                      <m:t>𝑀𝐴𝐸</m:t>
                    </m:r>
                    <m:r>
                      <a:rPr lang="en-IN" sz="2800">
                        <a:solidFill>
                          <a:schemeClr val="accent5">
                            <a:lumMod val="50000"/>
                          </a:schemeClr>
                        </a:solidFill>
                        <a:latin typeface="Cambria Math" panose="02040503050406030204" pitchFamily="18" charset="0"/>
                        <a:cs typeface="Times New Roman" panose="02020603050405020304" pitchFamily="18" charset="0"/>
                      </a:rPr>
                      <m:t>=</m:t>
                    </m:r>
                    <m:f>
                      <m:fPr>
                        <m:ctrlPr>
                          <a:rPr lang="en-IN" sz="2800" i="1">
                            <a:solidFill>
                              <a:schemeClr val="accent5">
                                <a:lumMod val="50000"/>
                              </a:schemeClr>
                            </a:solidFill>
                            <a:latin typeface="Cambria Math" panose="02040503050406030204" pitchFamily="18" charset="0"/>
                            <a:cs typeface="Times New Roman" panose="02020603050405020304" pitchFamily="18" charset="0"/>
                          </a:rPr>
                        </m:ctrlPr>
                      </m:fPr>
                      <m:num>
                        <m:r>
                          <a:rPr lang="en-IN" sz="2800">
                            <a:solidFill>
                              <a:schemeClr val="accent5">
                                <a:lumMod val="50000"/>
                              </a:schemeClr>
                            </a:solidFill>
                            <a:latin typeface="Cambria Math" panose="02040503050406030204" pitchFamily="18" charset="0"/>
                            <a:cs typeface="Times New Roman" panose="02020603050405020304" pitchFamily="18" charset="0"/>
                          </a:rPr>
                          <m:t>1</m:t>
                        </m:r>
                      </m:num>
                      <m:den>
                        <m:r>
                          <a:rPr lang="en-IN" sz="2800">
                            <a:solidFill>
                              <a:schemeClr val="accent5">
                                <a:lumMod val="50000"/>
                              </a:schemeClr>
                            </a:solidFill>
                            <a:latin typeface="Cambria Math" panose="02040503050406030204" pitchFamily="18" charset="0"/>
                            <a:cs typeface="Times New Roman" panose="02020603050405020304" pitchFamily="18" charset="0"/>
                          </a:rPr>
                          <m:t>𝑛</m:t>
                        </m:r>
                      </m:den>
                    </m:f>
                    <m:nary>
                      <m:naryPr>
                        <m:chr m:val="∑"/>
                        <m:limLoc m:val="subSup"/>
                        <m:ctrlPr>
                          <a:rPr lang="en-IN" sz="2800" i="1">
                            <a:solidFill>
                              <a:schemeClr val="accent5">
                                <a:lumMod val="50000"/>
                              </a:schemeClr>
                            </a:solidFill>
                            <a:latin typeface="Cambria Math" panose="02040503050406030204" pitchFamily="18" charset="0"/>
                            <a:cs typeface="Times New Roman" panose="02020603050405020304" pitchFamily="18" charset="0"/>
                          </a:rPr>
                        </m:ctrlPr>
                      </m:naryPr>
                      <m:sub>
                        <m:r>
                          <m:rPr>
                            <m:brk m:alnAt="25"/>
                          </m:rPr>
                          <a:rPr lang="en-IN" sz="2800">
                            <a:solidFill>
                              <a:schemeClr val="accent5">
                                <a:lumMod val="50000"/>
                              </a:schemeClr>
                            </a:solidFill>
                            <a:latin typeface="Cambria Math" panose="02040503050406030204" pitchFamily="18" charset="0"/>
                            <a:cs typeface="Times New Roman" panose="02020603050405020304" pitchFamily="18" charset="0"/>
                          </a:rPr>
                          <m:t>𝑖</m:t>
                        </m:r>
                        <m:r>
                          <a:rPr lang="en-IN" sz="2800">
                            <a:solidFill>
                              <a:schemeClr val="accent5">
                                <a:lumMod val="50000"/>
                              </a:schemeClr>
                            </a:solidFill>
                            <a:latin typeface="Cambria Math" panose="02040503050406030204" pitchFamily="18" charset="0"/>
                            <a:cs typeface="Times New Roman" panose="02020603050405020304" pitchFamily="18" charset="0"/>
                          </a:rPr>
                          <m:t>=1</m:t>
                        </m:r>
                      </m:sub>
                      <m:sup>
                        <m:r>
                          <a:rPr lang="en-IN" sz="2800">
                            <a:solidFill>
                              <a:schemeClr val="accent5">
                                <a:lumMod val="50000"/>
                              </a:schemeClr>
                            </a:solidFill>
                            <a:latin typeface="Cambria Math" panose="02040503050406030204" pitchFamily="18" charset="0"/>
                            <a:cs typeface="Times New Roman" panose="02020603050405020304" pitchFamily="18" charset="0"/>
                          </a:rPr>
                          <m:t>𝑛</m:t>
                        </m:r>
                      </m:sup>
                      <m:e>
                        <m:r>
                          <a:rPr lang="en-IN" sz="2800">
                            <a:solidFill>
                              <a:schemeClr val="accent5">
                                <a:lumMod val="50000"/>
                              </a:schemeClr>
                            </a:solidFill>
                            <a:latin typeface="Cambria Math" panose="02040503050406030204" pitchFamily="18" charset="0"/>
                            <a:cs typeface="Times New Roman" panose="02020603050405020304" pitchFamily="18" charset="0"/>
                          </a:rPr>
                          <m:t>|</m:t>
                        </m:r>
                        <m:sSub>
                          <m:sSubPr>
                            <m:ctrlPr>
                              <a:rPr lang="en-IN" sz="2800" i="1">
                                <a:solidFill>
                                  <a:schemeClr val="accent5">
                                    <a:lumMod val="50000"/>
                                  </a:schemeClr>
                                </a:solidFill>
                                <a:latin typeface="Cambria Math" panose="02040503050406030204" pitchFamily="18" charset="0"/>
                                <a:cs typeface="Times New Roman" panose="02020603050405020304" pitchFamily="18" charset="0"/>
                              </a:rPr>
                            </m:ctrlPr>
                          </m:sSubPr>
                          <m:e>
                            <m:r>
                              <a:rPr lang="en-IN" sz="2800">
                                <a:solidFill>
                                  <a:schemeClr val="accent5">
                                    <a:lumMod val="50000"/>
                                  </a:schemeClr>
                                </a:solidFill>
                                <a:latin typeface="Cambria Math" panose="02040503050406030204" pitchFamily="18" charset="0"/>
                                <a:cs typeface="Times New Roman" panose="02020603050405020304" pitchFamily="18" charset="0"/>
                              </a:rPr>
                              <m:t>𝑦</m:t>
                            </m:r>
                          </m:e>
                          <m:sub>
                            <m:r>
                              <a:rPr lang="en-IN" sz="2800">
                                <a:solidFill>
                                  <a:schemeClr val="accent5">
                                    <a:lumMod val="50000"/>
                                  </a:schemeClr>
                                </a:solidFill>
                                <a:latin typeface="Cambria Math" panose="02040503050406030204" pitchFamily="18" charset="0"/>
                                <a:cs typeface="Times New Roman" panose="02020603050405020304" pitchFamily="18" charset="0"/>
                              </a:rPr>
                              <m:t>𝑖</m:t>
                            </m:r>
                          </m:sub>
                        </m:sSub>
                        <m:r>
                          <a:rPr lang="en-IN" sz="2800">
                            <a:solidFill>
                              <a:schemeClr val="accent5">
                                <a:lumMod val="50000"/>
                              </a:schemeClr>
                            </a:solidFill>
                            <a:latin typeface="Cambria Math" panose="02040503050406030204" pitchFamily="18" charset="0"/>
                            <a:cs typeface="Times New Roman" panose="02020603050405020304" pitchFamily="18" charset="0"/>
                          </a:rPr>
                          <m:t>−</m:t>
                        </m:r>
                        <m:acc>
                          <m:accPr>
                            <m:chr m:val="̂"/>
                            <m:ctrlPr>
                              <a:rPr lang="en-IN" sz="2800" i="1">
                                <a:solidFill>
                                  <a:schemeClr val="accent5">
                                    <a:lumMod val="50000"/>
                                  </a:schemeClr>
                                </a:solidFill>
                                <a:latin typeface="Cambria Math" panose="02040503050406030204" pitchFamily="18" charset="0"/>
                                <a:cs typeface="Times New Roman" panose="02020603050405020304" pitchFamily="18" charset="0"/>
                              </a:rPr>
                            </m:ctrlPr>
                          </m:accPr>
                          <m:e>
                            <m:sSub>
                              <m:sSubPr>
                                <m:ctrlPr>
                                  <a:rPr lang="en-IN" sz="2800" i="1">
                                    <a:solidFill>
                                      <a:schemeClr val="accent5">
                                        <a:lumMod val="50000"/>
                                      </a:schemeClr>
                                    </a:solidFill>
                                    <a:latin typeface="Cambria Math" panose="02040503050406030204" pitchFamily="18" charset="0"/>
                                    <a:cs typeface="Times New Roman" panose="02020603050405020304" pitchFamily="18" charset="0"/>
                                  </a:rPr>
                                </m:ctrlPr>
                              </m:sSubPr>
                              <m:e>
                                <m:r>
                                  <a:rPr lang="en-IN" sz="2800">
                                    <a:solidFill>
                                      <a:schemeClr val="accent5">
                                        <a:lumMod val="50000"/>
                                      </a:schemeClr>
                                    </a:solidFill>
                                    <a:latin typeface="Cambria Math" panose="02040503050406030204" pitchFamily="18" charset="0"/>
                                    <a:cs typeface="Times New Roman" panose="02020603050405020304" pitchFamily="18" charset="0"/>
                                  </a:rPr>
                                  <m:t>𝑦</m:t>
                                </m:r>
                              </m:e>
                              <m:sub>
                                <m:r>
                                  <a:rPr lang="en-IN" sz="2800">
                                    <a:solidFill>
                                      <a:schemeClr val="accent5">
                                        <a:lumMod val="50000"/>
                                      </a:schemeClr>
                                    </a:solidFill>
                                    <a:latin typeface="Cambria Math" panose="02040503050406030204" pitchFamily="18" charset="0"/>
                                    <a:cs typeface="Times New Roman" panose="02020603050405020304" pitchFamily="18" charset="0"/>
                                  </a:rPr>
                                  <m:t>𝑖</m:t>
                                </m:r>
                              </m:sub>
                            </m:sSub>
                          </m:e>
                        </m:acc>
                        <m:r>
                          <a:rPr lang="en-IN" sz="2800">
                            <a:solidFill>
                              <a:schemeClr val="accent5">
                                <a:lumMod val="50000"/>
                              </a:schemeClr>
                            </a:solidFill>
                            <a:latin typeface="Cambria Math" panose="02040503050406030204" pitchFamily="18" charset="0"/>
                            <a:cs typeface="Times New Roman" panose="02020603050405020304" pitchFamily="18" charset="0"/>
                          </a:rPr>
                          <m:t>|</m:t>
                        </m:r>
                      </m:e>
                    </m:nary>
                  </m:oMath>
                </a14:m>
                <a:r>
                  <a:rPr lang="en-IN" sz="2800" dirty="0">
                    <a:solidFill>
                      <a:schemeClr val="accent5">
                        <a:lumMod val="50000"/>
                      </a:schemeClr>
                    </a:solidFill>
                    <a:latin typeface="Times New Roman" panose="02020603050405020304" pitchFamily="18" charset="0"/>
                    <a:cs typeface="Times New Roman" panose="02020603050405020304" pitchFamily="18" charset="0"/>
                  </a:rPr>
                  <a:t> </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Measures the average magnitude of errors in predictions without considering their direction.</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Simple to understand and interpret.</a:t>
                </a:r>
              </a:p>
            </p:txBody>
          </p:sp>
        </mc:Choice>
        <mc:Fallback xmlns="">
          <p:sp>
            <p:nvSpPr>
              <p:cNvPr id="17" name="TextBox 16"/>
              <p:cNvSpPr txBox="1">
                <a:spLocks noRot="1" noChangeAspect="1" noMove="1" noResize="1" noEditPoints="1" noAdjustHandles="1" noChangeArrowheads="1" noChangeShapeType="1" noTextEdit="1"/>
              </p:cNvSpPr>
              <p:nvPr/>
            </p:nvSpPr>
            <p:spPr>
              <a:xfrm>
                <a:off x="400103" y="708413"/>
                <a:ext cx="11391793" cy="4240007"/>
              </a:xfrm>
              <a:prstGeom prst="rect">
                <a:avLst/>
              </a:prstGeom>
              <a:blipFill rotWithShape="0">
                <a:blip r:embed="rId2"/>
                <a:stretch>
                  <a:fillRect l="-1124" r="-1124" b="-1580"/>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0" y="-24954"/>
            <a:ext cx="909987" cy="427985"/>
          </a:xfrm>
          <a:prstGeom prst="rect">
            <a:avLst/>
          </a:prstGeom>
        </p:spPr>
      </p:pic>
    </p:spTree>
    <p:extLst>
      <p:ext uri="{BB962C8B-B14F-4D97-AF65-F5344CB8AC3E}">
        <p14:creationId xmlns:p14="http://schemas.microsoft.com/office/powerpoint/2010/main" val="27603858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p:cNvSpPr txBox="1"/>
              <p:nvPr/>
            </p:nvSpPr>
            <p:spPr>
              <a:xfrm>
                <a:off x="454992" y="574174"/>
                <a:ext cx="11391793" cy="3611181"/>
              </a:xfrm>
              <a:prstGeom prst="rect">
                <a:avLst/>
              </a:prstGeom>
              <a:noFill/>
            </p:spPr>
            <p:txBody>
              <a:bodyPr wrap="square" rtlCol="0">
                <a:spAutoFit/>
              </a:bodyPr>
              <a:lstStyle/>
              <a:p>
                <a:pPr algn="just" fontAlgn="base">
                  <a:lnSpc>
                    <a:spcPct val="150000"/>
                  </a:lnSpc>
                </a:pP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2. Mean </a:t>
                </a:r>
                <a:r>
                  <a:rPr lang="en-IN" sz="2800" b="1" dirty="0">
                    <a:solidFill>
                      <a:schemeClr val="accent5">
                        <a:lumMod val="50000"/>
                      </a:schemeClr>
                    </a:solidFill>
                    <a:latin typeface="Times New Roman" panose="02020603050405020304" pitchFamily="18" charset="0"/>
                    <a:cs typeface="Times New Roman" panose="02020603050405020304" pitchFamily="18" charset="0"/>
                  </a:rPr>
                  <a:t>Squared Error (MSE):</a:t>
                </a:r>
              </a:p>
              <a:p>
                <a:pPr algn="ctr" fontAlgn="base">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MSE=</a:t>
                </a:r>
                <a14:m>
                  <m:oMath xmlns:m="http://schemas.openxmlformats.org/officeDocument/2006/math">
                    <m:f>
                      <m:fPr>
                        <m:ctrlPr>
                          <a:rPr lang="en-IN" sz="2800" i="1">
                            <a:solidFill>
                              <a:schemeClr val="accent5">
                                <a:lumMod val="50000"/>
                              </a:schemeClr>
                            </a:solidFill>
                            <a:latin typeface="Cambria Math" panose="02040503050406030204" pitchFamily="18" charset="0"/>
                            <a:cs typeface="Times New Roman" panose="02020603050405020304" pitchFamily="18" charset="0"/>
                          </a:rPr>
                        </m:ctrlPr>
                      </m:fPr>
                      <m:num>
                        <m:r>
                          <a:rPr lang="en-IN" sz="2800">
                            <a:solidFill>
                              <a:schemeClr val="accent5">
                                <a:lumMod val="50000"/>
                              </a:schemeClr>
                            </a:solidFill>
                            <a:latin typeface="Cambria Math" panose="02040503050406030204" pitchFamily="18" charset="0"/>
                            <a:cs typeface="Times New Roman" panose="02020603050405020304" pitchFamily="18" charset="0"/>
                          </a:rPr>
                          <m:t>1</m:t>
                        </m:r>
                      </m:num>
                      <m:den>
                        <m:r>
                          <a:rPr lang="en-IN" sz="2800">
                            <a:solidFill>
                              <a:schemeClr val="accent5">
                                <a:lumMod val="50000"/>
                              </a:schemeClr>
                            </a:solidFill>
                            <a:latin typeface="Cambria Math" panose="02040503050406030204" pitchFamily="18" charset="0"/>
                            <a:cs typeface="Times New Roman" panose="02020603050405020304" pitchFamily="18" charset="0"/>
                          </a:rPr>
                          <m:t>𝑛</m:t>
                        </m:r>
                      </m:den>
                    </m:f>
                    <m:nary>
                      <m:naryPr>
                        <m:chr m:val="∑"/>
                        <m:limLoc m:val="subSup"/>
                        <m:ctrlPr>
                          <a:rPr lang="en-IN" sz="2800" i="1">
                            <a:solidFill>
                              <a:schemeClr val="accent5">
                                <a:lumMod val="50000"/>
                              </a:schemeClr>
                            </a:solidFill>
                            <a:latin typeface="Cambria Math" panose="02040503050406030204" pitchFamily="18" charset="0"/>
                            <a:cs typeface="Times New Roman" panose="02020603050405020304" pitchFamily="18" charset="0"/>
                          </a:rPr>
                        </m:ctrlPr>
                      </m:naryPr>
                      <m:sub>
                        <m:r>
                          <m:rPr>
                            <m:brk m:alnAt="25"/>
                          </m:rPr>
                          <a:rPr lang="en-IN" sz="2800">
                            <a:solidFill>
                              <a:schemeClr val="accent5">
                                <a:lumMod val="50000"/>
                              </a:schemeClr>
                            </a:solidFill>
                            <a:latin typeface="Cambria Math" panose="02040503050406030204" pitchFamily="18" charset="0"/>
                            <a:cs typeface="Times New Roman" panose="02020603050405020304" pitchFamily="18" charset="0"/>
                          </a:rPr>
                          <m:t>𝑖</m:t>
                        </m:r>
                        <m:r>
                          <a:rPr lang="en-IN" sz="2800">
                            <a:solidFill>
                              <a:schemeClr val="accent5">
                                <a:lumMod val="50000"/>
                              </a:schemeClr>
                            </a:solidFill>
                            <a:latin typeface="Cambria Math" panose="02040503050406030204" pitchFamily="18" charset="0"/>
                            <a:cs typeface="Times New Roman" panose="02020603050405020304" pitchFamily="18" charset="0"/>
                          </a:rPr>
                          <m:t>=1</m:t>
                        </m:r>
                      </m:sub>
                      <m:sup>
                        <m:r>
                          <a:rPr lang="en-IN" sz="2800">
                            <a:solidFill>
                              <a:schemeClr val="accent5">
                                <a:lumMod val="50000"/>
                              </a:schemeClr>
                            </a:solidFill>
                            <a:latin typeface="Cambria Math" panose="02040503050406030204" pitchFamily="18" charset="0"/>
                            <a:cs typeface="Times New Roman" panose="02020603050405020304" pitchFamily="18" charset="0"/>
                          </a:rPr>
                          <m:t>𝑛</m:t>
                        </m:r>
                      </m:sup>
                      <m:e>
                        <m:r>
                          <a:rPr lang="en-IN" sz="2800">
                            <a:solidFill>
                              <a:schemeClr val="accent5">
                                <a:lumMod val="50000"/>
                              </a:schemeClr>
                            </a:solidFill>
                            <a:latin typeface="Cambria Math" panose="02040503050406030204" pitchFamily="18" charset="0"/>
                            <a:cs typeface="Times New Roman" panose="02020603050405020304" pitchFamily="18" charset="0"/>
                          </a:rPr>
                          <m:t>(</m:t>
                        </m:r>
                        <m:sSub>
                          <m:sSubPr>
                            <m:ctrlPr>
                              <a:rPr lang="en-IN" sz="2800" i="1">
                                <a:solidFill>
                                  <a:schemeClr val="accent5">
                                    <a:lumMod val="50000"/>
                                  </a:schemeClr>
                                </a:solidFill>
                                <a:latin typeface="Cambria Math" panose="02040503050406030204" pitchFamily="18" charset="0"/>
                                <a:cs typeface="Times New Roman" panose="02020603050405020304" pitchFamily="18" charset="0"/>
                              </a:rPr>
                            </m:ctrlPr>
                          </m:sSubPr>
                          <m:e>
                            <m:r>
                              <a:rPr lang="en-IN" sz="2800">
                                <a:solidFill>
                                  <a:schemeClr val="accent5">
                                    <a:lumMod val="50000"/>
                                  </a:schemeClr>
                                </a:solidFill>
                                <a:latin typeface="Cambria Math" panose="02040503050406030204" pitchFamily="18" charset="0"/>
                                <a:cs typeface="Times New Roman" panose="02020603050405020304" pitchFamily="18" charset="0"/>
                              </a:rPr>
                              <m:t>𝑦</m:t>
                            </m:r>
                          </m:e>
                          <m:sub>
                            <m:r>
                              <a:rPr lang="en-IN" sz="2800">
                                <a:solidFill>
                                  <a:schemeClr val="accent5">
                                    <a:lumMod val="50000"/>
                                  </a:schemeClr>
                                </a:solidFill>
                                <a:latin typeface="Cambria Math" panose="02040503050406030204" pitchFamily="18" charset="0"/>
                                <a:cs typeface="Times New Roman" panose="02020603050405020304" pitchFamily="18" charset="0"/>
                              </a:rPr>
                              <m:t>𝑖</m:t>
                            </m:r>
                          </m:sub>
                        </m:sSub>
                        <m:r>
                          <a:rPr lang="en-IN" sz="2800">
                            <a:solidFill>
                              <a:schemeClr val="accent5">
                                <a:lumMod val="50000"/>
                              </a:schemeClr>
                            </a:solidFill>
                            <a:latin typeface="Cambria Math" panose="02040503050406030204" pitchFamily="18" charset="0"/>
                            <a:cs typeface="Times New Roman" panose="02020603050405020304" pitchFamily="18" charset="0"/>
                          </a:rPr>
                          <m:t>−</m:t>
                        </m:r>
                        <m:acc>
                          <m:accPr>
                            <m:chr m:val="̂"/>
                            <m:ctrlPr>
                              <a:rPr lang="en-IN" sz="2800" i="1">
                                <a:solidFill>
                                  <a:schemeClr val="accent5">
                                    <a:lumMod val="50000"/>
                                  </a:schemeClr>
                                </a:solidFill>
                                <a:latin typeface="Cambria Math" panose="02040503050406030204" pitchFamily="18" charset="0"/>
                                <a:cs typeface="Times New Roman" panose="02020603050405020304" pitchFamily="18" charset="0"/>
                              </a:rPr>
                            </m:ctrlPr>
                          </m:accPr>
                          <m:e>
                            <m:sSub>
                              <m:sSubPr>
                                <m:ctrlPr>
                                  <a:rPr lang="en-IN" sz="2800" i="1">
                                    <a:solidFill>
                                      <a:schemeClr val="accent5">
                                        <a:lumMod val="50000"/>
                                      </a:schemeClr>
                                    </a:solidFill>
                                    <a:latin typeface="Cambria Math" panose="02040503050406030204" pitchFamily="18" charset="0"/>
                                    <a:cs typeface="Times New Roman" panose="02020603050405020304" pitchFamily="18" charset="0"/>
                                  </a:rPr>
                                </m:ctrlPr>
                              </m:sSubPr>
                              <m:e>
                                <m:r>
                                  <a:rPr lang="en-IN" sz="2800">
                                    <a:solidFill>
                                      <a:schemeClr val="accent5">
                                        <a:lumMod val="50000"/>
                                      </a:schemeClr>
                                    </a:solidFill>
                                    <a:latin typeface="Cambria Math" panose="02040503050406030204" pitchFamily="18" charset="0"/>
                                    <a:cs typeface="Times New Roman" panose="02020603050405020304" pitchFamily="18" charset="0"/>
                                  </a:rPr>
                                  <m:t>𝑦</m:t>
                                </m:r>
                              </m:e>
                              <m:sub>
                                <m:r>
                                  <a:rPr lang="en-IN" sz="2800">
                                    <a:solidFill>
                                      <a:schemeClr val="accent5">
                                        <a:lumMod val="50000"/>
                                      </a:schemeClr>
                                    </a:solidFill>
                                    <a:latin typeface="Cambria Math" panose="02040503050406030204" pitchFamily="18" charset="0"/>
                                    <a:cs typeface="Times New Roman" panose="02020603050405020304" pitchFamily="18" charset="0"/>
                                  </a:rPr>
                                  <m:t>𝑖</m:t>
                                </m:r>
                              </m:sub>
                            </m:sSub>
                          </m:e>
                        </m:acc>
                        <m:r>
                          <a:rPr lang="en-IN" sz="2800">
                            <a:solidFill>
                              <a:schemeClr val="accent5">
                                <a:lumMod val="50000"/>
                              </a:schemeClr>
                            </a:solidFill>
                            <a:latin typeface="Cambria Math" panose="02040503050406030204" pitchFamily="18" charset="0"/>
                            <a:cs typeface="Times New Roman" panose="02020603050405020304" pitchFamily="18" charset="0"/>
                          </a:rPr>
                          <m:t>)</m:t>
                        </m:r>
                      </m:e>
                    </m:nary>
                  </m:oMath>
                </a14:m>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Measures the average squared difference between actual and predicted values.</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Penalizes larger errors more than MAE.</a:t>
                </a:r>
              </a:p>
            </p:txBody>
          </p:sp>
        </mc:Choice>
        <mc:Fallback xmlns="">
          <p:sp>
            <p:nvSpPr>
              <p:cNvPr id="17" name="TextBox 16"/>
              <p:cNvSpPr txBox="1">
                <a:spLocks noRot="1" noChangeAspect="1" noMove="1" noResize="1" noEditPoints="1" noAdjustHandles="1" noChangeArrowheads="1" noChangeShapeType="1" noTextEdit="1"/>
              </p:cNvSpPr>
              <p:nvPr/>
            </p:nvSpPr>
            <p:spPr>
              <a:xfrm>
                <a:off x="454992" y="574174"/>
                <a:ext cx="11391793" cy="3611181"/>
              </a:xfrm>
              <a:prstGeom prst="rect">
                <a:avLst/>
              </a:prstGeom>
              <a:blipFill rotWithShape="0">
                <a:blip r:embed="rId2"/>
                <a:stretch>
                  <a:fillRect l="-1124" r="-1124" b="-1518"/>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0" y="-24954"/>
            <a:ext cx="909987" cy="427985"/>
          </a:xfrm>
          <a:prstGeom prst="rect">
            <a:avLst/>
          </a:prstGeom>
        </p:spPr>
      </p:pic>
    </p:spTree>
    <p:extLst>
      <p:ext uri="{BB962C8B-B14F-4D97-AF65-F5344CB8AC3E}">
        <p14:creationId xmlns:p14="http://schemas.microsoft.com/office/powerpoint/2010/main" val="14749637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p:cNvSpPr txBox="1"/>
              <p:nvPr/>
            </p:nvSpPr>
            <p:spPr>
              <a:xfrm>
                <a:off x="454992" y="574174"/>
                <a:ext cx="11391793" cy="3992953"/>
              </a:xfrm>
              <a:prstGeom prst="rect">
                <a:avLst/>
              </a:prstGeom>
              <a:noFill/>
            </p:spPr>
            <p:txBody>
              <a:bodyPr wrap="square" rtlCol="0">
                <a:spAutoFit/>
              </a:bodyPr>
              <a:lstStyle/>
              <a:p>
                <a:pPr algn="just" fontAlgn="base">
                  <a:lnSpc>
                    <a:spcPct val="150000"/>
                  </a:lnSpc>
                </a:pP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3. Root Mean Squared Error (RMSE)</a:t>
                </a:r>
              </a:p>
              <a:p>
                <a:pPr algn="ctr" fontAlgn="base">
                  <a:lnSpc>
                    <a:spcPct val="150000"/>
                  </a:lnSpc>
                </a:pPr>
                <a14:m>
                  <m:oMath xmlns:m="http://schemas.openxmlformats.org/officeDocument/2006/math">
                    <m:r>
                      <a:rPr lang="en-IN" sz="2800">
                        <a:solidFill>
                          <a:schemeClr val="accent5">
                            <a:lumMod val="50000"/>
                          </a:schemeClr>
                        </a:solidFill>
                        <a:latin typeface="Cambria Math" panose="02040503050406030204" pitchFamily="18" charset="0"/>
                        <a:cs typeface="Times New Roman" panose="02020603050405020304" pitchFamily="18" charset="0"/>
                      </a:rPr>
                      <m:t>𝑅𝑀𝑆𝐸</m:t>
                    </m:r>
                    <m:r>
                      <a:rPr lang="en-IN" sz="2800">
                        <a:solidFill>
                          <a:schemeClr val="accent5">
                            <a:lumMod val="50000"/>
                          </a:schemeClr>
                        </a:solidFill>
                        <a:latin typeface="Cambria Math" panose="02040503050406030204" pitchFamily="18" charset="0"/>
                        <a:cs typeface="Times New Roman" panose="02020603050405020304" pitchFamily="18" charset="0"/>
                      </a:rPr>
                      <m:t>=</m:t>
                    </m:r>
                    <m:rad>
                      <m:radPr>
                        <m:degHide m:val="on"/>
                        <m:ctrlPr>
                          <a:rPr lang="en-IN" sz="2800" i="1">
                            <a:solidFill>
                              <a:schemeClr val="accent5">
                                <a:lumMod val="50000"/>
                              </a:schemeClr>
                            </a:solidFill>
                            <a:latin typeface="Cambria Math" panose="02040503050406030204" pitchFamily="18" charset="0"/>
                            <a:cs typeface="Times New Roman" panose="02020603050405020304" pitchFamily="18" charset="0"/>
                          </a:rPr>
                        </m:ctrlPr>
                      </m:radPr>
                      <m:deg/>
                      <m:e>
                        <m:sSup>
                          <m:sSupPr>
                            <m:ctrlPr>
                              <a:rPr lang="en-IN" sz="2800" i="1">
                                <a:solidFill>
                                  <a:schemeClr val="accent5">
                                    <a:lumMod val="50000"/>
                                  </a:schemeClr>
                                </a:solidFill>
                                <a:latin typeface="Cambria Math" panose="02040503050406030204" pitchFamily="18" charset="0"/>
                                <a:cs typeface="Times New Roman" panose="02020603050405020304" pitchFamily="18" charset="0"/>
                              </a:rPr>
                            </m:ctrlPr>
                          </m:sSupPr>
                          <m:e>
                            <m:f>
                              <m:fPr>
                                <m:ctrlPr>
                                  <a:rPr lang="en-IN" sz="2800" i="1">
                                    <a:solidFill>
                                      <a:schemeClr val="accent5">
                                        <a:lumMod val="50000"/>
                                      </a:schemeClr>
                                    </a:solidFill>
                                    <a:latin typeface="Cambria Math" panose="02040503050406030204" pitchFamily="18" charset="0"/>
                                    <a:cs typeface="Times New Roman" panose="02020603050405020304" pitchFamily="18" charset="0"/>
                                  </a:rPr>
                                </m:ctrlPr>
                              </m:fPr>
                              <m:num>
                                <m:r>
                                  <a:rPr lang="en-IN" sz="2800">
                                    <a:solidFill>
                                      <a:schemeClr val="accent5">
                                        <a:lumMod val="50000"/>
                                      </a:schemeClr>
                                    </a:solidFill>
                                    <a:latin typeface="Cambria Math" panose="02040503050406030204" pitchFamily="18" charset="0"/>
                                    <a:cs typeface="Times New Roman" panose="02020603050405020304" pitchFamily="18" charset="0"/>
                                  </a:rPr>
                                  <m:t>1</m:t>
                                </m:r>
                              </m:num>
                              <m:den>
                                <m:r>
                                  <a:rPr lang="en-IN" sz="2800">
                                    <a:solidFill>
                                      <a:schemeClr val="accent5">
                                        <a:lumMod val="50000"/>
                                      </a:schemeClr>
                                    </a:solidFill>
                                    <a:latin typeface="Cambria Math" panose="02040503050406030204" pitchFamily="18" charset="0"/>
                                    <a:cs typeface="Times New Roman" panose="02020603050405020304" pitchFamily="18" charset="0"/>
                                  </a:rPr>
                                  <m:t>𝑛</m:t>
                                </m:r>
                              </m:den>
                            </m:f>
                            <m:nary>
                              <m:naryPr>
                                <m:chr m:val="∑"/>
                                <m:limLoc m:val="subSup"/>
                                <m:ctrlPr>
                                  <a:rPr lang="en-IN" sz="2800" i="1">
                                    <a:solidFill>
                                      <a:schemeClr val="accent5">
                                        <a:lumMod val="50000"/>
                                      </a:schemeClr>
                                    </a:solidFill>
                                    <a:latin typeface="Cambria Math" panose="02040503050406030204" pitchFamily="18" charset="0"/>
                                    <a:cs typeface="Times New Roman" panose="02020603050405020304" pitchFamily="18" charset="0"/>
                                  </a:rPr>
                                </m:ctrlPr>
                              </m:naryPr>
                              <m:sub>
                                <m:r>
                                  <m:rPr>
                                    <m:brk m:alnAt="25"/>
                                  </m:rPr>
                                  <a:rPr lang="en-IN" sz="2800">
                                    <a:solidFill>
                                      <a:schemeClr val="accent5">
                                        <a:lumMod val="50000"/>
                                      </a:schemeClr>
                                    </a:solidFill>
                                    <a:latin typeface="Cambria Math" panose="02040503050406030204" pitchFamily="18" charset="0"/>
                                    <a:cs typeface="Times New Roman" panose="02020603050405020304" pitchFamily="18" charset="0"/>
                                  </a:rPr>
                                  <m:t>𝑖</m:t>
                                </m:r>
                                <m:r>
                                  <a:rPr lang="en-IN" sz="2800">
                                    <a:solidFill>
                                      <a:schemeClr val="accent5">
                                        <a:lumMod val="50000"/>
                                      </a:schemeClr>
                                    </a:solidFill>
                                    <a:latin typeface="Cambria Math" panose="02040503050406030204" pitchFamily="18" charset="0"/>
                                    <a:cs typeface="Times New Roman" panose="02020603050405020304" pitchFamily="18" charset="0"/>
                                  </a:rPr>
                                  <m:t>=1</m:t>
                                </m:r>
                              </m:sub>
                              <m:sup>
                                <m:r>
                                  <a:rPr lang="en-IN" sz="2800">
                                    <a:solidFill>
                                      <a:schemeClr val="accent5">
                                        <a:lumMod val="50000"/>
                                      </a:schemeClr>
                                    </a:solidFill>
                                    <a:latin typeface="Cambria Math" panose="02040503050406030204" pitchFamily="18" charset="0"/>
                                    <a:cs typeface="Times New Roman" panose="02020603050405020304" pitchFamily="18" charset="0"/>
                                  </a:rPr>
                                  <m:t>𝑛</m:t>
                                </m:r>
                              </m:sup>
                              <m:e>
                                <m:r>
                                  <a:rPr lang="en-IN" sz="2800" b="0" i="0" smtClean="0">
                                    <a:solidFill>
                                      <a:schemeClr val="accent5">
                                        <a:lumMod val="50000"/>
                                      </a:schemeClr>
                                    </a:solidFill>
                                    <a:latin typeface="Cambria Math" panose="02040503050406030204" pitchFamily="18" charset="0"/>
                                    <a:cs typeface="Times New Roman" panose="02020603050405020304" pitchFamily="18" charset="0"/>
                                  </a:rPr>
                                  <m:t>(</m:t>
                                </m:r>
                                <m:sSub>
                                  <m:sSubPr>
                                    <m:ctrlPr>
                                      <a:rPr lang="en-IN" sz="2800" i="1">
                                        <a:solidFill>
                                          <a:schemeClr val="accent5">
                                            <a:lumMod val="50000"/>
                                          </a:schemeClr>
                                        </a:solidFill>
                                        <a:latin typeface="Cambria Math" panose="02040503050406030204" pitchFamily="18" charset="0"/>
                                        <a:cs typeface="Times New Roman" panose="02020603050405020304" pitchFamily="18" charset="0"/>
                                      </a:rPr>
                                    </m:ctrlPr>
                                  </m:sSubPr>
                                  <m:e>
                                    <m:r>
                                      <a:rPr lang="en-IN" sz="2800">
                                        <a:solidFill>
                                          <a:schemeClr val="accent5">
                                            <a:lumMod val="50000"/>
                                          </a:schemeClr>
                                        </a:solidFill>
                                        <a:latin typeface="Cambria Math" panose="02040503050406030204" pitchFamily="18" charset="0"/>
                                        <a:cs typeface="Times New Roman" panose="02020603050405020304" pitchFamily="18" charset="0"/>
                                      </a:rPr>
                                      <m:t>𝑦</m:t>
                                    </m:r>
                                  </m:e>
                                  <m:sub>
                                    <m:r>
                                      <a:rPr lang="en-IN" sz="2800">
                                        <a:solidFill>
                                          <a:schemeClr val="accent5">
                                            <a:lumMod val="50000"/>
                                          </a:schemeClr>
                                        </a:solidFill>
                                        <a:latin typeface="Cambria Math" panose="02040503050406030204" pitchFamily="18" charset="0"/>
                                        <a:cs typeface="Times New Roman" panose="02020603050405020304" pitchFamily="18" charset="0"/>
                                      </a:rPr>
                                      <m:t>𝑖</m:t>
                                    </m:r>
                                  </m:sub>
                                </m:sSub>
                                <m:r>
                                  <a:rPr lang="en-IN" sz="2800">
                                    <a:solidFill>
                                      <a:schemeClr val="accent5">
                                        <a:lumMod val="50000"/>
                                      </a:schemeClr>
                                    </a:solidFill>
                                    <a:latin typeface="Cambria Math" panose="02040503050406030204" pitchFamily="18" charset="0"/>
                                    <a:cs typeface="Times New Roman" panose="02020603050405020304" pitchFamily="18" charset="0"/>
                                  </a:rPr>
                                  <m:t>−</m:t>
                                </m:r>
                                <m:acc>
                                  <m:accPr>
                                    <m:chr m:val="̂"/>
                                    <m:ctrlPr>
                                      <a:rPr lang="en-IN" sz="2800" i="1">
                                        <a:solidFill>
                                          <a:schemeClr val="accent5">
                                            <a:lumMod val="50000"/>
                                          </a:schemeClr>
                                        </a:solidFill>
                                        <a:latin typeface="Cambria Math" panose="02040503050406030204" pitchFamily="18" charset="0"/>
                                        <a:cs typeface="Times New Roman" panose="02020603050405020304" pitchFamily="18" charset="0"/>
                                      </a:rPr>
                                    </m:ctrlPr>
                                  </m:accPr>
                                  <m:e>
                                    <m:sSub>
                                      <m:sSubPr>
                                        <m:ctrlPr>
                                          <a:rPr lang="en-IN" sz="2800" i="1">
                                            <a:solidFill>
                                              <a:schemeClr val="accent5">
                                                <a:lumMod val="50000"/>
                                              </a:schemeClr>
                                            </a:solidFill>
                                            <a:latin typeface="Cambria Math" panose="02040503050406030204" pitchFamily="18" charset="0"/>
                                            <a:cs typeface="Times New Roman" panose="02020603050405020304" pitchFamily="18" charset="0"/>
                                          </a:rPr>
                                        </m:ctrlPr>
                                      </m:sSubPr>
                                      <m:e>
                                        <m:r>
                                          <a:rPr lang="en-IN" sz="2800">
                                            <a:solidFill>
                                              <a:schemeClr val="accent5">
                                                <a:lumMod val="50000"/>
                                              </a:schemeClr>
                                            </a:solidFill>
                                            <a:latin typeface="Cambria Math" panose="02040503050406030204" pitchFamily="18" charset="0"/>
                                            <a:cs typeface="Times New Roman" panose="02020603050405020304" pitchFamily="18" charset="0"/>
                                          </a:rPr>
                                          <m:t>𝑦</m:t>
                                        </m:r>
                                      </m:e>
                                      <m:sub>
                                        <m:r>
                                          <a:rPr lang="en-IN" sz="2800">
                                            <a:solidFill>
                                              <a:schemeClr val="accent5">
                                                <a:lumMod val="50000"/>
                                              </a:schemeClr>
                                            </a:solidFill>
                                            <a:latin typeface="Cambria Math" panose="02040503050406030204" pitchFamily="18" charset="0"/>
                                            <a:cs typeface="Times New Roman" panose="02020603050405020304" pitchFamily="18" charset="0"/>
                                          </a:rPr>
                                          <m:t>𝑖</m:t>
                                        </m:r>
                                      </m:sub>
                                    </m:sSub>
                                  </m:e>
                                </m:acc>
                                <m:r>
                                  <a:rPr lang="en-IN" sz="2800" b="0" i="0" smtClean="0">
                                    <a:solidFill>
                                      <a:schemeClr val="accent5">
                                        <a:lumMod val="50000"/>
                                      </a:schemeClr>
                                    </a:solidFill>
                                    <a:latin typeface="Cambria Math" panose="02040503050406030204" pitchFamily="18" charset="0"/>
                                    <a:cs typeface="Times New Roman" panose="02020603050405020304" pitchFamily="18" charset="0"/>
                                  </a:rPr>
                                  <m:t>)</m:t>
                                </m:r>
                              </m:e>
                            </m:nary>
                          </m:e>
                          <m:sup>
                            <m:r>
                              <a:rPr lang="en-IN" sz="2800">
                                <a:solidFill>
                                  <a:schemeClr val="accent5">
                                    <a:lumMod val="50000"/>
                                  </a:schemeClr>
                                </a:solidFill>
                                <a:latin typeface="Cambria Math" panose="02040503050406030204" pitchFamily="18" charset="0"/>
                                <a:cs typeface="Times New Roman" panose="02020603050405020304" pitchFamily="18" charset="0"/>
                              </a:rPr>
                              <m:t>2</m:t>
                            </m:r>
                          </m:sup>
                        </m:sSup>
                      </m:e>
                    </m:rad>
                  </m:oMath>
                </a14:m>
                <a:r>
                  <a:rPr lang="en-IN" sz="2800" dirty="0">
                    <a:solidFill>
                      <a:schemeClr val="accent5">
                        <a:lumMod val="50000"/>
                      </a:schemeClr>
                    </a:solidFill>
                    <a:latin typeface="Times New Roman" panose="02020603050405020304" pitchFamily="18" charset="0"/>
                    <a:cs typeface="Times New Roman" panose="02020603050405020304" pitchFamily="18" charset="0"/>
                  </a:rPr>
                  <a:t>      </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The square root of MSE, providing an error metric in the same units as the target variable.</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Sensitive to outliers due to the squaring of errors</a:t>
                </a:r>
              </a:p>
            </p:txBody>
          </p:sp>
        </mc:Choice>
        <mc:Fallback xmlns="">
          <p:sp>
            <p:nvSpPr>
              <p:cNvPr id="17" name="TextBox 16"/>
              <p:cNvSpPr txBox="1">
                <a:spLocks noRot="1" noChangeAspect="1" noMove="1" noResize="1" noEditPoints="1" noAdjustHandles="1" noChangeArrowheads="1" noChangeShapeType="1" noTextEdit="1"/>
              </p:cNvSpPr>
              <p:nvPr/>
            </p:nvSpPr>
            <p:spPr>
              <a:xfrm>
                <a:off x="454992" y="574174"/>
                <a:ext cx="11391793" cy="3992953"/>
              </a:xfrm>
              <a:prstGeom prst="rect">
                <a:avLst/>
              </a:prstGeom>
              <a:blipFill rotWithShape="0">
                <a:blip r:embed="rId2"/>
                <a:stretch>
                  <a:fillRect l="-1124" r="-1124" b="-1374"/>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0" y="-24954"/>
            <a:ext cx="909987" cy="427985"/>
          </a:xfrm>
          <a:prstGeom prst="rect">
            <a:avLst/>
          </a:prstGeom>
        </p:spPr>
      </p:pic>
    </p:spTree>
    <p:extLst>
      <p:ext uri="{BB962C8B-B14F-4D97-AF65-F5344CB8AC3E}">
        <p14:creationId xmlns:p14="http://schemas.microsoft.com/office/powerpoint/2010/main" val="36535456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p:cNvSpPr txBox="1"/>
              <p:nvPr/>
            </p:nvSpPr>
            <p:spPr>
              <a:xfrm>
                <a:off x="454992" y="574174"/>
                <a:ext cx="11391793" cy="4908973"/>
              </a:xfrm>
              <a:prstGeom prst="rect">
                <a:avLst/>
              </a:prstGeom>
              <a:noFill/>
            </p:spPr>
            <p:txBody>
              <a:bodyPr wrap="square" rtlCol="0">
                <a:spAutoFit/>
              </a:bodyPr>
              <a:lstStyle/>
              <a:p>
                <a:pPr algn="just" fontAlgn="base">
                  <a:lnSpc>
                    <a:spcPct val="150000"/>
                  </a:lnSpc>
                </a:pP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For Classification </a:t>
                </a:r>
                <a:r>
                  <a:rPr lang="en-IN" sz="2800" b="1" dirty="0">
                    <a:solidFill>
                      <a:schemeClr val="accent5">
                        <a:lumMod val="50000"/>
                      </a:schemeClr>
                    </a:solidFill>
                    <a:latin typeface="Times New Roman" panose="02020603050405020304" pitchFamily="18" charset="0"/>
                    <a:cs typeface="Times New Roman" panose="02020603050405020304" pitchFamily="18" charset="0"/>
                  </a:rPr>
                  <a:t>Models</a:t>
                </a:r>
              </a:p>
              <a:p>
                <a:pPr algn="just"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Accuracy:</a:t>
                </a:r>
              </a:p>
              <a:p>
                <a:pPr algn="just" fontAlgn="base">
                  <a:lnSpc>
                    <a:spcPct val="150000"/>
                  </a:lnSpc>
                </a:pPr>
                <a14:m>
                  <m:oMathPara xmlns:m="http://schemas.openxmlformats.org/officeDocument/2006/math">
                    <m:oMathParaPr>
                      <m:jc m:val="centerGroup"/>
                    </m:oMathParaPr>
                    <m:oMath xmlns:m="http://schemas.openxmlformats.org/officeDocument/2006/math">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Accurac</m:t>
                      </m:r>
                      <m:r>
                        <m:rPr>
                          <m:sty m:val="p"/>
                        </m:rPr>
                        <a:rPr lang="en-IN" sz="2800" b="0" i="0" dirty="0" smtClean="0">
                          <a:solidFill>
                            <a:schemeClr val="accent5">
                              <a:lumMod val="50000"/>
                            </a:schemeClr>
                          </a:solidFill>
                          <a:latin typeface="Cambria Math" panose="02040503050406030204" pitchFamily="18" charset="0"/>
                          <a:cs typeface="Times New Roman" panose="02020603050405020304" pitchFamily="18" charset="0"/>
                        </a:rPr>
                        <m:t>y</m:t>
                      </m:r>
                      <m:r>
                        <a:rPr lang="en-IN" sz="2800" b="0">
                          <a:solidFill>
                            <a:schemeClr val="accent5">
                              <a:lumMod val="50000"/>
                            </a:schemeClr>
                          </a:solidFill>
                          <a:latin typeface="Cambria Math" panose="02040503050406030204" pitchFamily="18" charset="0"/>
                          <a:cs typeface="Times New Roman" panose="02020603050405020304" pitchFamily="18" charset="0"/>
                        </a:rPr>
                        <m:t>=</m:t>
                      </m:r>
                      <m:f>
                        <m:fPr>
                          <m:ctrlPr>
                            <a:rPr lang="en-IN" sz="2800" i="1">
                              <a:solidFill>
                                <a:schemeClr val="accent5">
                                  <a:lumMod val="50000"/>
                                </a:schemeClr>
                              </a:solidFill>
                              <a:latin typeface="Cambria Math" panose="02040503050406030204" pitchFamily="18" charset="0"/>
                              <a:cs typeface="Times New Roman" panose="02020603050405020304" pitchFamily="18" charset="0"/>
                            </a:rPr>
                          </m:ctrlPr>
                        </m:fPr>
                        <m:num>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Total</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 </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Number</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 </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of</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 </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Predictions</m:t>
                          </m:r>
                        </m:num>
                        <m:den>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Number</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 </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of</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 </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Correct</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 </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Predictions</m:t>
                          </m:r>
                        </m:den>
                      </m:f>
                    </m:oMath>
                  </m:oMathPara>
                </a14:m>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a:p>
                <a:pPr algn="just" fontAlgn="base">
                  <a:lnSpc>
                    <a:spcPct val="150000"/>
                  </a:lnSpc>
                </a:pPr>
                <a:endParaRPr lang="en-IN" sz="2800" dirty="0" smtClean="0"/>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The ratio of correctly predicted instances to the total instances.</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Suitable for balanced datasets</a:t>
                </a:r>
              </a:p>
            </p:txBody>
          </p:sp>
        </mc:Choice>
        <mc:Fallback xmlns="">
          <p:sp>
            <p:nvSpPr>
              <p:cNvPr id="17" name="TextBox 16"/>
              <p:cNvSpPr txBox="1">
                <a:spLocks noRot="1" noChangeAspect="1" noMove="1" noResize="1" noEditPoints="1" noAdjustHandles="1" noChangeArrowheads="1" noChangeShapeType="1" noTextEdit="1"/>
              </p:cNvSpPr>
              <p:nvPr/>
            </p:nvSpPr>
            <p:spPr>
              <a:xfrm>
                <a:off x="454992" y="574174"/>
                <a:ext cx="11391793" cy="4908973"/>
              </a:xfrm>
              <a:prstGeom prst="rect">
                <a:avLst/>
              </a:prstGeom>
              <a:blipFill rotWithShape="0">
                <a:blip r:embed="rId2"/>
                <a:stretch>
                  <a:fillRect l="-1124" b="-994"/>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0" y="-24954"/>
            <a:ext cx="909987" cy="427985"/>
          </a:xfrm>
          <a:prstGeom prst="rect">
            <a:avLst/>
          </a:prstGeom>
        </p:spPr>
      </p:pic>
    </p:spTree>
    <p:extLst>
      <p:ext uri="{BB962C8B-B14F-4D97-AF65-F5344CB8AC3E}">
        <p14:creationId xmlns:p14="http://schemas.microsoft.com/office/powerpoint/2010/main" val="1194451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3" y="447747"/>
            <a:ext cx="11391793" cy="526297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Dependent variable: We are trying to predict or explain (Y)</a:t>
            </a:r>
          </a:p>
          <a:p>
            <a:pPr marL="342900" indent="-34290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Independent variable: That are used to predict or explain the changes in dependent variable (X).</a:t>
            </a:r>
          </a:p>
          <a:p>
            <a:pPr marL="342900" indent="-34290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For example : predict salary on the bases of experience, predict exam score based on study hours, predict vehicle resale price based on vehicle age.</a:t>
            </a:r>
          </a:p>
          <a:p>
            <a:pPr marL="342900" indent="-3429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It predicts the continuous output variables based on the independent input variable. like the prediction of house prices based on different parameters like house age, distance from the main road, location, area, etc.</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8982468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9338"/>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p:cNvSpPr txBox="1"/>
              <p:nvPr/>
            </p:nvSpPr>
            <p:spPr>
              <a:xfrm>
                <a:off x="454992" y="574174"/>
                <a:ext cx="11391793" cy="3851439"/>
              </a:xfrm>
              <a:prstGeom prst="rect">
                <a:avLst/>
              </a:prstGeom>
              <a:noFill/>
            </p:spPr>
            <p:txBody>
              <a:bodyPr wrap="square" rtlCol="0">
                <a:spAutoFit/>
              </a:bodyPr>
              <a:lstStyle/>
              <a:p>
                <a:pPr algn="just" fontAlgn="base">
                  <a:lnSpc>
                    <a:spcPct val="150000"/>
                  </a:lnSpc>
                </a:pP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Precision:</a:t>
                </a:r>
                <a:endParaRPr lang="en-IN" sz="2800" b="1" dirty="0">
                  <a:solidFill>
                    <a:schemeClr val="accent5">
                      <a:lumMod val="50000"/>
                    </a:schemeClr>
                  </a:solidFill>
                  <a:latin typeface="Times New Roman" panose="02020603050405020304" pitchFamily="18" charset="0"/>
                  <a:cs typeface="Times New Roman" panose="02020603050405020304" pitchFamily="18" charset="0"/>
                </a:endParaRPr>
              </a:p>
              <a:p>
                <a:pPr algn="ctr" fontAlgn="base">
                  <a:lnSpc>
                    <a:spcPct val="150000"/>
                  </a:lnSpc>
                </a:pPr>
                <a14:m>
                  <m:oMath xmlns:m="http://schemas.openxmlformats.org/officeDocument/2006/math">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Precision</m:t>
                    </m:r>
                    <m:r>
                      <a:rPr lang="en-IN" sz="2800">
                        <a:solidFill>
                          <a:schemeClr val="accent5">
                            <a:lumMod val="50000"/>
                          </a:schemeClr>
                        </a:solidFill>
                        <a:latin typeface="Cambria Math" panose="02040503050406030204" pitchFamily="18" charset="0"/>
                        <a:cs typeface="Times New Roman" panose="02020603050405020304" pitchFamily="18" charset="0"/>
                      </a:rPr>
                      <m:t>=</m:t>
                    </m:r>
                    <m:f>
                      <m:fPr>
                        <m:ctrlPr>
                          <a:rPr lang="en-IN" sz="2800" i="1">
                            <a:solidFill>
                              <a:schemeClr val="accent5">
                                <a:lumMod val="50000"/>
                              </a:schemeClr>
                            </a:solidFill>
                            <a:latin typeface="Cambria Math" panose="02040503050406030204" pitchFamily="18" charset="0"/>
                            <a:cs typeface="Times New Roman" panose="02020603050405020304" pitchFamily="18" charset="0"/>
                          </a:rPr>
                        </m:ctrlPr>
                      </m:fPr>
                      <m:num>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True</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 </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Positives</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 (</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TP</m:t>
                        </m:r>
                        <m:r>
                          <a:rPr lang="en-IN" sz="2800" dirty="0">
                            <a:solidFill>
                              <a:schemeClr val="accent5">
                                <a:lumMod val="50000"/>
                              </a:schemeClr>
                            </a:solidFill>
                            <a:latin typeface="Cambria Math" panose="02040503050406030204" pitchFamily="18" charset="0"/>
                            <a:cs typeface="Times New Roman" panose="02020603050405020304" pitchFamily="18" charset="0"/>
                          </a:rPr>
                          <m:t>)</m:t>
                        </m:r>
                      </m:num>
                      <m:den>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False</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 </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Positives</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 (</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FP</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True</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 </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Positives</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 (</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TP</m:t>
                        </m:r>
                        <m:r>
                          <m:rPr>
                            <m:nor/>
                          </m:rPr>
                          <a:rPr lang="en-IN" sz="2800" dirty="0">
                            <a:solidFill>
                              <a:schemeClr val="accent5">
                                <a:lumMod val="50000"/>
                              </a:schemeClr>
                            </a:solidFill>
                            <a:latin typeface="Times New Roman" panose="02020603050405020304" pitchFamily="18" charset="0"/>
                            <a:cs typeface="Times New Roman" panose="02020603050405020304" pitchFamily="18" charset="0"/>
                          </a:rPr>
                          <m:t>) </m:t>
                        </m:r>
                      </m:den>
                    </m:f>
                  </m:oMath>
                </a14:m>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   </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The ratio of correctly predicted positive observations to the total predicted positives.</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Indicates how many selected items are relevant.</a:t>
                </a:r>
              </a:p>
            </p:txBody>
          </p:sp>
        </mc:Choice>
        <mc:Fallback xmlns="">
          <p:sp>
            <p:nvSpPr>
              <p:cNvPr id="17" name="TextBox 16"/>
              <p:cNvSpPr txBox="1">
                <a:spLocks noRot="1" noChangeAspect="1" noMove="1" noResize="1" noEditPoints="1" noAdjustHandles="1" noChangeArrowheads="1" noChangeShapeType="1" noTextEdit="1"/>
              </p:cNvSpPr>
              <p:nvPr/>
            </p:nvSpPr>
            <p:spPr>
              <a:xfrm>
                <a:off x="454992" y="574174"/>
                <a:ext cx="11391793" cy="3851439"/>
              </a:xfrm>
              <a:prstGeom prst="rect">
                <a:avLst/>
              </a:prstGeom>
              <a:blipFill rotWithShape="0">
                <a:blip r:embed="rId2"/>
                <a:stretch>
                  <a:fillRect l="-1124" r="-1124" b="-1424"/>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0" y="-24954"/>
            <a:ext cx="909987" cy="427985"/>
          </a:xfrm>
          <a:prstGeom prst="rect">
            <a:avLst/>
          </a:prstGeom>
        </p:spPr>
      </p:pic>
    </p:spTree>
    <p:extLst>
      <p:ext uri="{BB962C8B-B14F-4D97-AF65-F5344CB8AC3E}">
        <p14:creationId xmlns:p14="http://schemas.microsoft.com/office/powerpoint/2010/main" val="25222404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p:cNvSpPr txBox="1"/>
              <p:nvPr/>
            </p:nvSpPr>
            <p:spPr>
              <a:xfrm>
                <a:off x="454992" y="574174"/>
                <a:ext cx="11391793" cy="3707169"/>
              </a:xfrm>
              <a:prstGeom prst="rect">
                <a:avLst/>
              </a:prstGeom>
              <a:noFill/>
            </p:spPr>
            <p:txBody>
              <a:bodyPr wrap="square" rtlCol="0">
                <a:spAutoFit/>
              </a:bodyPr>
              <a:lstStyle/>
              <a:p>
                <a:pPr algn="just"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Recall (Sensitivity or True Positive Rate)</a:t>
                </a:r>
              </a:p>
              <a:p>
                <a:pPr algn="ctr" fontAlgn="base">
                  <a:lnSpc>
                    <a:spcPct val="150000"/>
                  </a:lnSpc>
                </a:pPr>
                <a14:m>
                  <m:oMath xmlns:m="http://schemas.openxmlformats.org/officeDocument/2006/math">
                    <m:r>
                      <a:rPr lang="en-IN" sz="2800">
                        <a:solidFill>
                          <a:schemeClr val="accent5">
                            <a:lumMod val="50000"/>
                          </a:schemeClr>
                        </a:solidFill>
                        <a:latin typeface="Cambria Math" panose="02040503050406030204" pitchFamily="18" charset="0"/>
                        <a:cs typeface="Times New Roman" panose="02020603050405020304" pitchFamily="18" charset="0"/>
                      </a:rPr>
                      <m:t>𝑅𝑒𝑐𝑎𝑙𝑙</m:t>
                    </m:r>
                    <m:r>
                      <a:rPr lang="en-IN" sz="2800">
                        <a:solidFill>
                          <a:schemeClr val="accent5">
                            <a:lumMod val="50000"/>
                          </a:schemeClr>
                        </a:solidFill>
                        <a:latin typeface="Cambria Math" panose="02040503050406030204" pitchFamily="18" charset="0"/>
                        <a:cs typeface="Times New Roman" panose="02020603050405020304" pitchFamily="18" charset="0"/>
                      </a:rPr>
                      <m:t>=</m:t>
                    </m:r>
                    <m:f>
                      <m:fPr>
                        <m:ctrlPr>
                          <a:rPr lang="en-IN" sz="2800" i="1">
                            <a:solidFill>
                              <a:schemeClr val="accent5">
                                <a:lumMod val="50000"/>
                              </a:schemeClr>
                            </a:solidFill>
                            <a:latin typeface="Cambria Math" panose="02040503050406030204" pitchFamily="18" charset="0"/>
                            <a:cs typeface="Times New Roman" panose="02020603050405020304" pitchFamily="18" charset="0"/>
                          </a:rPr>
                        </m:ctrlPr>
                      </m:fPr>
                      <m:num>
                        <m:r>
                          <a:rPr lang="en-IN" sz="2800">
                            <a:solidFill>
                              <a:schemeClr val="accent5">
                                <a:lumMod val="50000"/>
                              </a:schemeClr>
                            </a:solidFill>
                            <a:latin typeface="Cambria Math" panose="02040503050406030204" pitchFamily="18" charset="0"/>
                            <a:cs typeface="Times New Roman" panose="02020603050405020304" pitchFamily="18" charset="0"/>
                          </a:rPr>
                          <m:t>𝑇𝑟𝑢𝑒</m:t>
                        </m:r>
                        <m:r>
                          <a:rPr lang="en-IN" sz="2800">
                            <a:solidFill>
                              <a:schemeClr val="accent5">
                                <a:lumMod val="50000"/>
                              </a:schemeClr>
                            </a:solidFill>
                            <a:latin typeface="Cambria Math" panose="02040503050406030204" pitchFamily="18" charset="0"/>
                            <a:cs typeface="Times New Roman" panose="02020603050405020304" pitchFamily="18" charset="0"/>
                          </a:rPr>
                          <m:t> </m:t>
                        </m:r>
                        <m:r>
                          <a:rPr lang="en-IN" sz="2800">
                            <a:solidFill>
                              <a:schemeClr val="accent5">
                                <a:lumMod val="50000"/>
                              </a:schemeClr>
                            </a:solidFill>
                            <a:latin typeface="Cambria Math" panose="02040503050406030204" pitchFamily="18" charset="0"/>
                            <a:cs typeface="Times New Roman" panose="02020603050405020304" pitchFamily="18" charset="0"/>
                          </a:rPr>
                          <m:t>𝑃𝑜𝑠𝑖𝑡𝑖𝑣𝑒</m:t>
                        </m:r>
                        <m:r>
                          <a:rPr lang="en-IN" sz="2800">
                            <a:solidFill>
                              <a:schemeClr val="accent5">
                                <a:lumMod val="50000"/>
                              </a:schemeClr>
                            </a:solidFill>
                            <a:latin typeface="Cambria Math" panose="02040503050406030204" pitchFamily="18" charset="0"/>
                            <a:cs typeface="Times New Roman" panose="02020603050405020304" pitchFamily="18" charset="0"/>
                          </a:rPr>
                          <m:t>(</m:t>
                        </m:r>
                        <m:r>
                          <a:rPr lang="en-IN" sz="2800">
                            <a:solidFill>
                              <a:schemeClr val="accent5">
                                <a:lumMod val="50000"/>
                              </a:schemeClr>
                            </a:solidFill>
                            <a:latin typeface="Cambria Math" panose="02040503050406030204" pitchFamily="18" charset="0"/>
                            <a:cs typeface="Times New Roman" panose="02020603050405020304" pitchFamily="18" charset="0"/>
                          </a:rPr>
                          <m:t>𝑇𝑃</m:t>
                        </m:r>
                        <m:r>
                          <a:rPr lang="en-IN" sz="2800">
                            <a:solidFill>
                              <a:schemeClr val="accent5">
                                <a:lumMod val="50000"/>
                              </a:schemeClr>
                            </a:solidFill>
                            <a:latin typeface="Cambria Math" panose="02040503050406030204" pitchFamily="18" charset="0"/>
                            <a:cs typeface="Times New Roman" panose="02020603050405020304" pitchFamily="18" charset="0"/>
                          </a:rPr>
                          <m:t>)</m:t>
                        </m:r>
                      </m:num>
                      <m:den>
                        <m:r>
                          <a:rPr lang="en-IN" sz="2800">
                            <a:solidFill>
                              <a:schemeClr val="accent5">
                                <a:lumMod val="50000"/>
                              </a:schemeClr>
                            </a:solidFill>
                            <a:latin typeface="Cambria Math" panose="02040503050406030204" pitchFamily="18" charset="0"/>
                            <a:cs typeface="Times New Roman" panose="02020603050405020304" pitchFamily="18" charset="0"/>
                          </a:rPr>
                          <m:t>𝑇𝑟𝑢𝑒</m:t>
                        </m:r>
                        <m:r>
                          <a:rPr lang="en-IN" sz="2800">
                            <a:solidFill>
                              <a:schemeClr val="accent5">
                                <a:lumMod val="50000"/>
                              </a:schemeClr>
                            </a:solidFill>
                            <a:latin typeface="Cambria Math" panose="02040503050406030204" pitchFamily="18" charset="0"/>
                            <a:cs typeface="Times New Roman" panose="02020603050405020304" pitchFamily="18" charset="0"/>
                          </a:rPr>
                          <m:t> </m:t>
                        </m:r>
                        <m:r>
                          <a:rPr lang="en-IN" sz="2800">
                            <a:solidFill>
                              <a:schemeClr val="accent5">
                                <a:lumMod val="50000"/>
                              </a:schemeClr>
                            </a:solidFill>
                            <a:latin typeface="Cambria Math" panose="02040503050406030204" pitchFamily="18" charset="0"/>
                            <a:cs typeface="Times New Roman" panose="02020603050405020304" pitchFamily="18" charset="0"/>
                          </a:rPr>
                          <m:t>𝑃𝑜𝑠𝑖𝑡𝑖𝑣𝑒</m:t>
                        </m:r>
                        <m:d>
                          <m:dPr>
                            <m:ctrlPr>
                              <a:rPr lang="en-IN" sz="2800" i="1">
                                <a:solidFill>
                                  <a:schemeClr val="accent5">
                                    <a:lumMod val="50000"/>
                                  </a:schemeClr>
                                </a:solidFill>
                                <a:latin typeface="Cambria Math" panose="02040503050406030204" pitchFamily="18" charset="0"/>
                                <a:cs typeface="Times New Roman" panose="02020603050405020304" pitchFamily="18" charset="0"/>
                              </a:rPr>
                            </m:ctrlPr>
                          </m:dPr>
                          <m:e>
                            <m:r>
                              <a:rPr lang="en-IN" sz="2800">
                                <a:solidFill>
                                  <a:schemeClr val="accent5">
                                    <a:lumMod val="50000"/>
                                  </a:schemeClr>
                                </a:solidFill>
                                <a:latin typeface="Cambria Math" panose="02040503050406030204" pitchFamily="18" charset="0"/>
                                <a:cs typeface="Times New Roman" panose="02020603050405020304" pitchFamily="18" charset="0"/>
                              </a:rPr>
                              <m:t>𝑇𝑃</m:t>
                            </m:r>
                          </m:e>
                        </m:d>
                        <m:r>
                          <a:rPr lang="en-IN" sz="2800">
                            <a:solidFill>
                              <a:schemeClr val="accent5">
                                <a:lumMod val="50000"/>
                              </a:schemeClr>
                            </a:solidFill>
                            <a:latin typeface="Cambria Math" panose="02040503050406030204" pitchFamily="18" charset="0"/>
                            <a:cs typeface="Times New Roman" panose="02020603050405020304" pitchFamily="18" charset="0"/>
                          </a:rPr>
                          <m:t>+</m:t>
                        </m:r>
                        <m:r>
                          <a:rPr lang="en-IN" sz="2800">
                            <a:solidFill>
                              <a:schemeClr val="accent5">
                                <a:lumMod val="50000"/>
                              </a:schemeClr>
                            </a:solidFill>
                            <a:latin typeface="Cambria Math" panose="02040503050406030204" pitchFamily="18" charset="0"/>
                            <a:cs typeface="Times New Roman" panose="02020603050405020304" pitchFamily="18" charset="0"/>
                          </a:rPr>
                          <m:t>𝐹𝑎𝑙𝑠𝑒</m:t>
                        </m:r>
                        <m:r>
                          <a:rPr lang="en-IN" sz="2800">
                            <a:solidFill>
                              <a:schemeClr val="accent5">
                                <a:lumMod val="50000"/>
                              </a:schemeClr>
                            </a:solidFill>
                            <a:latin typeface="Cambria Math" panose="02040503050406030204" pitchFamily="18" charset="0"/>
                            <a:cs typeface="Times New Roman" panose="02020603050405020304" pitchFamily="18" charset="0"/>
                          </a:rPr>
                          <m:t> </m:t>
                        </m:r>
                        <m:r>
                          <a:rPr lang="en-IN" sz="2800">
                            <a:solidFill>
                              <a:schemeClr val="accent5">
                                <a:lumMod val="50000"/>
                              </a:schemeClr>
                            </a:solidFill>
                            <a:latin typeface="Cambria Math" panose="02040503050406030204" pitchFamily="18" charset="0"/>
                            <a:cs typeface="Times New Roman" panose="02020603050405020304" pitchFamily="18" charset="0"/>
                          </a:rPr>
                          <m:t>𝑁𝑒𝑔𝑎𝑡𝑖𝑣𝑒𝑠</m:t>
                        </m:r>
                        <m:r>
                          <a:rPr lang="en-IN" sz="2800">
                            <a:solidFill>
                              <a:schemeClr val="accent5">
                                <a:lumMod val="50000"/>
                              </a:schemeClr>
                            </a:solidFill>
                            <a:latin typeface="Cambria Math" panose="02040503050406030204" pitchFamily="18" charset="0"/>
                            <a:cs typeface="Times New Roman" panose="02020603050405020304" pitchFamily="18" charset="0"/>
                          </a:rPr>
                          <m:t>(</m:t>
                        </m:r>
                        <m:r>
                          <a:rPr lang="en-IN" sz="2800">
                            <a:solidFill>
                              <a:schemeClr val="accent5">
                                <a:lumMod val="50000"/>
                              </a:schemeClr>
                            </a:solidFill>
                            <a:latin typeface="Cambria Math" panose="02040503050406030204" pitchFamily="18" charset="0"/>
                            <a:cs typeface="Times New Roman" panose="02020603050405020304" pitchFamily="18" charset="0"/>
                          </a:rPr>
                          <m:t>𝐹𝑁</m:t>
                        </m:r>
                        <m:r>
                          <a:rPr lang="en-IN" sz="2800">
                            <a:solidFill>
                              <a:schemeClr val="accent5">
                                <a:lumMod val="50000"/>
                              </a:schemeClr>
                            </a:solidFill>
                            <a:latin typeface="Cambria Math" panose="02040503050406030204" pitchFamily="18" charset="0"/>
                            <a:cs typeface="Times New Roman" panose="02020603050405020304" pitchFamily="18" charset="0"/>
                          </a:rPr>
                          <m:t>)</m:t>
                        </m:r>
                      </m:den>
                    </m:f>
                  </m:oMath>
                </a14:m>
                <a:r>
                  <a:rPr lang="en-IN" sz="2800" dirty="0">
                    <a:solidFill>
                      <a:schemeClr val="accent5">
                        <a:lumMod val="50000"/>
                      </a:schemeClr>
                    </a:solidFill>
                    <a:latin typeface="Times New Roman" panose="02020603050405020304" pitchFamily="18" charset="0"/>
                    <a:cs typeface="Times New Roman" panose="02020603050405020304" pitchFamily="18" charset="0"/>
                  </a:rPr>
                  <a:t> </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The ratio of correctly predicted positive observations to all observations in the actual class.</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Indicates how many relevant items are selected</a:t>
                </a:r>
              </a:p>
            </p:txBody>
          </p:sp>
        </mc:Choice>
        <mc:Fallback xmlns="">
          <p:sp>
            <p:nvSpPr>
              <p:cNvPr id="17" name="TextBox 16"/>
              <p:cNvSpPr txBox="1">
                <a:spLocks noRot="1" noChangeAspect="1" noMove="1" noResize="1" noEditPoints="1" noAdjustHandles="1" noChangeArrowheads="1" noChangeShapeType="1" noTextEdit="1"/>
              </p:cNvSpPr>
              <p:nvPr/>
            </p:nvSpPr>
            <p:spPr>
              <a:xfrm>
                <a:off x="454992" y="574174"/>
                <a:ext cx="11391793" cy="3707169"/>
              </a:xfrm>
              <a:prstGeom prst="rect">
                <a:avLst/>
              </a:prstGeom>
              <a:blipFill rotWithShape="0">
                <a:blip r:embed="rId2"/>
                <a:stretch>
                  <a:fillRect l="-1124" r="-1124" b="-1645"/>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0" y="-24954"/>
            <a:ext cx="909987" cy="427985"/>
          </a:xfrm>
          <a:prstGeom prst="rect">
            <a:avLst/>
          </a:prstGeom>
        </p:spPr>
      </p:pic>
    </p:spTree>
    <p:extLst>
      <p:ext uri="{BB962C8B-B14F-4D97-AF65-F5344CB8AC3E}">
        <p14:creationId xmlns:p14="http://schemas.microsoft.com/office/powerpoint/2010/main" val="42513919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p:cNvSpPr txBox="1"/>
              <p:nvPr/>
            </p:nvSpPr>
            <p:spPr>
              <a:xfrm>
                <a:off x="454992" y="574174"/>
                <a:ext cx="11391793" cy="3915816"/>
              </a:xfrm>
              <a:prstGeom prst="rect">
                <a:avLst/>
              </a:prstGeom>
              <a:noFill/>
            </p:spPr>
            <p:txBody>
              <a:bodyPr wrap="square" rtlCol="0">
                <a:spAutoFit/>
              </a:bodyPr>
              <a:lstStyle/>
              <a:p>
                <a:pPr algn="just"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F1 Score</a:t>
                </a:r>
              </a:p>
              <a:p>
                <a:pPr algn="just" fontAlgn="base">
                  <a:lnSpc>
                    <a:spcPct val="150000"/>
                  </a:lnSpc>
                </a:pPr>
                <a14:m>
                  <m:oMathPara xmlns:m="http://schemas.openxmlformats.org/officeDocument/2006/math">
                    <m:oMathParaPr>
                      <m:jc m:val="centerGroup"/>
                    </m:oMathParaPr>
                    <m:oMath xmlns:m="http://schemas.openxmlformats.org/officeDocument/2006/math">
                      <m:r>
                        <a:rPr lang="en-IN" sz="2800">
                          <a:solidFill>
                            <a:schemeClr val="accent5">
                              <a:lumMod val="50000"/>
                            </a:schemeClr>
                          </a:solidFill>
                          <a:latin typeface="Cambria Math" panose="02040503050406030204" pitchFamily="18" charset="0"/>
                          <a:cs typeface="Times New Roman" panose="02020603050405020304" pitchFamily="18" charset="0"/>
                        </a:rPr>
                        <m:t>𝐹𝐼</m:t>
                      </m:r>
                      <m:r>
                        <a:rPr lang="en-IN" sz="2800">
                          <a:solidFill>
                            <a:schemeClr val="accent5">
                              <a:lumMod val="50000"/>
                            </a:schemeClr>
                          </a:solidFill>
                          <a:latin typeface="Cambria Math" panose="02040503050406030204" pitchFamily="18" charset="0"/>
                          <a:cs typeface="Times New Roman" panose="02020603050405020304" pitchFamily="18" charset="0"/>
                        </a:rPr>
                        <m:t> </m:t>
                      </m:r>
                      <m:r>
                        <a:rPr lang="en-IN" sz="2800">
                          <a:solidFill>
                            <a:schemeClr val="accent5">
                              <a:lumMod val="50000"/>
                            </a:schemeClr>
                          </a:solidFill>
                          <a:latin typeface="Cambria Math" panose="02040503050406030204" pitchFamily="18" charset="0"/>
                          <a:cs typeface="Times New Roman" panose="02020603050405020304" pitchFamily="18" charset="0"/>
                        </a:rPr>
                        <m:t>𝑠𝑐𝑜𝑟𝑒</m:t>
                      </m:r>
                      <m:r>
                        <a:rPr lang="en-IN" sz="2800">
                          <a:solidFill>
                            <a:schemeClr val="accent5">
                              <a:lumMod val="50000"/>
                            </a:schemeClr>
                          </a:solidFill>
                          <a:latin typeface="Cambria Math" panose="02040503050406030204" pitchFamily="18" charset="0"/>
                          <a:cs typeface="Times New Roman" panose="02020603050405020304" pitchFamily="18" charset="0"/>
                        </a:rPr>
                        <m:t>=2∗</m:t>
                      </m:r>
                      <m:f>
                        <m:fPr>
                          <m:ctrlPr>
                            <a:rPr lang="en-IN" sz="2800" i="1">
                              <a:solidFill>
                                <a:schemeClr val="accent5">
                                  <a:lumMod val="50000"/>
                                </a:schemeClr>
                              </a:solidFill>
                              <a:latin typeface="Cambria Math" panose="02040503050406030204" pitchFamily="18" charset="0"/>
                              <a:cs typeface="Times New Roman" panose="02020603050405020304" pitchFamily="18" charset="0"/>
                            </a:rPr>
                          </m:ctrlPr>
                        </m:fPr>
                        <m:num>
                          <m:r>
                            <m:rPr>
                              <m:nor/>
                            </m:rPr>
                            <a:rPr lang="en-IN" sz="2800">
                              <a:solidFill>
                                <a:schemeClr val="accent5">
                                  <a:lumMod val="50000"/>
                                </a:schemeClr>
                              </a:solidFill>
                              <a:latin typeface="Times New Roman" panose="02020603050405020304" pitchFamily="18" charset="0"/>
                              <a:cs typeface="Times New Roman" panose="02020603050405020304" pitchFamily="18" charset="0"/>
                            </a:rPr>
                            <m:t>Precision</m:t>
                          </m:r>
                          <m:r>
                            <m:rPr>
                              <m:nor/>
                            </m:rPr>
                            <a:rPr lang="en-IN" sz="2800">
                              <a:solidFill>
                                <a:schemeClr val="accent5">
                                  <a:lumMod val="50000"/>
                                </a:schemeClr>
                              </a:solidFill>
                              <a:latin typeface="Times New Roman" panose="02020603050405020304" pitchFamily="18" charset="0"/>
                              <a:cs typeface="Times New Roman" panose="02020603050405020304" pitchFamily="18" charset="0"/>
                            </a:rPr>
                            <m:t>×</m:t>
                          </m:r>
                          <m:r>
                            <m:rPr>
                              <m:nor/>
                            </m:rPr>
                            <a:rPr lang="en-IN" sz="2800">
                              <a:solidFill>
                                <a:schemeClr val="accent5">
                                  <a:lumMod val="50000"/>
                                </a:schemeClr>
                              </a:solidFill>
                              <a:latin typeface="Times New Roman" panose="02020603050405020304" pitchFamily="18" charset="0"/>
                              <a:cs typeface="Times New Roman" panose="02020603050405020304" pitchFamily="18" charset="0"/>
                            </a:rPr>
                            <m:t>Recall</m:t>
                          </m:r>
                          <m:r>
                            <m:rPr>
                              <m:nor/>
                            </m:rPr>
                            <a:rPr lang="en-IN" sz="2800">
                              <a:solidFill>
                                <a:schemeClr val="accent5">
                                  <a:lumMod val="50000"/>
                                </a:schemeClr>
                              </a:solidFill>
                              <a:latin typeface="Times New Roman" panose="02020603050405020304" pitchFamily="18" charset="0"/>
                              <a:cs typeface="Times New Roman" panose="02020603050405020304" pitchFamily="18" charset="0"/>
                            </a:rPr>
                            <m:t>​</m:t>
                          </m:r>
                        </m:num>
                        <m:den>
                          <m:r>
                            <m:rPr>
                              <m:nor/>
                            </m:rPr>
                            <a:rPr lang="en-IN" sz="2800">
                              <a:solidFill>
                                <a:schemeClr val="accent5">
                                  <a:lumMod val="50000"/>
                                </a:schemeClr>
                              </a:solidFill>
                              <a:latin typeface="Times New Roman" panose="02020603050405020304" pitchFamily="18" charset="0"/>
                              <a:cs typeface="Times New Roman" panose="02020603050405020304" pitchFamily="18" charset="0"/>
                            </a:rPr>
                            <m:t>Precision</m:t>
                          </m:r>
                          <m:r>
                            <m:rPr>
                              <m:nor/>
                            </m:rPr>
                            <a:rPr lang="en-IN" sz="2800">
                              <a:solidFill>
                                <a:schemeClr val="accent5">
                                  <a:lumMod val="50000"/>
                                </a:schemeClr>
                              </a:solidFill>
                              <a:latin typeface="Times New Roman" panose="02020603050405020304" pitchFamily="18" charset="0"/>
                              <a:cs typeface="Times New Roman" panose="02020603050405020304" pitchFamily="18" charset="0"/>
                            </a:rPr>
                            <m:t>+</m:t>
                          </m:r>
                          <m:r>
                            <m:rPr>
                              <m:nor/>
                            </m:rPr>
                            <a:rPr lang="en-IN" sz="2800">
                              <a:solidFill>
                                <a:schemeClr val="accent5">
                                  <a:lumMod val="50000"/>
                                </a:schemeClr>
                              </a:solidFill>
                              <a:latin typeface="Times New Roman" panose="02020603050405020304" pitchFamily="18" charset="0"/>
                              <a:cs typeface="Times New Roman" panose="02020603050405020304" pitchFamily="18" charset="0"/>
                            </a:rPr>
                            <m:t>Recall</m:t>
                          </m:r>
                          <m:r>
                            <m:rPr>
                              <m:nor/>
                            </m:rPr>
                            <a:rPr lang="en-IN" sz="2800">
                              <a:solidFill>
                                <a:schemeClr val="accent5">
                                  <a:lumMod val="50000"/>
                                </a:schemeClr>
                              </a:solidFill>
                              <a:latin typeface="Times New Roman" panose="02020603050405020304" pitchFamily="18" charset="0"/>
                              <a:cs typeface="Times New Roman" panose="02020603050405020304" pitchFamily="18" charset="0"/>
                            </a:rPr>
                            <m:t>​</m:t>
                          </m:r>
                        </m:den>
                      </m:f>
                    </m:oMath>
                  </m:oMathPara>
                </a14:m>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The harmonic mean of precision and recall.</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Useful for imbalanced datasets as it balances the trade-off between precision and recall.</a:t>
                </a:r>
              </a:p>
            </p:txBody>
          </p:sp>
        </mc:Choice>
        <mc:Fallback xmlns="">
          <p:sp>
            <p:nvSpPr>
              <p:cNvPr id="17" name="TextBox 16"/>
              <p:cNvSpPr txBox="1">
                <a:spLocks noRot="1" noChangeAspect="1" noMove="1" noResize="1" noEditPoints="1" noAdjustHandles="1" noChangeArrowheads="1" noChangeShapeType="1" noTextEdit="1"/>
              </p:cNvSpPr>
              <p:nvPr/>
            </p:nvSpPr>
            <p:spPr>
              <a:xfrm>
                <a:off x="454992" y="574174"/>
                <a:ext cx="11391793" cy="3915816"/>
              </a:xfrm>
              <a:prstGeom prst="rect">
                <a:avLst/>
              </a:prstGeom>
              <a:blipFill rotWithShape="0">
                <a:blip r:embed="rId2"/>
                <a:stretch>
                  <a:fillRect l="-1124" r="-1124" b="-1089"/>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0" y="-24954"/>
            <a:ext cx="909987" cy="427985"/>
          </a:xfrm>
          <a:prstGeom prst="rect">
            <a:avLst/>
          </a:prstGeom>
        </p:spPr>
      </p:pic>
    </p:spTree>
    <p:extLst>
      <p:ext uri="{BB962C8B-B14F-4D97-AF65-F5344CB8AC3E}">
        <p14:creationId xmlns:p14="http://schemas.microsoft.com/office/powerpoint/2010/main" val="21640500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45987" y="403031"/>
            <a:ext cx="11391793" cy="5262979"/>
          </a:xfrm>
          <a:prstGeom prst="rect">
            <a:avLst/>
          </a:prstGeom>
          <a:noFill/>
        </p:spPr>
        <p:txBody>
          <a:bodyPr wrap="square" rtlCol="0">
            <a:spAutoFit/>
          </a:bodyPr>
          <a:lstStyle/>
          <a:p>
            <a:pPr algn="just"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Prediction and Decision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Making</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Prediction involves using statistical or machine learning models to estimate unknown outcomes based on input data.</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Prediction in machine learning refers to the process of using a trained model to make predictions or infer unknown values based on input data. </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This is a fundamental aspect of supervised learning, where the model learns patterns and relationships from </a:t>
            </a:r>
            <a:r>
              <a:rPr lang="en-IN" sz="2800" dirty="0" err="1">
                <a:solidFill>
                  <a:schemeClr val="accent5">
                    <a:lumMod val="50000"/>
                  </a:schemeClr>
                </a:solidFill>
                <a:latin typeface="Times New Roman" panose="02020603050405020304" pitchFamily="18" charset="0"/>
                <a:cs typeface="Times New Roman" panose="02020603050405020304" pitchFamily="18" charset="0"/>
              </a:rPr>
              <a:t>labeled</a:t>
            </a:r>
            <a:r>
              <a:rPr lang="en-IN" sz="2800" dirty="0">
                <a:solidFill>
                  <a:schemeClr val="accent5">
                    <a:lumMod val="50000"/>
                  </a:schemeClr>
                </a:solidFill>
                <a:latin typeface="Times New Roman" panose="02020603050405020304" pitchFamily="18" charset="0"/>
                <a:cs typeface="Times New Roman" panose="02020603050405020304" pitchFamily="18" charset="0"/>
              </a:rPr>
              <a:t> training data and then applies that knowledge to make predictions on new, unseen data.</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42935661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3254865"/>
          </a:xfrm>
          <a:prstGeom prst="rect">
            <a:avLst/>
          </a:prstGeom>
          <a:noFill/>
        </p:spPr>
        <p:txBody>
          <a:bodyPr wrap="square" rtlCol="0">
            <a:spAutoFit/>
          </a:bodyPr>
          <a:lstStyle/>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Decision making in machine learning models refers to the process by which the model selects an outcome or takes action based on input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data.</a:t>
            </a:r>
          </a:p>
          <a:p>
            <a:pPr marL="457200" indent="-457200" algn="just"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This </a:t>
            </a:r>
            <a:r>
              <a:rPr lang="en-IN" sz="2800" dirty="0">
                <a:solidFill>
                  <a:schemeClr val="accent5">
                    <a:lumMod val="50000"/>
                  </a:schemeClr>
                </a:solidFill>
                <a:latin typeface="Times New Roman" panose="02020603050405020304" pitchFamily="18" charset="0"/>
                <a:cs typeface="Times New Roman" panose="02020603050405020304" pitchFamily="18" charset="0"/>
              </a:rPr>
              <a:t>process varies depending on the type of machine learning problem (classification, regression, reinforcement learning, etc.) and the specific algorithm or model being used. </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41638211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130630" y="574174"/>
            <a:ext cx="11716156" cy="4616648"/>
          </a:xfrm>
          <a:prstGeom prst="rect">
            <a:avLst/>
          </a:prstGeom>
          <a:noFill/>
        </p:spPr>
        <p:txBody>
          <a:bodyPr wrap="square" rtlCol="0">
            <a:spAutoFit/>
          </a:bodyPr>
          <a:lstStyle/>
          <a:p>
            <a:pPr algn="just" fontAlgn="base">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G</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eneral </a:t>
            </a:r>
            <a:r>
              <a:rPr lang="en-IN" sz="2800" dirty="0">
                <a:solidFill>
                  <a:schemeClr val="accent5">
                    <a:lumMod val="50000"/>
                  </a:schemeClr>
                </a:solidFill>
                <a:latin typeface="Times New Roman" panose="02020603050405020304" pitchFamily="18" charset="0"/>
                <a:cs typeface="Times New Roman" panose="02020603050405020304" pitchFamily="18" charset="0"/>
              </a:rPr>
              <a:t>overview of decision making in different types of machine learning models.</a:t>
            </a:r>
          </a:p>
          <a:p>
            <a:pPr marL="457200" indent="-457200" algn="just" fontAlgn="base">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Binary Classification: </a:t>
            </a:r>
            <a:r>
              <a:rPr lang="en-IN" sz="2800" dirty="0">
                <a:solidFill>
                  <a:schemeClr val="accent5">
                    <a:lumMod val="50000"/>
                  </a:schemeClr>
                </a:solidFill>
                <a:latin typeface="Times New Roman" panose="02020603050405020304" pitchFamily="18" charset="0"/>
                <a:cs typeface="Times New Roman" panose="02020603050405020304" pitchFamily="18" charset="0"/>
              </a:rPr>
              <a:t>In binary classification, the model makes a decision between two classes or categories (e.g., spam vs. non-spam emails</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Multiclass Classification: </a:t>
            </a:r>
            <a:r>
              <a:rPr lang="en-IN" sz="2800" dirty="0">
                <a:solidFill>
                  <a:schemeClr val="accent5">
                    <a:lumMod val="50000"/>
                  </a:schemeClr>
                </a:solidFill>
                <a:latin typeface="Times New Roman" panose="02020603050405020304" pitchFamily="18" charset="0"/>
                <a:cs typeface="Times New Roman" panose="02020603050405020304" pitchFamily="18" charset="0"/>
              </a:rPr>
              <a:t>For multiclass classification (more than two classes), the model selects the class with the highest predicted probability or confidence score</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5595614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26" y="19762"/>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9987" y="66822"/>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302033" y="2255518"/>
            <a:ext cx="4162698" cy="1015663"/>
          </a:xfrm>
          <a:prstGeom prst="rect">
            <a:avLst/>
          </a:prstGeom>
          <a:noFill/>
        </p:spPr>
        <p:txBody>
          <a:bodyPr wrap="square" rtlCol="0">
            <a:spAutoFit/>
          </a:bodyPr>
          <a:lstStyle/>
          <a:p>
            <a:pPr algn="ctr"/>
            <a:r>
              <a:rPr lang="en-IN" sz="6000" b="1" spc="50" dirty="0" smtClean="0">
                <a:ln w="0">
                  <a:solidFill>
                    <a:srgbClr val="FF66FF"/>
                  </a:solidFill>
                </a:ln>
                <a:solidFill>
                  <a:schemeClr val="bg2"/>
                </a:solidFill>
                <a:effectLst>
                  <a:innerShdw blurRad="63500" dist="50800" dir="13500000">
                    <a:srgbClr val="000000">
                      <a:alpha val="50000"/>
                    </a:srgbClr>
                  </a:innerShdw>
                </a:effectLst>
                <a:latin typeface="Monotype Corsiva" panose="03010101010201010101" pitchFamily="66" charset="0"/>
                <a:cs typeface="Times New Roman" panose="02020603050405020304" pitchFamily="18" charset="0"/>
              </a:rPr>
              <a:t>THANKYOU</a:t>
            </a:r>
            <a:endParaRPr lang="en-IN" sz="6000" b="1" spc="50" dirty="0">
              <a:ln w="0">
                <a:solidFill>
                  <a:srgbClr val="FF66FF"/>
                </a:solidFill>
              </a:ln>
              <a:solidFill>
                <a:schemeClr val="bg2"/>
              </a:solidFill>
              <a:effectLst>
                <a:innerShdw blurRad="63500" dist="50800" dir="13500000">
                  <a:srgbClr val="000000">
                    <a:alpha val="50000"/>
                  </a:srgbClr>
                </a:innerShdw>
              </a:effectLst>
              <a:latin typeface="Monotype Corsiva" panose="03010101010201010101" pitchFamily="66" charset="0"/>
            </a:endParaRPr>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62537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3970318"/>
          </a:xfrm>
          <a:prstGeom prst="rect">
            <a:avLst/>
          </a:prstGeom>
          <a:noFill/>
        </p:spPr>
        <p:txBody>
          <a:bodyPr wrap="square" rtlCol="0">
            <a:spAutoFit/>
          </a:bodyPr>
          <a:lstStyle/>
          <a:p>
            <a:pPr algn="just">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What is Regression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Analysis ?</a:t>
            </a:r>
            <a:endParaRPr lang="en-IN" sz="2800" b="1" dirty="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Regression Analysis is a statistical process for estimating the relationships between the dependent variables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and </a:t>
            </a:r>
            <a:r>
              <a:rPr lang="en-IN" sz="2800" dirty="0">
                <a:solidFill>
                  <a:schemeClr val="accent5">
                    <a:lumMod val="50000"/>
                  </a:schemeClr>
                </a:solidFill>
                <a:latin typeface="Times New Roman" panose="02020603050405020304" pitchFamily="18" charset="0"/>
                <a:cs typeface="Times New Roman" panose="02020603050405020304" pitchFamily="18" charset="0"/>
              </a:rPr>
              <a:t>one or more independent variables or predictors.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Regression </a:t>
            </a:r>
            <a:r>
              <a:rPr lang="en-IN" sz="2800" dirty="0">
                <a:solidFill>
                  <a:schemeClr val="accent5">
                    <a:lumMod val="50000"/>
                  </a:schemeClr>
                </a:solidFill>
                <a:latin typeface="Times New Roman" panose="02020603050405020304" pitchFamily="18" charset="0"/>
                <a:cs typeface="Times New Roman" panose="02020603050405020304" pitchFamily="18" charset="0"/>
              </a:rPr>
              <a:t>analysis is generally used when we deal with a dataset that has the target variable in the form of continuous data.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11576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461664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Regression analysis explains the changes in criteria about changes in select predictors. </a:t>
            </a:r>
          </a:p>
          <a:p>
            <a:pPr marL="342900" indent="-3429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The conditional expectation of the criteria is based </a:t>
            </a:r>
            <a:r>
              <a:rPr lang="en-IN" sz="2800">
                <a:solidFill>
                  <a:schemeClr val="accent5">
                    <a:lumMod val="50000"/>
                  </a:schemeClr>
                </a:solidFill>
                <a:latin typeface="Times New Roman" panose="02020603050405020304" pitchFamily="18" charset="0"/>
                <a:cs typeface="Times New Roman" panose="02020603050405020304" pitchFamily="18" charset="0"/>
              </a:rPr>
              <a:t>on </a:t>
            </a:r>
            <a:r>
              <a:rPr lang="en-IN" sz="2800" smtClean="0">
                <a:solidFill>
                  <a:schemeClr val="accent5">
                    <a:lumMod val="50000"/>
                  </a:schemeClr>
                </a:solidFill>
                <a:latin typeface="Times New Roman" panose="02020603050405020304" pitchFamily="18" charset="0"/>
                <a:cs typeface="Times New Roman" panose="02020603050405020304" pitchFamily="18" charset="0"/>
              </a:rPr>
              <a:t>predictors, </a:t>
            </a:r>
            <a:r>
              <a:rPr lang="en-IN" sz="2800" dirty="0">
                <a:solidFill>
                  <a:schemeClr val="accent5">
                    <a:lumMod val="50000"/>
                  </a:schemeClr>
                </a:solidFill>
                <a:latin typeface="Times New Roman" panose="02020603050405020304" pitchFamily="18" charset="0"/>
                <a:cs typeface="Times New Roman" panose="02020603050405020304" pitchFamily="18" charset="0"/>
              </a:rPr>
              <a:t>where the average value of the dependent variables is given when the independent variables are changed. </a:t>
            </a:r>
          </a:p>
          <a:p>
            <a:pPr marL="342900" indent="-3429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Three major uses for regression analysis are determining the strength of predictors, forecasting an effect, and trend forecasting. </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989668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3323987"/>
          </a:xfrm>
          <a:prstGeom prst="rect">
            <a:avLst/>
          </a:prstGeom>
          <a:noFill/>
        </p:spPr>
        <p:txBody>
          <a:bodyPr wrap="square" rtlCol="0">
            <a:spAutoFit/>
          </a:bodyPr>
          <a:lstStyle/>
          <a:p>
            <a:pPr algn="just"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What is the purpose of using Regression Analysis?</a:t>
            </a:r>
          </a:p>
          <a:p>
            <a:pPr marL="342900" indent="-342900" algn="just"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Regression </a:t>
            </a:r>
            <a:r>
              <a:rPr lang="en-IN" sz="2800" dirty="0">
                <a:solidFill>
                  <a:schemeClr val="accent5">
                    <a:lumMod val="50000"/>
                  </a:schemeClr>
                </a:solidFill>
                <a:latin typeface="Times New Roman" panose="02020603050405020304" pitchFamily="18" charset="0"/>
                <a:cs typeface="Times New Roman" panose="02020603050405020304" pitchFamily="18" charset="0"/>
              </a:rPr>
              <a:t>analysis is heavily based on statistics and hence gives quite reliable results to this reason only regression models are used to find the linear as well as non-linear relation between the independent and the dependent or target variables.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621778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41                                                     CD-404   REGRESSION AND ITS TYPES			                  UNIT 4</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2" y="574174"/>
            <a:ext cx="11391793" cy="3970318"/>
          </a:xfrm>
          <a:prstGeom prst="rect">
            <a:avLst/>
          </a:prstGeom>
          <a:noFill/>
        </p:spPr>
        <p:txBody>
          <a:bodyPr wrap="square" rtlCol="0">
            <a:spAutoFit/>
          </a:bodyPr>
          <a:lstStyle/>
          <a:p>
            <a:pPr algn="just" fontAlgn="base">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Types of Regression Techniques</a:t>
            </a:r>
          </a:p>
          <a:p>
            <a:pPr marL="457200" indent="-457200" algn="just" fontAlgn="base">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Along with the development of the machine learning domain regression analysis techniques have gained popularity as well as developed manifold from just y = mx + c.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There </a:t>
            </a:r>
            <a:r>
              <a:rPr lang="en-IN" sz="2800" dirty="0">
                <a:solidFill>
                  <a:schemeClr val="accent5">
                    <a:lumMod val="50000"/>
                  </a:schemeClr>
                </a:solidFill>
                <a:latin typeface="Times New Roman" panose="02020603050405020304" pitchFamily="18" charset="0"/>
                <a:cs typeface="Times New Roman" panose="02020603050405020304" pitchFamily="18" charset="0"/>
              </a:rPr>
              <a:t>are several types of regression techniques, each suited for different types of data and different types of relationships. </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86680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1657</TotalTime>
  <Words>3681</Words>
  <Application>Microsoft Office PowerPoint</Application>
  <PresentationFormat>Widescreen</PresentationFormat>
  <Paragraphs>527</Paragraphs>
  <Slides>56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56</vt:i4>
      </vt:variant>
    </vt:vector>
  </HeadingPairs>
  <TitlesOfParts>
    <vt:vector size="65" baseType="lpstr">
      <vt:lpstr>Arial Unicode MS</vt:lpstr>
      <vt:lpstr>Arial</vt:lpstr>
      <vt:lpstr>Calibri</vt:lpstr>
      <vt:lpstr>Calibri Light</vt:lpstr>
      <vt:lpstr>Cambria Math</vt:lpstr>
      <vt:lpstr>Monotype Corsiva</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Vineeta Shrivastava</dc:creator>
  <cp:lastModifiedBy>Vineeta Shrivastava</cp:lastModifiedBy>
  <cp:revision>140</cp:revision>
  <dcterms:created xsi:type="dcterms:W3CDTF">2024-01-16T04:34:42Z</dcterms:created>
  <dcterms:modified xsi:type="dcterms:W3CDTF">2024-06-12T04:55:55Z</dcterms:modified>
</cp:coreProperties>
</file>