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6" r:id="rId2"/>
  </p:sldMasterIdLst>
  <p:notesMasterIdLst>
    <p:notesMasterId r:id="rId55"/>
  </p:notesMasterIdLst>
  <p:sldIdLst>
    <p:sldId id="257" r:id="rId3"/>
    <p:sldId id="333" r:id="rId4"/>
    <p:sldId id="544" r:id="rId5"/>
    <p:sldId id="425" r:id="rId6"/>
    <p:sldId id="356" r:id="rId7"/>
    <p:sldId id="426" r:id="rId8"/>
    <p:sldId id="427" r:id="rId9"/>
    <p:sldId id="428" r:id="rId10"/>
    <p:sldId id="430" r:id="rId11"/>
    <p:sldId id="431" r:id="rId12"/>
    <p:sldId id="432" r:id="rId13"/>
    <p:sldId id="436" r:id="rId14"/>
    <p:sldId id="437" r:id="rId15"/>
    <p:sldId id="433" r:id="rId16"/>
    <p:sldId id="434" r:id="rId17"/>
    <p:sldId id="435" r:id="rId18"/>
    <p:sldId id="466" r:id="rId19"/>
    <p:sldId id="476" r:id="rId20"/>
    <p:sldId id="525" r:id="rId21"/>
    <p:sldId id="528" r:id="rId22"/>
    <p:sldId id="527" r:id="rId23"/>
    <p:sldId id="529" r:id="rId24"/>
    <p:sldId id="483" r:id="rId25"/>
    <p:sldId id="530" r:id="rId26"/>
    <p:sldId id="531" r:id="rId27"/>
    <p:sldId id="486" r:id="rId28"/>
    <p:sldId id="487" r:id="rId29"/>
    <p:sldId id="532" r:id="rId30"/>
    <p:sldId id="489" r:id="rId31"/>
    <p:sldId id="490" r:id="rId32"/>
    <p:sldId id="491" r:id="rId33"/>
    <p:sldId id="492" r:id="rId34"/>
    <p:sldId id="493" r:id="rId35"/>
    <p:sldId id="494" r:id="rId36"/>
    <p:sldId id="533" r:id="rId37"/>
    <p:sldId id="495" r:id="rId38"/>
    <p:sldId id="535" r:id="rId39"/>
    <p:sldId id="534" r:id="rId40"/>
    <p:sldId id="498" r:id="rId41"/>
    <p:sldId id="537" r:id="rId42"/>
    <p:sldId id="538" r:id="rId43"/>
    <p:sldId id="499" r:id="rId44"/>
    <p:sldId id="503" r:id="rId45"/>
    <p:sldId id="539" r:id="rId46"/>
    <p:sldId id="504" r:id="rId47"/>
    <p:sldId id="506" r:id="rId48"/>
    <p:sldId id="511" r:id="rId49"/>
    <p:sldId id="510" r:id="rId50"/>
    <p:sldId id="512" r:id="rId51"/>
    <p:sldId id="540" r:id="rId52"/>
    <p:sldId id="542" r:id="rId53"/>
    <p:sldId id="543" r:id="rId54"/>
  </p:sldIdLst>
  <p:sldSz cx="9144000" cy="6858000" type="screen4x3"/>
  <p:notesSz cx="6858000" cy="9144000"/>
  <p:defaultTextStyle>
    <a:defPPr>
      <a:defRPr lang="en-GB"/>
    </a:defPPr>
    <a:lvl1pPr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1pPr>
    <a:lvl2pPr marL="4572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2pPr>
    <a:lvl3pPr marL="9144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3pPr>
    <a:lvl4pPr marL="13716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4pPr>
    <a:lvl5pPr marL="18288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5pPr>
    <a:lvl6pPr marL="22860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6pPr>
    <a:lvl7pPr marL="27432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7pPr>
    <a:lvl8pPr marL="32004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8pPr>
    <a:lvl9pPr marL="36576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19" autoAdjust="0"/>
    <p:restoredTop sz="94612" autoAdjust="0"/>
  </p:normalViewPr>
  <p:slideViewPr>
    <p:cSldViewPr>
      <p:cViewPr>
        <p:scale>
          <a:sx n="98" d="100"/>
          <a:sy n="98" d="100"/>
        </p:scale>
        <p:origin x="-258" y="6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70666" name="Rectangle 9"/>
          <p:cNvSpPr>
            <a:spLocks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ChangeArrowheads="1" noTextEdit="1"/>
          </p:cNvSpPr>
          <p:nvPr>
            <p:ph type="sldImg"/>
          </p:nvPr>
        </p:nvSpPr>
        <p:spPr>
          <a:ln/>
        </p:spPr>
      </p:sp>
      <p:sp>
        <p:nvSpPr>
          <p:cNvPr id="7168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ChangeArrowheads="1" noTextEdit="1"/>
          </p:cNvSpPr>
          <p:nvPr>
            <p:ph type="sldImg"/>
          </p:nvPr>
        </p:nvSpPr>
        <p:spPr>
          <a:ln/>
        </p:spPr>
      </p:sp>
      <p:sp>
        <p:nvSpPr>
          <p:cNvPr id="8089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ChangeArrowheads="1" noTextEdit="1"/>
          </p:cNvSpPr>
          <p:nvPr>
            <p:ph type="sldImg"/>
          </p:nvPr>
        </p:nvSpPr>
        <p:spPr>
          <a:ln/>
        </p:spPr>
      </p:sp>
      <p:sp>
        <p:nvSpPr>
          <p:cNvPr id="8192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ChangeArrowheads="1" noTextEdit="1"/>
          </p:cNvSpPr>
          <p:nvPr>
            <p:ph type="sldImg"/>
          </p:nvPr>
        </p:nvSpPr>
        <p:spPr>
          <a:ln/>
        </p:spPr>
      </p:sp>
      <p:sp>
        <p:nvSpPr>
          <p:cNvPr id="8294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ChangeArrowheads="1" noTextEdit="1"/>
          </p:cNvSpPr>
          <p:nvPr>
            <p:ph type="sldImg"/>
          </p:nvPr>
        </p:nvSpPr>
        <p:spPr>
          <a:ln/>
        </p:spPr>
      </p:sp>
      <p:sp>
        <p:nvSpPr>
          <p:cNvPr id="8397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ChangeArrowheads="1" noTextEdit="1"/>
          </p:cNvSpPr>
          <p:nvPr>
            <p:ph type="sldImg"/>
          </p:nvPr>
        </p:nvSpPr>
        <p:spPr>
          <a:ln/>
        </p:spPr>
      </p:sp>
      <p:sp>
        <p:nvSpPr>
          <p:cNvPr id="8499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ChangeArrowheads="1" noTextEdit="1"/>
          </p:cNvSpPr>
          <p:nvPr>
            <p:ph type="sldImg"/>
          </p:nvPr>
        </p:nvSpPr>
        <p:spPr>
          <a:ln/>
        </p:spPr>
      </p:sp>
      <p:sp>
        <p:nvSpPr>
          <p:cNvPr id="8601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ChangeArrowheads="1" noTextEdit="1"/>
          </p:cNvSpPr>
          <p:nvPr>
            <p:ph type="sldImg"/>
          </p:nvPr>
        </p:nvSpPr>
        <p:spPr>
          <a:ln/>
        </p:spPr>
      </p:sp>
      <p:sp>
        <p:nvSpPr>
          <p:cNvPr id="8704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ChangeArrowheads="1" noTextEdit="1"/>
          </p:cNvSpPr>
          <p:nvPr>
            <p:ph type="sldImg"/>
          </p:nvPr>
        </p:nvSpPr>
        <p:spPr>
          <a:ln/>
        </p:spPr>
      </p:sp>
      <p:sp>
        <p:nvSpPr>
          <p:cNvPr id="8806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ChangeArrowheads="1" noTextEdit="1"/>
          </p:cNvSpPr>
          <p:nvPr>
            <p:ph type="sldImg"/>
          </p:nvPr>
        </p:nvSpPr>
        <p:spPr>
          <a:ln/>
        </p:spPr>
      </p:sp>
      <p:sp>
        <p:nvSpPr>
          <p:cNvPr id="7270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ChangeArrowheads="1" noTextEdit="1"/>
          </p:cNvSpPr>
          <p:nvPr>
            <p:ph type="sldImg"/>
          </p:nvPr>
        </p:nvSpPr>
        <p:spPr>
          <a:ln/>
        </p:spPr>
      </p:sp>
      <p:sp>
        <p:nvSpPr>
          <p:cNvPr id="9318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ChangeArrowheads="1" noTextEdit="1"/>
          </p:cNvSpPr>
          <p:nvPr>
            <p:ph type="sldImg"/>
          </p:nvPr>
        </p:nvSpPr>
        <p:spPr>
          <a:ln/>
        </p:spPr>
      </p:sp>
      <p:sp>
        <p:nvSpPr>
          <p:cNvPr id="9625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ChangeArrowheads="1" noTextEdit="1"/>
          </p:cNvSpPr>
          <p:nvPr>
            <p:ph type="sldImg"/>
          </p:nvPr>
        </p:nvSpPr>
        <p:spPr>
          <a:ln/>
        </p:spPr>
      </p:sp>
      <p:sp>
        <p:nvSpPr>
          <p:cNvPr id="9728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ChangeArrowheads="1" noTextEdit="1"/>
          </p:cNvSpPr>
          <p:nvPr>
            <p:ph type="sldImg"/>
          </p:nvPr>
        </p:nvSpPr>
        <p:spPr>
          <a:ln/>
        </p:spPr>
      </p:sp>
      <p:sp>
        <p:nvSpPr>
          <p:cNvPr id="9830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ChangeArrowheads="1" noTextEdit="1"/>
          </p:cNvSpPr>
          <p:nvPr>
            <p:ph type="sldImg"/>
          </p:nvPr>
        </p:nvSpPr>
        <p:spPr>
          <a:ln/>
        </p:spPr>
      </p:sp>
      <p:sp>
        <p:nvSpPr>
          <p:cNvPr id="9933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ChangeArrowheads="1" noTextEdit="1"/>
          </p:cNvSpPr>
          <p:nvPr>
            <p:ph type="sldImg"/>
          </p:nvPr>
        </p:nvSpPr>
        <p:spPr>
          <a:ln/>
        </p:spPr>
      </p:sp>
      <p:sp>
        <p:nvSpPr>
          <p:cNvPr id="10035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ChangeArrowheads="1" noTextEdit="1"/>
          </p:cNvSpPr>
          <p:nvPr>
            <p:ph type="sldImg"/>
          </p:nvPr>
        </p:nvSpPr>
        <p:spPr>
          <a:ln/>
        </p:spPr>
      </p:sp>
      <p:sp>
        <p:nvSpPr>
          <p:cNvPr id="7373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ChangeArrowheads="1" noTextEdit="1"/>
          </p:cNvSpPr>
          <p:nvPr>
            <p:ph type="sldImg"/>
          </p:nvPr>
        </p:nvSpPr>
        <p:spPr>
          <a:ln/>
        </p:spPr>
      </p:sp>
      <p:sp>
        <p:nvSpPr>
          <p:cNvPr id="10137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ChangeArrowheads="1" noTextEdit="1"/>
          </p:cNvSpPr>
          <p:nvPr>
            <p:ph type="sldImg"/>
          </p:nvPr>
        </p:nvSpPr>
        <p:spPr>
          <a:ln/>
        </p:spPr>
      </p:sp>
      <p:sp>
        <p:nvSpPr>
          <p:cNvPr id="10240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ChangeArrowheads="1" noTextEdit="1"/>
          </p:cNvSpPr>
          <p:nvPr>
            <p:ph type="sldImg"/>
          </p:nvPr>
        </p:nvSpPr>
        <p:spPr>
          <a:ln/>
        </p:spPr>
      </p:sp>
      <p:sp>
        <p:nvSpPr>
          <p:cNvPr id="10342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ChangeArrowheads="1" noTextEdit="1"/>
          </p:cNvSpPr>
          <p:nvPr>
            <p:ph type="sldImg"/>
          </p:nvPr>
        </p:nvSpPr>
        <p:spPr>
          <a:ln/>
        </p:spPr>
      </p:sp>
      <p:sp>
        <p:nvSpPr>
          <p:cNvPr id="10445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ChangeArrowheads="1" noTextEdit="1"/>
          </p:cNvSpPr>
          <p:nvPr>
            <p:ph type="sldImg"/>
          </p:nvPr>
        </p:nvSpPr>
        <p:spPr>
          <a:ln/>
        </p:spPr>
      </p:sp>
      <p:sp>
        <p:nvSpPr>
          <p:cNvPr id="10547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ChangeArrowheads="1" noTextEdit="1"/>
          </p:cNvSpPr>
          <p:nvPr>
            <p:ph type="sldImg"/>
          </p:nvPr>
        </p:nvSpPr>
        <p:spPr>
          <a:ln/>
        </p:spPr>
      </p:sp>
      <p:sp>
        <p:nvSpPr>
          <p:cNvPr id="10649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ChangeArrowheads="1" noTextEdit="1"/>
          </p:cNvSpPr>
          <p:nvPr>
            <p:ph type="sldImg"/>
          </p:nvPr>
        </p:nvSpPr>
        <p:spPr>
          <a:ln/>
        </p:spPr>
      </p:sp>
      <p:sp>
        <p:nvSpPr>
          <p:cNvPr id="10752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ChangeArrowheads="1" noTextEdit="1"/>
          </p:cNvSpPr>
          <p:nvPr>
            <p:ph type="sldImg"/>
          </p:nvPr>
        </p:nvSpPr>
        <p:spPr>
          <a:ln/>
        </p:spPr>
      </p:sp>
      <p:sp>
        <p:nvSpPr>
          <p:cNvPr id="10854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ChangeArrowheads="1" noTextEdit="1"/>
          </p:cNvSpPr>
          <p:nvPr>
            <p:ph type="sldImg"/>
          </p:nvPr>
        </p:nvSpPr>
        <p:spPr>
          <a:ln/>
        </p:spPr>
      </p:sp>
      <p:sp>
        <p:nvSpPr>
          <p:cNvPr id="10957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ChangeArrowheads="1" noTextEdit="1"/>
          </p:cNvSpPr>
          <p:nvPr>
            <p:ph type="sldImg"/>
          </p:nvPr>
        </p:nvSpPr>
        <p:spPr>
          <a:ln/>
        </p:spPr>
      </p:sp>
      <p:sp>
        <p:nvSpPr>
          <p:cNvPr id="11059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noFill/>
          <a:ln/>
        </p:spPr>
      </p:sp>
      <p:sp>
        <p:nvSpPr>
          <p:cNvPr id="74755" name="Rectangle 3"/>
          <p:cNvSpPr txBox="1">
            <a:spLocks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ChangeArrowheads="1" noTextEdit="1"/>
          </p:cNvSpPr>
          <p:nvPr>
            <p:ph type="sldImg"/>
          </p:nvPr>
        </p:nvSpPr>
        <p:spPr>
          <a:ln/>
        </p:spPr>
      </p:sp>
      <p:sp>
        <p:nvSpPr>
          <p:cNvPr id="11161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ChangeArrowheads="1" noTextEdit="1"/>
          </p:cNvSpPr>
          <p:nvPr>
            <p:ph type="sldImg"/>
          </p:nvPr>
        </p:nvSpPr>
        <p:spPr>
          <a:ln/>
        </p:spPr>
      </p:sp>
      <p:sp>
        <p:nvSpPr>
          <p:cNvPr id="11264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ChangeArrowheads="1" noTextEdit="1"/>
          </p:cNvSpPr>
          <p:nvPr>
            <p:ph type="sldImg"/>
          </p:nvPr>
        </p:nvSpPr>
        <p:spPr>
          <a:ln/>
        </p:spPr>
      </p:sp>
      <p:sp>
        <p:nvSpPr>
          <p:cNvPr id="11366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ChangeArrowheads="1" noTextEdit="1"/>
          </p:cNvSpPr>
          <p:nvPr>
            <p:ph type="sldImg"/>
          </p:nvPr>
        </p:nvSpPr>
        <p:spPr>
          <a:ln/>
        </p:spPr>
      </p:sp>
      <p:sp>
        <p:nvSpPr>
          <p:cNvPr id="11469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ChangeArrowheads="1" noTextEdit="1"/>
          </p:cNvSpPr>
          <p:nvPr>
            <p:ph type="sldImg"/>
          </p:nvPr>
        </p:nvSpPr>
        <p:spPr>
          <a:ln/>
        </p:spPr>
      </p:sp>
      <p:sp>
        <p:nvSpPr>
          <p:cNvPr id="11571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ChangeArrowheads="1" noTextEdit="1"/>
          </p:cNvSpPr>
          <p:nvPr>
            <p:ph type="sldImg"/>
          </p:nvPr>
        </p:nvSpPr>
        <p:spPr>
          <a:ln/>
        </p:spPr>
      </p:sp>
      <p:sp>
        <p:nvSpPr>
          <p:cNvPr id="11673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ChangeArrowheads="1" noTextEdit="1"/>
          </p:cNvSpPr>
          <p:nvPr>
            <p:ph type="sldImg"/>
          </p:nvPr>
        </p:nvSpPr>
        <p:spPr>
          <a:ln/>
        </p:spPr>
      </p:sp>
      <p:sp>
        <p:nvSpPr>
          <p:cNvPr id="11776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ChangeArrowheads="1" noTextEdit="1"/>
          </p:cNvSpPr>
          <p:nvPr>
            <p:ph type="sldImg"/>
          </p:nvPr>
        </p:nvSpPr>
        <p:spPr>
          <a:ln/>
        </p:spPr>
      </p:sp>
      <p:sp>
        <p:nvSpPr>
          <p:cNvPr id="11878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ChangeArrowheads="1" noTextEdit="1"/>
          </p:cNvSpPr>
          <p:nvPr>
            <p:ph type="sldImg"/>
          </p:nvPr>
        </p:nvSpPr>
        <p:spPr>
          <a:ln/>
        </p:spPr>
      </p:sp>
      <p:sp>
        <p:nvSpPr>
          <p:cNvPr id="11981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ChangeArrowheads="1" noTextEdit="1"/>
          </p:cNvSpPr>
          <p:nvPr>
            <p:ph type="sldImg"/>
          </p:nvPr>
        </p:nvSpPr>
        <p:spPr>
          <a:ln/>
        </p:spPr>
      </p:sp>
      <p:sp>
        <p:nvSpPr>
          <p:cNvPr id="12083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ChangeArrowheads="1" noTextEdit="1"/>
          </p:cNvSpPr>
          <p:nvPr>
            <p:ph type="sldImg"/>
          </p:nvPr>
        </p:nvSpPr>
        <p:spPr>
          <a:ln/>
        </p:spPr>
      </p:sp>
      <p:sp>
        <p:nvSpPr>
          <p:cNvPr id="7577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ChangeArrowheads="1" noTextEdit="1"/>
          </p:cNvSpPr>
          <p:nvPr>
            <p:ph type="sldImg"/>
          </p:nvPr>
        </p:nvSpPr>
        <p:spPr>
          <a:ln/>
        </p:spPr>
      </p:sp>
      <p:sp>
        <p:nvSpPr>
          <p:cNvPr id="12185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ChangeArrowheads="1" noTextEdit="1"/>
          </p:cNvSpPr>
          <p:nvPr>
            <p:ph type="sldImg"/>
          </p:nvPr>
        </p:nvSpPr>
        <p:spPr>
          <a:ln/>
        </p:spPr>
      </p:sp>
      <p:sp>
        <p:nvSpPr>
          <p:cNvPr id="12288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ChangeArrowheads="1" noTextEdit="1"/>
          </p:cNvSpPr>
          <p:nvPr>
            <p:ph type="sldImg"/>
          </p:nvPr>
        </p:nvSpPr>
        <p:spPr>
          <a:ln/>
        </p:spPr>
      </p:sp>
      <p:sp>
        <p:nvSpPr>
          <p:cNvPr id="7680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ChangeArrowheads="1" noTextEdit="1"/>
          </p:cNvSpPr>
          <p:nvPr>
            <p:ph type="sldImg"/>
          </p:nvPr>
        </p:nvSpPr>
        <p:spPr>
          <a:ln/>
        </p:spPr>
      </p:sp>
      <p:sp>
        <p:nvSpPr>
          <p:cNvPr id="7782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ChangeArrowheads="1" noTextEdit="1"/>
          </p:cNvSpPr>
          <p:nvPr>
            <p:ph type="sldImg"/>
          </p:nvPr>
        </p:nvSpPr>
        <p:spPr>
          <a:ln/>
        </p:spPr>
      </p:sp>
      <p:sp>
        <p:nvSpPr>
          <p:cNvPr id="7885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ChangeArrowheads="1" noTextEdit="1"/>
          </p:cNvSpPr>
          <p:nvPr>
            <p:ph type="sldImg"/>
          </p:nvPr>
        </p:nvSpPr>
        <p:spPr>
          <a:ln/>
        </p:spPr>
      </p:sp>
      <p:sp>
        <p:nvSpPr>
          <p:cNvPr id="7987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447800"/>
            <a:ext cx="4032250" cy="2255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856038"/>
            <a:ext cx="4032250" cy="225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16900" cy="4665663"/>
          </a:xfrm>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751AE9-6370-4D7F-8215-3104E2FAD0B9}" type="datetimeFigureOut">
              <a:rPr lang="en-US"/>
              <a:pPr>
                <a:defRPr/>
              </a:pPr>
              <a:t>5/7/2024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EAA39D-A459-4230-8896-F83D1BBD869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5B7BC2-FCF4-48CF-8FA7-83087710BCDE}" type="datetimeFigureOut">
              <a:rPr lang="en-US"/>
              <a:pPr>
                <a:defRPr/>
              </a:pPr>
              <a:t>5/7/2024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03647E-A382-49B6-A79D-AC6B1A08B35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1E5AB0D-45A3-484F-ABE2-02FE4B04A55F}" type="datetimeFigureOut">
              <a:rPr lang="en-US"/>
              <a:pPr>
                <a:defRPr/>
              </a:pPr>
              <a:t>5/7/2024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5E5236-CCBF-41A7-BF70-D408EC9F948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190EC38-CFE3-4758-A3D7-5984925AACA8}" type="datetimeFigureOut">
              <a:rPr lang="en-US"/>
              <a:pPr>
                <a:defRPr/>
              </a:pPr>
              <a:t>5/7/2024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EF83F0-BA63-470A-B91C-8A982F1DA44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AE3ACE5-F2E5-4368-8940-31713CD93D6B}" type="datetimeFigureOut">
              <a:rPr lang="en-US"/>
              <a:pPr>
                <a:defRPr/>
              </a:pPr>
              <a:t>5/7/2024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9B9653-13AA-4588-9550-3903155A384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0C135D9-9871-4703-9217-497698CEE0E2}" type="datetimeFigureOut">
              <a:rPr lang="en-US"/>
              <a:pPr>
                <a:defRPr/>
              </a:pPr>
              <a:t>5/7/2024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130A0A-A60F-4835-BE33-FFAE443816D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4ADF0CD-A322-4FFC-8680-788C9A15E0EE}" type="datetimeFigureOut">
              <a:rPr lang="en-US"/>
              <a:pPr>
                <a:defRPr/>
              </a:pPr>
              <a:t>5/7/2024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483DD13-272A-4E2A-8EDF-8EF475DE0C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379F87-AB53-46E5-9E14-87EE50F36D1B}" type="datetimeFigureOut">
              <a:rPr lang="en-US"/>
              <a:pPr>
                <a:defRPr/>
              </a:pPr>
              <a:t>5/7/2024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0CE70B-6157-4B5F-8E5E-382B54953B6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0E87CA-6D08-4D4F-9E9D-8F3AFF3B5E52}" type="datetimeFigureOut">
              <a:rPr lang="en-US"/>
              <a:pPr>
                <a:defRPr/>
              </a:pPr>
              <a:t>5/7/2024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4FF869-BFAB-45B0-82CF-9A9F7460CB7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A0E80A-3F0A-4E4B-9078-2F380F711E3A}" type="datetimeFigureOut">
              <a:rPr lang="en-US"/>
              <a:pPr>
                <a:defRPr/>
              </a:pPr>
              <a:t>5/7/2024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F82C54-9FB4-4341-9AF0-EA401485973F}"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C9616E-ABCF-464C-AD4D-A0C74C8BBF21}" type="datetimeFigureOut">
              <a:rPr lang="en-US"/>
              <a:pPr>
                <a:defRPr/>
              </a:pPr>
              <a:t>5/7/2024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88E83F-3EDC-472E-B575-B58B3484B8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scaled="1"/>
        </a:gra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81000" y="6324600"/>
            <a:ext cx="5486400" cy="528638"/>
          </a:xfrm>
          <a:prstGeom prst="rect">
            <a:avLst/>
          </a:prstGeom>
          <a:noFill/>
          <a:ln w="9525">
            <a:noFill/>
            <a:miter lim="800000"/>
            <a:headEnd/>
            <a:tailEnd/>
          </a:ln>
        </p:spPr>
        <p:txBody>
          <a:bodyPr lIns="90000" tIns="46800" rIns="90000" bIns="46800">
            <a:spAutoFit/>
          </a:bodyPr>
          <a:lstStyle/>
          <a:p>
            <a:pPr>
              <a:spcBef>
                <a:spcPct val="0"/>
              </a:spcBef>
              <a:buClr>
                <a:srgbClr val="000000"/>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Pfleeger and Atlee, Software Engineering: Theory and Practice</a:t>
            </a:r>
          </a:p>
        </p:txBody>
      </p:sp>
      <p:sp>
        <p:nvSpPr>
          <p:cNvPr id="1026" name="Line 2"/>
          <p:cNvSpPr>
            <a:spLocks noChangeShapeType="1"/>
          </p:cNvSpPr>
          <p:nvPr/>
        </p:nvSpPr>
        <p:spPr bwMode="auto">
          <a:xfrm>
            <a:off x="457200" y="6248400"/>
            <a:ext cx="8229600" cy="1588"/>
          </a:xfrm>
          <a:prstGeom prst="line">
            <a:avLst/>
          </a:prstGeom>
          <a:noFill/>
          <a:ln w="9360">
            <a:solidFill>
              <a:srgbClr val="DE0000"/>
            </a:solidFill>
            <a:round/>
            <a:headEnd/>
            <a:tailEnd/>
          </a:ln>
        </p:spPr>
        <p:txBody>
          <a:bodyPr/>
          <a:lstStyle/>
          <a:p>
            <a:pPr>
              <a:defRPr/>
            </a:pPr>
            <a:endParaRPr lang="en-US">
              <a:ea typeface="+mn-ea"/>
            </a:endParaRPr>
          </a:p>
        </p:txBody>
      </p:sp>
      <p:sp>
        <p:nvSpPr>
          <p:cNvPr id="1027" name="Line 3"/>
          <p:cNvSpPr>
            <a:spLocks noChangeShapeType="1"/>
          </p:cNvSpPr>
          <p:nvPr/>
        </p:nvSpPr>
        <p:spPr bwMode="auto">
          <a:xfrm>
            <a:off x="457200" y="1295400"/>
            <a:ext cx="8229600" cy="1588"/>
          </a:xfrm>
          <a:prstGeom prst="line">
            <a:avLst/>
          </a:prstGeom>
          <a:noFill/>
          <a:ln w="19080">
            <a:solidFill>
              <a:srgbClr val="DE0000"/>
            </a:solidFill>
            <a:round/>
            <a:headEnd/>
            <a:tailEnd/>
          </a:ln>
        </p:spPr>
        <p:txBody>
          <a:bodyPr/>
          <a:lstStyle/>
          <a:p>
            <a:pPr>
              <a:defRPr/>
            </a:pPr>
            <a:endParaRPr lang="en-US">
              <a:ea typeface="+mn-ea"/>
            </a:endParaRPr>
          </a:p>
        </p:txBody>
      </p:sp>
      <p:sp>
        <p:nvSpPr>
          <p:cNvPr id="1028" name="Text Box 4"/>
          <p:cNvSpPr txBox="1">
            <a:spLocks noChangeArrowheads="1"/>
          </p:cNvSpPr>
          <p:nvPr/>
        </p:nvSpPr>
        <p:spPr bwMode="auto">
          <a:xfrm>
            <a:off x="7162800" y="6324600"/>
            <a:ext cx="1463675" cy="304800"/>
          </a:xfrm>
          <a:prstGeom prst="rect">
            <a:avLst/>
          </a:prstGeom>
          <a:noFill/>
          <a:ln w="9525">
            <a:noFill/>
            <a:miter lim="800000"/>
            <a:headEnd/>
            <a:tailEnd/>
          </a:ln>
        </p:spPr>
        <p:txBody>
          <a:bodyPr lIns="90000" tIns="46800" rIns="90000" bIns="46800">
            <a:spAutoFit/>
          </a:bodyPr>
          <a:lstStyle/>
          <a:p>
            <a:pPr algn="r">
              <a:spcBef>
                <a:spcPct val="0"/>
              </a:spcBef>
              <a:buClr>
                <a:srgbClr val="000000"/>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Chapter 6.</a:t>
            </a:r>
            <a:fld id="{857AC39E-BFA8-412C-8E57-929F976C971C}" type="slidenum">
              <a:rPr lang="en-GB" sz="1400" i="1">
                <a:solidFill>
                  <a:srgbClr val="DE0000"/>
                </a:solidFill>
                <a:latin typeface="Lucida Sans Unicode" pitchFamily="34" charset="0"/>
                <a:ea typeface="+mn-ea"/>
              </a:rPr>
              <a:pPr algn="r">
                <a:spcBef>
                  <a:spcPct val="0"/>
                </a:spcBef>
                <a:buClr>
                  <a:srgbClr val="000000"/>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sz="1400" i="1">
              <a:solidFill>
                <a:srgbClr val="DE0000"/>
              </a:solidFill>
              <a:latin typeface="Lucida Sans Unicode" pitchFamily="34" charset="0"/>
              <a:ea typeface="+mn-ea"/>
            </a:endParaRPr>
          </a:p>
        </p:txBody>
      </p:sp>
      <p:sp>
        <p:nvSpPr>
          <p:cNvPr id="1030" name="Rectangle 5"/>
          <p:cNvSpPr>
            <a:spLocks noGrp="1" noChangeArrowheads="1"/>
          </p:cNvSpPr>
          <p:nvPr>
            <p:ph type="title"/>
          </p:nvPr>
        </p:nvSpPr>
        <p:spPr bwMode="auto">
          <a:xfrm>
            <a:off x="457200" y="0"/>
            <a:ext cx="8216900" cy="11318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1" name="Rectangle 6"/>
          <p:cNvSpPr>
            <a:spLocks noGrp="1" noChangeArrowheads="1"/>
          </p:cNvSpPr>
          <p:nvPr>
            <p:ph type="body" idx="1"/>
          </p:nvPr>
        </p:nvSpPr>
        <p:spPr bwMode="auto">
          <a:xfrm>
            <a:off x="457200" y="1447800"/>
            <a:ext cx="8216900" cy="4665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mj-lt"/>
          <a:ea typeface="+mj-ea"/>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buChar char="»"/>
        <a:defRPr sz="2000">
          <a:solidFill>
            <a:srgbClr val="000099"/>
          </a:solidFill>
          <a:latin typeface="+mn-lt"/>
          <a:ea typeface="+mn-ea"/>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pPr>
              <a:defRPr/>
            </a:pPr>
            <a:fld id="{6DFBDFEB-E55C-42C7-B92A-1F823258F8B8}" type="datetimeFigureOut">
              <a:rPr lang="en-US"/>
              <a:pPr>
                <a:defRPr/>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pPr>
              <a:defRPr/>
            </a:pPr>
            <a:fld id="{2D54F7DD-8F26-449C-8AED-852E379396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Contents</a:t>
            </a:r>
          </a:p>
        </p:txBody>
      </p:sp>
      <p:sp>
        <p:nvSpPr>
          <p:cNvPr id="17411" name="Rectangle 2"/>
          <p:cNvSpPr>
            <a:spLocks noGrp="1" noChangeArrowheads="1"/>
          </p:cNvSpPr>
          <p:nvPr>
            <p:ph type="body" idx="4294967295"/>
          </p:nvPr>
        </p:nvSpPr>
        <p:spPr>
          <a:xfrm>
            <a:off x="457200" y="1447800"/>
            <a:ext cx="8485188" cy="4730750"/>
          </a:xfrm>
        </p:spPr>
        <p:txBody>
          <a:bodyPr/>
          <a:lstStyle/>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Methodology</a:t>
            </a:r>
          </a:p>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Principles</a:t>
            </a:r>
          </a:p>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issues</a:t>
            </a:r>
          </a:p>
          <a:p>
            <a:pPr eaLnBrk="1" hangingPunct="1">
              <a:lnSpc>
                <a:spcPct val="90000"/>
              </a:lnSpc>
              <a:spcBef>
                <a:spcPts val="80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OO Design</a:t>
            </a:r>
          </a:p>
          <a:p>
            <a:pPr eaLnBrk="1" hangingPunct="1">
              <a:lnSpc>
                <a:spcPct val="90000"/>
              </a:lnSpc>
              <a:spcBef>
                <a:spcPts val="80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Representing OO Designs in the UML</a:t>
            </a:r>
          </a:p>
          <a:p>
            <a:pPr eaLnBrk="1" hangingPunct="1">
              <a:lnSpc>
                <a:spcPct val="90000"/>
              </a:lnSpc>
              <a:spcBef>
                <a:spcPts val="80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Documentation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Content Coupling</a:t>
            </a:r>
          </a:p>
        </p:txBody>
      </p:sp>
      <p:sp>
        <p:nvSpPr>
          <p:cNvPr id="26627" name="Rectangle 2"/>
          <p:cNvSpPr>
            <a:spLocks noGrp="1" noChangeArrowheads="1"/>
          </p:cNvSpPr>
          <p:nvPr>
            <p:ph type="body" idx="4294967295"/>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t>Occurs when one component modifies an internal data item in another component, or when one component branches into the middle of another component</a:t>
            </a:r>
          </a:p>
        </p:txBody>
      </p:sp>
      <p:pic>
        <p:nvPicPr>
          <p:cNvPr id="26628" name="Picture 5"/>
          <p:cNvPicPr>
            <a:picLocks noChangeAspect="1" noChangeArrowheads="1"/>
          </p:cNvPicPr>
          <p:nvPr/>
        </p:nvPicPr>
        <p:blipFill>
          <a:blip r:embed="rId3"/>
          <a:srcRect/>
          <a:stretch>
            <a:fillRect/>
          </a:stretch>
        </p:blipFill>
        <p:spPr bwMode="auto">
          <a:xfrm>
            <a:off x="685800" y="3505200"/>
            <a:ext cx="2514600" cy="1830388"/>
          </a:xfrm>
          <a:prstGeom prst="rect">
            <a:avLst/>
          </a:prstGeom>
          <a:noFill/>
          <a:ln w="9525">
            <a:noFill/>
            <a:miter lim="800000"/>
            <a:headEnd/>
            <a:tailEnd/>
          </a:ln>
        </p:spPr>
      </p:pic>
      <p:sp>
        <p:nvSpPr>
          <p:cNvPr id="26629" name="Rectangle 3"/>
          <p:cNvSpPr>
            <a:spLocks/>
          </p:cNvSpPr>
          <p:nvPr/>
        </p:nvSpPr>
        <p:spPr bwMode="auto">
          <a:xfrm>
            <a:off x="3505200" y="2819400"/>
            <a:ext cx="2438400" cy="3194050"/>
          </a:xfrm>
          <a:prstGeom prst="rect">
            <a:avLst/>
          </a:prstGeom>
          <a:noFill/>
          <a:ln w="12700">
            <a:solidFill>
              <a:schemeClr val="tx1"/>
            </a:solidFill>
            <a:miter lim="800000"/>
            <a:headEnd/>
            <a:tailEnd/>
          </a:ln>
        </p:spPr>
        <p:txBody>
          <a:bodyPr lIns="88900" tIns="88900" rIns="88900" bIns="88900" anchor="ctr">
            <a:spAutoFit/>
          </a:bodyPr>
          <a:lstStyle/>
          <a:p>
            <a:pPr>
              <a:lnSpc>
                <a:spcPct val="60000"/>
              </a:lnSpc>
              <a:buFont typeface="Lucida Sans Unicode" pitchFamily="34" charset="0"/>
              <a:buNone/>
            </a:pPr>
            <a:r>
              <a:rPr lang="en-US" sz="1300">
                <a:latin typeface="Comic Sans MS" pitchFamily="66" charset="0"/>
                <a:sym typeface="Comic Sans MS" pitchFamily="66" charset="0"/>
              </a:rPr>
              <a:t>Module B</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r>
              <a:rPr lang="en-US" sz="1300">
                <a:latin typeface="Comic Sans MS" pitchFamily="66" charset="0"/>
                <a:sym typeface="Comic Sans MS" pitchFamily="66" charset="0"/>
              </a:rPr>
              <a:t>Generate D</a:t>
            </a:r>
          </a:p>
          <a:p>
            <a:pPr>
              <a:buFont typeface="Lucida Sans Unicode" pitchFamily="34" charset="0"/>
              <a:buNone/>
            </a:pPr>
            <a:r>
              <a:rPr lang="en-US" sz="1300">
                <a:latin typeface="Comic Sans MS" pitchFamily="66" charset="0"/>
                <a:sym typeface="Comic Sans MS" pitchFamily="66" charset="0"/>
              </a:rPr>
              <a:t>Call D</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 </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 </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endParaRPr lang="en-US" sz="1300">
              <a:latin typeface="Comic Sans MS" pitchFamily="66" charset="0"/>
              <a:sym typeface="Comic Sans MS" pitchFamily="66" charset="0"/>
            </a:endParaRPr>
          </a:p>
        </p:txBody>
      </p:sp>
      <p:sp>
        <p:nvSpPr>
          <p:cNvPr id="26630" name="Rectangle 4"/>
          <p:cNvSpPr>
            <a:spLocks/>
          </p:cNvSpPr>
          <p:nvPr/>
        </p:nvSpPr>
        <p:spPr bwMode="auto">
          <a:xfrm>
            <a:off x="6629400" y="3352800"/>
            <a:ext cx="2057400" cy="2425700"/>
          </a:xfrm>
          <a:prstGeom prst="rect">
            <a:avLst/>
          </a:prstGeom>
          <a:noFill/>
          <a:ln w="12700">
            <a:solidFill>
              <a:srgbClr val="0F2F4B"/>
            </a:solidFill>
            <a:miter lim="800000"/>
            <a:headEnd/>
            <a:tailEnd/>
          </a:ln>
        </p:spPr>
        <p:txBody>
          <a:bodyPr lIns="88900" tIns="88900" rIns="88900" bIns="88900" anchor="ctr">
            <a:spAutoFit/>
          </a:bodyPr>
          <a:lstStyle/>
          <a:p>
            <a:pPr>
              <a:lnSpc>
                <a:spcPct val="60000"/>
              </a:lnSpc>
              <a:buFont typeface="Lucida Sans Unicode" pitchFamily="34" charset="0"/>
              <a:buNone/>
            </a:pPr>
            <a:r>
              <a:rPr lang="en-US" sz="1300">
                <a:latin typeface="Comic Sans MS" pitchFamily="66" charset="0"/>
                <a:sym typeface="Comic Sans MS" pitchFamily="66" charset="0"/>
              </a:rPr>
              <a:t>Module D</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endParaRPr lang="en-US" sz="1300">
              <a:latin typeface="Comic Sans MS" pitchFamily="66" charset="0"/>
              <a:sym typeface="Comic Sans MS" pitchFamily="66" charset="0"/>
            </a:endParaRPr>
          </a:p>
        </p:txBody>
      </p:sp>
      <p:sp>
        <p:nvSpPr>
          <p:cNvPr id="26631" name="Line 5"/>
          <p:cNvSpPr>
            <a:spLocks noChangeShapeType="1"/>
          </p:cNvSpPr>
          <p:nvPr/>
        </p:nvSpPr>
        <p:spPr bwMode="auto">
          <a:xfrm flipH="1">
            <a:off x="4200525" y="4903788"/>
            <a:ext cx="2451100" cy="0"/>
          </a:xfrm>
          <a:prstGeom prst="line">
            <a:avLst/>
          </a:prstGeom>
          <a:noFill/>
          <a:ln w="38100">
            <a:solidFill>
              <a:srgbClr val="0F2F4B"/>
            </a:solidFill>
            <a:round/>
            <a:headEnd type="stealth" w="med" len="med"/>
            <a:tailEnd/>
          </a:ln>
        </p:spPr>
        <p:txBody>
          <a:bodyPr/>
          <a:lstStyle/>
          <a:p>
            <a:endParaRPr lang="en-US"/>
          </a:p>
        </p:txBody>
      </p:sp>
      <p:sp>
        <p:nvSpPr>
          <p:cNvPr id="26632" name="Line 6"/>
          <p:cNvSpPr>
            <a:spLocks noChangeShapeType="1"/>
          </p:cNvSpPr>
          <p:nvPr/>
        </p:nvSpPr>
        <p:spPr bwMode="auto">
          <a:xfrm flipH="1">
            <a:off x="4606925" y="4675188"/>
            <a:ext cx="2032000" cy="0"/>
          </a:xfrm>
          <a:prstGeom prst="line">
            <a:avLst/>
          </a:prstGeom>
          <a:noFill/>
          <a:ln w="38100">
            <a:solidFill>
              <a:srgbClr val="0F2F4B"/>
            </a:solidFill>
            <a:prstDash val="dash"/>
            <a:round/>
            <a:headEnd type="stealth" w="med" len="med"/>
            <a:tailEnd/>
          </a:ln>
        </p:spPr>
        <p:txBody>
          <a:bodyPr/>
          <a:lstStyle/>
          <a:p>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Common Coupling</a:t>
            </a:r>
          </a:p>
        </p:txBody>
      </p:sp>
      <p:sp>
        <p:nvSpPr>
          <p:cNvPr id="27651" name="Rectangle 2"/>
          <p:cNvSpPr>
            <a:spLocks noGrp="1" noChangeArrowheads="1"/>
          </p:cNvSpPr>
          <p:nvPr>
            <p:ph type="body" idx="4294967295"/>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t>Making a change to the common data means tracing back to all components that access those data to evaluate the effect of the change</a:t>
            </a:r>
          </a:p>
        </p:txBody>
      </p:sp>
      <p:pic>
        <p:nvPicPr>
          <p:cNvPr id="27652" name="Picture 5"/>
          <p:cNvPicPr>
            <a:picLocks noChangeAspect="1" noChangeArrowheads="1"/>
          </p:cNvPicPr>
          <p:nvPr/>
        </p:nvPicPr>
        <p:blipFill>
          <a:blip r:embed="rId3"/>
          <a:srcRect/>
          <a:stretch>
            <a:fillRect/>
          </a:stretch>
        </p:blipFill>
        <p:spPr bwMode="auto">
          <a:xfrm>
            <a:off x="1752600" y="2600325"/>
            <a:ext cx="5334000" cy="3589338"/>
          </a:xfrm>
          <a:prstGeom prst="rect">
            <a:avLst/>
          </a:prstGeom>
          <a:noFill/>
          <a:ln w="9525">
            <a:noFill/>
            <a:miter lim="8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Control Coupling</a:t>
            </a:r>
          </a:p>
        </p:txBody>
      </p:sp>
      <p:sp>
        <p:nvSpPr>
          <p:cNvPr id="28675" name="Rectangle 2"/>
          <p:cNvSpPr>
            <a:spLocks noGrp="1" noChangeArrowheads="1"/>
          </p:cNvSpPr>
          <p:nvPr>
            <p:ph type="body" idx="4294967295"/>
          </p:nvPr>
        </p:nvSpPr>
        <p:spPr>
          <a:xfrm>
            <a:off x="457200" y="1447800"/>
            <a:ext cx="8212138" cy="4660900"/>
          </a:xfrm>
        </p:spPr>
        <p:txBody>
          <a:bodyPr/>
          <a:lstStyle/>
          <a:p>
            <a:r>
              <a:rPr lang="en-US" smtClean="0"/>
              <a:t>When one module passes parameters or a return code to control the behavior of another module</a:t>
            </a:r>
          </a:p>
          <a:p>
            <a:r>
              <a:rPr lang="en-US" smtClean="0"/>
              <a:t>It is impossible for the controlled module to function without some direction from the controlling module</a:t>
            </a:r>
            <a:endParaRPr lang="en-GB" smtClean="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Stamp and Data Coupling</a:t>
            </a:r>
          </a:p>
        </p:txBody>
      </p:sp>
      <p:sp>
        <p:nvSpPr>
          <p:cNvPr id="29699" name="Rectangle 2"/>
          <p:cNvSpPr>
            <a:spLocks noGrp="1" noChangeArrowheads="1"/>
          </p:cNvSpPr>
          <p:nvPr>
            <p:ph type="body" idx="4294967295"/>
          </p:nvPr>
        </p:nvSpPr>
        <p:spPr>
          <a:xfrm>
            <a:off x="457200" y="1447800"/>
            <a:ext cx="8212138" cy="4660900"/>
          </a:xfrm>
        </p:spPr>
        <p:txBody>
          <a:bodyPr/>
          <a:lstStyle/>
          <a:p>
            <a:r>
              <a:rPr lang="en-US" sz="2400" b="1" smtClean="0"/>
              <a:t>Stamp coupling </a:t>
            </a:r>
            <a:r>
              <a:rPr lang="en-US" sz="2400" smtClean="0"/>
              <a:t>occurs when complex data structures are passed between modules</a:t>
            </a:r>
          </a:p>
          <a:p>
            <a:pPr lvl="1"/>
            <a:r>
              <a:rPr lang="en-US" smtClean="0"/>
              <a:t>Stamp coupling represents a more complex interface between modules, because the modules have to agree on the data’s format and organization</a:t>
            </a:r>
          </a:p>
          <a:p>
            <a:r>
              <a:rPr lang="en-US" sz="2400" smtClean="0"/>
              <a:t>If only data values, and not structured data, are passed, then the modules are connected by </a:t>
            </a:r>
            <a:r>
              <a:rPr lang="en-US" sz="2400" b="1" smtClean="0"/>
              <a:t>data coupling</a:t>
            </a:r>
          </a:p>
          <a:p>
            <a:pPr lvl="1"/>
            <a:r>
              <a:rPr lang="en-US" smtClean="0"/>
              <a:t>Data coupling is simpler and less likely to be affected by changes in data representation</a:t>
            </a:r>
            <a:endParaRPr lang="en-GB" smtClean="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Cohesion</a:t>
            </a:r>
          </a:p>
        </p:txBody>
      </p:sp>
      <p:sp>
        <p:nvSpPr>
          <p:cNvPr id="30723" name="Rectangle 2"/>
          <p:cNvSpPr>
            <a:spLocks noGrp="1" noChangeArrowheads="1"/>
          </p:cNvSpPr>
          <p:nvPr>
            <p:ph type="body" idx="4294967295"/>
          </p:nvPr>
        </p:nvSpPr>
        <p:spPr>
          <a:xfrm>
            <a:off x="457200" y="1447800"/>
            <a:ext cx="8212138" cy="4660900"/>
          </a:xfrm>
        </p:spPr>
        <p:txBody>
          <a:bodyPr/>
          <a:lstStyle/>
          <a:p>
            <a:r>
              <a:rPr lang="en-US" sz="2400" b="1" smtClean="0"/>
              <a:t>Cohesion</a:t>
            </a:r>
            <a:r>
              <a:rPr lang="en-US" sz="2400" smtClean="0"/>
              <a:t> refers to the dependence within and among a module’s internal elements (e.g., data, functions, internal modules)</a:t>
            </a:r>
          </a:p>
          <a:p>
            <a:endParaRPr lang="en-GB" sz="2400" smtClean="0"/>
          </a:p>
        </p:txBody>
      </p:sp>
      <p:sp>
        <p:nvSpPr>
          <p:cNvPr id="30724" name="Rectangle 3"/>
          <p:cNvSpPr>
            <a:spLocks/>
          </p:cNvSpPr>
          <p:nvPr/>
        </p:nvSpPr>
        <p:spPr bwMode="auto">
          <a:xfrm>
            <a:off x="6324600" y="2895600"/>
            <a:ext cx="1524000" cy="228600"/>
          </a:xfrm>
          <a:prstGeom prst="rect">
            <a:avLst/>
          </a:prstGeom>
          <a:noFill/>
          <a:ln w="3175">
            <a:noFill/>
            <a:miter lim="800000"/>
            <a:headEnd/>
            <a:tailEnd/>
          </a:ln>
        </p:spPr>
        <p:txBody>
          <a:bodyPr lIns="0" tIns="0" rIns="0" bIns="0"/>
          <a:lstStyle/>
          <a:p>
            <a:r>
              <a:rPr lang="en-US" sz="1300">
                <a:latin typeface="Comic Sans MS" pitchFamily="66" charset="0"/>
              </a:rPr>
              <a:t>LOW COHESION</a:t>
            </a:r>
            <a:endParaRPr lang="en-US" sz="1300" noProof="1"/>
          </a:p>
          <a:p>
            <a:endParaRPr lang="en-US"/>
          </a:p>
        </p:txBody>
      </p:sp>
      <p:sp>
        <p:nvSpPr>
          <p:cNvPr id="30725" name="Rectangle 4"/>
          <p:cNvSpPr>
            <a:spLocks/>
          </p:cNvSpPr>
          <p:nvPr/>
        </p:nvSpPr>
        <p:spPr bwMode="auto">
          <a:xfrm>
            <a:off x="6324600" y="5334000"/>
            <a:ext cx="1524000" cy="254000"/>
          </a:xfrm>
          <a:prstGeom prst="rect">
            <a:avLst/>
          </a:prstGeom>
          <a:noFill/>
          <a:ln w="3175">
            <a:noFill/>
            <a:miter lim="800000"/>
            <a:headEnd/>
            <a:tailEnd/>
          </a:ln>
        </p:spPr>
        <p:txBody>
          <a:bodyPr lIns="0" tIns="0" rIns="0" bIns="0"/>
          <a:lstStyle/>
          <a:p>
            <a:r>
              <a:rPr lang="en-US" sz="1300">
                <a:latin typeface="Comic Sans MS" pitchFamily="66" charset="0"/>
              </a:rPr>
              <a:t>HIGH COHESION</a:t>
            </a:r>
            <a:endParaRPr lang="en-US" sz="1300" noProof="1"/>
          </a:p>
          <a:p>
            <a:endParaRPr lang="en-US"/>
          </a:p>
        </p:txBody>
      </p:sp>
      <p:sp>
        <p:nvSpPr>
          <p:cNvPr id="8" name="AutoShape 5"/>
          <p:cNvSpPr>
            <a:spLocks/>
          </p:cNvSpPr>
          <p:nvPr/>
        </p:nvSpPr>
        <p:spPr bwMode="auto">
          <a:xfrm rot="5400000">
            <a:off x="2559050" y="2089150"/>
            <a:ext cx="3225800" cy="4533900"/>
          </a:xfrm>
          <a:prstGeom prst="rightArrow">
            <a:avLst>
              <a:gd name="adj1" fmla="val 72824"/>
              <a:gd name="adj2" fmla="val 43769"/>
            </a:avLst>
          </a:prstGeom>
          <a:solidFill>
            <a:srgbClr val="E3F6FF"/>
          </a:solidFill>
          <a:ln w="25400">
            <a:solidFill>
              <a:srgbClr val="154168"/>
            </a:solidFill>
            <a:miter lim="800000"/>
            <a:headEnd/>
            <a:tailEnd/>
          </a:ln>
          <a:effectLst>
            <a:outerShdw dist="12699" dir="659961" algn="ctr" rotWithShape="0">
              <a:schemeClr val="bg2">
                <a:alpha val="50000"/>
              </a:schemeClr>
            </a:outerShdw>
          </a:effectLst>
        </p:spPr>
        <p:txBody>
          <a:bodyPr lIns="0" tIns="0" rIns="0" bIns="0"/>
          <a:lstStyle/>
          <a:p>
            <a:pPr>
              <a:defRPr/>
            </a:pPr>
            <a:endParaRPr lang="en-US">
              <a:ea typeface="+mn-ea"/>
            </a:endParaRPr>
          </a:p>
        </p:txBody>
      </p:sp>
      <p:sp>
        <p:nvSpPr>
          <p:cNvPr id="30727" name="Rectangle 6"/>
          <p:cNvSpPr>
            <a:spLocks/>
          </p:cNvSpPr>
          <p:nvPr/>
        </p:nvSpPr>
        <p:spPr bwMode="auto">
          <a:xfrm>
            <a:off x="3546475" y="3071813"/>
            <a:ext cx="1257300" cy="2187575"/>
          </a:xfrm>
          <a:prstGeom prst="rect">
            <a:avLst/>
          </a:prstGeom>
          <a:noFill/>
          <a:ln w="12700">
            <a:noFill/>
            <a:miter lim="800000"/>
            <a:headEnd/>
            <a:tailEnd/>
          </a:ln>
        </p:spPr>
        <p:txBody>
          <a:bodyPr wrap="none" lIns="0" tIns="0" rIns="0" bIns="0" anchor="ctr">
            <a:spAutoFit/>
          </a:bodyPr>
          <a:lstStyle/>
          <a:p>
            <a:pPr algn="ctr">
              <a:lnSpc>
                <a:spcPct val="85000"/>
              </a:lnSpc>
            </a:pPr>
            <a:r>
              <a:rPr lang="en-US" sz="1300">
                <a:solidFill>
                  <a:srgbClr val="154168"/>
                </a:solidFill>
                <a:latin typeface="Comic Sans MS" pitchFamily="66" charset="0"/>
                <a:sym typeface="Comic Sans MS" pitchFamily="66" charset="0"/>
              </a:rPr>
              <a:t>Coincidental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Logical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Temporal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Procedural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Communicational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Functional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Informational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Cohesion (continued)</a:t>
            </a:r>
          </a:p>
        </p:txBody>
      </p:sp>
      <p:sp>
        <p:nvSpPr>
          <p:cNvPr id="31747" name="Rectangle 2"/>
          <p:cNvSpPr>
            <a:spLocks noGrp="1" noChangeArrowheads="1"/>
          </p:cNvSpPr>
          <p:nvPr>
            <p:ph type="body" idx="4294967295"/>
          </p:nvPr>
        </p:nvSpPr>
        <p:spPr>
          <a:xfrm>
            <a:off x="457200" y="1447800"/>
            <a:ext cx="8212138" cy="4660900"/>
          </a:xfrm>
        </p:spPr>
        <p:txBody>
          <a:bodyPr/>
          <a:lstStyle/>
          <a:p>
            <a:r>
              <a:rPr lang="en-US" sz="2400" smtClean="0"/>
              <a:t>Coincidental  (worst degree)</a:t>
            </a:r>
          </a:p>
          <a:p>
            <a:pPr lvl="1"/>
            <a:r>
              <a:rPr lang="en-US" smtClean="0"/>
              <a:t>Parts are unrelated to one another</a:t>
            </a:r>
          </a:p>
          <a:p>
            <a:r>
              <a:rPr lang="en-US" sz="2400" smtClean="0"/>
              <a:t>Logical</a:t>
            </a:r>
          </a:p>
          <a:p>
            <a:pPr lvl="1"/>
            <a:r>
              <a:rPr lang="en-US" smtClean="0"/>
              <a:t>Parts are related only by the logic structure of code</a:t>
            </a:r>
          </a:p>
          <a:p>
            <a:r>
              <a:rPr lang="en-US" sz="2400" smtClean="0"/>
              <a:t>Temporal</a:t>
            </a:r>
          </a:p>
          <a:p>
            <a:pPr lvl="1"/>
            <a:r>
              <a:rPr lang="en-US" smtClean="0"/>
              <a:t>Module’s data and functions related because they are used at the same time in an execution</a:t>
            </a:r>
          </a:p>
          <a:p>
            <a:r>
              <a:rPr lang="en-US" sz="2400" smtClean="0"/>
              <a:t>Procedural</a:t>
            </a:r>
          </a:p>
          <a:p>
            <a:pPr lvl="1"/>
            <a:r>
              <a:rPr lang="en-US" smtClean="0"/>
              <a:t>Similar to temporal, and functions pertain to some related action or purpose</a:t>
            </a:r>
          </a:p>
          <a:p>
            <a:pPr lvl="1"/>
            <a:endParaRPr lang="en-US" smtClean="0"/>
          </a:p>
          <a:p>
            <a:endParaRPr lang="en-GB" sz="2400" smtClean="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Cohesion (continued)</a:t>
            </a:r>
          </a:p>
        </p:txBody>
      </p:sp>
      <p:sp>
        <p:nvSpPr>
          <p:cNvPr id="32771" name="Rectangle 2"/>
          <p:cNvSpPr>
            <a:spLocks noGrp="1" noChangeArrowheads="1"/>
          </p:cNvSpPr>
          <p:nvPr>
            <p:ph type="body" idx="4294967295"/>
          </p:nvPr>
        </p:nvSpPr>
        <p:spPr>
          <a:xfrm>
            <a:off x="457200" y="1447800"/>
            <a:ext cx="8212138" cy="4660900"/>
          </a:xfrm>
        </p:spPr>
        <p:txBody>
          <a:bodyPr/>
          <a:lstStyle/>
          <a:p>
            <a:r>
              <a:rPr lang="en-US" sz="2400" smtClean="0"/>
              <a:t>Communication </a:t>
            </a:r>
          </a:p>
          <a:p>
            <a:pPr lvl="1"/>
            <a:r>
              <a:rPr lang="en-US" smtClean="0"/>
              <a:t>Operates on the same data set</a:t>
            </a:r>
          </a:p>
          <a:p>
            <a:r>
              <a:rPr lang="en-US" sz="2400" smtClean="0"/>
              <a:t>Functional (ideal degree)</a:t>
            </a:r>
          </a:p>
          <a:p>
            <a:pPr lvl="1"/>
            <a:r>
              <a:rPr lang="en-US" smtClean="0"/>
              <a:t>All elements essential to a single function are contained in one module, and all of the elements are essential to the performance of the function</a:t>
            </a:r>
          </a:p>
          <a:p>
            <a:r>
              <a:rPr lang="en-US" sz="2400" smtClean="0"/>
              <a:t>Informational</a:t>
            </a:r>
          </a:p>
          <a:p>
            <a:pPr lvl="1"/>
            <a:r>
              <a:rPr lang="en-US" smtClean="0"/>
              <a:t>Adaption of functional cohesion to data abstraction and object-based design</a:t>
            </a:r>
          </a:p>
          <a:p>
            <a:pPr lvl="1"/>
            <a:endParaRPr lang="en-US" smtClean="0"/>
          </a:p>
          <a:p>
            <a:endParaRPr lang="en-GB" sz="2400" smtClean="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6.4 Representing OO Designs in the UML</a:t>
            </a:r>
            <a:br>
              <a:rPr lang="en-US" smtClean="0"/>
            </a:br>
            <a:r>
              <a:rPr lang="en-US" sz="2800" smtClean="0"/>
              <a:t>UML Class Diagram (continued)</a:t>
            </a:r>
            <a:endParaRPr lang="en-GB" sz="2800" smtClean="0"/>
          </a:p>
        </p:txBody>
      </p:sp>
      <p:sp>
        <p:nvSpPr>
          <p:cNvPr id="33795" name="Rectangle 2"/>
          <p:cNvSpPr>
            <a:spLocks noGrp="1" noChangeArrowheads="1"/>
          </p:cNvSpPr>
          <p:nvPr>
            <p:ph type="body" idx="4294967295"/>
          </p:nvPr>
        </p:nvSpPr>
        <p:spPr>
          <a:xfrm>
            <a:off x="457200" y="1397000"/>
            <a:ext cx="8212138" cy="4660900"/>
          </a:xfrm>
        </p:spPr>
        <p:txBody>
          <a:bodyPr/>
          <a:lstStyle/>
          <a:p>
            <a:r>
              <a:rPr lang="en-US" sz="2400" smtClean="0"/>
              <a:t>Royal Service Station use case diagram</a:t>
            </a:r>
          </a:p>
        </p:txBody>
      </p:sp>
      <p:pic>
        <p:nvPicPr>
          <p:cNvPr id="33796" name="Picture 184" descr="Picture4.png"/>
          <p:cNvPicPr>
            <a:picLocks noChangeAspect="1"/>
          </p:cNvPicPr>
          <p:nvPr/>
        </p:nvPicPr>
        <p:blipFill>
          <a:blip r:embed="rId3"/>
          <a:srcRect/>
          <a:stretch>
            <a:fillRect/>
          </a:stretch>
        </p:blipFill>
        <p:spPr bwMode="auto">
          <a:xfrm>
            <a:off x="1371600" y="1828800"/>
            <a:ext cx="6553200" cy="4308475"/>
          </a:xfrm>
          <a:prstGeom prst="rect">
            <a:avLst/>
          </a:prstGeom>
          <a:noFill/>
          <a:ln w="9525">
            <a:noFill/>
            <a:miter lim="8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6.4 Representing OO Designs in the UML</a:t>
            </a:r>
            <a:br>
              <a:rPr lang="en-US" smtClean="0"/>
            </a:br>
            <a:r>
              <a:rPr lang="en-US" sz="2800" smtClean="0"/>
              <a:t>Types of Class Relationships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None/>
              <a:defRPr/>
            </a:pPr>
            <a:endParaRPr lang="en-US" kern="0" dirty="0">
              <a:latin typeface="+mn-lt"/>
              <a:ea typeface="+mn-ea"/>
              <a:cs typeface="+mn-cs"/>
            </a:endParaRPr>
          </a:p>
        </p:txBody>
      </p:sp>
      <p:grpSp>
        <p:nvGrpSpPr>
          <p:cNvPr id="34820" name="Group 3"/>
          <p:cNvGrpSpPr>
            <a:grpSpLocks/>
          </p:cNvGrpSpPr>
          <p:nvPr/>
        </p:nvGrpSpPr>
        <p:grpSpPr bwMode="auto">
          <a:xfrm>
            <a:off x="914400" y="1752600"/>
            <a:ext cx="6694488" cy="4106863"/>
            <a:chOff x="444500" y="385763"/>
            <a:chExt cx="7850502" cy="4814887"/>
          </a:xfrm>
        </p:grpSpPr>
        <p:sp>
          <p:nvSpPr>
            <p:cNvPr id="34821" name="Rectangle 3"/>
            <p:cNvSpPr>
              <a:spLocks noChangeArrowheads="1"/>
            </p:cNvSpPr>
            <p:nvPr/>
          </p:nvSpPr>
          <p:spPr bwMode="auto">
            <a:xfrm>
              <a:off x="6540500" y="487363"/>
              <a:ext cx="1391728"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association</a:t>
              </a:r>
            </a:p>
          </p:txBody>
        </p:sp>
        <p:grpSp>
          <p:nvGrpSpPr>
            <p:cNvPr id="34822" name="Group 4"/>
            <p:cNvGrpSpPr>
              <a:grpSpLocks/>
            </p:cNvGrpSpPr>
            <p:nvPr/>
          </p:nvGrpSpPr>
          <p:grpSpPr bwMode="auto">
            <a:xfrm>
              <a:off x="449263" y="385763"/>
              <a:ext cx="5449887" cy="595312"/>
              <a:chOff x="138" y="143"/>
              <a:chExt cx="3478" cy="576"/>
            </a:xfrm>
          </p:grpSpPr>
          <p:sp>
            <p:nvSpPr>
              <p:cNvPr id="34872" name="Rectangle 5"/>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73" name="Line 6"/>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4" name="Line 7"/>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5" name="Rectangle 8"/>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76" name="Line 9"/>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7" name="Line 10"/>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sp>
          <p:nvSpPr>
            <p:cNvPr id="34823" name="Rectangle 11"/>
            <p:cNvSpPr>
              <a:spLocks noChangeArrowheads="1"/>
            </p:cNvSpPr>
            <p:nvPr/>
          </p:nvSpPr>
          <p:spPr bwMode="auto">
            <a:xfrm>
              <a:off x="6540500" y="1314450"/>
              <a:ext cx="1545936"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composition</a:t>
              </a:r>
            </a:p>
          </p:txBody>
        </p:sp>
        <p:sp>
          <p:nvSpPr>
            <p:cNvPr id="34824" name="Rectangle 12"/>
            <p:cNvSpPr>
              <a:spLocks noChangeArrowheads="1"/>
            </p:cNvSpPr>
            <p:nvPr/>
          </p:nvSpPr>
          <p:spPr bwMode="auto">
            <a:xfrm>
              <a:off x="6540500" y="2162175"/>
              <a:ext cx="1476238"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aggregation</a:t>
              </a:r>
            </a:p>
          </p:txBody>
        </p:sp>
        <p:sp>
          <p:nvSpPr>
            <p:cNvPr id="34825" name="Rectangle 13"/>
            <p:cNvSpPr>
              <a:spLocks noChangeArrowheads="1"/>
            </p:cNvSpPr>
            <p:nvPr/>
          </p:nvSpPr>
          <p:spPr bwMode="auto">
            <a:xfrm>
              <a:off x="6540500" y="3830638"/>
              <a:ext cx="1540486"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dependency</a:t>
              </a:r>
            </a:p>
          </p:txBody>
        </p:sp>
        <p:sp>
          <p:nvSpPr>
            <p:cNvPr id="34826" name="Rectangle 14"/>
            <p:cNvSpPr>
              <a:spLocks noChangeArrowheads="1"/>
            </p:cNvSpPr>
            <p:nvPr/>
          </p:nvSpPr>
          <p:spPr bwMode="auto">
            <a:xfrm>
              <a:off x="6540500" y="4700588"/>
              <a:ext cx="1294329"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navigation</a:t>
              </a:r>
            </a:p>
          </p:txBody>
        </p:sp>
        <p:grpSp>
          <p:nvGrpSpPr>
            <p:cNvPr id="34827" name="Group 15"/>
            <p:cNvGrpSpPr>
              <a:grpSpLocks/>
            </p:cNvGrpSpPr>
            <p:nvPr/>
          </p:nvGrpSpPr>
          <p:grpSpPr bwMode="auto">
            <a:xfrm>
              <a:off x="449263" y="1233488"/>
              <a:ext cx="5449887" cy="595312"/>
              <a:chOff x="138" y="143"/>
              <a:chExt cx="3478" cy="576"/>
            </a:xfrm>
          </p:grpSpPr>
          <p:sp>
            <p:nvSpPr>
              <p:cNvPr id="34866" name="Rectangle 16"/>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67" name="Line 17"/>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8" name="Line 18"/>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9" name="Rectangle 19"/>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70" name="Line 20"/>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1" name="Line 21"/>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grpSp>
          <p:nvGrpSpPr>
            <p:cNvPr id="34828" name="Group 22"/>
            <p:cNvGrpSpPr>
              <a:grpSpLocks/>
            </p:cNvGrpSpPr>
            <p:nvPr/>
          </p:nvGrpSpPr>
          <p:grpSpPr bwMode="auto">
            <a:xfrm>
              <a:off x="449263" y="2079625"/>
              <a:ext cx="5449887" cy="595313"/>
              <a:chOff x="138" y="143"/>
              <a:chExt cx="3478" cy="576"/>
            </a:xfrm>
          </p:grpSpPr>
          <p:sp>
            <p:nvSpPr>
              <p:cNvPr id="34860" name="Rectangle 23"/>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61" name="Line 24"/>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2" name="Line 25"/>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3" name="Rectangle 26"/>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64" name="Line 27"/>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5" name="Line 28"/>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grpSp>
          <p:nvGrpSpPr>
            <p:cNvPr id="34829" name="Group 29"/>
            <p:cNvGrpSpPr>
              <a:grpSpLocks/>
            </p:cNvGrpSpPr>
            <p:nvPr/>
          </p:nvGrpSpPr>
          <p:grpSpPr bwMode="auto">
            <a:xfrm>
              <a:off x="449263" y="3733800"/>
              <a:ext cx="5449887" cy="595313"/>
              <a:chOff x="138" y="143"/>
              <a:chExt cx="3478" cy="576"/>
            </a:xfrm>
          </p:grpSpPr>
          <p:sp>
            <p:nvSpPr>
              <p:cNvPr id="34854" name="Rectangle 30"/>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55" name="Line 31"/>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6" name="Line 32"/>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7" name="Rectangle 33"/>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58" name="Line 34"/>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9" name="Line 35"/>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grpSp>
          <p:nvGrpSpPr>
            <p:cNvPr id="34830" name="Group 36"/>
            <p:cNvGrpSpPr>
              <a:grpSpLocks/>
            </p:cNvGrpSpPr>
            <p:nvPr/>
          </p:nvGrpSpPr>
          <p:grpSpPr bwMode="auto">
            <a:xfrm>
              <a:off x="449263" y="4605338"/>
              <a:ext cx="5449887" cy="595312"/>
              <a:chOff x="138" y="143"/>
              <a:chExt cx="3478" cy="576"/>
            </a:xfrm>
          </p:grpSpPr>
          <p:sp>
            <p:nvSpPr>
              <p:cNvPr id="34848" name="Rectangle 37"/>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49" name="Line 38"/>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0" name="Line 39"/>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1" name="Rectangle 40"/>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52" name="Line 41"/>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3" name="Line 42"/>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cxnSp>
          <p:nvCxnSpPr>
            <p:cNvPr id="34831" name="AutoShape 43"/>
            <p:cNvCxnSpPr>
              <a:cxnSpLocks noChangeShapeType="1"/>
              <a:stCxn id="34872" idx="3"/>
              <a:endCxn id="34875" idx="1"/>
            </p:cNvCxnSpPr>
            <p:nvPr/>
          </p:nvCxnSpPr>
          <p:spPr bwMode="auto">
            <a:xfrm>
              <a:off x="2500313" y="684213"/>
              <a:ext cx="1355725" cy="0"/>
            </a:xfrm>
            <a:prstGeom prst="straightConnector1">
              <a:avLst/>
            </a:prstGeom>
            <a:noFill/>
            <a:ln w="38100">
              <a:solidFill>
                <a:schemeClr val="tx1"/>
              </a:solidFill>
              <a:round/>
              <a:headEnd/>
              <a:tailEnd/>
            </a:ln>
          </p:spPr>
        </p:cxnSp>
        <p:cxnSp>
          <p:nvCxnSpPr>
            <p:cNvPr id="34832" name="AutoShape 44"/>
            <p:cNvCxnSpPr>
              <a:cxnSpLocks noChangeShapeType="1"/>
              <a:stCxn id="34866" idx="3"/>
              <a:endCxn id="34869" idx="1"/>
            </p:cNvCxnSpPr>
            <p:nvPr/>
          </p:nvCxnSpPr>
          <p:spPr bwMode="auto">
            <a:xfrm>
              <a:off x="2500313" y="1531938"/>
              <a:ext cx="1355725" cy="0"/>
            </a:xfrm>
            <a:prstGeom prst="straightConnector1">
              <a:avLst/>
            </a:prstGeom>
            <a:noFill/>
            <a:ln w="38100">
              <a:solidFill>
                <a:schemeClr val="tx1"/>
              </a:solidFill>
              <a:round/>
              <a:headEnd/>
              <a:tailEnd type="none" w="lg" len="lg"/>
            </a:ln>
          </p:spPr>
        </p:cxnSp>
        <p:cxnSp>
          <p:nvCxnSpPr>
            <p:cNvPr id="34833" name="AutoShape 45"/>
            <p:cNvCxnSpPr>
              <a:cxnSpLocks noChangeShapeType="1"/>
              <a:stCxn id="34860" idx="3"/>
              <a:endCxn id="34863" idx="1"/>
            </p:cNvCxnSpPr>
            <p:nvPr/>
          </p:nvCxnSpPr>
          <p:spPr bwMode="auto">
            <a:xfrm>
              <a:off x="2500313" y="2378075"/>
              <a:ext cx="1355725" cy="0"/>
            </a:xfrm>
            <a:prstGeom prst="straightConnector1">
              <a:avLst/>
            </a:prstGeom>
            <a:noFill/>
            <a:ln w="38100">
              <a:solidFill>
                <a:schemeClr val="tx1"/>
              </a:solidFill>
              <a:round/>
              <a:headEnd/>
              <a:tailEnd type="none" w="lg" len="lg"/>
            </a:ln>
          </p:spPr>
        </p:cxnSp>
        <p:cxnSp>
          <p:nvCxnSpPr>
            <p:cNvPr id="34834" name="AutoShape 46"/>
            <p:cNvCxnSpPr>
              <a:cxnSpLocks noChangeShapeType="1"/>
              <a:stCxn id="34854" idx="3"/>
              <a:endCxn id="34857" idx="1"/>
            </p:cNvCxnSpPr>
            <p:nvPr/>
          </p:nvCxnSpPr>
          <p:spPr bwMode="auto">
            <a:xfrm>
              <a:off x="2500313" y="4032250"/>
              <a:ext cx="1355725" cy="0"/>
            </a:xfrm>
            <a:prstGeom prst="straightConnector1">
              <a:avLst/>
            </a:prstGeom>
            <a:noFill/>
            <a:ln w="38100">
              <a:solidFill>
                <a:schemeClr val="tx1"/>
              </a:solidFill>
              <a:prstDash val="dash"/>
              <a:round/>
              <a:headEnd/>
              <a:tailEnd type="stealth" w="lg" len="lg"/>
            </a:ln>
          </p:spPr>
        </p:cxnSp>
        <p:cxnSp>
          <p:nvCxnSpPr>
            <p:cNvPr id="34835" name="AutoShape 47"/>
            <p:cNvCxnSpPr>
              <a:cxnSpLocks noChangeShapeType="1"/>
              <a:stCxn id="34848" idx="3"/>
              <a:endCxn id="34851" idx="1"/>
            </p:cNvCxnSpPr>
            <p:nvPr/>
          </p:nvCxnSpPr>
          <p:spPr bwMode="auto">
            <a:xfrm>
              <a:off x="2500313" y="4903788"/>
              <a:ext cx="1355725" cy="0"/>
            </a:xfrm>
            <a:prstGeom prst="straightConnector1">
              <a:avLst/>
            </a:prstGeom>
            <a:noFill/>
            <a:ln w="38100">
              <a:solidFill>
                <a:schemeClr val="tx1"/>
              </a:solidFill>
              <a:round/>
              <a:headEnd/>
              <a:tailEnd type="stealth" w="lg" len="lg"/>
            </a:ln>
          </p:spPr>
        </p:cxnSp>
        <p:sp>
          <p:nvSpPr>
            <p:cNvPr id="34836" name="AutoShape 48"/>
            <p:cNvSpPr>
              <a:spLocks noChangeArrowheads="1"/>
            </p:cNvSpPr>
            <p:nvPr/>
          </p:nvSpPr>
          <p:spPr bwMode="auto">
            <a:xfrm>
              <a:off x="3327400" y="1371600"/>
              <a:ext cx="533400" cy="304800"/>
            </a:xfrm>
            <a:prstGeom prst="diamond">
              <a:avLst/>
            </a:prstGeom>
            <a:solidFill>
              <a:schemeClr val="tx1"/>
            </a:solidFill>
            <a:ln w="9525">
              <a:solidFill>
                <a:schemeClr val="tx1"/>
              </a:solidFill>
              <a:miter lim="800000"/>
              <a:headEnd/>
              <a:tailEnd/>
            </a:ln>
          </p:spPr>
          <p:txBody>
            <a:bodyPr wrap="none" anchor="ctr"/>
            <a:lstStyle/>
            <a:p>
              <a:endParaRPr lang="en-US"/>
            </a:p>
          </p:txBody>
        </p:sp>
        <p:sp>
          <p:nvSpPr>
            <p:cNvPr id="34837" name="AutoShape 49"/>
            <p:cNvSpPr>
              <a:spLocks noChangeArrowheads="1"/>
            </p:cNvSpPr>
            <p:nvPr/>
          </p:nvSpPr>
          <p:spPr bwMode="auto">
            <a:xfrm>
              <a:off x="3340100" y="2209800"/>
              <a:ext cx="533400" cy="304800"/>
            </a:xfrm>
            <a:prstGeom prst="diamond">
              <a:avLst/>
            </a:prstGeom>
            <a:solidFill>
              <a:schemeClr val="bg1"/>
            </a:solidFill>
            <a:ln w="38100">
              <a:solidFill>
                <a:schemeClr val="tx1"/>
              </a:solidFill>
              <a:miter lim="800000"/>
              <a:headEnd/>
              <a:tailEnd/>
            </a:ln>
          </p:spPr>
          <p:txBody>
            <a:bodyPr wrap="none" anchor="ctr"/>
            <a:lstStyle/>
            <a:p>
              <a:endParaRPr lang="en-US"/>
            </a:p>
          </p:txBody>
        </p:sp>
        <p:sp>
          <p:nvSpPr>
            <p:cNvPr id="34838" name="Rectangle 50"/>
            <p:cNvSpPr>
              <a:spLocks noChangeArrowheads="1"/>
            </p:cNvSpPr>
            <p:nvPr/>
          </p:nvSpPr>
          <p:spPr bwMode="auto">
            <a:xfrm>
              <a:off x="6535738" y="2992438"/>
              <a:ext cx="1759264"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generalization</a:t>
              </a:r>
            </a:p>
          </p:txBody>
        </p:sp>
        <p:grpSp>
          <p:nvGrpSpPr>
            <p:cNvPr id="34839" name="Group 51"/>
            <p:cNvGrpSpPr>
              <a:grpSpLocks/>
            </p:cNvGrpSpPr>
            <p:nvPr/>
          </p:nvGrpSpPr>
          <p:grpSpPr bwMode="auto">
            <a:xfrm>
              <a:off x="444500" y="2909888"/>
              <a:ext cx="5449890" cy="595312"/>
              <a:chOff x="138" y="143"/>
              <a:chExt cx="3478" cy="576"/>
            </a:xfrm>
          </p:grpSpPr>
          <p:sp>
            <p:nvSpPr>
              <p:cNvPr id="34842" name="Rectangle 52"/>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43" name="Line 53"/>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44" name="Line 54"/>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45" name="Rectangle 55"/>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46" name="Line 56"/>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47" name="Line 57"/>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cxnSp>
          <p:nvCxnSpPr>
            <p:cNvPr id="34840" name="AutoShape 58"/>
            <p:cNvCxnSpPr>
              <a:cxnSpLocks noChangeShapeType="1"/>
              <a:stCxn id="34842" idx="3"/>
              <a:endCxn id="34845" idx="1"/>
            </p:cNvCxnSpPr>
            <p:nvPr/>
          </p:nvCxnSpPr>
          <p:spPr bwMode="auto">
            <a:xfrm>
              <a:off x="2495550" y="3208338"/>
              <a:ext cx="1355725" cy="0"/>
            </a:xfrm>
            <a:prstGeom prst="straightConnector1">
              <a:avLst/>
            </a:prstGeom>
            <a:noFill/>
            <a:ln w="38100">
              <a:solidFill>
                <a:schemeClr val="tx1"/>
              </a:solidFill>
              <a:round/>
              <a:headEnd/>
              <a:tailEnd type="none" w="lg" len="lg"/>
            </a:ln>
          </p:spPr>
        </p:cxnSp>
        <p:sp>
          <p:nvSpPr>
            <p:cNvPr id="34841" name="AutoShape 60"/>
            <p:cNvSpPr>
              <a:spLocks noChangeArrowheads="1"/>
            </p:cNvSpPr>
            <p:nvPr/>
          </p:nvSpPr>
          <p:spPr bwMode="auto">
            <a:xfrm rot="5400000">
              <a:off x="3374231" y="3064669"/>
              <a:ext cx="566738" cy="304800"/>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en-US"/>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Package Diagram</a:t>
            </a:r>
            <a:endParaRPr lang="en-US" smtClean="0">
              <a:latin typeface="Calibri" pitchFamily="34" charset="0"/>
              <a:cs typeface="Arial" charset="0"/>
            </a:endParaRPr>
          </a:p>
        </p:txBody>
      </p:sp>
      <p:sp>
        <p:nvSpPr>
          <p:cNvPr id="35843" name="Content Placeholder 2"/>
          <p:cNvSpPr>
            <a:spLocks noGrp="1"/>
          </p:cNvSpPr>
          <p:nvPr>
            <p:ph idx="1"/>
          </p:nvPr>
        </p:nvSpPr>
        <p:spPr/>
        <p:txBody>
          <a:bodyPr/>
          <a:lstStyle/>
          <a:p>
            <a:r>
              <a:rPr lang="en-US" smtClean="0">
                <a:latin typeface="Calibri" pitchFamily="34" charset="0"/>
                <a:cs typeface="Arial" charset="0"/>
              </a:rPr>
              <a:t>UML package diagrams allow viewing a system as a small collection of packages each of which may be expanded to a larger set of classes</a:t>
            </a:r>
          </a:p>
        </p:txBody>
      </p:sp>
      <p:pic>
        <p:nvPicPr>
          <p:cNvPr id="35844" name="Picture 3" descr="Picture5.png"/>
          <p:cNvPicPr>
            <a:picLocks noChangeAspect="1"/>
          </p:cNvPicPr>
          <p:nvPr/>
        </p:nvPicPr>
        <p:blipFill>
          <a:blip r:embed="rId3"/>
          <a:srcRect/>
          <a:stretch>
            <a:fillRect/>
          </a:stretch>
        </p:blipFill>
        <p:spPr bwMode="auto">
          <a:xfrm>
            <a:off x="2286000" y="2895600"/>
            <a:ext cx="4622800" cy="334962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457200" y="0"/>
            <a:ext cx="8220075" cy="1135063"/>
          </a:xfrm>
        </p:spPr>
        <p:txBody>
          <a:bodyPr/>
          <a:lstStyle/>
          <a:p>
            <a:pPr eaLnBrk="1" hangingPunct="1"/>
            <a:r>
              <a:rPr lang="en-US" smtClean="0"/>
              <a:t>Design Methodology</a:t>
            </a:r>
          </a:p>
        </p:txBody>
      </p:sp>
      <p:sp>
        <p:nvSpPr>
          <p:cNvPr id="18435" name="Rectangle 2"/>
          <p:cNvSpPr>
            <a:spLocks noGrp="1" noChangeArrowheads="1"/>
          </p:cNvSpPr>
          <p:nvPr>
            <p:ph type="body" idx="4294967295"/>
          </p:nvPr>
        </p:nvSpPr>
        <p:spPr>
          <a:xfrm>
            <a:off x="457200" y="1447800"/>
            <a:ext cx="8220075" cy="4668838"/>
          </a:xfrm>
        </p:spPr>
        <p:txBody>
          <a:bodyPr/>
          <a:lstStyle/>
          <a:p>
            <a:r>
              <a:rPr lang="en-US" sz="2400" smtClean="0"/>
              <a:t>We have an abstract description of a solution to our customer’s problem, a software architectural design, a plan for decomposing the design into software units and allocating the system’s functional requirements to them</a:t>
            </a:r>
          </a:p>
          <a:p>
            <a:r>
              <a:rPr lang="en-US" sz="2400" smtClean="0"/>
              <a:t>No distinct boundary between the end of the architecture-design phase and the start of the module-design phase</a:t>
            </a:r>
          </a:p>
          <a:p>
            <a:r>
              <a:rPr lang="en-US" sz="2400" smtClean="0"/>
              <a:t>No comparable design recipes for progressing from a software unit’s specification to its modular design</a:t>
            </a:r>
          </a:p>
          <a:p>
            <a:r>
              <a:rPr lang="en-US" sz="2400" smtClean="0"/>
              <a:t>The process taken towards a final solution is not as important as the documentation produced</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SequenceDiagram</a:t>
            </a:r>
            <a:endParaRPr lang="en-US" smtClean="0">
              <a:latin typeface="Calibri" pitchFamily="34" charset="0"/>
              <a:cs typeface="Arial" charset="0"/>
            </a:endParaRPr>
          </a:p>
        </p:txBody>
      </p:sp>
      <p:sp>
        <p:nvSpPr>
          <p:cNvPr id="36867" name="Content Placeholder 2"/>
          <p:cNvSpPr>
            <a:spLocks noGrp="1"/>
          </p:cNvSpPr>
          <p:nvPr>
            <p:ph idx="1"/>
          </p:nvPr>
        </p:nvSpPr>
        <p:spPr/>
        <p:txBody>
          <a:bodyPr/>
          <a:lstStyle/>
          <a:p>
            <a:r>
              <a:rPr lang="en-US" smtClean="0">
                <a:latin typeface="Calibri" pitchFamily="34" charset="0"/>
                <a:cs typeface="Arial" charset="0"/>
              </a:rPr>
              <a:t>Interaction diagrams describe how operations and behaviors are realized by the objects</a:t>
            </a:r>
          </a:p>
        </p:txBody>
      </p:sp>
      <p:pic>
        <p:nvPicPr>
          <p:cNvPr id="36868" name="Picture 4" descr="Slide23.JPG"/>
          <p:cNvPicPr>
            <a:picLocks noChangeAspect="1"/>
          </p:cNvPicPr>
          <p:nvPr/>
        </p:nvPicPr>
        <p:blipFill>
          <a:blip r:embed="rId3"/>
          <a:srcRect b="20398"/>
          <a:stretch>
            <a:fillRect/>
          </a:stretch>
        </p:blipFill>
        <p:spPr bwMode="auto">
          <a:xfrm>
            <a:off x="1600200" y="2362200"/>
            <a:ext cx="6248400" cy="3730625"/>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Communication Diagram</a:t>
            </a:r>
            <a:endParaRPr lang="en-US" smtClean="0">
              <a:latin typeface="Calibri" pitchFamily="34" charset="0"/>
              <a:cs typeface="Arial" charset="0"/>
            </a:endParaRPr>
          </a:p>
        </p:txBody>
      </p:sp>
      <p:sp>
        <p:nvSpPr>
          <p:cNvPr id="37891" name="Content Placeholder 2"/>
          <p:cNvSpPr>
            <a:spLocks noGrp="1"/>
          </p:cNvSpPr>
          <p:nvPr>
            <p:ph idx="1"/>
          </p:nvPr>
        </p:nvSpPr>
        <p:spPr/>
        <p:txBody>
          <a:bodyPr/>
          <a:lstStyle/>
          <a:p>
            <a:r>
              <a:rPr lang="en-US" smtClean="0">
                <a:latin typeface="Calibri" pitchFamily="34" charset="0"/>
                <a:cs typeface="Arial" charset="0"/>
              </a:rPr>
              <a:t>A communication diagram depicts a sequence of messages between objects but it is superimposed on an object and uses the links between object as implicit communication channels</a:t>
            </a:r>
          </a:p>
        </p:txBody>
      </p:sp>
      <p:pic>
        <p:nvPicPr>
          <p:cNvPr id="37892" name="Picture 4" descr="Picture6.png"/>
          <p:cNvPicPr>
            <a:picLocks noChangeAspect="1"/>
          </p:cNvPicPr>
          <p:nvPr/>
        </p:nvPicPr>
        <p:blipFill>
          <a:blip r:embed="rId3"/>
          <a:srcRect/>
          <a:stretch>
            <a:fillRect/>
          </a:stretch>
        </p:blipFill>
        <p:spPr bwMode="auto">
          <a:xfrm>
            <a:off x="762000" y="3276600"/>
            <a:ext cx="7777163" cy="2749550"/>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StateDiagram</a:t>
            </a:r>
            <a:endParaRPr lang="en-US" smtClean="0">
              <a:latin typeface="Calibri" pitchFamily="34" charset="0"/>
              <a:cs typeface="Arial" charset="0"/>
            </a:endParaRPr>
          </a:p>
        </p:txBody>
      </p:sp>
      <p:sp>
        <p:nvSpPr>
          <p:cNvPr id="38915" name="Content Placeholder 2"/>
          <p:cNvSpPr>
            <a:spLocks noGrp="1"/>
          </p:cNvSpPr>
          <p:nvPr>
            <p:ph idx="1"/>
          </p:nvPr>
        </p:nvSpPr>
        <p:spPr/>
        <p:txBody>
          <a:bodyPr/>
          <a:lstStyle/>
          <a:p>
            <a:r>
              <a:rPr lang="en-US" smtClean="0">
                <a:latin typeface="Calibri" pitchFamily="34" charset="0"/>
                <a:cs typeface="Arial" charset="0"/>
              </a:rPr>
              <a:t>A state diagram shows the possible states an object can take, the events that trigger the transition between one state to the next, and the actions that result from each state change</a:t>
            </a:r>
          </a:p>
        </p:txBody>
      </p:sp>
      <p:pic>
        <p:nvPicPr>
          <p:cNvPr id="38916" name="Picture 5" descr="Slide25.JPG"/>
          <p:cNvPicPr>
            <a:picLocks noChangeAspect="1"/>
          </p:cNvPicPr>
          <p:nvPr/>
        </p:nvPicPr>
        <p:blipFill>
          <a:blip r:embed="rId3"/>
          <a:srcRect t="2563" b="25641"/>
          <a:stretch>
            <a:fillRect/>
          </a:stretch>
        </p:blipFill>
        <p:spPr bwMode="auto">
          <a:xfrm>
            <a:off x="1981200" y="3276600"/>
            <a:ext cx="5094288" cy="2743200"/>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6.4 Representing OO Designs in the UML</a:t>
            </a:r>
            <a:br>
              <a:rPr lang="en-US" smtClean="0"/>
            </a:br>
            <a:r>
              <a:rPr lang="en-US" sz="2800" smtClean="0"/>
              <a:t>Other UML Diagrams – State Diagram (continued)</a:t>
            </a:r>
            <a:endParaRPr lang="en-GB" sz="2800" smtClean="0"/>
          </a:p>
        </p:txBody>
      </p:sp>
      <p:sp>
        <p:nvSpPr>
          <p:cNvPr id="4"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39940" name="Picture 5" descr="Slide26.JPG"/>
          <p:cNvPicPr>
            <a:picLocks noChangeAspect="1"/>
          </p:cNvPicPr>
          <p:nvPr/>
        </p:nvPicPr>
        <p:blipFill>
          <a:blip r:embed="rId3"/>
          <a:srcRect t="5128" b="48718"/>
          <a:stretch>
            <a:fillRect/>
          </a:stretch>
        </p:blipFill>
        <p:spPr bwMode="auto">
          <a:xfrm>
            <a:off x="533400" y="2209800"/>
            <a:ext cx="8145463" cy="2819400"/>
          </a:xfrm>
          <a:prstGeom prst="rect">
            <a:avLst/>
          </a:prstGeom>
          <a:noFill/>
          <a:ln w="9525">
            <a:noFill/>
            <a:miter lim="8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Activity Diagram</a:t>
            </a:r>
            <a:endParaRPr lang="en-US" smtClean="0">
              <a:latin typeface="Calibri" pitchFamily="34" charset="0"/>
              <a:cs typeface="Arial" charset="0"/>
            </a:endParaRPr>
          </a:p>
        </p:txBody>
      </p:sp>
      <p:sp>
        <p:nvSpPr>
          <p:cNvPr id="40963" name="Content Placeholder 2"/>
          <p:cNvSpPr>
            <a:spLocks noGrp="1"/>
          </p:cNvSpPr>
          <p:nvPr>
            <p:ph idx="1"/>
          </p:nvPr>
        </p:nvSpPr>
        <p:spPr/>
        <p:txBody>
          <a:bodyPr/>
          <a:lstStyle/>
          <a:p>
            <a:r>
              <a:rPr lang="en-US" smtClean="0">
                <a:latin typeface="Calibri" pitchFamily="34" charset="0"/>
                <a:cs typeface="Arial" charset="0"/>
              </a:rPr>
              <a:t>Activity diagrams are used to model the flow of procedures or activities in a class</a:t>
            </a:r>
          </a:p>
          <a:p>
            <a:r>
              <a:rPr lang="en-US" smtClean="0">
                <a:latin typeface="Calibri" pitchFamily="34" charset="0"/>
                <a:cs typeface="Arial" charset="0"/>
              </a:rPr>
              <a:t>A decision node is used to represent a choice of which activity to invoke</a:t>
            </a:r>
          </a:p>
          <a:p>
            <a:endParaRPr lang="en-US" smtClean="0">
              <a:latin typeface="Calibri" pitchFamily="34" charset="0"/>
              <a:cs typeface="Arial" charset="0"/>
            </a:endParaRPr>
          </a:p>
          <a:p>
            <a:pPr>
              <a:buFont typeface="Lucida Sans Unicode" pitchFamily="34" charset="0"/>
              <a:buNone/>
            </a:pPr>
            <a:endParaRPr lang="en-US" smtClean="0">
              <a:latin typeface="Calibri" pitchFamily="34" charset="0"/>
              <a:cs typeface="Arial" charset="0"/>
            </a:endParaRPr>
          </a:p>
        </p:txBody>
      </p:sp>
      <p:pic>
        <p:nvPicPr>
          <p:cNvPr id="40964" name="Picture 6"/>
          <p:cNvPicPr>
            <a:picLocks noChangeAspect="1" noChangeArrowheads="1"/>
          </p:cNvPicPr>
          <p:nvPr/>
        </p:nvPicPr>
        <p:blipFill>
          <a:blip r:embed="rId3"/>
          <a:srcRect/>
          <a:stretch>
            <a:fillRect/>
          </a:stretch>
        </p:blipFill>
        <p:spPr bwMode="auto">
          <a:xfrm>
            <a:off x="3505200" y="2895600"/>
            <a:ext cx="4953000" cy="3100388"/>
          </a:xfrm>
          <a:prstGeom prst="rect">
            <a:avLst/>
          </a:prstGeom>
          <a:noFill/>
          <a:ln w="9525" algn="ctr">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Activity Diagram (continued)</a:t>
            </a:r>
            <a:endParaRPr lang="en-US" smtClean="0">
              <a:latin typeface="Calibri" pitchFamily="34" charset="0"/>
              <a:cs typeface="Arial" charset="0"/>
            </a:endParaRPr>
          </a:p>
        </p:txBody>
      </p:sp>
      <p:sp>
        <p:nvSpPr>
          <p:cNvPr id="41987" name="Content Placeholder 2"/>
          <p:cNvSpPr>
            <a:spLocks noGrp="1"/>
          </p:cNvSpPr>
          <p:nvPr>
            <p:ph idx="1"/>
          </p:nvPr>
        </p:nvSpPr>
        <p:spPr>
          <a:xfrm>
            <a:off x="457200" y="1447800"/>
            <a:ext cx="3733800" cy="4665663"/>
          </a:xfrm>
        </p:spPr>
        <p:txBody>
          <a:bodyPr/>
          <a:lstStyle/>
          <a:p>
            <a:r>
              <a:rPr lang="en-US" smtClean="0">
                <a:latin typeface="Calibri" pitchFamily="34" charset="0"/>
                <a:cs typeface="Arial" charset="0"/>
              </a:rPr>
              <a:t>Activity diagrams are used to model the flow of procedures or activities in a class</a:t>
            </a:r>
          </a:p>
          <a:p>
            <a:r>
              <a:rPr lang="en-US" sz="2400" smtClean="0">
                <a:latin typeface="Arial" charset="0"/>
                <a:cs typeface="Arial" charset="0"/>
              </a:rPr>
              <a:t>An activity diagram for the </a:t>
            </a:r>
            <a:r>
              <a:rPr lang="en-US" sz="2400" i="1" smtClean="0">
                <a:latin typeface="Arial" charset="0"/>
                <a:cs typeface="Arial" charset="0"/>
              </a:rPr>
              <a:t>inventory</a:t>
            </a:r>
            <a:r>
              <a:rPr lang="en-US" sz="2400" smtClean="0">
                <a:latin typeface="Arial" charset="0"/>
                <a:cs typeface="Arial" charset="0"/>
              </a:rPr>
              <a:t> class</a:t>
            </a:r>
          </a:p>
          <a:p>
            <a:r>
              <a:rPr lang="en-US" sz="2400" smtClean="0">
                <a:latin typeface="Arial" charset="0"/>
                <a:cs typeface="Arial" charset="0"/>
              </a:rPr>
              <a:t>It may have two decisions</a:t>
            </a:r>
          </a:p>
          <a:p>
            <a:pPr lvl="1"/>
            <a:r>
              <a:rPr lang="en-US" sz="2000" smtClean="0">
                <a:latin typeface="Arial" charset="0"/>
                <a:cs typeface="Arial" charset="0"/>
              </a:rPr>
              <a:t>to verify that there are enough fuel</a:t>
            </a:r>
          </a:p>
          <a:p>
            <a:pPr lvl="1"/>
            <a:r>
              <a:rPr lang="en-US" sz="2000" smtClean="0">
                <a:latin typeface="Arial" charset="0"/>
                <a:cs typeface="Arial" charset="0"/>
              </a:rPr>
              <a:t>to verify that a part is in stock</a:t>
            </a:r>
          </a:p>
          <a:p>
            <a:endParaRPr lang="en-US" smtClean="0">
              <a:latin typeface="Calibri" pitchFamily="34" charset="0"/>
              <a:cs typeface="Arial" charset="0"/>
            </a:endParaRPr>
          </a:p>
          <a:p>
            <a:endParaRPr lang="en-US" smtClean="0">
              <a:latin typeface="Calibri" pitchFamily="34" charset="0"/>
              <a:cs typeface="Arial" charset="0"/>
            </a:endParaRPr>
          </a:p>
          <a:p>
            <a:endParaRPr lang="en-US" smtClean="0">
              <a:latin typeface="Calibri" pitchFamily="34" charset="0"/>
              <a:cs typeface="Arial" charset="0"/>
            </a:endParaRPr>
          </a:p>
        </p:txBody>
      </p:sp>
      <p:pic>
        <p:nvPicPr>
          <p:cNvPr id="41988" name="Picture 7"/>
          <p:cNvPicPr>
            <a:picLocks noChangeAspect="1" noChangeArrowheads="1"/>
          </p:cNvPicPr>
          <p:nvPr/>
        </p:nvPicPr>
        <p:blipFill>
          <a:blip r:embed="rId3"/>
          <a:srcRect/>
          <a:stretch>
            <a:fillRect/>
          </a:stretch>
        </p:blipFill>
        <p:spPr bwMode="auto">
          <a:xfrm>
            <a:off x="4495800" y="2286000"/>
            <a:ext cx="4038600" cy="2949575"/>
          </a:xfrm>
          <a:prstGeom prst="rect">
            <a:avLst/>
          </a:prstGeom>
          <a:noFill/>
          <a:ln w="9525" algn="ctr">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endParaRPr lang="en-GB" sz="2800" smtClean="0"/>
          </a:p>
        </p:txBody>
      </p:sp>
      <p:sp>
        <p:nvSpPr>
          <p:cNvPr id="5" name="Rectangle 3"/>
          <p:cNvSpPr txBox="1">
            <a:spLocks noChangeArrowheads="1"/>
          </p:cNvSpPr>
          <p:nvPr/>
        </p:nvSpPr>
        <p:spPr bwMode="auto">
          <a:xfrm>
            <a:off x="457200" y="1430338"/>
            <a:ext cx="8216900" cy="4665662"/>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A design pattern codifies design decisions and best practices for solving a particular design problem according to design principles</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Design patterns are not the same as software libraries; they are not packaged solutions that can be used as is. Rather, they are templates for a solution that must be modified and adapted for each particular use</a:t>
            </a:r>
          </a:p>
          <a:p>
            <a:pPr marL="330200" indent="-330200" defTabSz="457200" eaLnBrk="0" hangingPunct="0">
              <a:spcBef>
                <a:spcPts val="700"/>
              </a:spcBef>
              <a:buFont typeface="Lucida Sans Unicode" pitchFamily="34" charset="0"/>
              <a:buChar char="•"/>
              <a:defRPr/>
            </a:pPr>
            <a:endParaRPr lang="en-US" kern="0" dirty="0">
              <a:latin typeface="+mn-lt"/>
              <a:ea typeface="+mn-ea"/>
              <a:cs typeface="+mn-cs"/>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Template Method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The Template Method pattern aims to reduce the amount of duplicate code among subclasses of the same parent class</a:t>
            </a:r>
          </a:p>
          <a:p>
            <a:pPr marL="730250" lvl="1" indent="-273050" defTabSz="457200" eaLnBrk="0" hangingPunct="0">
              <a:defRPr/>
            </a:pPr>
            <a:r>
              <a:rPr lang="en-US" sz="1800" kern="0" dirty="0">
                <a:latin typeface="+mn-lt"/>
                <a:ea typeface="+mn-ea"/>
                <a:cs typeface="+mn-cs"/>
              </a:rPr>
              <a:t>It is particularly useful when multiple subclasses have similar but not identical implementations of the same method</a:t>
            </a:r>
          </a:p>
          <a:p>
            <a:pPr marL="730250" lvl="1" indent="-273050" defTabSz="457200" eaLnBrk="0" hangingPunct="0">
              <a:defRPr/>
            </a:pPr>
            <a:r>
              <a:rPr lang="en-US" sz="1800" kern="0" dirty="0">
                <a:latin typeface="+mn-lt"/>
                <a:ea typeface="+mn-ea"/>
                <a:cs typeface="+mn-cs"/>
              </a:rPr>
              <a:t>This pattern addresses this problem by localizing the duplicate code structure in an abstract class from which the subclasses inherit</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The abstract class defines a template method that implements the common steps of an operation, and declares abstract primitive operations that represent the variation points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Template Method Pattern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kern="0" dirty="0">
              <a:latin typeface="+mn-lt"/>
              <a:ea typeface="+mn-ea"/>
              <a:cs typeface="+mn-cs"/>
            </a:endParaRPr>
          </a:p>
        </p:txBody>
      </p:sp>
      <p:pic>
        <p:nvPicPr>
          <p:cNvPr id="45061" name="Picture 5" descr="Slide29.JPG"/>
          <p:cNvPicPr>
            <a:picLocks noChangeAspect="1"/>
          </p:cNvPicPr>
          <p:nvPr/>
        </p:nvPicPr>
        <p:blipFill>
          <a:blip r:embed="rId3"/>
          <a:srcRect l="13095" t="11111" r="4762" b="22221"/>
          <a:stretch>
            <a:fillRect/>
          </a:stretch>
        </p:blipFill>
        <p:spPr bwMode="auto">
          <a:xfrm>
            <a:off x="914400" y="1676400"/>
            <a:ext cx="6759575" cy="4114800"/>
          </a:xfrm>
          <a:prstGeom prst="rect">
            <a:avLst/>
          </a:prstGeom>
          <a:noFill/>
          <a:ln w="9525">
            <a:noFill/>
            <a:miter lim="800000"/>
            <a:headEnd/>
            <a:tailEnd/>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Factory Method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Factory Method pattern is used to encapsulate the code that creates objects</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factory Method pattern is similar to the Template method pattern</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similar but not identical methods are the constructor methods that instantiate objects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52400" y="1295400"/>
            <a:ext cx="8829675" cy="4035425"/>
          </a:xfrm>
          <a:prstGeom prst="rect">
            <a:avLst/>
          </a:prstGeom>
          <a:noFill/>
          <a:ln w="9525" algn="ctr">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Strategy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Strategy pattern allows algorithms to be selected at runtime</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It is useful when various algorithms are available to an application but the chose of best algorithm is not known</a:t>
            </a:r>
          </a:p>
        </p:txBody>
      </p:sp>
      <p:pic>
        <p:nvPicPr>
          <p:cNvPr id="47109" name="Picture 5" descr="Slide29.JPG"/>
          <p:cNvPicPr>
            <a:picLocks noChangeAspect="1"/>
          </p:cNvPicPr>
          <p:nvPr/>
        </p:nvPicPr>
        <p:blipFill>
          <a:blip r:embed="rId3"/>
          <a:srcRect l="12675" t="11269" r="7042" b="21127"/>
          <a:stretch>
            <a:fillRect/>
          </a:stretch>
        </p:blipFill>
        <p:spPr bwMode="auto">
          <a:xfrm>
            <a:off x="2590800" y="3200400"/>
            <a:ext cx="4343400" cy="2743200"/>
          </a:xfrm>
          <a:prstGeom prst="rect">
            <a:avLst/>
          </a:prstGeom>
          <a:noFill/>
          <a:ln w="9525">
            <a:noFill/>
            <a:miter lim="800000"/>
            <a:headEnd/>
            <a:tailEnd/>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Decorator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3886200"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Decorator pattern is used to extend an object’s functionality at runtime</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Decorator pattern is a flexible alternative to using inheritance at design time to create subclasses that support new features</a:t>
            </a:r>
          </a:p>
        </p:txBody>
      </p:sp>
      <p:pic>
        <p:nvPicPr>
          <p:cNvPr id="48133" name="Picture 5" descr="Slide31.JPG"/>
          <p:cNvPicPr>
            <a:picLocks noChangeAspect="1"/>
          </p:cNvPicPr>
          <p:nvPr/>
        </p:nvPicPr>
        <p:blipFill>
          <a:blip r:embed="rId3"/>
          <a:srcRect l="16936" t="6451" r="14113" b="9677"/>
          <a:stretch>
            <a:fillRect/>
          </a:stretch>
        </p:blipFill>
        <p:spPr bwMode="auto">
          <a:xfrm>
            <a:off x="4343400" y="1447800"/>
            <a:ext cx="4343400" cy="3962400"/>
          </a:xfrm>
          <a:prstGeom prst="rect">
            <a:avLst/>
          </a:prstGeom>
          <a:noFill/>
          <a:ln w="9525">
            <a:noFill/>
            <a:miter lim="8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Observer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Observer pattern is an application of the publish–subscribe architecture style</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Useful when software needs to notify multiple objects of key events</a:t>
            </a:r>
          </a:p>
        </p:txBody>
      </p:sp>
      <p:pic>
        <p:nvPicPr>
          <p:cNvPr id="49157" name="Picture 5" descr="Slide32.JPG"/>
          <p:cNvPicPr>
            <a:picLocks noChangeAspect="1"/>
          </p:cNvPicPr>
          <p:nvPr/>
        </p:nvPicPr>
        <p:blipFill>
          <a:blip r:embed="rId3"/>
          <a:srcRect l="5882" t="17647" r="19118" b="29411"/>
          <a:stretch>
            <a:fillRect/>
          </a:stretch>
        </p:blipFill>
        <p:spPr bwMode="auto">
          <a:xfrm>
            <a:off x="1676400" y="2971800"/>
            <a:ext cx="5900738" cy="3124200"/>
          </a:xfrm>
          <a:prstGeom prst="rect">
            <a:avLst/>
          </a:prstGeom>
          <a:noFill/>
          <a:ln w="9525">
            <a:noFill/>
            <a:miter lim="8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Composite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A composite object is a heterogeneous, possibly recursive, collection of objects that represents some composite entity</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composite pattern promotes the uses of a single uniform interface</a:t>
            </a:r>
          </a:p>
        </p:txBody>
      </p:sp>
      <p:pic>
        <p:nvPicPr>
          <p:cNvPr id="50181" name="Picture 5" descr="Slide33.JPG"/>
          <p:cNvPicPr>
            <a:picLocks noChangeAspect="1"/>
          </p:cNvPicPr>
          <p:nvPr/>
        </p:nvPicPr>
        <p:blipFill>
          <a:blip r:embed="rId3"/>
          <a:srcRect l="7292" t="8333" r="14583" b="26389"/>
          <a:stretch>
            <a:fillRect/>
          </a:stretch>
        </p:blipFill>
        <p:spPr bwMode="auto">
          <a:xfrm>
            <a:off x="2743200" y="2590800"/>
            <a:ext cx="5715000" cy="3581400"/>
          </a:xfrm>
          <a:prstGeom prst="rect">
            <a:avLst/>
          </a:prstGeom>
          <a:noFill/>
          <a:ln w="9525">
            <a:noFill/>
            <a:miter lim="800000"/>
            <a:headEnd/>
            <a:tailEnd/>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Visitor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Visitor pattern collects and encapsulates operation fragments into their own classes</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Each operation is implemented as a separate subclass of an abstract </a:t>
            </a:r>
            <a:r>
              <a:rPr lang="en-US" sz="2400" kern="0" dirty="0">
                <a:latin typeface="Courier New" pitchFamily="49" charset="0"/>
                <a:ea typeface="+mn-ea"/>
                <a:cs typeface="Courier New" pitchFamily="49" charset="0"/>
              </a:rPr>
              <a:t>Visitor</a:t>
            </a:r>
            <a:r>
              <a:rPr lang="en-US" sz="2400" kern="0" dirty="0">
                <a:latin typeface="+mn-lt"/>
                <a:ea typeface="+mn-ea"/>
                <a:cs typeface="+mn-cs"/>
              </a:rPr>
              <a:t> class</a:t>
            </a:r>
          </a:p>
        </p:txBody>
      </p:sp>
      <p:pic>
        <p:nvPicPr>
          <p:cNvPr id="51205" name="Picture 5" descr="Slide34.JPG"/>
          <p:cNvPicPr>
            <a:picLocks noChangeAspect="1"/>
          </p:cNvPicPr>
          <p:nvPr/>
        </p:nvPicPr>
        <p:blipFill>
          <a:blip r:embed="rId3"/>
          <a:srcRect t="8888" r="3333" b="14987"/>
          <a:stretch>
            <a:fillRect/>
          </a:stretch>
        </p:blipFill>
        <p:spPr bwMode="auto">
          <a:xfrm>
            <a:off x="1828800" y="2895600"/>
            <a:ext cx="5562600" cy="3286125"/>
          </a:xfrm>
          <a:prstGeom prst="rect">
            <a:avLst/>
          </a:prstGeom>
          <a:noFill/>
          <a:ln w="9525">
            <a:noFill/>
            <a:miter lim="800000"/>
            <a:headEnd/>
            <a:tailEnd/>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400" smtClean="0"/>
              <a:t>Application of Composite Pattern to Represent Math Expressions</a:t>
            </a:r>
            <a:endParaRPr lang="en-GB" sz="24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52229" name="Picture 8" descr="Slide35.JPG"/>
          <p:cNvPicPr>
            <a:picLocks noChangeAspect="1"/>
          </p:cNvPicPr>
          <p:nvPr/>
        </p:nvPicPr>
        <p:blipFill>
          <a:blip r:embed="rId3"/>
          <a:srcRect l="2499" t="13333" r="833" b="23334"/>
          <a:stretch>
            <a:fillRect/>
          </a:stretch>
        </p:blipFill>
        <p:spPr bwMode="auto">
          <a:xfrm>
            <a:off x="457200" y="1828800"/>
            <a:ext cx="8229600" cy="4043363"/>
          </a:xfrm>
          <a:prstGeom prst="rect">
            <a:avLst/>
          </a:prstGeom>
          <a:noFill/>
          <a:ln w="9525">
            <a:noFill/>
            <a:miter lim="8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Data Management</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Data management takes into account the system requirements concerning performance and space</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From an understanding of the data requirements and constraints, one lays out a design for the objects and their operations</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Four steps:</a:t>
            </a:r>
            <a:endParaRPr lang="en-US" sz="2400" kern="0" dirty="0">
              <a:latin typeface="+mn-lt"/>
              <a:ea typeface="+mn-ea"/>
              <a:cs typeface="+mn-cs"/>
            </a:endParaRPr>
          </a:p>
          <a:p>
            <a:pPr marL="730250" lvl="1" indent="-273050" defTabSz="457200" eaLnBrk="0" hangingPunct="0">
              <a:defRPr/>
            </a:pPr>
            <a:r>
              <a:rPr lang="en-US" sz="1800" kern="0" dirty="0">
                <a:latin typeface="+mn-lt"/>
                <a:ea typeface="+mn-ea"/>
                <a:cs typeface="+mn-cs"/>
              </a:rPr>
              <a:t>Identify the data, data structures, and relationships among them</a:t>
            </a:r>
          </a:p>
          <a:p>
            <a:pPr marL="730250" lvl="1" indent="-273050" defTabSz="457200" eaLnBrk="0" hangingPunct="0">
              <a:defRPr/>
            </a:pPr>
            <a:r>
              <a:rPr lang="en-US" sz="1800" kern="0" dirty="0">
                <a:latin typeface="+mn-lt"/>
                <a:ea typeface="+mn-ea"/>
                <a:cs typeface="+mn-cs"/>
              </a:rPr>
              <a:t>Design services to manage the data structures and relationships</a:t>
            </a:r>
          </a:p>
          <a:p>
            <a:pPr marL="730250" lvl="1" indent="-273050" defTabSz="457200" eaLnBrk="0" hangingPunct="0">
              <a:defRPr/>
            </a:pPr>
            <a:r>
              <a:rPr lang="en-US" sz="1800" kern="0" dirty="0">
                <a:latin typeface="+mn-lt"/>
                <a:ea typeface="+mn-ea"/>
                <a:cs typeface="+mn-cs"/>
              </a:rPr>
              <a:t>Find tools, such as database management systems, to implement some of the data management tasks</a:t>
            </a:r>
          </a:p>
          <a:p>
            <a:pPr marL="730250" lvl="1" indent="-273050" defTabSz="457200" eaLnBrk="0" hangingPunct="0">
              <a:defRPr/>
            </a:pPr>
            <a:r>
              <a:rPr lang="en-US" sz="1800" kern="0" dirty="0">
                <a:latin typeface="+mn-lt"/>
                <a:ea typeface="+mn-ea"/>
                <a:cs typeface="+mn-cs"/>
              </a:rPr>
              <a:t>Design classes and class hierarchies to oversee the data management functions</a:t>
            </a:r>
          </a:p>
          <a:p>
            <a:pPr marL="787400" lvl="1" indent="-330200" defTabSz="457200" eaLnBrk="0" hangingPunct="0">
              <a:spcBef>
                <a:spcPts val="700"/>
              </a:spcBef>
              <a:buFont typeface="Lucida Sans Unicode" pitchFamily="34" charset="0"/>
              <a:buNone/>
              <a:defRPr/>
            </a:pPr>
            <a:endParaRPr lang="en-US" sz="2400" kern="0" dirty="0">
              <a:latin typeface="+mn-lt"/>
              <a:ea typeface="+mn-ea"/>
              <a:cs typeface="+mn-cs"/>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400" smtClean="0"/>
              <a:t>Data Management for the Royal Service Station </a:t>
            </a:r>
            <a:endParaRPr lang="en-GB" sz="24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787400" lvl="1" indent="-330200" defTabSz="457200" eaLnBrk="0" hangingPunct="0">
              <a:spcBef>
                <a:spcPts val="700"/>
              </a:spcBef>
              <a:buFont typeface="Lucida Sans Unicode" pitchFamily="34" charset="0"/>
              <a:buNone/>
              <a:defRPr/>
            </a:pPr>
            <a:endParaRPr lang="en-US" sz="2400" kern="0" dirty="0">
              <a:latin typeface="+mn-lt"/>
              <a:ea typeface="+mn-ea"/>
              <a:cs typeface="+mn-cs"/>
            </a:endParaRPr>
          </a:p>
        </p:txBody>
      </p:sp>
      <p:pic>
        <p:nvPicPr>
          <p:cNvPr id="54277" name="Picture 6" descr="Picture7.png"/>
          <p:cNvPicPr>
            <a:picLocks noChangeAspect="1"/>
          </p:cNvPicPr>
          <p:nvPr/>
        </p:nvPicPr>
        <p:blipFill>
          <a:blip r:embed="rId3"/>
          <a:srcRect/>
          <a:stretch>
            <a:fillRect/>
          </a:stretch>
        </p:blipFill>
        <p:spPr bwMode="auto">
          <a:xfrm>
            <a:off x="914400" y="1828800"/>
            <a:ext cx="6858000" cy="4038600"/>
          </a:xfrm>
          <a:prstGeom prst="rect">
            <a:avLst/>
          </a:prstGeom>
          <a:noFill/>
          <a:ln w="9525">
            <a:noFill/>
            <a:miter lim="8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Exception Handling</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Allows making programs become more robust</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Helps separate error checking and recover from a program’s main functionality</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Chapter 5 offers more details </a:t>
            </a:r>
          </a:p>
          <a:p>
            <a:pPr marL="787400" lvl="1" indent="-330200" defTabSz="457200" eaLnBrk="0" hangingPunct="0">
              <a:spcBef>
                <a:spcPts val="700"/>
              </a:spcBef>
              <a:buFont typeface="Lucida Sans Unicode" pitchFamily="34" charset="0"/>
              <a:buNone/>
              <a:defRPr/>
            </a:pPr>
            <a:endParaRPr lang="en-US" sz="2400" kern="0" dirty="0">
              <a:latin typeface="+mn-lt"/>
              <a:ea typeface="+mn-ea"/>
              <a:cs typeface="+mn-cs"/>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Designing User Interfaces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Must consider several issues:</a:t>
            </a:r>
          </a:p>
          <a:p>
            <a:pPr marL="730250" lvl="1" indent="-273050" defTabSz="457200" eaLnBrk="0" hangingPunct="0">
              <a:defRPr/>
            </a:pPr>
            <a:r>
              <a:rPr lang="en-US" sz="2400" kern="0" dirty="0">
                <a:latin typeface="+mn-lt"/>
                <a:ea typeface="+mn-ea"/>
                <a:cs typeface="+mn-cs"/>
              </a:rPr>
              <a:t>identifying the humans who will interact with the system</a:t>
            </a:r>
          </a:p>
          <a:p>
            <a:pPr marL="730250" lvl="1" indent="-273050" defTabSz="457200" eaLnBrk="0" hangingPunct="0">
              <a:defRPr/>
            </a:pPr>
            <a:r>
              <a:rPr lang="en-US" sz="2400" kern="0" dirty="0">
                <a:latin typeface="+mn-lt"/>
                <a:ea typeface="+mn-ea"/>
                <a:cs typeface="+mn-cs"/>
              </a:rPr>
              <a:t>defining scenarios for each way that the system can perform a task</a:t>
            </a:r>
          </a:p>
          <a:p>
            <a:pPr marL="730250" lvl="1" indent="-273050" defTabSz="457200" eaLnBrk="0" hangingPunct="0">
              <a:defRPr/>
            </a:pPr>
            <a:r>
              <a:rPr lang="en-US" sz="2400" kern="0" dirty="0">
                <a:latin typeface="+mn-lt"/>
                <a:ea typeface="+mn-ea"/>
                <a:cs typeface="+mn-cs"/>
              </a:rPr>
              <a:t>designing a hierarchy of user commands</a:t>
            </a:r>
          </a:p>
          <a:p>
            <a:pPr marL="730250" lvl="1" indent="-273050" defTabSz="457200" eaLnBrk="0" hangingPunct="0">
              <a:defRPr/>
            </a:pPr>
            <a:r>
              <a:rPr lang="en-US" sz="2400" kern="0" dirty="0">
                <a:latin typeface="+mn-lt"/>
                <a:ea typeface="+mn-ea"/>
                <a:cs typeface="+mn-cs"/>
              </a:rPr>
              <a:t>refining the sequence of user interactions with the system</a:t>
            </a:r>
          </a:p>
          <a:p>
            <a:pPr marL="730250" lvl="1" indent="-273050" defTabSz="457200" eaLnBrk="0" hangingPunct="0">
              <a:defRPr/>
            </a:pPr>
            <a:r>
              <a:rPr lang="en-US" sz="2400" kern="0" dirty="0">
                <a:latin typeface="+mn-lt"/>
                <a:ea typeface="+mn-ea"/>
                <a:cs typeface="+mn-cs"/>
              </a:rPr>
              <a:t>designing relevant classes in the hierarchy to implement the user-interface design</a:t>
            </a:r>
          </a:p>
          <a:p>
            <a:pPr marL="730250" lvl="1" indent="-273050" defTabSz="457200" eaLnBrk="0" hangingPunct="0">
              <a:defRPr/>
            </a:pPr>
            <a:r>
              <a:rPr lang="en-US" sz="2400" kern="0" dirty="0">
                <a:latin typeface="+mn-lt"/>
                <a:ea typeface="+mn-ea"/>
                <a:cs typeface="+mn-cs"/>
              </a:rPr>
              <a:t>decisions</a:t>
            </a:r>
          </a:p>
          <a:p>
            <a:pPr marL="730250" lvl="1" indent="-273050" defTabSz="457200" eaLnBrk="0" hangingPunct="0">
              <a:defRPr/>
            </a:pPr>
            <a:r>
              <a:rPr lang="en-US" sz="2400" kern="0" dirty="0">
                <a:latin typeface="+mn-lt"/>
                <a:ea typeface="+mn-ea"/>
                <a:cs typeface="+mn-cs"/>
              </a:rPr>
              <a:t>integrating the user-interface classes into the overall system class hierarchy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a:t>
            </a:r>
          </a:p>
        </p:txBody>
      </p:sp>
      <p:sp>
        <p:nvSpPr>
          <p:cNvPr id="20483" name="Rectangle 2"/>
          <p:cNvSpPr>
            <a:spLocks noGrp="1" noChangeArrowheads="1"/>
          </p:cNvSpPr>
          <p:nvPr>
            <p:ph type="body" idx="4294967295"/>
          </p:nvPr>
        </p:nvSpPr>
        <p:spPr>
          <a:xfrm>
            <a:off x="457200" y="1447800"/>
            <a:ext cx="8220075" cy="4668838"/>
          </a:xfrm>
        </p:spPr>
        <p:txBody>
          <a:bodyPr/>
          <a:lstStyle/>
          <a:p>
            <a:r>
              <a:rPr lang="en-US" sz="2400" b="1" smtClean="0"/>
              <a:t>Design principles </a:t>
            </a:r>
            <a:r>
              <a:rPr lang="en-US" sz="2400" smtClean="0"/>
              <a:t>are guidelines for decomposing a system’s required functionality and behavior into modules</a:t>
            </a:r>
          </a:p>
          <a:p>
            <a:r>
              <a:rPr lang="en-US" sz="2400" smtClean="0"/>
              <a:t>The principles identify the criteria</a:t>
            </a:r>
          </a:p>
          <a:p>
            <a:pPr lvl="1"/>
            <a:r>
              <a:rPr lang="en-US" sz="1800" smtClean="0"/>
              <a:t>for decomposing a system </a:t>
            </a:r>
          </a:p>
          <a:p>
            <a:pPr lvl="1"/>
            <a:r>
              <a:rPr lang="en-US" sz="1800" smtClean="0"/>
              <a:t>deciding what information to provide in the resulting modules</a:t>
            </a:r>
          </a:p>
          <a:p>
            <a:r>
              <a:rPr lang="en-US" sz="2400" smtClean="0"/>
              <a:t>Six dominant principles:</a:t>
            </a:r>
          </a:p>
          <a:p>
            <a:pPr lvl="1"/>
            <a:r>
              <a:rPr lang="en-US" sz="1800" smtClean="0"/>
              <a:t>Modularity</a:t>
            </a:r>
          </a:p>
          <a:p>
            <a:pPr lvl="1"/>
            <a:r>
              <a:rPr lang="en-US" sz="1800" smtClean="0"/>
              <a:t>Interfaces</a:t>
            </a:r>
          </a:p>
          <a:p>
            <a:pPr lvl="1"/>
            <a:r>
              <a:rPr lang="en-US" sz="1800" smtClean="0"/>
              <a:t>Information hiding</a:t>
            </a:r>
          </a:p>
          <a:p>
            <a:pPr lvl="1"/>
            <a:r>
              <a:rPr lang="en-US" sz="1800" smtClean="0"/>
              <a:t>Incremental development</a:t>
            </a:r>
          </a:p>
          <a:p>
            <a:pPr lvl="1"/>
            <a:r>
              <a:rPr lang="en-US" sz="1800" smtClean="0"/>
              <a:t>Abstraction</a:t>
            </a:r>
          </a:p>
          <a:p>
            <a:pPr lvl="1"/>
            <a:r>
              <a:rPr lang="en-US" sz="1800" smtClean="0"/>
              <a:t>Generality</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Designing User Interfaces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57349" name="Picture 6"/>
          <p:cNvPicPr>
            <a:picLocks noChangeAspect="1" noChangeArrowheads="1"/>
          </p:cNvPicPr>
          <p:nvPr/>
        </p:nvPicPr>
        <p:blipFill>
          <a:blip r:embed="rId3"/>
          <a:srcRect/>
          <a:stretch>
            <a:fillRect/>
          </a:stretch>
        </p:blipFill>
        <p:spPr bwMode="auto">
          <a:xfrm>
            <a:off x="1524000" y="1905000"/>
            <a:ext cx="6096000" cy="3752850"/>
          </a:xfrm>
          <a:prstGeom prst="rect">
            <a:avLst/>
          </a:prstGeom>
          <a:noFill/>
          <a:ln w="9525" algn="ctr">
            <a:noFill/>
            <a:miter lim="800000"/>
            <a:headEnd/>
            <a:tailEnd/>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Designing User Interfaces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58373" name="Picture 5" descr="Slide38.JPG"/>
          <p:cNvPicPr>
            <a:picLocks noChangeAspect="1"/>
          </p:cNvPicPr>
          <p:nvPr/>
        </p:nvPicPr>
        <p:blipFill>
          <a:blip r:embed="rId3"/>
          <a:srcRect l="22501" t="6667" r="6667" b="61111"/>
          <a:stretch>
            <a:fillRect/>
          </a:stretch>
        </p:blipFill>
        <p:spPr bwMode="auto">
          <a:xfrm>
            <a:off x="762000" y="2438400"/>
            <a:ext cx="7593013" cy="2590800"/>
          </a:xfrm>
          <a:prstGeom prst="rect">
            <a:avLst/>
          </a:prstGeom>
          <a:noFill/>
          <a:ln w="9525">
            <a:noFill/>
            <a:miter lim="800000"/>
            <a:headEnd/>
            <a:tailEnd/>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Frameworks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lvl="1" indent="-330200" defTabSz="457200" eaLnBrk="0" hangingPunct="0">
              <a:spcBef>
                <a:spcPts val="700"/>
              </a:spcBef>
              <a:buFont typeface="Lucida Sans Unicode" pitchFamily="34" charset="0"/>
              <a:buChar char="•"/>
              <a:defRPr/>
            </a:pPr>
            <a:r>
              <a:rPr lang="en-US" sz="2400" kern="0" dirty="0">
                <a:latin typeface="+mn-lt"/>
                <a:ea typeface="+mn-ea"/>
                <a:cs typeface="+mn-cs"/>
              </a:rPr>
              <a:t>A framework is a large reusable design for a specific application domain</a:t>
            </a:r>
          </a:p>
          <a:p>
            <a:pPr marL="330200" lvl="1" indent="-330200" defTabSz="457200" eaLnBrk="0" hangingPunct="0">
              <a:spcBef>
                <a:spcPts val="700"/>
              </a:spcBef>
              <a:buFont typeface="Lucida Sans Unicode" pitchFamily="34" charset="0"/>
              <a:buChar char="•"/>
              <a:defRPr/>
            </a:pPr>
            <a:r>
              <a:rPr lang="en-US" sz="2400" kern="0" dirty="0">
                <a:latin typeface="+mn-lt"/>
                <a:ea typeface="+mn-ea"/>
                <a:cs typeface="+mn-cs"/>
              </a:rPr>
              <a:t>GUI editors, web applications, accounting systems</a:t>
            </a:r>
          </a:p>
          <a:p>
            <a:pPr marL="330200" lvl="1" indent="-330200" defTabSz="457200" eaLnBrk="0" hangingPunct="0">
              <a:spcBef>
                <a:spcPts val="700"/>
              </a:spcBef>
              <a:buFont typeface="Lucida Sans Unicode" pitchFamily="34" charset="0"/>
              <a:buChar char="•"/>
              <a:defRPr/>
            </a:pPr>
            <a:r>
              <a:rPr lang="en-US" sz="2400" kern="0" dirty="0">
                <a:latin typeface="+mn-lt"/>
                <a:ea typeface="+mn-ea"/>
                <a:cs typeface="+mn-cs"/>
              </a:rPr>
              <a:t>Different from software product lines</a:t>
            </a:r>
          </a:p>
          <a:p>
            <a:pPr marL="787400" lvl="2" indent="-330200" defTabSz="457200" eaLnBrk="0" hangingPunct="0">
              <a:spcBef>
                <a:spcPts val="700"/>
              </a:spcBef>
              <a:buFont typeface="Lucida Sans Unicode" pitchFamily="34" charset="0"/>
              <a:buChar char="•"/>
              <a:defRPr/>
            </a:pPr>
            <a:r>
              <a:rPr lang="en-US" sz="2400" kern="0" dirty="0">
                <a:latin typeface="+mn-lt"/>
                <a:ea typeface="+mn-ea"/>
                <a:cs typeface="+mn-cs"/>
              </a:rPr>
              <a:t>Product lines are developed by a company for its own use</a:t>
            </a:r>
          </a:p>
          <a:p>
            <a:pPr marL="787400" lvl="2" indent="-330200" defTabSz="457200" eaLnBrk="0" hangingPunct="0">
              <a:spcBef>
                <a:spcPts val="700"/>
              </a:spcBef>
              <a:buFont typeface="Lucida Sans Unicode" pitchFamily="34" charset="0"/>
              <a:buChar char="•"/>
              <a:defRPr/>
            </a:pPr>
            <a:r>
              <a:rPr lang="en-US" sz="2400" kern="0" dirty="0">
                <a:latin typeface="+mn-lt"/>
                <a:ea typeface="+mn-ea"/>
                <a:cs typeface="+mn-cs"/>
              </a:rPr>
              <a:t>Frameworks tend to be publically available resources like toolkits</a:t>
            </a:r>
          </a:p>
          <a:p>
            <a:pPr marL="1244600" lvl="3" indent="-330200" defTabSz="457200" eaLnBrk="0" hangingPunct="0">
              <a:spcBef>
                <a:spcPts val="700"/>
              </a:spcBef>
              <a:buFont typeface="Lucida Sans Unicode" pitchFamily="34" charset="0"/>
              <a:buChar char="•"/>
              <a:defRPr/>
            </a:pPr>
            <a:r>
              <a:rPr lang="en-US" sz="2400" kern="0" dirty="0">
                <a:latin typeface="+mn-lt"/>
                <a:ea typeface="+mn-ea"/>
                <a:cs typeface="+mn-cs"/>
              </a:rPr>
              <a:t>High-level architectures whose low-level details need to be filled-in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Use Case Diagram of the Royal Service Station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0420" name="Picture 5" descr="Slide39.JPG"/>
          <p:cNvPicPr>
            <a:picLocks noChangeAspect="1"/>
          </p:cNvPicPr>
          <p:nvPr/>
        </p:nvPicPr>
        <p:blipFill>
          <a:blip r:embed="rId3"/>
          <a:srcRect/>
          <a:stretch>
            <a:fillRect/>
          </a:stretch>
        </p:blipFill>
        <p:spPr bwMode="auto">
          <a:xfrm>
            <a:off x="1371600" y="1371600"/>
            <a:ext cx="6299200" cy="4724400"/>
          </a:xfrm>
          <a:prstGeom prst="rect">
            <a:avLst/>
          </a:prstGeom>
          <a:noFill/>
          <a:ln w="9525">
            <a:noFill/>
            <a:miter lim="800000"/>
            <a:headEnd/>
            <a:tailEnd/>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Class Hierarchy for the Royal Service Station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1444" name="Picture 4" descr="Slide40.JPG"/>
          <p:cNvPicPr>
            <a:picLocks noChangeAspect="1"/>
          </p:cNvPicPr>
          <p:nvPr/>
        </p:nvPicPr>
        <p:blipFill>
          <a:blip r:embed="rId3"/>
          <a:srcRect/>
          <a:stretch>
            <a:fillRect/>
          </a:stretch>
        </p:blipFill>
        <p:spPr bwMode="auto">
          <a:xfrm>
            <a:off x="1371600" y="1524000"/>
            <a:ext cx="5943600" cy="4457700"/>
          </a:xfrm>
          <a:prstGeom prst="rect">
            <a:avLst/>
          </a:prstGeom>
          <a:noFill/>
          <a:ln w="9525">
            <a:noFill/>
            <a:miter lim="800000"/>
            <a:headEnd/>
            <a:tailEnd/>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OO Design Quality Measures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6"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err="1">
                <a:latin typeface="+mn-lt"/>
                <a:ea typeface="+mn-ea"/>
                <a:cs typeface="+mn-cs"/>
              </a:rPr>
              <a:t>Chidamber</a:t>
            </a:r>
            <a:r>
              <a:rPr lang="en-US" kern="0" dirty="0">
                <a:latin typeface="+mn-lt"/>
                <a:ea typeface="+mn-ea"/>
                <a:cs typeface="+mn-cs"/>
              </a:rPr>
              <a:t> and </a:t>
            </a:r>
            <a:r>
              <a:rPr lang="en-US" kern="0" dirty="0" err="1">
                <a:latin typeface="+mn-lt"/>
                <a:ea typeface="+mn-ea"/>
                <a:cs typeface="+mn-cs"/>
              </a:rPr>
              <a:t>Kemerer</a:t>
            </a:r>
            <a:r>
              <a:rPr lang="en-US" kern="0" dirty="0">
                <a:latin typeface="+mn-lt"/>
                <a:ea typeface="+mn-ea"/>
                <a:cs typeface="+mn-cs"/>
              </a:rPr>
              <a:t> have also devised a suite of metrics for object-oriented development</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Focused on design quality (not size) 		</a:t>
            </a:r>
          </a:p>
          <a:p>
            <a:pPr marL="730250" lvl="1" indent="-273050" defTabSz="457200" eaLnBrk="0" hangingPunct="0">
              <a:defRPr/>
            </a:pPr>
            <a:r>
              <a:rPr lang="en-US" sz="2400" kern="0" dirty="0">
                <a:latin typeface="+mn-lt"/>
                <a:ea typeface="+mn-ea"/>
                <a:cs typeface="+mn-cs"/>
              </a:rPr>
              <a:t>Weighted methods per class =  </a:t>
            </a:r>
            <a:r>
              <a:rPr lang="en-US" kern="0" dirty="0">
                <a:ea typeface="+mn-ea"/>
                <a:cs typeface="+mn-cs"/>
              </a:rPr>
              <a:t>S</a:t>
            </a:r>
            <a:r>
              <a:rPr lang="en-US" kern="0" baseline="30000" dirty="0">
                <a:latin typeface="Calibri" pitchFamily="34" charset="0"/>
                <a:ea typeface="+mn-ea"/>
                <a:cs typeface="+mn-cs"/>
              </a:rPr>
              <a:t>n</a:t>
            </a:r>
            <a:r>
              <a:rPr lang="en-US" kern="0" dirty="0">
                <a:ea typeface="+mn-ea"/>
                <a:cs typeface="+mn-cs"/>
              </a:rPr>
              <a:t> </a:t>
            </a:r>
            <a:r>
              <a:rPr lang="en-US" kern="0" baseline="-25000" dirty="0" err="1">
                <a:latin typeface="+mn-lt"/>
                <a:ea typeface="+mn-ea"/>
                <a:cs typeface="+mn-cs"/>
              </a:rPr>
              <a:t>i</a:t>
            </a:r>
            <a:r>
              <a:rPr lang="en-US" kern="0" baseline="-25000" dirty="0">
                <a:latin typeface="+mn-lt"/>
                <a:ea typeface="+mn-ea"/>
                <a:cs typeface="+mn-cs"/>
              </a:rPr>
              <a:t>=1  </a:t>
            </a:r>
            <a:r>
              <a:rPr lang="en-US" sz="2400" i="1" kern="0" dirty="0" err="1">
                <a:latin typeface="+mn-lt"/>
                <a:ea typeface="+mn-ea"/>
                <a:cs typeface="+mn-cs"/>
              </a:rPr>
              <a:t>c</a:t>
            </a:r>
            <a:r>
              <a:rPr lang="en-US" sz="2400" i="1" kern="0" baseline="-25000" dirty="0" err="1">
                <a:latin typeface="+mn-lt"/>
                <a:ea typeface="+mn-ea"/>
                <a:cs typeface="+mn-cs"/>
              </a:rPr>
              <a:t>i</a:t>
            </a:r>
            <a:r>
              <a:rPr lang="en-US" sz="2200" kern="0" dirty="0">
                <a:latin typeface="+mn-lt"/>
                <a:ea typeface="+mn-ea"/>
                <a:cs typeface="+mn-cs"/>
              </a:rPr>
              <a:t>					</a:t>
            </a:r>
            <a:endParaRPr lang="en-US" sz="2200" kern="0" baseline="60000" dirty="0">
              <a:latin typeface="+mn-lt"/>
              <a:ea typeface="+mn-ea"/>
              <a:cs typeface="+mn-cs"/>
            </a:endParaRPr>
          </a:p>
          <a:p>
            <a:pPr marL="730250" lvl="1" indent="-273050" defTabSz="457200" eaLnBrk="0" hangingPunct="0">
              <a:defRPr/>
            </a:pPr>
            <a:r>
              <a:rPr lang="en-US" sz="2400" kern="0" dirty="0">
                <a:latin typeface="+mn-lt"/>
                <a:ea typeface="+mn-ea"/>
                <a:cs typeface="+mn-cs"/>
              </a:rPr>
              <a:t>Depth of inheritance</a:t>
            </a:r>
          </a:p>
          <a:p>
            <a:pPr marL="730250" lvl="1" indent="-273050" defTabSz="457200" eaLnBrk="0" hangingPunct="0">
              <a:defRPr/>
            </a:pPr>
            <a:r>
              <a:rPr lang="en-US" sz="2400" kern="0" dirty="0">
                <a:latin typeface="+mn-lt"/>
                <a:ea typeface="+mn-ea"/>
                <a:cs typeface="+mn-cs"/>
              </a:rPr>
              <a:t>Number of children</a:t>
            </a:r>
          </a:p>
          <a:p>
            <a:pPr marL="730250" lvl="1" indent="-273050" defTabSz="457200" eaLnBrk="0" hangingPunct="0">
              <a:defRPr/>
            </a:pPr>
            <a:r>
              <a:rPr lang="en-US" sz="2400" kern="0" dirty="0">
                <a:latin typeface="+mn-lt"/>
                <a:ea typeface="+mn-ea"/>
                <a:cs typeface="+mn-cs"/>
              </a:rPr>
              <a:t>Coupling between objects</a:t>
            </a:r>
          </a:p>
          <a:p>
            <a:pPr marL="730250" lvl="1" indent="-273050" defTabSz="457200" eaLnBrk="0" hangingPunct="0">
              <a:defRPr/>
            </a:pPr>
            <a:r>
              <a:rPr lang="en-US" sz="2400" kern="0" dirty="0">
                <a:latin typeface="+mn-lt"/>
                <a:ea typeface="+mn-ea"/>
                <a:cs typeface="+mn-cs"/>
              </a:rPr>
              <a:t>Response for a class</a:t>
            </a:r>
          </a:p>
          <a:p>
            <a:pPr marL="730250" lvl="1" indent="-273050" defTabSz="457200" eaLnBrk="0" hangingPunct="0">
              <a:defRPr/>
            </a:pPr>
            <a:r>
              <a:rPr lang="en-US" sz="2400" kern="0" dirty="0">
                <a:latin typeface="+mn-lt"/>
                <a:ea typeface="+mn-ea"/>
                <a:cs typeface="+mn-cs"/>
              </a:rPr>
              <a:t>Lack of cohesion of methods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1800" smtClean="0"/>
              <a:t>Chidamber-Kemerer Metrics applied to the Royal Service Station’s System Design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3492" name="Picture 5" descr="Slide41.JPG"/>
          <p:cNvPicPr>
            <a:picLocks noChangeAspect="1"/>
          </p:cNvPicPr>
          <p:nvPr/>
        </p:nvPicPr>
        <p:blipFill>
          <a:blip r:embed="rId3"/>
          <a:srcRect l="6667" r="6667" b="13333"/>
          <a:stretch>
            <a:fillRect/>
          </a:stretch>
        </p:blipFill>
        <p:spPr bwMode="auto">
          <a:xfrm>
            <a:off x="1371600" y="1524000"/>
            <a:ext cx="6096000" cy="4572000"/>
          </a:xfrm>
          <a:prstGeom prst="rect">
            <a:avLst/>
          </a:prstGeom>
          <a:noFill/>
          <a:ln w="9525">
            <a:noFill/>
            <a:miter lim="800000"/>
            <a:headEnd/>
            <a:tailEnd/>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Other Metrics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6"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Li and Henry (1993): metrics to predict the size of changes in classes during maintenance</a:t>
            </a:r>
          </a:p>
          <a:p>
            <a:pPr marL="730250" lvl="1" indent="-273050" defTabSz="457200" eaLnBrk="0" hangingPunct="0">
              <a:defRPr/>
            </a:pPr>
            <a:r>
              <a:rPr lang="en-US" sz="2000" kern="0" dirty="0">
                <a:latin typeface="+mn-lt"/>
                <a:ea typeface="+mn-ea"/>
                <a:cs typeface="+mn-cs"/>
              </a:rPr>
              <a:t>Message-passing coupling: </a:t>
            </a:r>
            <a:r>
              <a:rPr lang="en-US" sz="2000" dirty="0">
                <a:latin typeface="Lucida Sans Unicode" pitchFamily="34" charset="0"/>
                <a:ea typeface="+mn-ea"/>
              </a:rPr>
              <a:t>the number of methods invocations in a class’s implementation</a:t>
            </a:r>
            <a:endParaRPr lang="en-US" sz="2000" kern="0" dirty="0">
              <a:latin typeface="+mn-lt"/>
              <a:ea typeface="+mn-ea"/>
              <a:cs typeface="+mn-cs"/>
            </a:endParaRPr>
          </a:p>
          <a:p>
            <a:pPr marL="730250" lvl="1" indent="-273050" defTabSz="457200" eaLnBrk="0" hangingPunct="0">
              <a:defRPr/>
            </a:pPr>
            <a:r>
              <a:rPr lang="en-US" sz="2000" kern="0" dirty="0">
                <a:latin typeface="+mn-lt"/>
                <a:ea typeface="+mn-ea"/>
                <a:cs typeface="+mn-cs"/>
              </a:rPr>
              <a:t>Data abstraction coupling: </a:t>
            </a:r>
            <a:r>
              <a:rPr lang="en-US" sz="2000" dirty="0">
                <a:latin typeface="Lucida Sans Unicode" pitchFamily="34" charset="0"/>
                <a:ea typeface="+mn-ea"/>
              </a:rPr>
              <a:t>the number of abstract data types used in the measured class and defined in another class of the system</a:t>
            </a:r>
            <a:endParaRPr lang="en-US" sz="2000" kern="0" dirty="0">
              <a:latin typeface="+mn-lt"/>
              <a:ea typeface="+mn-ea"/>
              <a:cs typeface="+mn-cs"/>
            </a:endParaRPr>
          </a:p>
          <a:p>
            <a:pPr marL="330200" indent="-330200" defTabSz="457200" eaLnBrk="0" hangingPunct="0">
              <a:spcBef>
                <a:spcPts val="700"/>
              </a:spcBef>
              <a:buFont typeface="Lucida Sans Unicode" pitchFamily="34" charset="0"/>
              <a:buChar char="•"/>
              <a:defRPr/>
            </a:pPr>
            <a:r>
              <a:rPr lang="en-US" sz="2400" kern="0" dirty="0" err="1">
                <a:latin typeface="+mn-lt"/>
                <a:ea typeface="+mn-ea"/>
                <a:cs typeface="+mn-cs"/>
              </a:rPr>
              <a:t>Travassos</a:t>
            </a:r>
            <a:r>
              <a:rPr lang="en-US" sz="2400" kern="0" dirty="0">
                <a:latin typeface="+mn-lt"/>
                <a:ea typeface="+mn-ea"/>
                <a:cs typeface="+mn-cs"/>
              </a:rPr>
              <a:t> (1999)</a:t>
            </a:r>
          </a:p>
          <a:p>
            <a:pPr marL="730250" lvl="1" indent="-273050" defTabSz="457200" eaLnBrk="0" hangingPunct="0">
              <a:defRPr/>
            </a:pPr>
            <a:r>
              <a:rPr lang="en-US" sz="2000" kern="0" dirty="0">
                <a:latin typeface="+mn-lt"/>
                <a:ea typeface="+mn-ea"/>
                <a:cs typeface="+mn-cs"/>
              </a:rPr>
              <a:t>The average operation size</a:t>
            </a:r>
          </a:p>
          <a:p>
            <a:pPr marL="730250" lvl="1" indent="-273050" defTabSz="457200" eaLnBrk="0" hangingPunct="0">
              <a:defRPr/>
            </a:pPr>
            <a:r>
              <a:rPr lang="en-US" sz="2000" kern="0" dirty="0">
                <a:latin typeface="+mn-lt"/>
                <a:ea typeface="+mn-ea"/>
                <a:cs typeface="+mn-cs"/>
              </a:rPr>
              <a:t>The average number of parameters per operation</a:t>
            </a:r>
          </a:p>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Measuring From a Sequence Diagram</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5540" name="Picture 5" descr="Slide43.JPG"/>
          <p:cNvPicPr>
            <a:picLocks noChangeAspect="1"/>
          </p:cNvPicPr>
          <p:nvPr/>
        </p:nvPicPr>
        <p:blipFill>
          <a:blip r:embed="rId3"/>
          <a:srcRect/>
          <a:stretch>
            <a:fillRect/>
          </a:stretch>
        </p:blipFill>
        <p:spPr bwMode="auto">
          <a:xfrm>
            <a:off x="1371600" y="1371600"/>
            <a:ext cx="6324600" cy="4743450"/>
          </a:xfrm>
          <a:prstGeom prst="rect">
            <a:avLst/>
          </a:prstGeom>
          <a:noFill/>
          <a:ln w="9525">
            <a:noFill/>
            <a:miter lim="800000"/>
            <a:headEnd/>
            <a:tailEnd/>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Where to Do OO Measurement</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Measurement is only valuable when it increases our understanding, prediction, or control</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Metrics are available for many types of documents including</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Use cases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Class diagrams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Interaction diagrams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Class descriptions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State diagrams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Package diagrams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228600" y="381000"/>
            <a:ext cx="8458200" cy="4876800"/>
          </a:xfrm>
        </p:spPr>
        <p:txBody>
          <a:bodyPr/>
          <a:lstStyle/>
          <a:p>
            <a:r>
              <a:rPr lang="en-US" sz="2400" smtClean="0">
                <a:latin typeface="Times New Roman" pitchFamily="18" charset="0"/>
                <a:cs typeface="Times New Roman" pitchFamily="18" charset="0"/>
              </a:rPr>
              <a:t>In the ideal design process, the design of a software system would progress from high-level specification to solution, using a sequence of top-down, error-free design decisions resulting in a hierarchical collection of modules</a:t>
            </a:r>
          </a:p>
          <a:p>
            <a:r>
              <a:rPr lang="en-US" sz="2400" smtClean="0">
                <a:latin typeface="Times New Roman" pitchFamily="18" charset="0"/>
                <a:cs typeface="Times New Roman" pitchFamily="18" charset="0"/>
              </a:rPr>
              <a:t>For several reasons (e.g., poorly understood or changing requirements, refactoring, human error), design work rarely proceeds directly or smoothly from requirements to modules</a:t>
            </a:r>
          </a:p>
          <a:p>
            <a:r>
              <a:rPr lang="en-US" sz="2400" i="1" smtClean="0">
                <a:latin typeface="Times New Roman" pitchFamily="18" charset="0"/>
                <a:cs typeface="Times New Roman" pitchFamily="18" charset="0"/>
              </a:rPr>
              <a:t>Refactoring :</a:t>
            </a:r>
            <a:r>
              <a:rPr lang="en-US" sz="2400" smtClean="0">
                <a:latin typeface="Times New Roman" pitchFamily="18" charset="0"/>
                <a:cs typeface="Times New Roman" pitchFamily="18" charset="0"/>
              </a:rPr>
              <a:t>is a reorganization technique that simplifies the design (or code) of a component without changing its function or behavior</a:t>
            </a:r>
          </a:p>
          <a:p>
            <a:r>
              <a:rPr lang="en-US" sz="2400" smtClean="0">
                <a:latin typeface="Times New Roman" pitchFamily="18" charset="0"/>
                <a:cs typeface="Times New Roman" pitchFamily="18" charset="0"/>
              </a:rPr>
              <a:t>Process</a:t>
            </a:r>
          </a:p>
          <a:p>
            <a:pPr lvl="1"/>
            <a:r>
              <a:rPr lang="en-US" smtClean="0">
                <a:latin typeface="Times New Roman" pitchFamily="18" charset="0"/>
                <a:cs typeface="Times New Roman" pitchFamily="18" charset="0"/>
              </a:rPr>
              <a:t>decomposing the software unit into modules</a:t>
            </a:r>
          </a:p>
          <a:p>
            <a:pPr lvl="1"/>
            <a:r>
              <a:rPr lang="en-US" smtClean="0">
                <a:latin typeface="Times New Roman" pitchFamily="18" charset="0"/>
                <a:cs typeface="Times New Roman" pitchFamily="18" charset="0"/>
              </a:rPr>
              <a:t>defining the module interfaces</a:t>
            </a:r>
          </a:p>
          <a:p>
            <a:pPr lvl="1"/>
            <a:r>
              <a:rPr lang="en-US" smtClean="0">
                <a:latin typeface="Times New Roman" pitchFamily="18" charset="0"/>
                <a:cs typeface="Times New Roman" pitchFamily="18" charset="0"/>
              </a:rPr>
              <a:t>describing the interdependencies among modules</a:t>
            </a:r>
          </a:p>
          <a:p>
            <a:pPr lvl="1"/>
            <a:r>
              <a:rPr lang="en-US" smtClean="0">
                <a:latin typeface="Times New Roman" pitchFamily="18" charset="0"/>
                <a:cs typeface="Times New Roman" pitchFamily="18" charset="0"/>
              </a:rPr>
              <a:t>documenting the internal designs of modules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6.8 Design Documentation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details of the system architecture is documented in </a:t>
            </a:r>
            <a:r>
              <a:rPr lang="en-US" sz="2400" i="1" kern="0" dirty="0">
                <a:latin typeface="+mn-lt"/>
                <a:ea typeface="+mn-ea"/>
                <a:cs typeface="+mn-cs"/>
              </a:rPr>
              <a:t>Software Architecture Document</a:t>
            </a:r>
            <a:r>
              <a:rPr lang="en-US" sz="2400" kern="0" dirty="0">
                <a:latin typeface="+mn-lt"/>
                <a:ea typeface="+mn-ea"/>
                <a:cs typeface="+mn-cs"/>
              </a:rPr>
              <a:t> (SAD)</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SAD serves as a bridge between the requirements and the design</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Many ways to document the design</a:t>
            </a:r>
          </a:p>
          <a:p>
            <a:pPr marL="330200" indent="-330200" defTabSz="457200" eaLnBrk="0" hangingPunct="0">
              <a:spcBef>
                <a:spcPts val="700"/>
              </a:spcBef>
              <a:buFont typeface="Lucida Sans Unicode" pitchFamily="34" charset="0"/>
              <a:buChar char="•"/>
              <a:defRPr/>
            </a:pPr>
            <a:r>
              <a:rPr lang="en-US" sz="2400" b="1" kern="0" dirty="0">
                <a:latin typeface="+mn-lt"/>
                <a:ea typeface="+mn-ea"/>
                <a:cs typeface="+mn-cs"/>
              </a:rPr>
              <a:t>Design by contract</a:t>
            </a:r>
            <a:r>
              <a:rPr lang="en-US" sz="2400" kern="0" dirty="0">
                <a:latin typeface="+mn-lt"/>
                <a:ea typeface="+mn-ea"/>
                <a:cs typeface="+mn-cs"/>
              </a:rPr>
              <a:t>: a particular approach that uses the documentation only to capture the design but also to encourage interaction among developers</a:t>
            </a:r>
            <a:endParaRPr lang="en-US" sz="1800" kern="0" dirty="0">
              <a:latin typeface="+mn-lt"/>
              <a:ea typeface="+mn-ea"/>
              <a:cs typeface="+mn-cs"/>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6.8 Design Documentation</a:t>
            </a:r>
            <a:br>
              <a:rPr lang="en-US" smtClean="0"/>
            </a:br>
            <a:r>
              <a:rPr lang="en-US" sz="2800" smtClean="0"/>
              <a:t>Design by Contract</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In design by contract, each module has an interface specification that precisely describes what the module is supposed to do</a:t>
            </a:r>
          </a:p>
          <a:p>
            <a:pPr marL="730250" lvl="1" indent="-273050" defTabSz="457200" eaLnBrk="0" hangingPunct="0">
              <a:defRPr/>
            </a:pPr>
            <a:r>
              <a:rPr lang="en-US" sz="1800" kern="0" dirty="0">
                <a:latin typeface="+mn-lt"/>
                <a:ea typeface="+mn-ea"/>
                <a:cs typeface="+mn-cs"/>
              </a:rPr>
              <a:t>Meyer (1997) suggests that design by contract helps ensure that modules interoperate correctly</a:t>
            </a:r>
          </a:p>
          <a:p>
            <a:pPr marL="730250" lvl="1" indent="-273050" defTabSz="457200" eaLnBrk="0" hangingPunct="0">
              <a:defRPr/>
            </a:pPr>
            <a:r>
              <a:rPr lang="en-US" sz="1800" kern="0" dirty="0">
                <a:latin typeface="+mn-lt"/>
                <a:ea typeface="+mn-ea"/>
                <a:cs typeface="+mn-cs"/>
              </a:rPr>
              <a:t>This specification, called a </a:t>
            </a:r>
            <a:r>
              <a:rPr lang="en-US" sz="1800" b="1" kern="0" dirty="0">
                <a:latin typeface="+mn-lt"/>
                <a:ea typeface="+mn-ea"/>
                <a:cs typeface="+mn-cs"/>
              </a:rPr>
              <a:t>contract</a:t>
            </a:r>
            <a:r>
              <a:rPr lang="en-US" sz="1800" kern="0" dirty="0">
                <a:latin typeface="+mn-lt"/>
                <a:ea typeface="+mn-ea"/>
                <a:cs typeface="+mn-cs"/>
              </a:rPr>
              <a:t>, governs how the module is to interact with other modules and systems</a:t>
            </a:r>
          </a:p>
          <a:p>
            <a:pPr marL="730250" lvl="1" indent="-273050" defTabSz="457200" eaLnBrk="0" hangingPunct="0">
              <a:defRPr/>
            </a:pPr>
            <a:r>
              <a:rPr lang="en-US" sz="1800" kern="0" dirty="0">
                <a:latin typeface="+mn-lt"/>
                <a:ea typeface="+mn-ea"/>
                <a:cs typeface="+mn-cs"/>
              </a:rPr>
              <a:t>Such specification cannot guarantee a module’s correctness, but it forms a clear and consistent basis for testing and verification</a:t>
            </a:r>
          </a:p>
          <a:p>
            <a:pPr marL="730250" lvl="1" indent="-273050" defTabSz="457200" eaLnBrk="0" hangingPunct="0">
              <a:defRPr/>
            </a:pPr>
            <a:r>
              <a:rPr lang="en-US" sz="1800" kern="0" dirty="0">
                <a:latin typeface="+mn-lt"/>
                <a:ea typeface="+mn-ea"/>
                <a:cs typeface="+mn-cs"/>
              </a:rPr>
              <a:t>The contract covers mutual obligations (the reconditions), benefits (the </a:t>
            </a:r>
            <a:r>
              <a:rPr lang="en-US" sz="1800" kern="0" dirty="0" err="1">
                <a:latin typeface="+mn-lt"/>
                <a:ea typeface="+mn-ea"/>
                <a:cs typeface="+mn-cs"/>
              </a:rPr>
              <a:t>postconditions</a:t>
            </a:r>
            <a:r>
              <a:rPr lang="en-US" sz="1800" kern="0" dirty="0">
                <a:latin typeface="+mn-lt"/>
                <a:ea typeface="+mn-ea"/>
                <a:cs typeface="+mn-cs"/>
              </a:rPr>
              <a:t>), and consistency constraints (called </a:t>
            </a:r>
            <a:r>
              <a:rPr lang="en-US" sz="1800" b="1" kern="0" dirty="0">
                <a:latin typeface="+mn-lt"/>
                <a:ea typeface="+mn-ea"/>
                <a:cs typeface="+mn-cs"/>
              </a:rPr>
              <a:t>invariants</a:t>
            </a:r>
            <a:r>
              <a:rPr lang="en-US" sz="1800" kern="0" dirty="0">
                <a:latin typeface="+mn-lt"/>
                <a:ea typeface="+mn-ea"/>
                <a:cs typeface="+mn-cs"/>
              </a:rPr>
              <a:t>) </a:t>
            </a:r>
          </a:p>
          <a:p>
            <a:pPr marL="730250" lvl="1" indent="-273050" defTabSz="457200" eaLnBrk="0" hangingPunct="0">
              <a:defRPr/>
            </a:pPr>
            <a:r>
              <a:rPr lang="en-US" sz="1800" kern="0" dirty="0">
                <a:latin typeface="+mn-lt"/>
                <a:ea typeface="+mn-ea"/>
                <a:cs typeface="+mn-cs"/>
              </a:rPr>
              <a:t>Together, these contract properties are called </a:t>
            </a:r>
            <a:r>
              <a:rPr lang="en-US" sz="1800" b="1" kern="0" dirty="0">
                <a:latin typeface="+mn-lt"/>
                <a:ea typeface="+mn-ea"/>
                <a:cs typeface="+mn-cs"/>
              </a:rPr>
              <a:t>assertions</a:t>
            </a:r>
            <a:r>
              <a:rPr lang="en-US" sz="1800" kern="0" dirty="0">
                <a:latin typeface="+mn-lt"/>
                <a:ea typeface="+mn-ea"/>
                <a:cs typeface="+mn-cs"/>
              </a:rPr>
              <a:t>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6.8 Design Documentation</a:t>
            </a:r>
            <a:br>
              <a:rPr lang="en-US" smtClean="0"/>
            </a:br>
            <a:r>
              <a:rPr lang="en-US" sz="2800" smtClean="0"/>
              <a:t>Design by Contract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Design contract between software provider and user</a:t>
            </a:r>
            <a:endParaRPr lang="en-US" sz="1800" kern="0" dirty="0">
              <a:latin typeface="+mn-lt"/>
              <a:ea typeface="+mn-ea"/>
              <a:cs typeface="+mn-cs"/>
            </a:endParaRPr>
          </a:p>
        </p:txBody>
      </p:sp>
      <p:pic>
        <p:nvPicPr>
          <p:cNvPr id="69637" name="Picture 4" descr="Slide44.JPG"/>
          <p:cNvPicPr>
            <a:picLocks noChangeAspect="1"/>
          </p:cNvPicPr>
          <p:nvPr/>
        </p:nvPicPr>
        <p:blipFill>
          <a:blip r:embed="rId3"/>
          <a:srcRect l="13333" t="12222" r="38333" b="65556"/>
          <a:stretch>
            <a:fillRect/>
          </a:stretch>
        </p:blipFill>
        <p:spPr bwMode="auto">
          <a:xfrm>
            <a:off x="762000" y="2514600"/>
            <a:ext cx="7543800" cy="2601913"/>
          </a:xfrm>
          <a:prstGeom prst="rect">
            <a:avLst/>
          </a:prstGeom>
          <a:noFill/>
          <a:ln w="9525">
            <a:noFill/>
            <a:miter lim="8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 : </a:t>
            </a:r>
            <a:r>
              <a:rPr lang="en-US" sz="2800" smtClean="0"/>
              <a:t>Modularity</a:t>
            </a:r>
            <a:endParaRPr lang="en-US" smtClean="0"/>
          </a:p>
        </p:txBody>
      </p:sp>
      <p:sp>
        <p:nvSpPr>
          <p:cNvPr id="22531" name="Rectangle 2"/>
          <p:cNvSpPr>
            <a:spLocks noGrp="1" noChangeArrowheads="1"/>
          </p:cNvSpPr>
          <p:nvPr>
            <p:ph type="body" idx="4294967295"/>
          </p:nvPr>
        </p:nvSpPr>
        <p:spPr>
          <a:xfrm>
            <a:off x="457200" y="1219200"/>
            <a:ext cx="8220075" cy="4668838"/>
          </a:xfrm>
        </p:spPr>
        <p:txBody>
          <a:bodyPr/>
          <a:lstStyle/>
          <a:p>
            <a:r>
              <a:rPr lang="en-US" sz="2400" b="1" smtClean="0"/>
              <a:t>Modularity </a:t>
            </a:r>
            <a:r>
              <a:rPr lang="en-US" sz="2400" smtClean="0"/>
              <a:t>is the principle of keeping separate the various unrelated aspects of a system, so that each aspect can be studied in isolation (also called separation of concerns)</a:t>
            </a:r>
          </a:p>
          <a:p>
            <a:r>
              <a:rPr lang="en-US" sz="2400" smtClean="0"/>
              <a:t>If the principle is applied well, each resulting module will have a single purpose and will be relatively independent of the others</a:t>
            </a:r>
          </a:p>
          <a:p>
            <a:pPr lvl="1"/>
            <a:r>
              <a:rPr lang="en-US" smtClean="0"/>
              <a:t>each module will be easy to understand and develop</a:t>
            </a:r>
          </a:p>
          <a:p>
            <a:pPr lvl="1"/>
            <a:r>
              <a:rPr lang="en-US" smtClean="0"/>
              <a:t>easier to locate faults (because there are fewer suspect modules per fault) </a:t>
            </a:r>
          </a:p>
          <a:p>
            <a:pPr lvl="1"/>
            <a:r>
              <a:rPr lang="en-US" smtClean="0"/>
              <a:t>Easier to change the system (because a change to one module affects relatively few other modules</a:t>
            </a:r>
          </a:p>
          <a:p>
            <a:r>
              <a:rPr lang="en-US" sz="2400" smtClean="0"/>
              <a:t>To determine how well a design separates concerns, we use two concepts that measure module independence: coupling and cohesion</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 : </a:t>
            </a:r>
            <a:r>
              <a:rPr lang="en-US" sz="2800" smtClean="0"/>
              <a:t>Coupling</a:t>
            </a:r>
            <a:endParaRPr lang="en-US" smtClean="0"/>
          </a:p>
        </p:txBody>
      </p:sp>
      <p:sp>
        <p:nvSpPr>
          <p:cNvPr id="23555" name="Rectangle 2"/>
          <p:cNvSpPr>
            <a:spLocks noGrp="1" noChangeArrowheads="1"/>
          </p:cNvSpPr>
          <p:nvPr>
            <p:ph type="body" idx="4294967295"/>
          </p:nvPr>
        </p:nvSpPr>
        <p:spPr>
          <a:xfrm>
            <a:off x="457200" y="1447800"/>
            <a:ext cx="8220075" cy="4668838"/>
          </a:xfrm>
        </p:spPr>
        <p:txBody>
          <a:bodyPr/>
          <a:lstStyle/>
          <a:p>
            <a:r>
              <a:rPr lang="en-US" sz="2400" smtClean="0"/>
              <a:t>Two modules are </a:t>
            </a:r>
            <a:r>
              <a:rPr lang="en-US" sz="2400" b="1" smtClean="0"/>
              <a:t>tightly coupled </a:t>
            </a:r>
            <a:r>
              <a:rPr lang="en-US" sz="2400" smtClean="0"/>
              <a:t>when they depend a great deal on each other</a:t>
            </a:r>
          </a:p>
          <a:p>
            <a:r>
              <a:rPr lang="en-US" sz="2400" b="1" smtClean="0"/>
              <a:t>Loosely coupled </a:t>
            </a:r>
            <a:r>
              <a:rPr lang="en-US" sz="2400" smtClean="0"/>
              <a:t>modules have some dependence, but their interconnections are weak</a:t>
            </a:r>
          </a:p>
          <a:p>
            <a:r>
              <a:rPr lang="en-US" sz="2400" b="1" smtClean="0"/>
              <a:t>Uncoupled</a:t>
            </a:r>
            <a:r>
              <a:rPr lang="en-US" sz="2400" smtClean="0"/>
              <a:t> modules have no interconnections at all; they are completely unrelated</a:t>
            </a:r>
          </a:p>
        </p:txBody>
      </p:sp>
      <p:sp>
        <p:nvSpPr>
          <p:cNvPr id="23556" name="Rectangle 5"/>
          <p:cNvSpPr>
            <a:spLocks/>
          </p:cNvSpPr>
          <p:nvPr/>
        </p:nvSpPr>
        <p:spPr bwMode="auto">
          <a:xfrm>
            <a:off x="6400800" y="4191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57" name="Rectangle 6"/>
          <p:cNvSpPr>
            <a:spLocks/>
          </p:cNvSpPr>
          <p:nvPr/>
        </p:nvSpPr>
        <p:spPr bwMode="auto">
          <a:xfrm>
            <a:off x="7734300" y="4191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58" name="Rectangle 7"/>
          <p:cNvSpPr>
            <a:spLocks/>
          </p:cNvSpPr>
          <p:nvPr/>
        </p:nvSpPr>
        <p:spPr bwMode="auto">
          <a:xfrm>
            <a:off x="7734300" y="5054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59" name="Rectangle 8"/>
          <p:cNvSpPr>
            <a:spLocks/>
          </p:cNvSpPr>
          <p:nvPr/>
        </p:nvSpPr>
        <p:spPr bwMode="auto">
          <a:xfrm>
            <a:off x="6400800" y="5054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60" name="Line 9"/>
          <p:cNvSpPr>
            <a:spLocks noChangeShapeType="1"/>
          </p:cNvSpPr>
          <p:nvPr/>
        </p:nvSpPr>
        <p:spPr bwMode="auto">
          <a:xfrm flipH="1">
            <a:off x="7277100" y="4381500"/>
            <a:ext cx="469900" cy="0"/>
          </a:xfrm>
          <a:prstGeom prst="line">
            <a:avLst/>
          </a:prstGeom>
          <a:noFill/>
          <a:ln w="25400">
            <a:solidFill>
              <a:schemeClr val="tx1"/>
            </a:solidFill>
            <a:round/>
            <a:headEnd type="stealth" w="med" len="med"/>
            <a:tailEnd/>
          </a:ln>
        </p:spPr>
        <p:txBody>
          <a:bodyPr/>
          <a:lstStyle/>
          <a:p>
            <a:endParaRPr lang="en-US"/>
          </a:p>
        </p:txBody>
      </p:sp>
      <p:sp>
        <p:nvSpPr>
          <p:cNvPr id="23561" name="Line 10"/>
          <p:cNvSpPr>
            <a:spLocks noChangeShapeType="1"/>
          </p:cNvSpPr>
          <p:nvPr/>
        </p:nvSpPr>
        <p:spPr bwMode="auto">
          <a:xfrm flipH="1">
            <a:off x="7277100" y="4597400"/>
            <a:ext cx="469900" cy="0"/>
          </a:xfrm>
          <a:prstGeom prst="line">
            <a:avLst/>
          </a:prstGeom>
          <a:noFill/>
          <a:ln w="25400">
            <a:solidFill>
              <a:schemeClr val="tx1"/>
            </a:solidFill>
            <a:round/>
            <a:headEnd type="stealth" w="med" len="med"/>
            <a:tailEnd/>
          </a:ln>
        </p:spPr>
        <p:txBody>
          <a:bodyPr/>
          <a:lstStyle/>
          <a:p>
            <a:endParaRPr lang="en-US"/>
          </a:p>
        </p:txBody>
      </p:sp>
      <p:sp>
        <p:nvSpPr>
          <p:cNvPr id="23562" name="Line 11"/>
          <p:cNvSpPr>
            <a:spLocks noChangeShapeType="1"/>
          </p:cNvSpPr>
          <p:nvPr/>
        </p:nvSpPr>
        <p:spPr bwMode="auto">
          <a:xfrm>
            <a:off x="7264400" y="4470400"/>
            <a:ext cx="469900" cy="0"/>
          </a:xfrm>
          <a:prstGeom prst="line">
            <a:avLst/>
          </a:prstGeom>
          <a:noFill/>
          <a:ln w="25400">
            <a:solidFill>
              <a:schemeClr val="tx1"/>
            </a:solidFill>
            <a:round/>
            <a:headEnd type="stealth" w="med" len="med"/>
            <a:tailEnd/>
          </a:ln>
        </p:spPr>
        <p:txBody>
          <a:bodyPr/>
          <a:lstStyle/>
          <a:p>
            <a:endParaRPr lang="en-US"/>
          </a:p>
        </p:txBody>
      </p:sp>
      <p:sp>
        <p:nvSpPr>
          <p:cNvPr id="23563" name="Line 12"/>
          <p:cNvSpPr>
            <a:spLocks noChangeShapeType="1"/>
          </p:cNvSpPr>
          <p:nvPr/>
        </p:nvSpPr>
        <p:spPr bwMode="auto">
          <a:xfrm flipH="1">
            <a:off x="7277100" y="5283200"/>
            <a:ext cx="469900" cy="0"/>
          </a:xfrm>
          <a:prstGeom prst="line">
            <a:avLst/>
          </a:prstGeom>
          <a:noFill/>
          <a:ln w="25400">
            <a:solidFill>
              <a:schemeClr val="tx1"/>
            </a:solidFill>
            <a:round/>
            <a:headEnd type="stealth" w="med" len="med"/>
            <a:tailEnd/>
          </a:ln>
        </p:spPr>
        <p:txBody>
          <a:bodyPr/>
          <a:lstStyle/>
          <a:p>
            <a:endParaRPr lang="en-US"/>
          </a:p>
        </p:txBody>
      </p:sp>
      <p:sp>
        <p:nvSpPr>
          <p:cNvPr id="23564" name="Line 13"/>
          <p:cNvSpPr>
            <a:spLocks noChangeShapeType="1"/>
          </p:cNvSpPr>
          <p:nvPr/>
        </p:nvSpPr>
        <p:spPr bwMode="auto">
          <a:xfrm>
            <a:off x="7277100" y="5473700"/>
            <a:ext cx="469900" cy="0"/>
          </a:xfrm>
          <a:prstGeom prst="line">
            <a:avLst/>
          </a:prstGeom>
          <a:noFill/>
          <a:ln w="25400">
            <a:solidFill>
              <a:schemeClr val="tx1"/>
            </a:solidFill>
            <a:round/>
            <a:headEnd type="stealth" w="med" len="med"/>
            <a:tailEnd/>
          </a:ln>
        </p:spPr>
        <p:txBody>
          <a:bodyPr/>
          <a:lstStyle/>
          <a:p>
            <a:endParaRPr lang="en-US"/>
          </a:p>
        </p:txBody>
      </p:sp>
      <p:sp>
        <p:nvSpPr>
          <p:cNvPr id="23565" name="Line 14"/>
          <p:cNvSpPr>
            <a:spLocks noChangeShapeType="1"/>
          </p:cNvSpPr>
          <p:nvPr/>
        </p:nvSpPr>
        <p:spPr bwMode="auto">
          <a:xfrm flipH="1">
            <a:off x="7277100" y="5372100"/>
            <a:ext cx="469900" cy="0"/>
          </a:xfrm>
          <a:prstGeom prst="line">
            <a:avLst/>
          </a:prstGeom>
          <a:noFill/>
          <a:ln w="25400">
            <a:solidFill>
              <a:schemeClr val="tx1"/>
            </a:solidFill>
            <a:round/>
            <a:headEnd type="stealth" w="med" len="med"/>
            <a:tailEnd/>
          </a:ln>
        </p:spPr>
        <p:txBody>
          <a:bodyPr/>
          <a:lstStyle/>
          <a:p>
            <a:endParaRPr lang="en-US"/>
          </a:p>
        </p:txBody>
      </p:sp>
      <p:sp>
        <p:nvSpPr>
          <p:cNvPr id="23566" name="Line 15"/>
          <p:cNvSpPr>
            <a:spLocks noChangeShapeType="1"/>
          </p:cNvSpPr>
          <p:nvPr/>
        </p:nvSpPr>
        <p:spPr bwMode="auto">
          <a:xfrm flipH="1">
            <a:off x="7124700" y="4673600"/>
            <a:ext cx="622300" cy="381000"/>
          </a:xfrm>
          <a:prstGeom prst="line">
            <a:avLst/>
          </a:prstGeom>
          <a:noFill/>
          <a:ln w="25400">
            <a:solidFill>
              <a:schemeClr val="tx1"/>
            </a:solidFill>
            <a:round/>
            <a:headEnd type="stealth" w="med" len="med"/>
            <a:tailEnd/>
          </a:ln>
        </p:spPr>
        <p:txBody>
          <a:bodyPr/>
          <a:lstStyle/>
          <a:p>
            <a:endParaRPr lang="en-US"/>
          </a:p>
        </p:txBody>
      </p:sp>
      <p:sp>
        <p:nvSpPr>
          <p:cNvPr id="23567" name="Line 16"/>
          <p:cNvSpPr>
            <a:spLocks noChangeShapeType="1"/>
          </p:cNvSpPr>
          <p:nvPr/>
        </p:nvSpPr>
        <p:spPr bwMode="auto">
          <a:xfrm flipH="1">
            <a:off x="7261225" y="4711700"/>
            <a:ext cx="574675" cy="350838"/>
          </a:xfrm>
          <a:prstGeom prst="line">
            <a:avLst/>
          </a:prstGeom>
          <a:noFill/>
          <a:ln w="25400">
            <a:solidFill>
              <a:schemeClr val="tx1"/>
            </a:solidFill>
            <a:round/>
            <a:headEnd type="stealth" w="med" len="med"/>
            <a:tailEnd/>
          </a:ln>
        </p:spPr>
        <p:txBody>
          <a:bodyPr/>
          <a:lstStyle/>
          <a:p>
            <a:endParaRPr lang="en-US"/>
          </a:p>
        </p:txBody>
      </p:sp>
      <p:sp>
        <p:nvSpPr>
          <p:cNvPr id="23568" name="Line 17"/>
          <p:cNvSpPr>
            <a:spLocks noChangeShapeType="1"/>
          </p:cNvSpPr>
          <p:nvPr/>
        </p:nvSpPr>
        <p:spPr bwMode="auto">
          <a:xfrm rot="10800000" flipH="1">
            <a:off x="7264400" y="4724400"/>
            <a:ext cx="711200" cy="431800"/>
          </a:xfrm>
          <a:prstGeom prst="line">
            <a:avLst/>
          </a:prstGeom>
          <a:noFill/>
          <a:ln w="25400">
            <a:solidFill>
              <a:schemeClr val="tx1"/>
            </a:solidFill>
            <a:round/>
            <a:headEnd type="stealth" w="med" len="med"/>
            <a:tailEnd/>
          </a:ln>
        </p:spPr>
        <p:txBody>
          <a:bodyPr/>
          <a:lstStyle/>
          <a:p>
            <a:endParaRPr lang="en-US"/>
          </a:p>
        </p:txBody>
      </p:sp>
      <p:sp>
        <p:nvSpPr>
          <p:cNvPr id="23569" name="Line 18"/>
          <p:cNvSpPr>
            <a:spLocks noChangeShapeType="1"/>
          </p:cNvSpPr>
          <p:nvPr/>
        </p:nvSpPr>
        <p:spPr bwMode="auto">
          <a:xfrm>
            <a:off x="81407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0" name="Line 19"/>
          <p:cNvSpPr>
            <a:spLocks noChangeShapeType="1"/>
          </p:cNvSpPr>
          <p:nvPr/>
        </p:nvSpPr>
        <p:spPr bwMode="auto">
          <a:xfrm>
            <a:off x="82677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1" name="Line 20"/>
          <p:cNvSpPr>
            <a:spLocks noChangeShapeType="1"/>
          </p:cNvSpPr>
          <p:nvPr/>
        </p:nvSpPr>
        <p:spPr bwMode="auto">
          <a:xfrm rot="10800000" flipH="1">
            <a:off x="84074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2" name="Line 21"/>
          <p:cNvSpPr>
            <a:spLocks noChangeShapeType="1"/>
          </p:cNvSpPr>
          <p:nvPr/>
        </p:nvSpPr>
        <p:spPr bwMode="auto">
          <a:xfrm rot="10800000" flipH="1">
            <a:off x="85344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3" name="Line 22"/>
          <p:cNvSpPr>
            <a:spLocks noChangeShapeType="1"/>
          </p:cNvSpPr>
          <p:nvPr/>
        </p:nvSpPr>
        <p:spPr bwMode="auto">
          <a:xfrm>
            <a:off x="65278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4" name="Line 23"/>
          <p:cNvSpPr>
            <a:spLocks noChangeShapeType="1"/>
          </p:cNvSpPr>
          <p:nvPr/>
        </p:nvSpPr>
        <p:spPr bwMode="auto">
          <a:xfrm>
            <a:off x="66548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5" name="Line 24"/>
          <p:cNvSpPr>
            <a:spLocks noChangeShapeType="1"/>
          </p:cNvSpPr>
          <p:nvPr/>
        </p:nvSpPr>
        <p:spPr bwMode="auto">
          <a:xfrm>
            <a:off x="67945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6" name="Line 25"/>
          <p:cNvSpPr>
            <a:spLocks noChangeShapeType="1"/>
          </p:cNvSpPr>
          <p:nvPr/>
        </p:nvSpPr>
        <p:spPr bwMode="auto">
          <a:xfrm rot="10800000" flipH="1">
            <a:off x="69596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7" name="Rectangle 41"/>
          <p:cNvSpPr>
            <a:spLocks/>
          </p:cNvSpPr>
          <p:nvPr/>
        </p:nvSpPr>
        <p:spPr bwMode="auto">
          <a:xfrm>
            <a:off x="6826250" y="5811838"/>
            <a:ext cx="135096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Tightly coupled -</a:t>
            </a:r>
          </a:p>
          <a:p>
            <a:pPr algn="ctr"/>
            <a:r>
              <a:rPr lang="en-US" sz="1200">
                <a:latin typeface="Comic Sans MS" pitchFamily="66" charset="0"/>
                <a:sym typeface="Comic Sans MS" pitchFamily="66" charset="0"/>
              </a:rPr>
              <a:t>many dependencies</a:t>
            </a:r>
          </a:p>
        </p:txBody>
      </p:sp>
      <p:sp>
        <p:nvSpPr>
          <p:cNvPr id="23578" name="Rectangle 26"/>
          <p:cNvSpPr>
            <a:spLocks/>
          </p:cNvSpPr>
          <p:nvPr/>
        </p:nvSpPr>
        <p:spPr bwMode="auto">
          <a:xfrm>
            <a:off x="3771900" y="4165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79" name="Rectangle 27"/>
          <p:cNvSpPr>
            <a:spLocks/>
          </p:cNvSpPr>
          <p:nvPr/>
        </p:nvSpPr>
        <p:spPr bwMode="auto">
          <a:xfrm>
            <a:off x="5105400" y="4165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80" name="Rectangle 28"/>
          <p:cNvSpPr>
            <a:spLocks/>
          </p:cNvSpPr>
          <p:nvPr/>
        </p:nvSpPr>
        <p:spPr bwMode="auto">
          <a:xfrm>
            <a:off x="5105400" y="50292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81" name="Rectangle 29"/>
          <p:cNvSpPr>
            <a:spLocks/>
          </p:cNvSpPr>
          <p:nvPr/>
        </p:nvSpPr>
        <p:spPr bwMode="auto">
          <a:xfrm>
            <a:off x="3771900" y="50292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82" name="Line 30"/>
          <p:cNvSpPr>
            <a:spLocks noChangeShapeType="1"/>
          </p:cNvSpPr>
          <p:nvPr/>
        </p:nvSpPr>
        <p:spPr bwMode="auto">
          <a:xfrm flipH="1">
            <a:off x="4648200" y="4356100"/>
            <a:ext cx="469900" cy="0"/>
          </a:xfrm>
          <a:prstGeom prst="line">
            <a:avLst/>
          </a:prstGeom>
          <a:noFill/>
          <a:ln w="25400">
            <a:solidFill>
              <a:schemeClr val="tx1"/>
            </a:solidFill>
            <a:round/>
            <a:headEnd type="stealth" w="med" len="med"/>
            <a:tailEnd/>
          </a:ln>
        </p:spPr>
        <p:txBody>
          <a:bodyPr/>
          <a:lstStyle/>
          <a:p>
            <a:endParaRPr lang="en-US"/>
          </a:p>
        </p:txBody>
      </p:sp>
      <p:sp>
        <p:nvSpPr>
          <p:cNvPr id="23583" name="Line 31"/>
          <p:cNvSpPr>
            <a:spLocks noChangeShapeType="1"/>
          </p:cNvSpPr>
          <p:nvPr/>
        </p:nvSpPr>
        <p:spPr bwMode="auto">
          <a:xfrm>
            <a:off x="4648200" y="5346700"/>
            <a:ext cx="469900" cy="0"/>
          </a:xfrm>
          <a:prstGeom prst="line">
            <a:avLst/>
          </a:prstGeom>
          <a:noFill/>
          <a:ln w="25400">
            <a:solidFill>
              <a:schemeClr val="tx1"/>
            </a:solidFill>
            <a:round/>
            <a:headEnd type="stealth" w="med" len="med"/>
            <a:tailEnd/>
          </a:ln>
        </p:spPr>
        <p:txBody>
          <a:bodyPr/>
          <a:lstStyle/>
          <a:p>
            <a:endParaRPr lang="en-US"/>
          </a:p>
        </p:txBody>
      </p:sp>
      <p:sp>
        <p:nvSpPr>
          <p:cNvPr id="23584" name="Line 32"/>
          <p:cNvSpPr>
            <a:spLocks noChangeShapeType="1"/>
          </p:cNvSpPr>
          <p:nvPr/>
        </p:nvSpPr>
        <p:spPr bwMode="auto">
          <a:xfrm>
            <a:off x="53848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5" name="Line 33"/>
          <p:cNvSpPr>
            <a:spLocks noChangeShapeType="1"/>
          </p:cNvSpPr>
          <p:nvPr/>
        </p:nvSpPr>
        <p:spPr bwMode="auto">
          <a:xfrm rot="10800000" flipH="1">
            <a:off x="57785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6" name="Line 34"/>
          <p:cNvSpPr>
            <a:spLocks noChangeShapeType="1"/>
          </p:cNvSpPr>
          <p:nvPr/>
        </p:nvSpPr>
        <p:spPr bwMode="auto">
          <a:xfrm>
            <a:off x="39497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7" name="Line 35"/>
          <p:cNvSpPr>
            <a:spLocks noChangeShapeType="1"/>
          </p:cNvSpPr>
          <p:nvPr/>
        </p:nvSpPr>
        <p:spPr bwMode="auto">
          <a:xfrm rot="10800000" flipH="1">
            <a:off x="43815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8" name="Rectangle 42"/>
          <p:cNvSpPr>
            <a:spLocks/>
          </p:cNvSpPr>
          <p:nvPr/>
        </p:nvSpPr>
        <p:spPr bwMode="auto">
          <a:xfrm>
            <a:off x="4210050" y="5786438"/>
            <a:ext cx="135096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Loosely coupled -</a:t>
            </a:r>
          </a:p>
          <a:p>
            <a:pPr algn="ctr"/>
            <a:r>
              <a:rPr lang="en-US" sz="1200">
                <a:latin typeface="Comic Sans MS" pitchFamily="66" charset="0"/>
                <a:sym typeface="Comic Sans MS" pitchFamily="66" charset="0"/>
              </a:rPr>
              <a:t>some dependencies</a:t>
            </a:r>
          </a:p>
        </p:txBody>
      </p:sp>
      <p:sp>
        <p:nvSpPr>
          <p:cNvPr id="23589" name="Rectangle 36"/>
          <p:cNvSpPr>
            <a:spLocks/>
          </p:cNvSpPr>
          <p:nvPr/>
        </p:nvSpPr>
        <p:spPr bwMode="auto">
          <a:xfrm>
            <a:off x="1066800" y="41783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0" name="Rectangle 37"/>
          <p:cNvSpPr>
            <a:spLocks/>
          </p:cNvSpPr>
          <p:nvPr/>
        </p:nvSpPr>
        <p:spPr bwMode="auto">
          <a:xfrm>
            <a:off x="2349500" y="41783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1" name="Rectangle 38"/>
          <p:cNvSpPr>
            <a:spLocks/>
          </p:cNvSpPr>
          <p:nvPr/>
        </p:nvSpPr>
        <p:spPr bwMode="auto">
          <a:xfrm>
            <a:off x="2349500" y="4953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2" name="Rectangle 39"/>
          <p:cNvSpPr>
            <a:spLocks/>
          </p:cNvSpPr>
          <p:nvPr/>
        </p:nvSpPr>
        <p:spPr bwMode="auto">
          <a:xfrm>
            <a:off x="1066800" y="4953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3" name="Rectangle 40"/>
          <p:cNvSpPr>
            <a:spLocks/>
          </p:cNvSpPr>
          <p:nvPr/>
        </p:nvSpPr>
        <p:spPr bwMode="auto">
          <a:xfrm>
            <a:off x="1600200" y="5715000"/>
            <a:ext cx="115411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Uncoupled -</a:t>
            </a:r>
          </a:p>
          <a:p>
            <a:pPr algn="ctr"/>
            <a:r>
              <a:rPr lang="en-US" sz="1200">
                <a:latin typeface="Comic Sans MS" pitchFamily="66" charset="0"/>
                <a:sym typeface="Comic Sans MS" pitchFamily="66" charset="0"/>
              </a:rPr>
              <a:t>no dependencies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a:t>
            </a:r>
            <a:br>
              <a:rPr lang="en-US" smtClean="0"/>
            </a:br>
            <a:r>
              <a:rPr lang="en-US" sz="2800" smtClean="0"/>
              <a:t>Coupling (continued)</a:t>
            </a:r>
            <a:endParaRPr lang="en-US" smtClean="0"/>
          </a:p>
        </p:txBody>
      </p:sp>
      <p:sp>
        <p:nvSpPr>
          <p:cNvPr id="24579" name="Rectangle 2"/>
          <p:cNvSpPr>
            <a:spLocks noGrp="1" noChangeArrowheads="1"/>
          </p:cNvSpPr>
          <p:nvPr>
            <p:ph type="body" idx="4294967295"/>
          </p:nvPr>
        </p:nvSpPr>
        <p:spPr>
          <a:xfrm>
            <a:off x="457200" y="1447800"/>
            <a:ext cx="8220075" cy="4668838"/>
          </a:xfrm>
        </p:spPr>
        <p:txBody>
          <a:bodyPr/>
          <a:lstStyle/>
          <a:p>
            <a:r>
              <a:rPr lang="en-US" smtClean="0"/>
              <a:t>There are many ways that modules can be dependent on each other:</a:t>
            </a:r>
          </a:p>
          <a:p>
            <a:pPr lvl="1"/>
            <a:r>
              <a:rPr lang="en-US" sz="2800" smtClean="0"/>
              <a:t>The references made from one module to another</a:t>
            </a:r>
          </a:p>
          <a:p>
            <a:pPr lvl="1"/>
            <a:r>
              <a:rPr lang="en-US" sz="2800" smtClean="0"/>
              <a:t>The amount of data passed from one module to another</a:t>
            </a:r>
          </a:p>
          <a:p>
            <a:pPr lvl="1"/>
            <a:r>
              <a:rPr lang="en-US" sz="2800" smtClean="0"/>
              <a:t>The amount of control that one module has over the other</a:t>
            </a:r>
          </a:p>
          <a:p>
            <a:r>
              <a:rPr lang="en-US" smtClean="0"/>
              <a:t>Coupling can be measured along a spectrum of dependence</a:t>
            </a:r>
          </a:p>
          <a:p>
            <a:pPr>
              <a:buFont typeface="Lucida Sans Unicode" pitchFamily="34" charset="0"/>
              <a:buNone/>
            </a:pPr>
            <a:endParaRPr lang="en-US"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Coupling: Types of Coupling</a:t>
            </a:r>
          </a:p>
        </p:txBody>
      </p:sp>
      <p:sp>
        <p:nvSpPr>
          <p:cNvPr id="25603" name="Rectangle 2"/>
          <p:cNvSpPr>
            <a:spLocks noGrp="1" noChangeArrowheads="1"/>
          </p:cNvSpPr>
          <p:nvPr>
            <p:ph type="body" idx="4294967295"/>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Content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Common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Control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Stamp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Data coupling</a:t>
            </a:r>
          </a:p>
        </p:txBody>
      </p:sp>
      <p:sp>
        <p:nvSpPr>
          <p:cNvPr id="25604" name="Rectangle 3"/>
          <p:cNvSpPr>
            <a:spLocks/>
          </p:cNvSpPr>
          <p:nvPr/>
        </p:nvSpPr>
        <p:spPr bwMode="auto">
          <a:xfrm>
            <a:off x="7416800" y="3276600"/>
            <a:ext cx="1331913" cy="320675"/>
          </a:xfrm>
          <a:prstGeom prst="rect">
            <a:avLst/>
          </a:prstGeom>
          <a:noFill/>
          <a:ln w="3175">
            <a:noFill/>
            <a:miter lim="800000"/>
            <a:headEnd/>
            <a:tailEnd/>
          </a:ln>
        </p:spPr>
        <p:txBody>
          <a:bodyPr lIns="0" tIns="0" rIns="0" bIns="0"/>
          <a:lstStyle/>
          <a:p>
            <a:r>
              <a:rPr lang="en-US" sz="1000">
                <a:latin typeface="Comic Sans MS" pitchFamily="66" charset="0"/>
              </a:rPr>
              <a:t>TIGHT COUPLING</a:t>
            </a:r>
            <a:endParaRPr lang="en-US" sz="1000" noProof="1"/>
          </a:p>
          <a:p>
            <a:endParaRPr lang="en-US"/>
          </a:p>
        </p:txBody>
      </p:sp>
      <p:sp>
        <p:nvSpPr>
          <p:cNvPr id="25605" name="Rectangle 4"/>
          <p:cNvSpPr>
            <a:spLocks/>
          </p:cNvSpPr>
          <p:nvPr/>
        </p:nvSpPr>
        <p:spPr bwMode="auto">
          <a:xfrm>
            <a:off x="7340600" y="4267200"/>
            <a:ext cx="1333500" cy="203200"/>
          </a:xfrm>
          <a:prstGeom prst="rect">
            <a:avLst/>
          </a:prstGeom>
          <a:noFill/>
          <a:ln w="3175">
            <a:noFill/>
            <a:miter lim="800000"/>
            <a:headEnd/>
            <a:tailEnd/>
          </a:ln>
        </p:spPr>
        <p:txBody>
          <a:bodyPr lIns="0" tIns="0" rIns="0" bIns="0"/>
          <a:lstStyle/>
          <a:p>
            <a:r>
              <a:rPr lang="en-US" sz="1000">
                <a:latin typeface="Comic Sans MS" pitchFamily="66" charset="0"/>
              </a:rPr>
              <a:t>LOOSE COUPLING</a:t>
            </a:r>
            <a:endParaRPr lang="en-US" sz="1000" noProof="1"/>
          </a:p>
          <a:p>
            <a:endParaRPr lang="en-US"/>
          </a:p>
        </p:txBody>
      </p:sp>
      <p:sp>
        <p:nvSpPr>
          <p:cNvPr id="25606" name="Rectangle 5"/>
          <p:cNvSpPr>
            <a:spLocks/>
          </p:cNvSpPr>
          <p:nvPr/>
        </p:nvSpPr>
        <p:spPr bwMode="auto">
          <a:xfrm>
            <a:off x="7340600" y="5181600"/>
            <a:ext cx="1333500" cy="203200"/>
          </a:xfrm>
          <a:prstGeom prst="rect">
            <a:avLst/>
          </a:prstGeom>
          <a:noFill/>
          <a:ln w="3175">
            <a:noFill/>
            <a:miter lim="800000"/>
            <a:headEnd/>
            <a:tailEnd/>
          </a:ln>
        </p:spPr>
        <p:txBody>
          <a:bodyPr lIns="0" tIns="0" rIns="0" bIns="0"/>
          <a:lstStyle/>
          <a:p>
            <a:r>
              <a:rPr lang="en-US" sz="1000">
                <a:latin typeface="Comic Sans MS" pitchFamily="66" charset="0"/>
              </a:rPr>
              <a:t>LOW COUPLING</a:t>
            </a:r>
            <a:endParaRPr lang="en-US" sz="1000" noProof="1"/>
          </a:p>
          <a:p>
            <a:endParaRPr lang="en-US"/>
          </a:p>
        </p:txBody>
      </p:sp>
      <p:sp>
        <p:nvSpPr>
          <p:cNvPr id="11" name="AutoShape 6"/>
          <p:cNvSpPr>
            <a:spLocks/>
          </p:cNvSpPr>
          <p:nvPr/>
        </p:nvSpPr>
        <p:spPr bwMode="auto">
          <a:xfrm rot="16200000">
            <a:off x="4584700" y="2425700"/>
            <a:ext cx="2438400" cy="3530600"/>
          </a:xfrm>
          <a:prstGeom prst="rightArrow">
            <a:avLst>
              <a:gd name="adj1" fmla="val 72824"/>
              <a:gd name="adj2" fmla="val 43769"/>
            </a:avLst>
          </a:prstGeom>
          <a:solidFill>
            <a:srgbClr val="E3F6FF"/>
          </a:solidFill>
          <a:ln w="25400">
            <a:solidFill>
              <a:srgbClr val="154168"/>
            </a:solidFill>
            <a:miter lim="800000"/>
            <a:headEnd/>
            <a:tailEnd/>
          </a:ln>
          <a:effectLst>
            <a:outerShdw dist="12699" dir="659961" algn="ctr" rotWithShape="0">
              <a:schemeClr val="bg2">
                <a:alpha val="50000"/>
              </a:schemeClr>
            </a:outerShdw>
          </a:effectLst>
        </p:spPr>
        <p:txBody>
          <a:bodyPr lIns="0" tIns="0" rIns="0" bIns="0"/>
          <a:lstStyle/>
          <a:p>
            <a:pPr>
              <a:defRPr/>
            </a:pPr>
            <a:endParaRPr lang="en-US">
              <a:ea typeface="+mn-ea"/>
            </a:endParaRPr>
          </a:p>
        </p:txBody>
      </p:sp>
      <p:sp>
        <p:nvSpPr>
          <p:cNvPr id="25608" name="Rectangle 7"/>
          <p:cNvSpPr>
            <a:spLocks/>
          </p:cNvSpPr>
          <p:nvPr/>
        </p:nvSpPr>
        <p:spPr bwMode="auto">
          <a:xfrm>
            <a:off x="5181600" y="3381375"/>
            <a:ext cx="1276350" cy="1973263"/>
          </a:xfrm>
          <a:prstGeom prst="rect">
            <a:avLst/>
          </a:prstGeom>
          <a:noFill/>
          <a:ln w="12700">
            <a:noFill/>
            <a:miter lim="800000"/>
            <a:headEnd/>
            <a:tailEnd/>
          </a:ln>
        </p:spPr>
        <p:txBody>
          <a:bodyPr wrap="none" lIns="0" tIns="0" rIns="0" bIns="0" anchor="ctr">
            <a:spAutoFit/>
          </a:bodyPr>
          <a:lstStyle/>
          <a:p>
            <a:pPr algn="ctr">
              <a:lnSpc>
                <a:spcPct val="90000"/>
              </a:lnSpc>
            </a:pPr>
            <a:r>
              <a:rPr lang="en-US" sz="1300">
                <a:solidFill>
                  <a:srgbClr val="154168"/>
                </a:solidFill>
                <a:latin typeface="Comic Sans MS" pitchFamily="66" charset="0"/>
                <a:sym typeface="Comic Sans MS" pitchFamily="66" charset="0"/>
              </a:rPr>
              <a:t>Content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Common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Control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Stamp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Data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Uncoupled</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730250" marR="0" indent="-273050" algn="l" defTabSz="457200" rtl="0" eaLnBrk="1" fontAlgn="base" latinLnBrk="0" hangingPunct="1">
          <a:lnSpc>
            <a:spcPct val="100000"/>
          </a:lnSpc>
          <a:spcBef>
            <a:spcPts val="600"/>
          </a:spcBef>
          <a:spcAft>
            <a:spcPct val="0"/>
          </a:spcAft>
          <a:buClr>
            <a:srgbClr val="003399"/>
          </a:buClr>
          <a:buSzPct val="100000"/>
          <a:buFont typeface="Lucida Sans Unicode" pitchFamily="34" charset="0"/>
          <a:buChar char="–"/>
          <a:tabLst/>
          <a:defRPr kumimoji="0" lang="en-GB" sz="2800" b="0" i="0" u="none" strike="noStrike" cap="none" normalizeH="0" baseline="0" smtClean="0">
            <a:ln>
              <a:noFill/>
            </a:ln>
            <a:solidFill>
              <a:srgbClr val="000099"/>
            </a:solidFill>
            <a:effectLst/>
            <a:latin typeface="Symbol" pitchFamily="18" charset="2"/>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730250" marR="0" indent="-273050" algn="l" defTabSz="457200" rtl="0" eaLnBrk="1" fontAlgn="base" latinLnBrk="0" hangingPunct="1">
          <a:lnSpc>
            <a:spcPct val="100000"/>
          </a:lnSpc>
          <a:spcBef>
            <a:spcPts val="600"/>
          </a:spcBef>
          <a:spcAft>
            <a:spcPct val="0"/>
          </a:spcAft>
          <a:buClr>
            <a:srgbClr val="003399"/>
          </a:buClr>
          <a:buSzPct val="100000"/>
          <a:buFont typeface="Lucida Sans Unicode" pitchFamily="34" charset="0"/>
          <a:buChar char="–"/>
          <a:tabLst/>
          <a:defRPr kumimoji="0" lang="en-GB" sz="2800" b="0" i="0" u="none" strike="noStrike" cap="none" normalizeH="0" baseline="0" smtClean="0">
            <a:ln>
              <a:noFill/>
            </a:ln>
            <a:solidFill>
              <a:srgbClr val="000099"/>
            </a:solidFill>
            <a:effectLst/>
            <a:latin typeface="Symbol" pitchFamily="18" charset="2"/>
            <a:ea typeface="Lucida Sans Unicode" pitchFamily="34" charset="0"/>
            <a:cs typeface="Lucida Sans Unicode"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3692</TotalTime>
  <Words>2010</Words>
  <PresentationFormat>On-screen Show (4:3)</PresentationFormat>
  <Paragraphs>277</Paragraphs>
  <Slides>52</Slides>
  <Notes>51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Symbol</vt:lpstr>
      <vt:lpstr>Lucida Sans Unicode</vt:lpstr>
      <vt:lpstr>Calibri</vt:lpstr>
      <vt:lpstr>Times New Roman</vt:lpstr>
      <vt:lpstr>Arial</vt:lpstr>
      <vt:lpstr>Wingdings</vt:lpstr>
      <vt:lpstr>Comic Sans MS</vt:lpstr>
      <vt:lpstr>Courier New</vt:lpstr>
      <vt:lpstr>Default Design</vt:lpstr>
      <vt:lpstr>Custom Design</vt:lpstr>
      <vt:lpstr>Contents</vt:lpstr>
      <vt:lpstr>Design Methodology</vt:lpstr>
      <vt:lpstr>Slide 3</vt:lpstr>
      <vt:lpstr>Design Principles</vt:lpstr>
      <vt:lpstr>Slide 5</vt:lpstr>
      <vt:lpstr>Design Principles : Modularity</vt:lpstr>
      <vt:lpstr>Design Principles : Coupling</vt:lpstr>
      <vt:lpstr>Design Principles Coupling (continued)</vt:lpstr>
      <vt:lpstr>Design Principles  Coupling: Types of Coupling</vt:lpstr>
      <vt:lpstr>Design Principles  Content Coupling</vt:lpstr>
      <vt:lpstr>Design Principles  Common Coupling</vt:lpstr>
      <vt:lpstr>Design Principles  Control Coupling</vt:lpstr>
      <vt:lpstr>Design Principles  Stamp and Data Coupling</vt:lpstr>
      <vt:lpstr>Design Principles  Cohesion</vt:lpstr>
      <vt:lpstr>Design Principles  Cohesion (continued)</vt:lpstr>
      <vt:lpstr>Design Principles  Cohesion (continued)</vt:lpstr>
      <vt:lpstr>6.4 Representing OO Designs in the UML UML Class Diagram (continued)</vt:lpstr>
      <vt:lpstr>6.4 Representing OO Designs in the UML Types of Class Relationships</vt:lpstr>
      <vt:lpstr>6.4 Representing OO Designs in the UML Other UML Diagrams – Package Diagram</vt:lpstr>
      <vt:lpstr>6.4 Representing OO Designs in the UML Other UML Diagrams – SequenceDiagram</vt:lpstr>
      <vt:lpstr>6.4 Representing OO Designs in the UML Other UML Diagrams – Communication Diagram</vt:lpstr>
      <vt:lpstr>6.4 Representing OO Designs in the UML Other UML Diagrams – StateDiagram</vt:lpstr>
      <vt:lpstr>6.4 Representing OO Designs in the UML Other UML Diagrams – State Diagram (continued)</vt:lpstr>
      <vt:lpstr>6.4 Representing OO Designs in the UML Other UML Diagrams – Activity Diagram</vt:lpstr>
      <vt:lpstr>6.4 Representing OO Designs in the UML Other UML Diagrams – Activity Diagram (continued)</vt:lpstr>
      <vt:lpstr>6.5 OO Design Patterns</vt:lpstr>
      <vt:lpstr>6.5 OO Design Patterns Template Method Pattern</vt:lpstr>
      <vt:lpstr>6.5 OO Design Patterns Template Method Pattern (continued)</vt:lpstr>
      <vt:lpstr>6.5 OO Design Patterns Factory Method Pattern</vt:lpstr>
      <vt:lpstr>6.5 OO Design Patterns Strategy Pattern</vt:lpstr>
      <vt:lpstr>6.5 OO Design Patterns Decorator Pattern</vt:lpstr>
      <vt:lpstr>6.5 OO Design Patterns Observer Pattern</vt:lpstr>
      <vt:lpstr>6.5 OO Design Patterns Composite Pattern</vt:lpstr>
      <vt:lpstr>6.5 OO Design Patterns Visitor Pattern</vt:lpstr>
      <vt:lpstr>6.5 OO Design Patterns Application of Composite Pattern to Represent Math Expressions</vt:lpstr>
      <vt:lpstr>6.6 Other Design Considerations Data Management</vt:lpstr>
      <vt:lpstr>6.6 Other Design Considerations Data Management for the Royal Service Station </vt:lpstr>
      <vt:lpstr>6.6 Other Design Considerations Exception Handling</vt:lpstr>
      <vt:lpstr>6.6 Other Design Considerations Designing User Interfaces</vt:lpstr>
      <vt:lpstr>6.6 Other Design Considerations Designing User Interfaces (continued)</vt:lpstr>
      <vt:lpstr>6.6 Other Design Considerations Designing User Interfaces (continued)</vt:lpstr>
      <vt:lpstr>6.6 Other Design Considerations Frameworks</vt:lpstr>
      <vt:lpstr>6.7 OO Measurement Use Case Diagram of the Royal Service Station</vt:lpstr>
      <vt:lpstr>6.7 OO Measurement Class Hierarchy for the Royal Service Station</vt:lpstr>
      <vt:lpstr>6.7 OO Measurement OO Design Quality Measures</vt:lpstr>
      <vt:lpstr>6.7 OO Measurement Chidamber-Kemerer Metrics applied to the Royal Service Station’s System Design</vt:lpstr>
      <vt:lpstr>6.7 OO Measurement Other Metrics</vt:lpstr>
      <vt:lpstr>6.7 OO Measurement Measuring From a Sequence Diagram</vt:lpstr>
      <vt:lpstr>6.7 OO Measurement Where to Do OO Measurement</vt:lpstr>
      <vt:lpstr>6.8 Design Documentation</vt:lpstr>
      <vt:lpstr>6.8 Design Documentation Design by Contract</vt:lpstr>
      <vt:lpstr>6.8 Design Documentation Design by Contract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HS</dc:creator>
  <cp:lastModifiedBy>s1</cp:lastModifiedBy>
  <cp:revision>105</cp:revision>
  <dcterms:modified xsi:type="dcterms:W3CDTF">2024-05-07T10:33:39Z</dcterms:modified>
</cp:coreProperties>
</file>