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24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7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7D7D7"/>
            </a:gs>
          </a:gsLst>
          <a:lin ang="5400000"/>
        </a:gradFill>
        <a:effectLst/>
      </p:bgPr>
    </p:bg>
    <p:spTree>
      <p:nvGrpSpPr>
        <p:cNvPr id="1" name=""/>
        <p:cNvGrpSpPr/>
        <p:nvPr/>
      </p:nvGrpSpPr>
      <p:grpSpPr>
        <a:xfrm>
          <a:off x="0" y="0"/>
          <a:ext cx="0" cy="0"/>
          <a:chOff x="0" y="0"/>
          <a:chExt cx="0" cy="0"/>
        </a:xfrm>
      </p:grpSpPr>
      <p:grpSp>
        <p:nvGrpSpPr>
          <p:cNvPr id="35" name="Group 1"/>
          <p:cNvGrpSpPr/>
          <p:nvPr/>
        </p:nvGrpSpPr>
        <p:grpSpPr>
          <a:xfrm>
            <a:off x="0" y="228600"/>
            <a:ext cx="2851200" cy="6638400"/>
            <a:chOff x="0" y="228600"/>
            <a:chExt cx="2851200" cy="6638400"/>
          </a:xfrm>
        </p:grpSpPr>
        <p:sp>
          <p:nvSpPr>
            <p:cNvPr id="36"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524880" y="391680"/>
            <a:ext cx="112518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000000"/>
                </a:solidFill>
                <a:latin typeface="Century Gothic"/>
              </a:rPr>
              <a:t>Class 51                                            CS-403 Software Engineering                                                    Unit-4</a:t>
            </a:r>
            <a:endParaRPr lang="en-IN" sz="1800" b="0" strike="noStrike" spc="-1">
              <a:latin typeface="Arial"/>
            </a:endParaRPr>
          </a:p>
        </p:txBody>
      </p:sp>
      <p:sp>
        <p:nvSpPr>
          <p:cNvPr id="29" name="CustomShape 30"/>
          <p:cNvSpPr/>
          <p:nvPr/>
        </p:nvSpPr>
        <p:spPr>
          <a:xfrm>
            <a:off x="116280" y="852480"/>
            <a:ext cx="11548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002060"/>
                </a:solidFill>
                <a:latin typeface="Times New Roman"/>
              </a:rPr>
              <a:t>Coupling</a:t>
            </a:r>
            <a:endParaRPr lang="en-IN" sz="1800" b="0" strike="noStrike" spc="-1">
              <a:latin typeface="Arial"/>
            </a:endParaRPr>
          </a:p>
        </p:txBody>
      </p:sp>
      <p:pic>
        <p:nvPicPr>
          <p:cNvPr id="30" name="Picture 7"/>
          <p:cNvPicPr/>
          <p:nvPr/>
        </p:nvPicPr>
        <p:blipFill>
          <a:blip r:embed="rId14" cstate="print"/>
          <a:stretch/>
        </p:blipFill>
        <p:spPr>
          <a:xfrm>
            <a:off x="-4320" y="-379080"/>
            <a:ext cx="1258560" cy="955080"/>
          </a:xfrm>
          <a:prstGeom prst="rect">
            <a:avLst/>
          </a:prstGeom>
          <a:ln>
            <a:noFill/>
          </a:ln>
        </p:spPr>
      </p:pic>
      <p:sp>
        <p:nvSpPr>
          <p:cNvPr id="31" name="CustomShape 31"/>
          <p:cNvSpPr/>
          <p:nvPr/>
        </p:nvSpPr>
        <p:spPr>
          <a:xfrm>
            <a:off x="-92880" y="6273360"/>
            <a:ext cx="3067560" cy="57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600" b="0" strike="noStrike" spc="-1">
                <a:solidFill>
                  <a:srgbClr val="000000"/>
                </a:solidFill>
                <a:latin typeface="Century Gothic"/>
              </a:rPr>
              <a:t>Prof. Atul Kumar Shrivastava</a:t>
            </a:r>
            <a:endParaRPr lang="en-IN" sz="1600" b="0" strike="noStrike" spc="-1">
              <a:latin typeface="Arial"/>
            </a:endParaRPr>
          </a:p>
          <a:p>
            <a:pPr>
              <a:lnSpc>
                <a:spcPct val="100000"/>
              </a:lnSpc>
            </a:pPr>
            <a:r>
              <a:rPr lang="en-IN" sz="1600" b="0" strike="noStrike" spc="-1">
                <a:solidFill>
                  <a:srgbClr val="000000"/>
                </a:solidFill>
                <a:latin typeface="Century Gothic"/>
              </a:rPr>
              <a:t>A.P CSE  LNCT-E</a:t>
            </a:r>
            <a:endParaRPr lang="en-IN" sz="1600" b="0" strike="noStrike" spc="-1">
              <a:latin typeface="Arial"/>
            </a:endParaRPr>
          </a:p>
        </p:txBody>
      </p:sp>
      <p:sp>
        <p:nvSpPr>
          <p:cNvPr id="32" name="CustomShape 32"/>
          <p:cNvSpPr/>
          <p:nvPr/>
        </p:nvSpPr>
        <p:spPr>
          <a:xfrm>
            <a:off x="8718120" y="6442560"/>
            <a:ext cx="3219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000" b="0" strike="noStrike" spc="-1">
                <a:solidFill>
                  <a:srgbClr val="000000"/>
                </a:solidFill>
                <a:latin typeface="Times New Roman"/>
              </a:rPr>
              <a:t>Lakshmi Narain College of Technology Excellence, Bhopal</a:t>
            </a:r>
            <a:endParaRPr lang="en-IN" sz="1000" b="0" strike="noStrike" spc="-1">
              <a:latin typeface="Arial"/>
            </a:endParaRPr>
          </a:p>
        </p:txBody>
      </p:sp>
      <p:sp>
        <p:nvSpPr>
          <p:cNvPr id="33" name="PlaceHolder 3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dirty="0">
                <a:solidFill>
                  <a:srgbClr val="000000"/>
                </a:solidFill>
                <a:latin typeface="Century Gothic"/>
              </a:rPr>
              <a:t>Click to edit the title text </a:t>
            </a:r>
            <a:r>
              <a:rPr lang="en-US" sz="1800" b="0" strike="noStrike" spc="-1" dirty="0" smtClean="0">
                <a:solidFill>
                  <a:srgbClr val="000000"/>
                </a:solidFill>
                <a:latin typeface="Century Gothic"/>
              </a:rPr>
              <a:t>format											</a:t>
            </a:r>
            <a:endParaRPr lang="en-US" sz="1800" b="0" strike="noStrike" spc="-1" dirty="0">
              <a:solidFill>
                <a:srgbClr val="000000"/>
              </a:solidFill>
              <a:latin typeface="Century Gothic"/>
            </a:endParaRPr>
          </a:p>
        </p:txBody>
      </p:sp>
      <p:sp>
        <p:nvSpPr>
          <p:cNvPr id="34" name="PlaceHolder 3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dirty="0">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dirty="0">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dirty="0">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dirty="0">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dirty="0">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dirty="0">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defRPr/>
      </a:lvl1pPr>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5215680" y="2570760"/>
            <a:ext cx="178596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IN" sz="3200" b="1" strike="noStrike" spc="-1" dirty="0">
                <a:solidFill>
                  <a:srgbClr val="002060"/>
                </a:solidFill>
                <a:latin typeface="Times New Roman"/>
              </a:rPr>
              <a:t>Coupling</a:t>
            </a:r>
            <a:endParaRPr lang="en-IN" sz="3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521000" y="1450080"/>
            <a:ext cx="1032300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Times New Roman"/>
              </a:rPr>
              <a:t>Coupling:-</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Coupling is the measure of the degree of interdependence between modules.</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Tight coupling implies large dependence on the structure of one module by another because higher number of connections, more paths along which errors can extend in other parts of the program</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Tight coupling makes modifying parts of the system difficult e.g. modifying a component affects all the component to which the component is connected.</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Modules should have low coupling Loose coupling makes it possible to </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Understand one class without reading others</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Change one class without affecting others</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Thus improves maintainability</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1585800" y="1735560"/>
            <a:ext cx="1002492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Times New Roman"/>
              </a:rPr>
              <a:t>Types of coupling :-</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Data coupling and stamp coupling</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In this type of coupling .two modules interact by exchanging or passing data asa parameter</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The dependency between module A and B is said to be data coupled if their dependency is based on the fact they communicated by only passing of data.</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Other than communicating through out data the two modules are independent.</a:t>
            </a:r>
            <a:endParaRPr lang="en-IN" sz="1800" b="0" strike="noStrike" spc="-1">
              <a:latin typeface="Arial"/>
            </a:endParaRPr>
          </a:p>
          <a:p>
            <a:pPr>
              <a:lnSpc>
                <a:spcPct val="100000"/>
              </a:lnSpc>
            </a:pPr>
            <a:endParaRPr lang="en-IN" sz="1800" b="0" strike="noStrike" spc="-1">
              <a:latin typeface="Arial"/>
            </a:endParaRPr>
          </a:p>
        </p:txBody>
      </p:sp>
      <p:pic>
        <p:nvPicPr>
          <p:cNvPr id="74" name="Picture 2"/>
          <p:cNvPicPr/>
          <p:nvPr/>
        </p:nvPicPr>
        <p:blipFill>
          <a:blip r:embed="rId2"/>
          <a:stretch/>
        </p:blipFill>
        <p:spPr>
          <a:xfrm>
            <a:off x="3546360" y="3934440"/>
            <a:ext cx="4304880" cy="13521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1639080" y="1880640"/>
            <a:ext cx="990288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strike="noStrike" spc="-1">
                <a:solidFill>
                  <a:srgbClr val="000000"/>
                </a:solidFill>
                <a:latin typeface="Times New Roman"/>
              </a:rPr>
              <a:t>Two modules are data coupled if they communicate by passing parameters.</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It is good because maintenance is easier and good design has high cohesion and  weak coupling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Times New Roman"/>
              </a:rPr>
              <a:t>Stamp coupling:-</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Two modules are stamp coupled if they communicate via a passed data structure which contains more information than necessary for the modules to perform their functions.</a:t>
            </a:r>
            <a:endParaRPr lang="en-IN" sz="1800" b="0" strike="noStrike" spc="-1">
              <a:latin typeface="Arial"/>
            </a:endParaRPr>
          </a:p>
          <a:p>
            <a:pPr>
              <a:lnSpc>
                <a:spcPct val="100000"/>
              </a:lnSpc>
            </a:pPr>
            <a:endParaRPr lang="en-IN" sz="1800" b="0" strike="noStrike" spc="-1">
              <a:latin typeface="Arial"/>
            </a:endParaRPr>
          </a:p>
        </p:txBody>
      </p:sp>
      <p:pic>
        <p:nvPicPr>
          <p:cNvPr id="76" name="Picture 1"/>
          <p:cNvPicPr/>
          <p:nvPr/>
        </p:nvPicPr>
        <p:blipFill>
          <a:blip r:embed="rId2"/>
          <a:stretch/>
        </p:blipFill>
        <p:spPr>
          <a:xfrm>
            <a:off x="3625200" y="3690000"/>
            <a:ext cx="4465800" cy="23576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270800" y="1604880"/>
            <a:ext cx="1046052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strike="noStrike" spc="-1">
                <a:solidFill>
                  <a:srgbClr val="000000"/>
                </a:solidFill>
                <a:latin typeface="Times New Roman"/>
              </a:rPr>
              <a:t>Here student records contains name,address,SSN,outside activities ,medical information, contact names etc. in additional to academic performance information.</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Why this is bad?</a:t>
            </a:r>
            <a:endParaRPr lang="en-IN" sz="1800" b="0" strike="noStrike" spc="-1">
              <a:latin typeface="Arial"/>
            </a:endParaRPr>
          </a:p>
          <a:p>
            <a:pPr>
              <a:lnSpc>
                <a:spcPct val="100000"/>
              </a:lnSpc>
            </a:pPr>
            <a:r>
              <a:rPr lang="en-IN" sz="1800" b="0" strike="noStrike" spc="-1">
                <a:solidFill>
                  <a:srgbClr val="000000"/>
                </a:solidFill>
                <a:latin typeface="Times New Roman"/>
              </a:rPr>
              <a:t>1.It affects understanding, because it not clear without reading entire module, which fields of record are accessed or changed.</a:t>
            </a:r>
            <a:endParaRPr lang="en-IN" sz="1800" b="0" strike="noStrike" spc="-1">
              <a:latin typeface="Arial"/>
            </a:endParaRPr>
          </a:p>
          <a:p>
            <a:pPr>
              <a:lnSpc>
                <a:spcPct val="100000"/>
              </a:lnSpc>
            </a:pPr>
            <a:r>
              <a:rPr lang="en-IN" sz="1800" b="0" strike="noStrike" spc="-1">
                <a:solidFill>
                  <a:srgbClr val="000000"/>
                </a:solidFill>
                <a:latin typeface="Times New Roman"/>
              </a:rPr>
              <a:t>2.Not reusable, other products have to use the same higher level data structures.</a:t>
            </a:r>
            <a:endParaRPr lang="en-IN" sz="1800" b="0" strike="noStrike" spc="-1">
              <a:latin typeface="Arial"/>
            </a:endParaRPr>
          </a:p>
          <a:p>
            <a:pPr>
              <a:lnSpc>
                <a:spcPct val="100000"/>
              </a:lnSpc>
            </a:pPr>
            <a:r>
              <a:rPr lang="en-IN" sz="1800" b="0" strike="noStrike" spc="-1">
                <a:solidFill>
                  <a:srgbClr val="000000"/>
                </a:solidFill>
                <a:latin typeface="Times New Roman"/>
              </a:rPr>
              <a:t>3.Pass more data than necessary.</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We can reduce stamp coupling by passing single variables.</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Ex public class Emailer</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Times New Roman"/>
              </a:rPr>
              <a:t>  {</a:t>
            </a:r>
            <a:endParaRPr lang="en-IN" sz="1800" b="0" strike="noStrike" spc="-1">
              <a:latin typeface="Arial"/>
            </a:endParaRPr>
          </a:p>
          <a:p>
            <a:pPr marL="457200">
              <a:lnSpc>
                <a:spcPct val="100000"/>
              </a:lnSpc>
            </a:pPr>
            <a:r>
              <a:rPr lang="en-IN" sz="1800" b="0" strike="noStrike" spc="-1">
                <a:solidFill>
                  <a:srgbClr val="000000"/>
                </a:solidFill>
                <a:latin typeface="Times New Roman"/>
              </a:rPr>
              <a:t>Public void send (Employee , string text)</a:t>
            </a:r>
            <a:endParaRPr lang="en-IN" sz="1800" b="0" strike="noStrike" spc="-1">
              <a:latin typeface="Arial"/>
            </a:endParaRPr>
          </a:p>
          <a:p>
            <a:pPr marL="457200">
              <a:lnSpc>
                <a:spcPct val="100000"/>
              </a:lnSpc>
            </a:pPr>
            <a:r>
              <a:rPr lang="en-IN" sz="1800" b="0" strike="noStrike" spc="-1">
                <a:solidFill>
                  <a:srgbClr val="000000"/>
                </a:solidFill>
                <a:latin typeface="Times New Roman"/>
              </a:rPr>
              <a:t>  {</a:t>
            </a:r>
            <a:endParaRPr lang="en-IN" sz="1800" b="0" strike="noStrike" spc="-1">
              <a:latin typeface="Arial"/>
            </a:endParaRPr>
          </a:p>
          <a:p>
            <a:pPr marL="457200">
              <a:lnSpc>
                <a:spcPct val="100000"/>
              </a:lnSpc>
            </a:pPr>
            <a:r>
              <a:rPr lang="en-IN" sz="1800" b="0" strike="noStrike" spc="-1">
                <a:solidFill>
                  <a:srgbClr val="000000"/>
                </a:solidFill>
                <a:latin typeface="Times New Roman"/>
              </a:rPr>
              <a:t>      ….</a:t>
            </a:r>
            <a:endParaRPr lang="en-IN" sz="1800" b="0" strike="noStrike" spc="-1">
              <a:latin typeface="Arial"/>
            </a:endParaRPr>
          </a:p>
          <a:p>
            <a:pPr marL="457200">
              <a:lnSpc>
                <a:spcPct val="100000"/>
              </a:lnSpc>
            </a:pPr>
            <a:r>
              <a:rPr lang="en-IN" sz="1800" b="0" strike="noStrike" spc="-1">
                <a:solidFill>
                  <a:srgbClr val="000000"/>
                </a:solidFill>
                <a:latin typeface="Times New Roman"/>
              </a:rPr>
              <a:t>  }</a:t>
            </a:r>
            <a:endParaRPr lang="en-IN" sz="1800" b="0" strike="noStrike" spc="-1">
              <a:latin typeface="Arial"/>
            </a:endParaRPr>
          </a:p>
          <a:p>
            <a:pPr marL="457200">
              <a:lnSpc>
                <a:spcPct val="100000"/>
              </a:lnSpc>
            </a:pPr>
            <a:r>
              <a:rPr lang="en-IN" sz="1800" b="0" strike="noStrike" spc="-1">
                <a:solidFill>
                  <a:srgbClr val="000000"/>
                </a:solidFill>
                <a:latin typeface="Times New Roman"/>
              </a:rPr>
              <a:t>}</a:t>
            </a: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798440" y="2570760"/>
            <a:ext cx="25693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3600" b="0" strike="noStrike" spc="-1">
                <a:solidFill>
                  <a:srgbClr val="000000"/>
                </a:solidFill>
                <a:latin typeface="Century Gothic"/>
              </a:rPr>
              <a:t>Thank you</a:t>
            </a:r>
            <a:endParaRPr lang="en-IN" sz="3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5860</TotalTime>
  <Words>325</Words>
  <Application>LibreOffice/6.4.7.2$Linux_X86_64 LibreOffice_project/40$Build-2</Application>
  <PresentationFormat>Custom</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abc</cp:lastModifiedBy>
  <cp:revision>751</cp:revision>
  <dcterms:created xsi:type="dcterms:W3CDTF">2021-02-11T06:57:33Z</dcterms:created>
  <dcterms:modified xsi:type="dcterms:W3CDTF">2024-05-30T03:48:42Z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