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72" r:id="rId3"/>
    <p:sldId id="273" r:id="rId4"/>
    <p:sldId id="274"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681" autoAdjust="0"/>
    <p:restoredTop sz="94660"/>
  </p:normalViewPr>
  <p:slideViewPr>
    <p:cSldViewPr snapToGrid="0">
      <p:cViewPr varScale="1">
        <p:scale>
          <a:sx n="73" d="100"/>
          <a:sy n="73" d="100"/>
        </p:scale>
        <p:origin x="-636" y="-25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374906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129342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B173AE-1D6F-475C-B840-F3A750B24738}"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988759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767277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B173AE-1D6F-475C-B840-F3A750B24738}"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69479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3726628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14283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91450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144350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190693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10420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76306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84739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TextBox 4"/>
          <p:cNvSpPr txBox="1"/>
          <p:nvPr userDrawn="1"/>
        </p:nvSpPr>
        <p:spPr>
          <a:xfrm>
            <a:off x="524934" y="391744"/>
            <a:ext cx="11252200" cy="369332"/>
          </a:xfrm>
          <a:prstGeom prst="rect">
            <a:avLst/>
          </a:prstGeom>
          <a:noFill/>
        </p:spPr>
        <p:txBody>
          <a:bodyPr wrap="square" rtlCol="0">
            <a:spAutoFit/>
          </a:bodyPr>
          <a:lstStyle/>
          <a:p>
            <a:pPr algn="ctr"/>
            <a:r>
              <a:rPr lang="en-IN" sz="1800" b="1" dirty="0" smtClean="0"/>
              <a:t>Class</a:t>
            </a:r>
            <a:r>
              <a:rPr lang="en-IN" sz="1800" b="1" baseline="0" dirty="0" smtClean="0"/>
              <a:t> 55                                            </a:t>
            </a:r>
            <a:r>
              <a:rPr lang="en-IN" sz="1800" b="1" baseline="0" dirty="0" smtClean="0"/>
              <a:t>CD-403 </a:t>
            </a:r>
            <a:r>
              <a:rPr lang="en-IN" sz="1800" b="1" dirty="0" smtClean="0"/>
              <a:t>Software Engineering                                                    Unit-3</a:t>
            </a:r>
            <a:endParaRPr lang="en-IN" sz="1800" b="1" dirty="0"/>
          </a:p>
        </p:txBody>
      </p:sp>
      <p:sp>
        <p:nvSpPr>
          <p:cNvPr id="7" name="TextBox 6"/>
          <p:cNvSpPr txBox="1"/>
          <p:nvPr userDrawn="1"/>
        </p:nvSpPr>
        <p:spPr>
          <a:xfrm>
            <a:off x="116164" y="852340"/>
            <a:ext cx="11548533" cy="369332"/>
          </a:xfrm>
          <a:prstGeom prst="rect">
            <a:avLst/>
          </a:prstGeom>
          <a:noFill/>
        </p:spPr>
        <p:txBody>
          <a:bodyPr wrap="square" rtlCol="0">
            <a:spAutoFit/>
          </a:bodyPr>
          <a:lstStyle/>
          <a:p>
            <a:pPr algn="ctr"/>
            <a:r>
              <a:rPr lang="en-IN" sz="1800" b="1" i="0" kern="1200" dirty="0" smtClean="0">
                <a:solidFill>
                  <a:srgbClr val="002060"/>
                </a:solidFill>
                <a:effectLst/>
                <a:latin typeface="Times New Roman" panose="02020603050405020304" pitchFamily="18" charset="0"/>
                <a:ea typeface="+mn-ea"/>
                <a:cs typeface="Times New Roman" panose="02020603050405020304" pitchFamily="18" charset="0"/>
              </a:rPr>
              <a:t>Design</a:t>
            </a:r>
            <a:r>
              <a:rPr lang="en-IN" sz="1800" b="1" i="0" kern="1200" baseline="0" dirty="0" smtClean="0">
                <a:solidFill>
                  <a:srgbClr val="002060"/>
                </a:solidFill>
                <a:effectLst/>
                <a:latin typeface="Times New Roman" panose="02020603050405020304" pitchFamily="18" charset="0"/>
                <a:ea typeface="+mn-ea"/>
                <a:cs typeface="Times New Roman" panose="02020603050405020304" pitchFamily="18" charset="0"/>
              </a:rPr>
              <a:t> Principles</a:t>
            </a:r>
            <a:endParaRPr lang="en-IN" sz="1800" b="1" i="0" kern="1200" dirty="0">
              <a:solidFill>
                <a:srgbClr val="002060"/>
              </a:solidFill>
              <a:effectLst/>
              <a:latin typeface="Times New Roman" panose="02020603050405020304" pitchFamily="18" charset="0"/>
              <a:ea typeface="+mn-ea"/>
              <a:cs typeface="Times New Roman" panose="02020603050405020304" pitchFamily="18" charset="0"/>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189" y="-379022"/>
            <a:ext cx="1258781" cy="955432"/>
          </a:xfrm>
          <a:prstGeom prst="rect">
            <a:avLst/>
          </a:prstGeom>
        </p:spPr>
      </p:pic>
      <p:sp>
        <p:nvSpPr>
          <p:cNvPr id="9" name="TextBox 8"/>
          <p:cNvSpPr txBox="1"/>
          <p:nvPr userDrawn="1"/>
        </p:nvSpPr>
        <p:spPr>
          <a:xfrm>
            <a:off x="116164" y="6273225"/>
            <a:ext cx="2948243" cy="584775"/>
          </a:xfrm>
          <a:prstGeom prst="rect">
            <a:avLst/>
          </a:prstGeom>
          <a:noFill/>
        </p:spPr>
        <p:txBody>
          <a:bodyPr wrap="none" rtlCol="0">
            <a:spAutoFit/>
          </a:bodyPr>
          <a:lstStyle/>
          <a:p>
            <a:r>
              <a:rPr lang="en-IN" sz="1600" dirty="0" smtClean="0"/>
              <a:t>Prof. </a:t>
            </a:r>
            <a:r>
              <a:rPr lang="en-IN" sz="1600" dirty="0" err="1" smtClean="0"/>
              <a:t>Atul</a:t>
            </a:r>
            <a:r>
              <a:rPr lang="en-IN" sz="1600" baseline="0" dirty="0" smtClean="0"/>
              <a:t> Kumar</a:t>
            </a:r>
            <a:r>
              <a:rPr lang="en-IN" sz="1600" dirty="0" smtClean="0"/>
              <a:t> </a:t>
            </a:r>
            <a:r>
              <a:rPr lang="en-IN" sz="1600" dirty="0" smtClean="0"/>
              <a:t>Shrivastava</a:t>
            </a:r>
          </a:p>
          <a:p>
            <a:r>
              <a:rPr lang="en-IN" sz="1600" dirty="0" smtClean="0"/>
              <a:t>A.P CSE  LNCT-E</a:t>
            </a:r>
            <a:endParaRPr lang="en-IN" sz="1600" dirty="0"/>
          </a:p>
        </p:txBody>
      </p:sp>
      <p:sp>
        <p:nvSpPr>
          <p:cNvPr id="10" name="Rectangle 9"/>
          <p:cNvSpPr/>
          <p:nvPr userDrawn="1"/>
        </p:nvSpPr>
        <p:spPr>
          <a:xfrm>
            <a:off x="8695266" y="6442501"/>
            <a:ext cx="3265638" cy="246221"/>
          </a:xfrm>
          <a:prstGeom prst="rect">
            <a:avLst/>
          </a:prstGeom>
        </p:spPr>
        <p:txBody>
          <a:bodyPr wrap="none">
            <a:spAutoFit/>
          </a:bodyPr>
          <a:lstStyle/>
          <a:p>
            <a:r>
              <a:rPr lang="en-IN" sz="1000" b="0" i="0" kern="1200" dirty="0" smtClean="0">
                <a:solidFill>
                  <a:schemeClr val="tx1"/>
                </a:solidFill>
                <a:effectLst/>
                <a:latin typeface="Times New Roman" panose="02020603050405020304" pitchFamily="18" charset="0"/>
                <a:ea typeface="+mn-ea"/>
                <a:cs typeface="Times New Roman" panose="02020603050405020304" pitchFamily="18" charset="0"/>
              </a:rPr>
              <a:t>Lakshmi Narain College of Technology Excellence, Bhopal</a:t>
            </a:r>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4791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177950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794E5-F29B-4F11-A9B1-21A72A0A7F04}" type="datetimeFigureOut">
              <a:rPr lang="en-IN" smtClean="0"/>
              <a:pPr/>
              <a:t>29/05/2024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336087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4794E5-F29B-4F11-A9B1-21A72A0A7F04}" type="datetimeFigureOut">
              <a:rPr lang="en-IN" smtClean="0"/>
              <a:pPr/>
              <a:t>29/05/2024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B173AE-1D6F-475C-B840-F3A750B24738}" type="slidenum">
              <a:rPr lang="en-IN" smtClean="0"/>
              <a:pPr/>
              <a:t>‹#›</a:t>
            </a:fld>
            <a:endParaRPr lang="en-IN"/>
          </a:p>
        </p:txBody>
      </p:sp>
    </p:spTree>
    <p:extLst>
      <p:ext uri="{BB962C8B-B14F-4D97-AF65-F5344CB8AC3E}">
        <p14:creationId xmlns:p14="http://schemas.microsoft.com/office/powerpoint/2010/main" xmlns="" val="79075584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86105" y="2320506"/>
            <a:ext cx="3228769" cy="584775"/>
          </a:xfrm>
          <a:prstGeom prst="rect">
            <a:avLst/>
          </a:prstGeom>
          <a:noFill/>
        </p:spPr>
        <p:txBody>
          <a:bodyPr wrap="none" rtlCol="0">
            <a:spAutoFit/>
          </a:bodyPr>
          <a:lstStyle/>
          <a:p>
            <a:pPr algn="ctr"/>
            <a:r>
              <a:rPr lang="en-IN" sz="3200" b="1" dirty="0" smtClean="0">
                <a:solidFill>
                  <a:srgbClr val="002060"/>
                </a:solidFill>
                <a:latin typeface="Times New Roman" panose="02020603050405020304" pitchFamily="18" charset="0"/>
                <a:cs typeface="Times New Roman" panose="02020603050405020304" pitchFamily="18" charset="0"/>
              </a:rPr>
              <a:t>Design Principles</a:t>
            </a:r>
            <a:endParaRPr lang="en-IN" sz="32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7657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9288" y="1320643"/>
            <a:ext cx="10323239" cy="5078313"/>
          </a:xfrm>
          <a:prstGeom prst="rect">
            <a:avLst/>
          </a:prstGeom>
        </p:spPr>
        <p:txBody>
          <a:bodyPr wrap="square">
            <a:spAutoFit/>
          </a:bodyPr>
          <a:lstStyle/>
          <a:p>
            <a:r>
              <a:rPr lang="en-IN" b="1" dirty="0" smtClean="0">
                <a:latin typeface="Times New Roman" panose="02020603050405020304" pitchFamily="18" charset="0"/>
                <a:cs typeface="Times New Roman" panose="02020603050405020304" pitchFamily="18" charset="0"/>
              </a:rPr>
              <a:t>Design Principles:-</a:t>
            </a:r>
          </a:p>
          <a:p>
            <a:r>
              <a:rPr lang="en-IN" b="1" dirty="0" smtClean="0">
                <a:latin typeface="Times New Roman" panose="02020603050405020304" pitchFamily="18" charset="0"/>
                <a:cs typeface="Times New Roman" panose="02020603050405020304" pitchFamily="18" charset="0"/>
              </a:rPr>
              <a:t>Software  design principles act as a framework for the designers to follow a good design practices:-</a:t>
            </a:r>
          </a:p>
          <a:p>
            <a:endParaRPr lang="en-IN" b="1"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1.Software design should correspond to the analysis model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a:t>
            </a:r>
            <a:r>
              <a:rPr lang="en-IN" dirty="0" smtClean="0">
                <a:latin typeface="Times New Roman" panose="02020603050405020304" pitchFamily="18" charset="0"/>
                <a:cs typeface="Times New Roman" panose="02020603050405020304" pitchFamily="18" charset="0"/>
              </a:rPr>
              <a:t>e should know how the design model satisfied all the requirements represented by the analysis model.</a:t>
            </a:r>
          </a:p>
          <a:p>
            <a:endParaRPr lang="en-IN"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2.Choose the right programming paradigm:-</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 programming paradigm describes the structure of the software system.</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Depending on the nature and type of application, different programming paradigms such as procedures oriented, object oriented and prototyping paradigms can be used.</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paradigm should be chosen keeping constrains in mind such as time, availability of resources and nature of user’s requirements.</a:t>
            </a:r>
          </a:p>
          <a:p>
            <a:endParaRPr lang="en-IN"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3.Software design should be uniform and integrated:-</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Software design is considered  uniform and integrated ,if the interface  are properly defined among the design components.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For this rules, format and styles are established before the design team starts designing the software.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37595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4347" y="1345721"/>
            <a:ext cx="10567359" cy="2862322"/>
          </a:xfrm>
          <a:prstGeom prst="rect">
            <a:avLst/>
          </a:prstGeom>
        </p:spPr>
        <p:txBody>
          <a:bodyPr wrap="square">
            <a:spAutoFit/>
          </a:bodyPr>
          <a:lstStyle/>
          <a:p>
            <a:pPr algn="just"/>
            <a:r>
              <a:rPr lang="en-IN" b="1" dirty="0" smtClean="0">
                <a:latin typeface="Times New Roman" panose="02020603050405020304" pitchFamily="18" charset="0"/>
                <a:cs typeface="Times New Roman" panose="02020603050405020304" pitchFamily="18" charset="0"/>
              </a:rPr>
              <a:t>4.Software Design should be flexible:-</a:t>
            </a: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Software design should be flexible enough to adapt changes easily.</a:t>
            </a: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To achieve flexi able the basic design concepts such as abstract ,refinement and modularity should be applied effectively.</a:t>
            </a:r>
          </a:p>
          <a:p>
            <a:pPr marL="285750" indent="-285750"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dirty="0" smtClean="0">
                <a:latin typeface="Times New Roman" panose="02020603050405020304" pitchFamily="18" charset="0"/>
                <a:cs typeface="Times New Roman" panose="02020603050405020304" pitchFamily="18" charset="0"/>
              </a:rPr>
              <a:t>5. Software design should ensure minimal conceptual (semantic ) error:-</a:t>
            </a: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design team must ensure that major conceptual errors of design such as ambiguousness and inconsistency are addressed in advance before dealing with the syntactical errors present in the design model.</a:t>
            </a:r>
          </a:p>
          <a:p>
            <a:pPr algn="just"/>
            <a:endParaRPr lang="en-IN" dirty="0" smtClean="0">
              <a:latin typeface="Times New Roman" panose="02020603050405020304" pitchFamily="18" charset="0"/>
              <a:cs typeface="Times New Roman" panose="02020603050405020304" pitchFamily="18" charset="0"/>
            </a:endParaRPr>
          </a:p>
          <a:p>
            <a:pPr algn="just"/>
            <a:r>
              <a:rPr lang="en-IN" b="1" dirty="0" smtClean="0">
                <a:latin typeface="Times New Roman" panose="02020603050405020304" pitchFamily="18" charset="0"/>
                <a:cs typeface="Times New Roman" panose="02020603050405020304" pitchFamily="18" charset="0"/>
              </a:rPr>
              <a:t>6.Software design should represent real world problem.</a:t>
            </a:r>
          </a:p>
        </p:txBody>
      </p:sp>
    </p:spTree>
    <p:extLst>
      <p:ext uri="{BB962C8B-B14F-4D97-AF65-F5344CB8AC3E}">
        <p14:creationId xmlns:p14="http://schemas.microsoft.com/office/powerpoint/2010/main" xmlns="" val="172802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7281" y="1412215"/>
            <a:ext cx="10040735" cy="3970318"/>
          </a:xfrm>
          <a:prstGeom prst="rect">
            <a:avLst/>
          </a:prstGeom>
        </p:spPr>
        <p:txBody>
          <a:bodyPr wrap="square">
            <a:spAutoFit/>
          </a:bodyPr>
          <a:lstStyle/>
          <a:p>
            <a:pPr algn="just"/>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7.Designing for testability:-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test engineers should be involved from the initial stages of design phase.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Because if nay type of design or implementation errors are found after implementations, then the entire or a substernal part of the software requires to be read one. </a:t>
            </a:r>
          </a:p>
          <a:p>
            <a:pPr marL="285750" indent="-285750"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Test engineers should be involved with analysts to prepare tests for determining  weather the user requirements are being meet</a:t>
            </a:r>
            <a:r>
              <a:rPr lang="en-IN" smtClean="0">
                <a:latin typeface="Times New Roman" panose="02020603050405020304" pitchFamily="18" charset="0"/>
                <a:cs typeface="Times New Roman" panose="02020603050405020304" pitchFamily="18" charset="0"/>
              </a:rPr>
              <a:t>.</a:t>
            </a:r>
          </a:p>
          <a:p>
            <a:pPr algn="just"/>
            <a:endParaRPr lang="en-IN">
              <a:latin typeface="Times New Roman" panose="02020603050405020304" pitchFamily="18" charset="0"/>
              <a:cs typeface="Times New Roman" panose="02020603050405020304" pitchFamily="18" charset="0"/>
            </a:endParaRPr>
          </a:p>
          <a:p>
            <a:pPr algn="just"/>
            <a:r>
              <a:rPr lang="en-IN" b="1" dirty="0" smtClean="0">
                <a:latin typeface="Times New Roman" panose="02020603050405020304" pitchFamily="18" charset="0"/>
                <a:cs typeface="Times New Roman" panose="02020603050405020304" pitchFamily="18" charset="0"/>
              </a:rPr>
              <a:t>8.Prototyping:-</a:t>
            </a:r>
          </a:p>
          <a:p>
            <a:pPr algn="just"/>
            <a:endParaRPr lang="en-IN"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Using prototyping a quick model of the system can be developed It gives the user a feel of what the system.</a:t>
            </a: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 Will look like and also helps in reducing risks of designing software that is not in accordance with the customer’s requirements.</a:t>
            </a:r>
            <a:endParaRPr lang="en-IN" dirty="0"/>
          </a:p>
        </p:txBody>
      </p:sp>
    </p:spTree>
    <p:extLst>
      <p:ext uri="{BB962C8B-B14F-4D97-AF65-F5344CB8AC3E}">
        <p14:creationId xmlns:p14="http://schemas.microsoft.com/office/powerpoint/2010/main" xmlns="" val="332052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6672" y="2570673"/>
            <a:ext cx="2452916" cy="646331"/>
          </a:xfrm>
          <a:prstGeom prst="rect">
            <a:avLst/>
          </a:prstGeom>
          <a:noFill/>
        </p:spPr>
        <p:txBody>
          <a:bodyPr wrap="none" rtlCol="0">
            <a:spAutoFit/>
          </a:bodyPr>
          <a:lstStyle/>
          <a:p>
            <a:r>
              <a:rPr lang="en-IN" sz="3600" smtClean="0"/>
              <a:t>Thank you</a:t>
            </a:r>
            <a:endParaRPr lang="en-IN" sz="3600" dirty="0"/>
          </a:p>
        </p:txBody>
      </p:sp>
    </p:spTree>
    <p:extLst>
      <p:ext uri="{BB962C8B-B14F-4D97-AF65-F5344CB8AC3E}">
        <p14:creationId xmlns:p14="http://schemas.microsoft.com/office/powerpoint/2010/main" xmlns="" val="3325862026"/>
      </p:ext>
    </p:extLst>
  </p:cSld>
  <p:clrMapOvr>
    <a:masterClrMapping/>
  </p:clrMapOvr>
</p:sld>
</file>

<file path=ppt/theme/theme1.xml><?xml version="1.0" encoding="utf-8"?>
<a:theme xmlns:a="http://schemas.openxmlformats.org/drawingml/2006/main" name="Wis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6061</TotalTime>
  <Words>364</Words>
  <Application>Microsoft Office PowerPoint</Application>
  <PresentationFormat>Custom</PresentationFormat>
  <Paragraphs>34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Wisp</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abc</cp:lastModifiedBy>
  <cp:revision>791</cp:revision>
  <dcterms:created xsi:type="dcterms:W3CDTF">2021-02-11T06:57:33Z</dcterms:created>
  <dcterms:modified xsi:type="dcterms:W3CDTF">2024-05-29T11:10:58Z</dcterms:modified>
</cp:coreProperties>
</file>