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3110-D7A8-460A-97F8-B37B533625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9CE6-FB53-47CB-B620-8064B00BA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29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1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2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7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8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39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10" y="4346874"/>
            <a:ext cx="5028982" cy="3851426"/>
          </a:xfrm>
          <a:noFill/>
          <a:ln w="9525"/>
        </p:spPr>
        <p:txBody>
          <a:bodyPr lIns="87092" tIns="42781" rIns="87092" bIns="42781"/>
          <a:lstStyle/>
          <a:p>
            <a:endParaRPr lang="en-US" smtClean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6407" y="800079"/>
            <a:ext cx="4166823" cy="3198643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29E1-23D8-4E16-A084-A7D3D94FA63A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2540-5154-443E-B920-6845D0CCE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Interfaces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12138" cy="4660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interface </a:t>
            </a:r>
            <a:r>
              <a:rPr lang="en-US" sz="2400" dirty="0" smtClean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sz="2400" dirty="0" smtClean="0"/>
              <a:t>For example, the interface to an object is the collection of the object’s public operations and the operations’ </a:t>
            </a:r>
            <a:r>
              <a:rPr lang="en-US" sz="2400" b="1" dirty="0" smtClean="0"/>
              <a:t>signatures</a:t>
            </a:r>
            <a:r>
              <a:rPr lang="en-US" sz="2400" dirty="0" smtClean="0"/>
              <a:t>, which specify each operation’s name, parameters, and possible return values</a:t>
            </a:r>
          </a:p>
          <a:p>
            <a:r>
              <a:rPr lang="en-US" sz="2400" dirty="0" smtClean="0"/>
              <a:t>An interface must also define what the unit requires, in terms of services or assumptions, for it to work correctly</a:t>
            </a:r>
          </a:p>
          <a:p>
            <a:r>
              <a:rPr lang="en-US" sz="2400" dirty="0" smtClean="0"/>
              <a:t>A software unit’s interface describes what the unit requires of its environment, as well as what it provides to its environment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Arial" charset="0"/>
              </a:rPr>
              <a:t>D</a:t>
            </a:r>
            <a:r>
              <a:rPr lang="en-US" dirty="0" smtClean="0">
                <a:latin typeface="Calibri" pitchFamily="34" charset="0"/>
                <a:cs typeface="Arial" charset="0"/>
              </a:rPr>
              <a:t>esign Principles </a:t>
            </a:r>
            <a:br>
              <a:rPr lang="en-US" dirty="0" smtClean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Using Abstraction (continued)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ENDDO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:</a:t>
            </a:r>
            <a:r>
              <a:rPr lang="en-GB" sz="2800" dirty="0" smtClean="0"/>
              <a:t>Generality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12138" cy="46609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Generality </a:t>
            </a:r>
            <a:r>
              <a:rPr lang="en-US" dirty="0" smtClean="0"/>
              <a:t>is the design principle that makes a software unit as universally applicable as possible, to increase the chance that it will be useful in some future system</a:t>
            </a:r>
          </a:p>
          <a:p>
            <a:r>
              <a:rPr lang="en-US" dirty="0" smtClean="0"/>
              <a:t>We make a unit more general by increasing the number of contexts in which can it be used. There are several ways of doing this:</a:t>
            </a:r>
          </a:p>
          <a:p>
            <a:pPr lvl="1"/>
            <a:r>
              <a:rPr lang="en-US" sz="2400" dirty="0" err="1" smtClean="0"/>
              <a:t>Parameterizing</a:t>
            </a:r>
            <a:r>
              <a:rPr lang="en-US" sz="2400" dirty="0" smtClean="0"/>
              <a:t> context-specific information</a:t>
            </a:r>
          </a:p>
          <a:p>
            <a:pPr lvl="1"/>
            <a:r>
              <a:rPr lang="en-US" sz="2400" dirty="0" smtClean="0"/>
              <a:t>Removing preconditions</a:t>
            </a:r>
          </a:p>
          <a:p>
            <a:pPr lvl="1"/>
            <a:r>
              <a:rPr lang="en-US" sz="2400" dirty="0" smtClean="0"/>
              <a:t>Simplifying </a:t>
            </a:r>
            <a:r>
              <a:rPr lang="en-US" sz="2400" dirty="0" err="1" smtClean="0"/>
              <a:t>postconditions</a:t>
            </a:r>
            <a:endParaRPr lang="en-US" sz="2400" dirty="0" smtClean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Generality (continued)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12138" cy="5257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Design Strategies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Functional design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The system is designed from a functional </a:t>
            </a:r>
            <a:r>
              <a:rPr lang="en-US" dirty="0" smtClean="0"/>
              <a:t>viewpoint.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 smtClean="0"/>
              <a:t>The </a:t>
            </a:r>
            <a:r>
              <a:rPr lang="en-US" dirty="0"/>
              <a:t>system state is centralized and shared between the functions operating on that state.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Object-oriented design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The system is viewed as a collection of interacting objects. </a:t>
            </a:r>
            <a:endParaRPr lang="en-US" dirty="0" smtClean="0"/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 smtClean="0"/>
              <a:t>The </a:t>
            </a:r>
            <a:r>
              <a:rPr lang="en-US" dirty="0"/>
              <a:t>system state is decentralized and each object manages its own state. </a:t>
            </a:r>
            <a:endParaRPr lang="en-US" dirty="0" smtClean="0"/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 smtClean="0"/>
              <a:t>Objects </a:t>
            </a:r>
            <a:r>
              <a:rPr lang="en-US" dirty="0"/>
              <a:t>may be instances of an object class and communicate by exchanging methods.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Mixed-strategy Design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Although it is sometimes suggested that one </a:t>
            </a:r>
            <a:br>
              <a:rPr lang="en-US" smtClean="0"/>
            </a:br>
            <a:r>
              <a:rPr lang="en-US" smtClean="0"/>
              <a:t>approach to design is superior, in practice, an </a:t>
            </a:r>
            <a:br>
              <a:rPr lang="en-US" smtClean="0"/>
            </a:br>
            <a:r>
              <a:rPr lang="en-US" smtClean="0"/>
              <a:t>object-oriented and a functional-oriented </a:t>
            </a:r>
            <a:br>
              <a:rPr lang="en-US" smtClean="0"/>
            </a:br>
            <a:r>
              <a:rPr lang="en-US" smtClean="0"/>
              <a:t>approach to design are complementary.</a:t>
            </a:r>
          </a:p>
          <a:p>
            <a:pPr eaLnBrk="1" hangingPunct="1"/>
            <a:r>
              <a:rPr lang="en-US" smtClean="0"/>
              <a:t>Good software engineers should select the </a:t>
            </a:r>
            <a:br>
              <a:rPr lang="en-US" smtClean="0"/>
            </a:br>
            <a:r>
              <a:rPr lang="en-US" smtClean="0"/>
              <a:t>most appropriate approach for whatever </a:t>
            </a:r>
            <a:br>
              <a:rPr lang="en-US" smtClean="0"/>
            </a:br>
            <a:r>
              <a:rPr lang="en-US" smtClean="0"/>
              <a:t>sub-system is being designed.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Design Quality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Design quality is an elusive concept. Quality depends on specific organizational priorities.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A “good” design may be the most efficient, the </a:t>
            </a:r>
            <a:br>
              <a:rPr lang="en-US" dirty="0"/>
            </a:br>
            <a:r>
              <a:rPr lang="en-US" dirty="0"/>
              <a:t>cheapest, the most maintainable, the most </a:t>
            </a:r>
            <a:br>
              <a:rPr lang="en-US" dirty="0"/>
            </a:br>
            <a:r>
              <a:rPr lang="en-US" dirty="0"/>
              <a:t>reliable, etc.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The attributes discussed here are concerned </a:t>
            </a:r>
            <a:br>
              <a:rPr lang="en-US" dirty="0"/>
            </a:br>
            <a:r>
              <a:rPr lang="en-US" dirty="0"/>
              <a:t>with the maintainability of the design.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Quality characteristics are equally applicable to </a:t>
            </a:r>
            <a:br>
              <a:rPr lang="en-US" dirty="0"/>
            </a:br>
            <a:r>
              <a:rPr lang="en-US" dirty="0"/>
              <a:t>function-oriented and object-oriented designs.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Attribute: Cohesion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 measure of how well a component “fits </a:t>
            </a:r>
            <a:br>
              <a:rPr lang="en-US" smtClean="0"/>
            </a:br>
            <a:r>
              <a:rPr lang="en-US" smtClean="0"/>
              <a:t>together”.</a:t>
            </a:r>
          </a:p>
          <a:p>
            <a:pPr eaLnBrk="1" hangingPunct="1"/>
            <a:r>
              <a:rPr lang="en-US" smtClean="0"/>
              <a:t>A component should implement a single logical entity or function.</a:t>
            </a:r>
          </a:p>
          <a:p>
            <a:pPr eaLnBrk="1" hangingPunct="1"/>
            <a:r>
              <a:rPr lang="en-US" smtClean="0"/>
              <a:t>Cohesion is a desirable design component </a:t>
            </a:r>
            <a:br>
              <a:rPr lang="en-US" smtClean="0"/>
            </a:br>
            <a:r>
              <a:rPr lang="en-US" smtClean="0"/>
              <a:t>attribute as when a change has to be made, it </a:t>
            </a:r>
            <a:br>
              <a:rPr lang="en-US" smtClean="0"/>
            </a:br>
            <a:r>
              <a:rPr lang="en-US" smtClean="0"/>
              <a:t>is localized in a single cohesive component.</a:t>
            </a:r>
          </a:p>
          <a:p>
            <a:pPr eaLnBrk="1" hangingPunct="1"/>
            <a:r>
              <a:rPr lang="en-US" smtClean="0"/>
              <a:t>Various levels of cohesion have been identified.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Cohesion Levels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Coincidental cohesion (weak)</a:t>
            </a:r>
          </a:p>
          <a:p>
            <a:pPr lvl="1" eaLnBrk="1" hangingPunct="1"/>
            <a:r>
              <a:rPr lang="en-US" smtClean="0"/>
              <a:t>Parts of a component are simply bundled together.</a:t>
            </a:r>
          </a:p>
          <a:p>
            <a:pPr eaLnBrk="1" hangingPunct="1"/>
            <a:r>
              <a:rPr lang="en-US" smtClean="0"/>
              <a:t>Logical association (weak)</a:t>
            </a:r>
          </a:p>
          <a:p>
            <a:pPr lvl="1" eaLnBrk="1" hangingPunct="1"/>
            <a:r>
              <a:rPr lang="en-US" smtClean="0"/>
              <a:t>Components which perform similar functions are grouped.</a:t>
            </a:r>
          </a:p>
          <a:p>
            <a:pPr eaLnBrk="1" hangingPunct="1"/>
            <a:r>
              <a:rPr lang="en-US" smtClean="0"/>
              <a:t>Temporal cohesion (weak)</a:t>
            </a:r>
          </a:p>
          <a:p>
            <a:pPr lvl="1" eaLnBrk="1" hangingPunct="1"/>
            <a:r>
              <a:rPr lang="en-US" smtClean="0"/>
              <a:t>Components which are activated at the same time are grouped.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Cohesion Levels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836925" y="1523292"/>
            <a:ext cx="7804921" cy="5118006"/>
          </a:xfrm>
        </p:spPr>
        <p:txBody>
          <a:bodyPr>
            <a:normAutofit fontScale="92500" lnSpcReduction="20000"/>
          </a:bodyPr>
          <a:lstStyle/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Communicational cohesion (medium)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All the elements of a component operate on the same input or produce the same output.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Sequential cohesion (medium)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The output for one part of a component is the input to another part.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Functional cohesion (strong)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Each part of a component is necessary for the execution of a single function.</a:t>
            </a:r>
          </a:p>
          <a:p>
            <a:pPr marL="411432" indent="-342860">
              <a:spcBef>
                <a:spcPts val="700"/>
              </a:spcBef>
              <a:buFont typeface="Wingdings"/>
              <a:buChar char=""/>
              <a:defRPr/>
            </a:pPr>
            <a:r>
              <a:rPr lang="en-US" dirty="0"/>
              <a:t>Object cohesion (strong)</a:t>
            </a:r>
          </a:p>
          <a:p>
            <a:pPr marL="740578" lvl="1" indent="-285717">
              <a:buFont typeface="Wingdings"/>
              <a:buChar char=""/>
              <a:defRPr/>
            </a:pPr>
            <a:r>
              <a:rPr lang="en-US" dirty="0"/>
              <a:t>Each operation provides functionality which allows object attributes to be modified or inspected.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Cohesion </a:t>
            </a:r>
            <a:r>
              <a:rPr lang="en-US" dirty="0" err="1" smtClean="0"/>
              <a:t>vs</a:t>
            </a:r>
            <a:r>
              <a:rPr lang="en-US" dirty="0" smtClean="0"/>
              <a:t> coupling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Cohesion</a:t>
            </a:r>
          </a:p>
          <a:p>
            <a:pPr lvl="1"/>
            <a:r>
              <a:rPr lang="en-US" smtClean="0"/>
              <a:t>A measure of how well a component “fits together”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Coupling</a:t>
            </a:r>
          </a:p>
          <a:p>
            <a:pPr lvl="1"/>
            <a:r>
              <a:rPr lang="en-US" smtClean="0"/>
              <a:t>A measure of the strength of the inter-connections between system components.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6.2 Design Principles </a:t>
            </a:r>
            <a:r>
              <a:rPr lang="en-GB" smtClean="0"/>
              <a:t/>
            </a:r>
            <a:br>
              <a:rPr lang="en-GB" smtClean="0"/>
            </a:br>
            <a:r>
              <a:rPr lang="en-GB" sz="2800" smtClean="0"/>
              <a:t>Interfaces (continued)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</p:spPr>
        <p:txBody>
          <a:bodyPr/>
          <a:lstStyle/>
          <a:p>
            <a:r>
              <a:rPr lang="en-US" sz="2400" smtClean="0"/>
              <a:t>A software unit may have several interfaces that make different demands on its environment or that offer different levels of service</a:t>
            </a:r>
            <a:endParaRPr lang="en-GB" sz="2400" smtClean="0"/>
          </a:p>
          <a:p>
            <a:endParaRPr lang="en-US" sz="2400" smtClean="0"/>
          </a:p>
        </p:txBody>
      </p:sp>
      <p:sp>
        <p:nvSpPr>
          <p:cNvPr id="45060" name="Rectangle 16"/>
          <p:cNvSpPr>
            <a:spLocks/>
          </p:cNvSpPr>
          <p:nvPr/>
        </p:nvSpPr>
        <p:spPr bwMode="auto">
          <a:xfrm>
            <a:off x="533400" y="2667000"/>
            <a:ext cx="80010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Rectangle 17"/>
          <p:cNvSpPr>
            <a:spLocks/>
          </p:cNvSpPr>
          <p:nvPr/>
        </p:nvSpPr>
        <p:spPr bwMode="auto">
          <a:xfrm>
            <a:off x="762000" y="2960688"/>
            <a:ext cx="6489700" cy="2754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>
              <a:lnSpc>
                <a:spcPct val="1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Data	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			 			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1 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3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2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</p:txBody>
      </p:sp>
      <p:sp>
        <p:nvSpPr>
          <p:cNvPr id="45062" name="Rectangle 18"/>
          <p:cNvSpPr>
            <a:spLocks/>
          </p:cNvSpPr>
          <p:nvPr/>
        </p:nvSpPr>
        <p:spPr bwMode="auto">
          <a:xfrm>
            <a:off x="1365250" y="2546350"/>
            <a:ext cx="1263650" cy="314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  <a:sym typeface="Comic Sans MS" pitchFamily="66" charset="0"/>
              </a:rPr>
              <a:t>Module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83300" y="3028950"/>
            <a:ext cx="2303463" cy="1130300"/>
            <a:chOff x="0" y="20"/>
            <a:chExt cx="973" cy="696"/>
          </a:xfrm>
        </p:grpSpPr>
        <p:sp>
          <p:nvSpPr>
            <p:cNvPr id="45069" name="Rectangle 20"/>
            <p:cNvSpPr>
              <a:spLocks/>
            </p:cNvSpPr>
            <p:nvPr/>
          </p:nvSpPr>
          <p:spPr bwMode="auto">
            <a:xfrm>
              <a:off x="0" y="20"/>
              <a:ext cx="807" cy="6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Interface A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1 ()</a:t>
              </a:r>
            </a:p>
            <a:p>
              <a:pPr>
                <a:lnSpc>
                  <a:spcPct val="9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2 ()</a:t>
              </a:r>
            </a:p>
            <a:p>
              <a:pPr>
                <a:lnSpc>
                  <a:spcPct val="9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4 ()</a:t>
              </a:r>
            </a:p>
          </p:txBody>
        </p:sp>
        <p:sp>
          <p:nvSpPr>
            <p:cNvPr id="45070" name="Rectangle 21"/>
            <p:cNvSpPr>
              <a:spLocks/>
            </p:cNvSpPr>
            <p:nvPr/>
          </p:nvSpPr>
          <p:spPr bwMode="auto">
            <a:xfrm>
              <a:off x="797" y="31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71" name="Rectangle 22"/>
            <p:cNvSpPr>
              <a:spLocks/>
            </p:cNvSpPr>
            <p:nvPr/>
          </p:nvSpPr>
          <p:spPr bwMode="auto">
            <a:xfrm>
              <a:off x="797" y="43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72" name="Rectangle 23"/>
            <p:cNvSpPr>
              <a:spLocks/>
            </p:cNvSpPr>
            <p:nvPr/>
          </p:nvSpPr>
          <p:spPr bwMode="auto">
            <a:xfrm>
              <a:off x="797" y="560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83300" y="4316413"/>
            <a:ext cx="2303463" cy="1047750"/>
            <a:chOff x="0" y="-18"/>
            <a:chExt cx="973" cy="645"/>
          </a:xfrm>
        </p:grpSpPr>
        <p:sp>
          <p:nvSpPr>
            <p:cNvPr id="45066" name="Rectangle 25"/>
            <p:cNvSpPr>
              <a:spLocks/>
            </p:cNvSpPr>
            <p:nvPr/>
          </p:nvSpPr>
          <p:spPr bwMode="auto">
            <a:xfrm>
              <a:off x="0" y="-18"/>
              <a:ext cx="807" cy="6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Interface B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2 ()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3 ()</a:t>
              </a:r>
            </a:p>
          </p:txBody>
        </p:sp>
        <p:sp>
          <p:nvSpPr>
            <p:cNvPr id="45067" name="Rectangle 26"/>
            <p:cNvSpPr>
              <a:spLocks/>
            </p:cNvSpPr>
            <p:nvPr/>
          </p:nvSpPr>
          <p:spPr bwMode="auto">
            <a:xfrm>
              <a:off x="797" y="30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68" name="Rectangle 27"/>
            <p:cNvSpPr>
              <a:spLocks/>
            </p:cNvSpPr>
            <p:nvPr/>
          </p:nvSpPr>
          <p:spPr bwMode="auto">
            <a:xfrm>
              <a:off x="797" y="42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5065" name="Rectangle 28"/>
          <p:cNvSpPr>
            <a:spLocks/>
          </p:cNvSpPr>
          <p:nvPr/>
        </p:nvSpPr>
        <p:spPr bwMode="auto">
          <a:xfrm>
            <a:off x="3124200" y="3470275"/>
            <a:ext cx="3159125" cy="167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3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3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4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Coupling and Inheritance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Object-oriented systems are loosely </a:t>
            </a:r>
            <a:br>
              <a:rPr lang="en-US" smtClean="0"/>
            </a:br>
            <a:r>
              <a:rPr lang="en-US" smtClean="0"/>
              <a:t>coupled because there is no shared state and </a:t>
            </a:r>
            <a:br>
              <a:rPr lang="en-US" smtClean="0"/>
            </a:br>
            <a:r>
              <a:rPr lang="en-US" smtClean="0"/>
              <a:t>objects communicate using message passing.</a:t>
            </a:r>
          </a:p>
          <a:p>
            <a:pPr eaLnBrk="1" hangingPunct="1"/>
            <a:r>
              <a:rPr lang="en-US" smtClean="0"/>
              <a:t>However, an object class is coupled to its </a:t>
            </a:r>
            <a:br>
              <a:rPr lang="en-US" smtClean="0"/>
            </a:br>
            <a:r>
              <a:rPr lang="en-US" smtClean="0"/>
              <a:t>super-classes. Changes made to the attributes or operations in a super-class propagate to all sub-classes.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Attribute: Understandability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Related to several component characteristics</a:t>
            </a:r>
          </a:p>
          <a:p>
            <a:pPr lvl="1" eaLnBrk="1" hangingPunct="1"/>
            <a:r>
              <a:rPr lang="en-US" smtClean="0"/>
              <a:t>Can the component be understood on its own?</a:t>
            </a:r>
          </a:p>
          <a:p>
            <a:pPr lvl="1" eaLnBrk="1" hangingPunct="1"/>
            <a:r>
              <a:rPr lang="en-US" smtClean="0"/>
              <a:t>Are meaningful names used?</a:t>
            </a:r>
          </a:p>
          <a:p>
            <a:pPr lvl="1" eaLnBrk="1" hangingPunct="1"/>
            <a:r>
              <a:rPr lang="en-US" smtClean="0"/>
              <a:t>Is the design well-documented?</a:t>
            </a:r>
          </a:p>
          <a:p>
            <a:pPr lvl="1" eaLnBrk="1" hangingPunct="1"/>
            <a:r>
              <a:rPr lang="en-US" smtClean="0"/>
              <a:t>Are complex algorithms used?</a:t>
            </a:r>
          </a:p>
          <a:p>
            <a:pPr eaLnBrk="1" hangingPunct="1"/>
            <a:r>
              <a:rPr lang="en-US" smtClean="0"/>
              <a:t>Informally, high complexity means many </a:t>
            </a:r>
            <a:br>
              <a:rPr lang="en-US" smtClean="0"/>
            </a:br>
            <a:r>
              <a:rPr lang="en-US" smtClean="0"/>
              <a:t>relationships between different parts of the </a:t>
            </a:r>
            <a:br>
              <a:rPr lang="en-US" smtClean="0"/>
            </a:br>
            <a:r>
              <a:rPr lang="en-US" smtClean="0"/>
              <a:t>design.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7970711" y="6424595"/>
            <a:ext cx="280569" cy="280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4" tIns="27093" rIns="19124" bIns="27093"/>
          <a:lstStyle/>
          <a:p>
            <a:pPr>
              <a:lnSpc>
                <a:spcPts val="1205"/>
              </a:lnSpc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Attribute: Adaptability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899097" y="1287469"/>
            <a:ext cx="7771444" cy="45730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 design is adaptable if:</a:t>
            </a:r>
          </a:p>
          <a:p>
            <a:pPr lvl="1" eaLnBrk="1" hangingPunct="1"/>
            <a:r>
              <a:rPr lang="en-US" smtClean="0"/>
              <a:t>Its components are loosely coupled.</a:t>
            </a:r>
          </a:p>
          <a:p>
            <a:pPr lvl="1" eaLnBrk="1" hangingPunct="1"/>
            <a:r>
              <a:rPr lang="en-US" smtClean="0"/>
              <a:t>It is well-documented and the documentation is up to date.</a:t>
            </a:r>
          </a:p>
          <a:p>
            <a:pPr lvl="1" eaLnBrk="1" hangingPunct="1"/>
            <a:r>
              <a:rPr lang="en-US" smtClean="0"/>
              <a:t>There is an obvious correspondence between design levels (design visibility).</a:t>
            </a:r>
          </a:p>
          <a:p>
            <a:pPr lvl="1" eaLnBrk="1" hangingPunct="1"/>
            <a:r>
              <a:rPr lang="en-US" smtClean="0"/>
              <a:t>Each component is a self-contained entity (tightly cohesive).</a:t>
            </a:r>
          </a:p>
          <a:p>
            <a:pPr eaLnBrk="1" hangingPunct="1"/>
            <a:r>
              <a:rPr lang="en-US" smtClean="0"/>
              <a:t>To adapt a design, it must be possible to trace the links between design components so that change consequences can be analyzed.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970711" y="6424595"/>
            <a:ext cx="280569" cy="280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4" tIns="27093" rIns="19124" bIns="27093"/>
          <a:lstStyle/>
          <a:p>
            <a:pPr>
              <a:lnSpc>
                <a:spcPts val="1205"/>
              </a:lnSpc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33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Design Traceability</a:t>
            </a:r>
          </a:p>
        </p:txBody>
      </p:sp>
      <p:pic>
        <p:nvPicPr>
          <p:cNvPr id="3789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950" y="1695379"/>
            <a:ext cx="6542360" cy="448701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Adaptability and Inheritance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899097" y="1516919"/>
            <a:ext cx="7771444" cy="4573062"/>
          </a:xfrm>
        </p:spPr>
        <p:txBody>
          <a:bodyPr/>
          <a:lstStyle/>
          <a:p>
            <a:pPr eaLnBrk="1" hangingPunct="1"/>
            <a:r>
              <a:rPr lang="en-US" smtClean="0"/>
              <a:t>Inheritance dramatically improves adaptability.  Components may be adapted without change by deriving a sub-class and modifying that derived class.</a:t>
            </a:r>
          </a:p>
          <a:p>
            <a:pPr eaLnBrk="1" hangingPunct="1"/>
            <a:r>
              <a:rPr lang="en-US" smtClean="0"/>
              <a:t>However, as the depth of the inheritance </a:t>
            </a:r>
            <a:br>
              <a:rPr lang="en-US" smtClean="0"/>
            </a:br>
            <a:r>
              <a:rPr lang="en-US" smtClean="0"/>
              <a:t>hierarchy increases, it becomes increasingly </a:t>
            </a:r>
            <a:br>
              <a:rPr lang="en-US" smtClean="0"/>
            </a:br>
            <a:r>
              <a:rPr lang="en-US" smtClean="0"/>
              <a:t>complex. It must be periodically reviewed and restructured.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7970711" y="6424595"/>
            <a:ext cx="280569" cy="280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4" tIns="27093" rIns="19124" bIns="27093"/>
          <a:lstStyle/>
          <a:p>
            <a:pPr>
              <a:lnSpc>
                <a:spcPts val="1205"/>
              </a:lnSpc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35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Interfaces (continued)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12138" cy="46609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specification </a:t>
            </a:r>
            <a:r>
              <a:rPr lang="en-US" sz="2800" dirty="0" smtClean="0"/>
              <a:t>of a software unit’s interface describes the externally visible properties of the software unit</a:t>
            </a:r>
          </a:p>
          <a:p>
            <a:r>
              <a:rPr lang="en-US" sz="2800" dirty="0" smtClean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Preconditions (assumptions)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 (visible effects)</a:t>
            </a:r>
          </a:p>
          <a:p>
            <a:pPr lvl="1"/>
            <a:r>
              <a:rPr lang="en-US" dirty="0" smtClean="0"/>
              <a:t>Quality attributes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12138" cy="9144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sz="2800" dirty="0" smtClean="0"/>
              <a:t>Information Hiding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12138" cy="46609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Information hiding  </a:t>
            </a:r>
            <a:r>
              <a:rPr lang="en-US" sz="2400" dirty="0" smtClean="0"/>
              <a:t>is distinguished by its guidance for decomposing a system: </a:t>
            </a:r>
          </a:p>
          <a:p>
            <a:pPr lvl="1"/>
            <a:r>
              <a:rPr lang="en-US" sz="2400" dirty="0" smtClean="0"/>
              <a:t>Each software unit encapsulates a separate design decision that could be changed in the future  </a:t>
            </a:r>
          </a:p>
          <a:p>
            <a:pPr lvl="1"/>
            <a:r>
              <a:rPr lang="en-US" sz="2400" dirty="0" smtClean="0"/>
              <a:t>Then the interfaces and interface specifications are used to describe each software unit in terms of its externally visible properties</a:t>
            </a:r>
          </a:p>
          <a:p>
            <a:r>
              <a:rPr lang="en-US" sz="2400" dirty="0" smtClean="0"/>
              <a:t>Using this principle, modules may exhibit different kinds of cohesion</a:t>
            </a:r>
          </a:p>
          <a:p>
            <a:pPr lvl="1"/>
            <a:r>
              <a:rPr lang="en-US" sz="2400" dirty="0" smtClean="0"/>
              <a:t>A module that hides a data representation may be </a:t>
            </a:r>
            <a:r>
              <a:rPr lang="en-US" sz="2400" dirty="0" err="1" smtClean="0"/>
              <a:t>informationally</a:t>
            </a:r>
            <a:r>
              <a:rPr lang="en-US" sz="2400" dirty="0" smtClean="0"/>
              <a:t> cohesive</a:t>
            </a:r>
          </a:p>
          <a:p>
            <a:pPr lvl="1"/>
            <a:r>
              <a:rPr lang="en-US" sz="2400" dirty="0" smtClean="0"/>
              <a:t>A module that hides an algorithm may be functionally cohesive</a:t>
            </a:r>
          </a:p>
          <a:p>
            <a:r>
              <a:rPr lang="en-US" sz="2400" dirty="0" smtClean="0"/>
              <a:t>A big advantage of information hiding is that the resulting software units are loosely coupled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:</a:t>
            </a:r>
            <a:r>
              <a:rPr lang="en-GB" sz="2800" dirty="0" smtClean="0"/>
              <a:t>Incremental Development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12138" cy="4660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dirty="0" smtClean="0"/>
              <a:t>Start by mapping out the units</a:t>
            </a:r>
          </a:p>
          <a:p>
            <a:pPr lvl="1"/>
            <a:r>
              <a:rPr lang="en-US" dirty="0" smtClean="0"/>
              <a:t>relates each software unit to the other software units on which it depends</a:t>
            </a:r>
          </a:p>
          <a:p>
            <a:r>
              <a:rPr lang="en-US" dirty="0" smtClean="0"/>
              <a:t>Graphs can help to identify progressively larger subsets of our system that we can implement and test incrementally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Incremental Development (continued)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</p:spPr>
        <p:txBody>
          <a:bodyPr/>
          <a:lstStyle/>
          <a:p>
            <a:r>
              <a:rPr lang="en-US" dirty="0" smtClean="0"/>
              <a:t>Uses graphs for two designs</a:t>
            </a:r>
          </a:p>
          <a:p>
            <a:pPr lvl="1"/>
            <a:r>
              <a:rPr lang="en-US" b="1" dirty="0" smtClean="0"/>
              <a:t>Fan-in</a:t>
            </a:r>
            <a:r>
              <a:rPr lang="en-US" dirty="0" smtClean="0"/>
              <a:t> refers to the number of units that use a particular software unit</a:t>
            </a:r>
          </a:p>
          <a:p>
            <a:pPr lvl="1"/>
            <a:r>
              <a:rPr lang="en-US" b="1" dirty="0" smtClean="0"/>
              <a:t>Fan-out</a:t>
            </a:r>
            <a:r>
              <a:rPr lang="en-US" dirty="0" smtClean="0"/>
              <a:t> refers to the number of units used by particular software unit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62400"/>
            <a:ext cx="7119938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Fan-in is a measure of the number of functions or methods that call some other function or method (say X). Fan-out is the number of functions that are called by function X.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Incremental Development (continued)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12138" cy="4660900"/>
          </a:xfrm>
        </p:spPr>
        <p:txBody>
          <a:bodyPr/>
          <a:lstStyle/>
          <a:p>
            <a:pPr lvl="1"/>
            <a:r>
              <a:rPr lang="en-US" dirty="0" smtClean="0"/>
              <a:t>One of the cycle’s units is decomposed into two units, such that one of the new units has no dependencies</a:t>
            </a:r>
          </a:p>
          <a:p>
            <a:pPr lvl="1"/>
            <a:r>
              <a:rPr lang="en-US" dirty="0" smtClean="0"/>
              <a:t>Sandwiching can be applied more than once, to break either mutual dependencies in tightly coupled units or long dependency chains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495800"/>
            <a:ext cx="1231900" cy="1128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648200"/>
            <a:ext cx="11938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724400"/>
            <a:ext cx="1003300" cy="86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1828800" y="58674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(a)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(b)</a:t>
            </a:r>
          </a:p>
        </p:txBody>
      </p:sp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6400800" y="5867400"/>
            <a:ext cx="39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(c)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12138" cy="11271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Design Principles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Abstraction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2138" cy="46609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abstraction </a:t>
            </a:r>
            <a:r>
              <a:rPr lang="en-US" dirty="0" smtClean="0"/>
              <a:t>is a model or representation that omits some details so that it can focus on other details </a:t>
            </a:r>
          </a:p>
          <a:p>
            <a:r>
              <a:rPr lang="en-US" dirty="0" smtClean="0"/>
              <a:t>The definition is vague about which details are left out of a model, because different abstractions, built for different purposes, omit different kinds of details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Arial" charset="0"/>
              </a:rPr>
              <a:t>Design Principles </a:t>
            </a:r>
            <a:br>
              <a:rPr lang="en-US" dirty="0" smtClean="0">
                <a:latin typeface="Calibri" pitchFamily="34" charset="0"/>
                <a:cs typeface="Arial" charset="0"/>
              </a:rPr>
            </a:br>
            <a:r>
              <a:rPr lang="en-US" dirty="0" smtClean="0">
                <a:latin typeface="Calibri" pitchFamily="34" charset="0"/>
                <a:cs typeface="Arial" charset="0"/>
              </a:rPr>
              <a:t>Ex.</a:t>
            </a:r>
            <a:r>
              <a:rPr lang="en-US" sz="2800" dirty="0" smtClean="0">
                <a:latin typeface="Calibri" pitchFamily="34" charset="0"/>
                <a:cs typeface="Arial" charset="0"/>
              </a:rPr>
              <a:t> Abstraction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Arial" charset="0"/>
              </a:rPr>
              <a:t>Suppose that one of the system functions is to sort the elements of a list L. The initial description of the design is: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	Sort L in 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nondecreasing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order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 smtClean="0">
                <a:latin typeface="Calibri" pitchFamily="34" charset="0"/>
                <a:cs typeface="Arial" charset="0"/>
              </a:rPr>
              <a:t>	The 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r>
              <a:rPr lang="en-US" sz="2400" dirty="0" smtClean="0">
                <a:latin typeface="Calibri" pitchFamily="34" charset="0"/>
                <a:cs typeface="Arial" charset="0"/>
              </a:rPr>
              <a:t>The algorithm provides a great deal of additional information, however, it can be made even more detailed</a:t>
            </a:r>
            <a:endParaRPr lang="en-US" sz="2400" dirty="0" smtClean="0"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1166</Words>
  <Application>Microsoft Office PowerPoint</Application>
  <PresentationFormat>On-screen Show (4:3)</PresentationFormat>
  <Paragraphs>183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Principles  Interfaces</vt:lpstr>
      <vt:lpstr>6.2 Design Principles  Interfaces (continued)</vt:lpstr>
      <vt:lpstr>Design Principles  Interfaces (continued)</vt:lpstr>
      <vt:lpstr>Design Principles Information Hiding</vt:lpstr>
      <vt:lpstr>Design Principles :Incremental Development</vt:lpstr>
      <vt:lpstr>Design Principles  Incremental Development (continued)</vt:lpstr>
      <vt:lpstr>Design Principles  Incremental Development (continued)</vt:lpstr>
      <vt:lpstr>Design Principles  Abstraction</vt:lpstr>
      <vt:lpstr>Design Principles  Ex. Abstraction</vt:lpstr>
      <vt:lpstr>Design Principles  Using Abstraction (continued)</vt:lpstr>
      <vt:lpstr>Design Principles :Generality</vt:lpstr>
      <vt:lpstr>Design Principles  Generality (continued)</vt:lpstr>
      <vt:lpstr>Design Strategies</vt:lpstr>
      <vt:lpstr>Mixed-strategy Design</vt:lpstr>
      <vt:lpstr>Design Quality</vt:lpstr>
      <vt:lpstr>Attribute: Cohesion</vt:lpstr>
      <vt:lpstr>Cohesion Levels</vt:lpstr>
      <vt:lpstr>Cohesion Levels</vt:lpstr>
      <vt:lpstr>Cohesion vs coupling</vt:lpstr>
      <vt:lpstr>Coupling and Inheritance</vt:lpstr>
      <vt:lpstr>Attribute: Understandability</vt:lpstr>
      <vt:lpstr>Attribute: Adaptability</vt:lpstr>
      <vt:lpstr>Design Traceability</vt:lpstr>
      <vt:lpstr>Adaptability and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 Interfaces</dc:title>
  <dc:creator>Admin</dc:creator>
  <cp:lastModifiedBy>abc</cp:lastModifiedBy>
  <cp:revision>6</cp:revision>
  <dcterms:created xsi:type="dcterms:W3CDTF">2023-03-14T07:36:24Z</dcterms:created>
  <dcterms:modified xsi:type="dcterms:W3CDTF">2024-05-30T04:07:45Z</dcterms:modified>
</cp:coreProperties>
</file>