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04"/>
  </p:notesMasterIdLst>
  <p:handoutMasterIdLst>
    <p:handoutMasterId r:id="rId105"/>
  </p:handoutMasterIdLst>
  <p:sldIdLst>
    <p:sldId id="256" r:id="rId2"/>
    <p:sldId id="259"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 id="278" r:id="rId17"/>
    <p:sldId id="279" r:id="rId18"/>
    <p:sldId id="280" r:id="rId19"/>
    <p:sldId id="281" r:id="rId20"/>
    <p:sldId id="282" r:id="rId21"/>
    <p:sldId id="366"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369" r:id="rId36"/>
    <p:sldId id="296" r:id="rId37"/>
    <p:sldId id="298" r:id="rId38"/>
    <p:sldId id="299" r:id="rId39"/>
    <p:sldId id="300" r:id="rId40"/>
    <p:sldId id="301" r:id="rId41"/>
    <p:sldId id="367" r:id="rId42"/>
    <p:sldId id="368" r:id="rId43"/>
    <p:sldId id="302" r:id="rId44"/>
    <p:sldId id="303" r:id="rId45"/>
    <p:sldId id="304" r:id="rId46"/>
    <p:sldId id="305" r:id="rId47"/>
    <p:sldId id="308" r:id="rId48"/>
    <p:sldId id="309" r:id="rId49"/>
    <p:sldId id="310" r:id="rId50"/>
    <p:sldId id="311" r:id="rId51"/>
    <p:sldId id="312" r:id="rId52"/>
    <p:sldId id="313" r:id="rId53"/>
    <p:sldId id="314" r:id="rId54"/>
    <p:sldId id="315" r:id="rId55"/>
    <p:sldId id="316"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57" r:id="rId95"/>
    <p:sldId id="358" r:id="rId96"/>
    <p:sldId id="359" r:id="rId97"/>
    <p:sldId id="360" r:id="rId98"/>
    <p:sldId id="361" r:id="rId99"/>
    <p:sldId id="362" r:id="rId100"/>
    <p:sldId id="363" r:id="rId101"/>
    <p:sldId id="364" r:id="rId102"/>
    <p:sldId id="365" r:id="rId103"/>
  </p:sldIdLst>
  <p:sldSz cx="9105900" cy="6832600"/>
  <p:notesSz cx="6654800" cy="867251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FF00"/>
    <a:srgbClr val="FF00FF"/>
    <a:srgbClr val="00FFFF"/>
    <a:srgbClr val="0000FF"/>
    <a:srgbClr val="00FF00"/>
    <a:srgbClr val="FF0000"/>
    <a:srgbClr val="FFFF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73" d="100"/>
          <a:sy n="73" d="100"/>
        </p:scale>
        <p:origin x="-1308" y="-108"/>
      </p:cViewPr>
      <p:guideLst>
        <p:guide orient="horz" pos="2152"/>
        <p:guide pos="286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6164"/>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1" Type="http://schemas.openxmlformats.org/officeDocument/2006/relationships/slide" Target="slides/slide9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87413" y="4121150"/>
            <a:ext cx="4879975" cy="3654425"/>
          </a:xfrm>
          <a:prstGeom prst="rect">
            <a:avLst/>
          </a:prstGeom>
          <a:noFill/>
          <a:ln w="12700">
            <a:noFill/>
            <a:miter lim="800000"/>
            <a:headEnd/>
            <a:tailEnd/>
          </a:ln>
          <a:effectLst/>
        </p:spPr>
        <p:txBody>
          <a:bodyPr vert="horz" wrap="square" lIns="86669" tIns="42574" rIns="86669" bIns="42574"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643" name="Rectangle 3"/>
          <p:cNvSpPr>
            <a:spLocks noChangeArrowheads="1" noTextEdit="1"/>
          </p:cNvSpPr>
          <p:nvPr>
            <p:ph type="sldImg" idx="2"/>
          </p:nvPr>
        </p:nvSpPr>
        <p:spPr bwMode="auto">
          <a:xfrm>
            <a:off x="1177925" y="657225"/>
            <a:ext cx="4300538" cy="3227388"/>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13667"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22883"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23907"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24931"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25955"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26979"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28003"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29027"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30051"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31075"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32099"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14691"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33123" name="Rectangle 3"/>
          <p:cNvSpPr>
            <a:spLocks noChangeArrowheads="1" noTextEdit="1"/>
          </p:cNvSpPr>
          <p:nvPr>
            <p:ph type="sldImg"/>
          </p:nvPr>
        </p:nvSpPr>
        <p:spPr>
          <a:xfrm>
            <a:off x="1676400" y="739775"/>
            <a:ext cx="3276600" cy="2459038"/>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34147"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35171"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36195"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37219"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38243"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39267"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40291"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41315"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noTextEdit="1"/>
          </p:cNvSpPr>
          <p:nvPr>
            <p:ph type="sldImg"/>
          </p:nvPr>
        </p:nvSpPr>
        <p:spPr>
          <a:solidFill>
            <a:srgbClr val="FFFFFF"/>
          </a:solidFill>
          <a:ln/>
        </p:spPr>
      </p:sp>
      <p:sp>
        <p:nvSpPr>
          <p:cNvPr id="142339"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15715"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noTextEdit="1"/>
          </p:cNvSpPr>
          <p:nvPr>
            <p:ph type="sldImg"/>
          </p:nvPr>
        </p:nvSpPr>
        <p:spPr>
          <a:solidFill>
            <a:srgbClr val="FFFFFF"/>
          </a:solidFill>
          <a:ln/>
        </p:spPr>
      </p:sp>
      <p:sp>
        <p:nvSpPr>
          <p:cNvPr id="143363"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noTextEdit="1"/>
          </p:cNvSpPr>
          <p:nvPr>
            <p:ph type="sldImg"/>
          </p:nvPr>
        </p:nvSpPr>
        <p:spPr>
          <a:solidFill>
            <a:srgbClr val="FFFFFF"/>
          </a:solidFill>
          <a:ln/>
        </p:spPr>
      </p:sp>
      <p:sp>
        <p:nvSpPr>
          <p:cNvPr id="144387"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noTextEdit="1"/>
          </p:cNvSpPr>
          <p:nvPr>
            <p:ph type="sldImg"/>
          </p:nvPr>
        </p:nvSpPr>
        <p:spPr>
          <a:solidFill>
            <a:srgbClr val="FFFFFF"/>
          </a:solidFill>
          <a:ln/>
        </p:spPr>
      </p:sp>
      <p:sp>
        <p:nvSpPr>
          <p:cNvPr id="145411"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noTextEdit="1"/>
          </p:cNvSpPr>
          <p:nvPr>
            <p:ph type="sldImg"/>
          </p:nvPr>
        </p:nvSpPr>
        <p:spPr>
          <a:solidFill>
            <a:srgbClr val="FFFFFF"/>
          </a:solidFill>
          <a:ln/>
        </p:spPr>
      </p:sp>
      <p:sp>
        <p:nvSpPr>
          <p:cNvPr id="146435"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noTextEdit="1"/>
          </p:cNvSpPr>
          <p:nvPr>
            <p:ph type="sldImg"/>
          </p:nvPr>
        </p:nvSpPr>
        <p:spPr>
          <a:solidFill>
            <a:srgbClr val="FFFFFF"/>
          </a:solidFill>
          <a:ln/>
        </p:spPr>
      </p:sp>
      <p:sp>
        <p:nvSpPr>
          <p:cNvPr id="147459"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noTextEdit="1"/>
          </p:cNvSpPr>
          <p:nvPr>
            <p:ph type="sldImg"/>
          </p:nvPr>
        </p:nvSpPr>
        <p:spPr>
          <a:solidFill>
            <a:srgbClr val="FFFFFF"/>
          </a:solidFill>
          <a:ln/>
        </p:spPr>
      </p:sp>
      <p:sp>
        <p:nvSpPr>
          <p:cNvPr id="148483"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noTextEdit="1"/>
          </p:cNvSpPr>
          <p:nvPr>
            <p:ph type="sldImg"/>
          </p:nvPr>
        </p:nvSpPr>
        <p:spPr>
          <a:solidFill>
            <a:srgbClr val="FFFFFF"/>
          </a:solidFill>
          <a:ln/>
        </p:spPr>
      </p:sp>
      <p:sp>
        <p:nvSpPr>
          <p:cNvPr id="149507"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noTextEdit="1"/>
          </p:cNvSpPr>
          <p:nvPr>
            <p:ph type="sldImg"/>
          </p:nvPr>
        </p:nvSpPr>
        <p:spPr>
          <a:solidFill>
            <a:srgbClr val="FFFFFF"/>
          </a:solidFill>
          <a:ln/>
        </p:spPr>
      </p:sp>
      <p:sp>
        <p:nvSpPr>
          <p:cNvPr id="150531"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noTextEdit="1"/>
          </p:cNvSpPr>
          <p:nvPr>
            <p:ph type="sldImg"/>
          </p:nvPr>
        </p:nvSpPr>
        <p:spPr>
          <a:solidFill>
            <a:srgbClr val="FFFFFF"/>
          </a:solidFill>
          <a:ln/>
        </p:spPr>
      </p:sp>
      <p:sp>
        <p:nvSpPr>
          <p:cNvPr id="151555"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noTextEdit="1"/>
          </p:cNvSpPr>
          <p:nvPr>
            <p:ph type="sldImg"/>
          </p:nvPr>
        </p:nvSpPr>
        <p:spPr>
          <a:solidFill>
            <a:srgbClr val="FFFFFF"/>
          </a:solidFill>
          <a:ln/>
        </p:spPr>
      </p:sp>
      <p:sp>
        <p:nvSpPr>
          <p:cNvPr id="152579"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16739"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noTextEdit="1"/>
          </p:cNvSpPr>
          <p:nvPr>
            <p:ph type="sldImg"/>
          </p:nvPr>
        </p:nvSpPr>
        <p:spPr>
          <a:solidFill>
            <a:srgbClr val="FFFFFF"/>
          </a:solidFill>
          <a:ln/>
        </p:spPr>
      </p:sp>
      <p:sp>
        <p:nvSpPr>
          <p:cNvPr id="153603"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noTextEdit="1"/>
          </p:cNvSpPr>
          <p:nvPr>
            <p:ph type="sldImg"/>
          </p:nvPr>
        </p:nvSpPr>
        <p:spPr>
          <a:solidFill>
            <a:srgbClr val="FFFFFF"/>
          </a:solidFill>
          <a:ln/>
        </p:spPr>
      </p:sp>
      <p:sp>
        <p:nvSpPr>
          <p:cNvPr id="154627"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noTextEdit="1"/>
          </p:cNvSpPr>
          <p:nvPr>
            <p:ph type="sldImg"/>
          </p:nvPr>
        </p:nvSpPr>
        <p:spPr>
          <a:solidFill>
            <a:srgbClr val="FFFFFF"/>
          </a:solidFill>
          <a:ln/>
        </p:spPr>
      </p:sp>
      <p:sp>
        <p:nvSpPr>
          <p:cNvPr id="155651"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noTextEdit="1"/>
          </p:cNvSpPr>
          <p:nvPr>
            <p:ph type="sldImg"/>
          </p:nvPr>
        </p:nvSpPr>
        <p:spPr>
          <a:solidFill>
            <a:srgbClr val="FFFFFF"/>
          </a:solidFill>
          <a:ln/>
        </p:spPr>
      </p:sp>
      <p:sp>
        <p:nvSpPr>
          <p:cNvPr id="156675"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noTextEdit="1"/>
          </p:cNvSpPr>
          <p:nvPr>
            <p:ph type="sldImg"/>
          </p:nvPr>
        </p:nvSpPr>
        <p:spPr>
          <a:solidFill>
            <a:srgbClr val="FFFFFF"/>
          </a:solidFill>
          <a:ln/>
        </p:spPr>
      </p:sp>
      <p:sp>
        <p:nvSpPr>
          <p:cNvPr id="157699"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noTextEdit="1"/>
          </p:cNvSpPr>
          <p:nvPr>
            <p:ph type="sldImg"/>
          </p:nvPr>
        </p:nvSpPr>
        <p:spPr>
          <a:solidFill>
            <a:srgbClr val="FFFFFF"/>
          </a:solidFill>
          <a:ln/>
        </p:spPr>
      </p:sp>
      <p:sp>
        <p:nvSpPr>
          <p:cNvPr id="158723"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noTextEdit="1"/>
          </p:cNvSpPr>
          <p:nvPr>
            <p:ph type="sldImg"/>
          </p:nvPr>
        </p:nvSpPr>
        <p:spPr>
          <a:solidFill>
            <a:srgbClr val="FFFFFF"/>
          </a:solidFill>
          <a:ln/>
        </p:spPr>
      </p:sp>
      <p:sp>
        <p:nvSpPr>
          <p:cNvPr id="159747"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noTextEdit="1"/>
          </p:cNvSpPr>
          <p:nvPr>
            <p:ph type="sldImg"/>
          </p:nvPr>
        </p:nvSpPr>
        <p:spPr>
          <a:solidFill>
            <a:srgbClr val="FFFFFF"/>
          </a:solidFill>
          <a:ln/>
        </p:spPr>
      </p:sp>
      <p:sp>
        <p:nvSpPr>
          <p:cNvPr id="160771"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noTextEdit="1"/>
          </p:cNvSpPr>
          <p:nvPr>
            <p:ph type="sldImg"/>
          </p:nvPr>
        </p:nvSpPr>
        <p:spPr>
          <a:solidFill>
            <a:srgbClr val="FFFFFF"/>
          </a:solidFill>
          <a:ln/>
        </p:spPr>
      </p:sp>
      <p:sp>
        <p:nvSpPr>
          <p:cNvPr id="161795"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noTextEdit="1"/>
          </p:cNvSpPr>
          <p:nvPr>
            <p:ph type="sldImg"/>
          </p:nvPr>
        </p:nvSpPr>
        <p:spPr>
          <a:solidFill>
            <a:srgbClr val="FFFFFF"/>
          </a:solidFill>
          <a:ln/>
        </p:spPr>
      </p:sp>
      <p:sp>
        <p:nvSpPr>
          <p:cNvPr id="162819"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17763"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noTextEdit="1"/>
          </p:cNvSpPr>
          <p:nvPr>
            <p:ph type="sldImg"/>
          </p:nvPr>
        </p:nvSpPr>
        <p:spPr>
          <a:solidFill>
            <a:srgbClr val="FFFFFF"/>
          </a:solidFill>
          <a:ln/>
        </p:spPr>
      </p:sp>
      <p:sp>
        <p:nvSpPr>
          <p:cNvPr id="163843"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noTextEdit="1"/>
          </p:cNvSpPr>
          <p:nvPr>
            <p:ph type="sldImg"/>
          </p:nvPr>
        </p:nvSpPr>
        <p:spPr>
          <a:solidFill>
            <a:srgbClr val="FFFFFF"/>
          </a:solidFill>
          <a:ln/>
        </p:spPr>
      </p:sp>
      <p:sp>
        <p:nvSpPr>
          <p:cNvPr id="164867"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noTextEdit="1"/>
          </p:cNvSpPr>
          <p:nvPr>
            <p:ph type="sldImg"/>
          </p:nvPr>
        </p:nvSpPr>
        <p:spPr>
          <a:solidFill>
            <a:srgbClr val="FFFFFF"/>
          </a:solidFill>
          <a:ln/>
        </p:spPr>
      </p:sp>
      <p:sp>
        <p:nvSpPr>
          <p:cNvPr id="165891" name="Rectangle 3"/>
          <p:cNvSpPr>
            <a:spLocks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ph type="body" idx="1"/>
          </p:nvPr>
        </p:nvSpPr>
        <p:spPr>
          <a:xfrm>
            <a:off x="803275" y="4121150"/>
            <a:ext cx="5048250" cy="3659188"/>
          </a:xfrm>
          <a:noFill/>
          <a:ln w="9525"/>
        </p:spPr>
        <p:txBody>
          <a:bodyPr lIns="90487" tIns="44450" rIns="90487" bIns="44450"/>
          <a:lstStyle/>
          <a:p>
            <a:endParaRPr lang="en-US" smtClean="0"/>
          </a:p>
        </p:txBody>
      </p:sp>
      <p:sp>
        <p:nvSpPr>
          <p:cNvPr id="166915" name="Rectangle 3"/>
          <p:cNvSpPr>
            <a:spLocks noChangeArrowheads="1" noTextEdit="1"/>
          </p:cNvSpPr>
          <p:nvPr>
            <p:ph type="sldImg"/>
          </p:nvPr>
        </p:nvSpPr>
        <p:spPr>
          <a:xfrm>
            <a:off x="1304925" y="757238"/>
            <a:ext cx="4046538" cy="3036887"/>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18787"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19811"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20835" name="Rectangle 3"/>
          <p:cNvSpPr>
            <a:spLocks noChangeArrowheads="1" noTextEdit="1"/>
          </p:cNvSpPr>
          <p:nvPr>
            <p:ph type="sldImg"/>
          </p:nvPr>
        </p:nvSpPr>
        <p:spPr>
          <a:xfrm>
            <a:off x="1306513" y="758825"/>
            <a:ext cx="4043362" cy="3033713"/>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a:xfrm>
            <a:off x="887413" y="4122738"/>
            <a:ext cx="4879975" cy="3652837"/>
          </a:xfrm>
          <a:noFill/>
          <a:ln w="9525"/>
        </p:spPr>
        <p:txBody>
          <a:bodyPr lIns="83421" tIns="40978" rIns="83421" bIns="40978"/>
          <a:lstStyle/>
          <a:p>
            <a:endParaRPr lang="en-US" smtClean="0"/>
          </a:p>
        </p:txBody>
      </p:sp>
      <p:sp>
        <p:nvSpPr>
          <p:cNvPr id="121859" name="Rectangle 3"/>
          <p:cNvSpPr>
            <a:spLocks noChangeArrowheads="1" noTextEdit="1"/>
          </p:cNvSpPr>
          <p:nvPr>
            <p:ph type="sldImg"/>
          </p:nvPr>
        </p:nvSpPr>
        <p:spPr>
          <a:xfrm>
            <a:off x="1306513" y="758825"/>
            <a:ext cx="4043362" cy="3033713"/>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363538" cy="68294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a:p>
        </p:txBody>
      </p:sp>
      <p:sp>
        <p:nvSpPr>
          <p:cNvPr id="5" name="Rectangle 4"/>
          <p:cNvSpPr/>
          <p:nvPr/>
        </p:nvSpPr>
        <p:spPr>
          <a:xfrm>
            <a:off x="307975" y="677863"/>
            <a:ext cx="460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6" name="Rectangle 5"/>
          <p:cNvSpPr/>
          <p:nvPr/>
        </p:nvSpPr>
        <p:spPr>
          <a:xfrm>
            <a:off x="268288" y="677863"/>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7" name="Rectangle 6"/>
          <p:cNvSpPr/>
          <p:nvPr/>
        </p:nvSpPr>
        <p:spPr>
          <a:xfrm>
            <a:off x="249238" y="677863"/>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a:p>
        </p:txBody>
      </p:sp>
      <p:sp>
        <p:nvSpPr>
          <p:cNvPr id="10" name="Rectangle 9"/>
          <p:cNvSpPr/>
          <p:nvPr/>
        </p:nvSpPr>
        <p:spPr>
          <a:xfrm>
            <a:off x="220663" y="677863"/>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11" name="Rectangle 10"/>
          <p:cNvSpPr/>
          <p:nvPr/>
        </p:nvSpPr>
        <p:spPr>
          <a:xfrm>
            <a:off x="254000" y="5029200"/>
            <a:ext cx="73025" cy="168433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a:p>
        </p:txBody>
      </p:sp>
      <p:sp>
        <p:nvSpPr>
          <p:cNvPr id="12" name="Rectangle 11"/>
          <p:cNvSpPr/>
          <p:nvPr/>
        </p:nvSpPr>
        <p:spPr>
          <a:xfrm>
            <a:off x="254000" y="477837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a:p>
        </p:txBody>
      </p:sp>
      <p:sp>
        <p:nvSpPr>
          <p:cNvPr id="13" name="Rectangle 12"/>
          <p:cNvSpPr/>
          <p:nvPr/>
        </p:nvSpPr>
        <p:spPr>
          <a:xfrm>
            <a:off x="254000" y="4621213"/>
            <a:ext cx="73025" cy="136525"/>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a:p>
        </p:txBody>
      </p:sp>
      <p:sp>
        <p:nvSpPr>
          <p:cNvPr id="14" name="Rectangle 13"/>
          <p:cNvSpPr/>
          <p:nvPr/>
        </p:nvSpPr>
        <p:spPr>
          <a:xfrm>
            <a:off x="254000" y="4525963"/>
            <a:ext cx="73025" cy="7302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8" name="Title 7"/>
          <p:cNvSpPr>
            <a:spLocks noGrp="1"/>
          </p:cNvSpPr>
          <p:nvPr>
            <p:ph type="ctrTitle"/>
          </p:nvPr>
        </p:nvSpPr>
        <p:spPr>
          <a:xfrm>
            <a:off x="910590" y="4327313"/>
            <a:ext cx="7740015" cy="1967789"/>
          </a:xfrm>
        </p:spPr>
        <p:txBody>
          <a:bodyPr/>
          <a:lstStyle>
            <a:lvl1pPr marR="9107"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910590" y="2824141"/>
            <a:ext cx="7740015" cy="1503172"/>
          </a:xfrm>
        </p:spPr>
        <p:txBody>
          <a:bodyPr lIns="100182" anchor="b"/>
          <a:lstStyle>
            <a:lvl1pPr marL="0" indent="0" algn="l">
              <a:spcBef>
                <a:spcPts val="0"/>
              </a:spcBef>
              <a:buNone/>
              <a:defRPr sz="2000">
                <a:solidFill>
                  <a:schemeClr val="tx1"/>
                </a:solidFill>
              </a:defRPr>
            </a:lvl1pPr>
            <a:lvl2pPr marL="455371" indent="0" algn="ctr">
              <a:buNone/>
            </a:lvl2pPr>
            <a:lvl3pPr marL="910742" indent="0" algn="ctr">
              <a:buNone/>
            </a:lvl3pPr>
            <a:lvl4pPr marL="1366114" indent="0" algn="ctr">
              <a:buNone/>
            </a:lvl4pPr>
            <a:lvl5pPr marL="1821485" indent="0" algn="ctr">
              <a:buNone/>
            </a:lvl5pPr>
            <a:lvl6pPr marL="2276856" indent="0" algn="ctr">
              <a:buNone/>
            </a:lvl6pPr>
            <a:lvl7pPr marL="2732227" indent="0" algn="ctr">
              <a:buNone/>
            </a:lvl7pPr>
            <a:lvl8pPr marL="3187598" indent="0" algn="ctr">
              <a:buNone/>
            </a:lvl8pPr>
            <a:lvl9pPr marL="3642970" indent="0" algn="ctr">
              <a:buNone/>
            </a:lvl9pPr>
            <a:extLst/>
          </a:lstStyle>
          <a:p>
            <a:r>
              <a:rPr lang="en-US" smtClean="0"/>
              <a:t>Click to edit Master subtitle style</a:t>
            </a:r>
            <a:endParaRPr lang="en-US"/>
          </a:p>
        </p:txBody>
      </p:sp>
      <p:sp>
        <p:nvSpPr>
          <p:cNvPr id="15" name="Date Placeholder 27"/>
          <p:cNvSpPr>
            <a:spLocks noGrp="1"/>
          </p:cNvSpPr>
          <p:nvPr>
            <p:ph type="dt" sz="half" idx="10"/>
          </p:nvPr>
        </p:nvSpPr>
        <p:spPr/>
        <p:txBody>
          <a:bodyPr/>
          <a:lstStyle>
            <a:lvl1pPr>
              <a:defRPr/>
            </a:lvl1pPr>
            <a:extLst/>
          </a:lstStyle>
          <a:p>
            <a:pPr>
              <a:defRPr/>
            </a:pPr>
            <a:fld id="{BC674128-DDBC-4D5E-BD82-9470265B27FC}" type="datetimeFigureOut">
              <a:rPr lang="en-US"/>
              <a:pPr>
                <a:defRPr/>
              </a:pPr>
              <a:t>5/30/2024</a:t>
            </a:fld>
            <a:endParaRPr lang="en-US" dirty="0"/>
          </a:p>
        </p:txBody>
      </p:sp>
      <p:sp>
        <p:nvSpPr>
          <p:cNvPr id="16" name="Footer Placeholder 16"/>
          <p:cNvSpPr>
            <a:spLocks noGrp="1"/>
          </p:cNvSpPr>
          <p:nvPr>
            <p:ph type="ftr" sz="quarter" idx="11"/>
          </p:nvPr>
        </p:nvSpPr>
        <p:spPr/>
        <p:txBody>
          <a:bodyPr/>
          <a:lstStyle>
            <a:lvl1pPr>
              <a:defRPr/>
            </a:lvl1pPr>
            <a:extLst/>
          </a:lstStyle>
          <a:p>
            <a:pPr>
              <a:defRPr/>
            </a:pPr>
            <a:endParaRPr lang="en-US"/>
          </a:p>
        </p:txBody>
      </p:sp>
      <p:sp>
        <p:nvSpPr>
          <p:cNvPr id="17" name="Slide Number Placeholder 28"/>
          <p:cNvSpPr>
            <a:spLocks noGrp="1"/>
          </p:cNvSpPr>
          <p:nvPr>
            <p:ph type="sldNum" sz="quarter" idx="12"/>
          </p:nvPr>
        </p:nvSpPr>
        <p:spPr/>
        <p:txBody>
          <a:bodyPr/>
          <a:lstStyle>
            <a:lvl1pPr>
              <a:defRPr/>
            </a:lvl1pPr>
            <a:extLst/>
          </a:lstStyle>
          <a:p>
            <a:pPr>
              <a:defRPr/>
            </a:pPr>
            <a:fld id="{D4FA4104-40DB-4CF6-B379-0452D4AE59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82FD5EC-1439-413B-A203-41BD1612840D}" type="datetimeFigureOut">
              <a:rPr lang="en-US"/>
              <a:pPr>
                <a:defRPr/>
              </a:pPr>
              <a:t>5/30/2024</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5ED539D-B2C0-4208-A05F-9787FC08D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1778" y="273622"/>
            <a:ext cx="1972945" cy="5829853"/>
          </a:xfrm>
        </p:spPr>
        <p:txBody>
          <a:bodyPr vert="eaVert" anchor="ct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7060" y="273622"/>
            <a:ext cx="5842953" cy="5829853"/>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AEAFF58-D1C8-42C3-8E12-FAD6C4E3738F}" type="datetimeFigureOut">
              <a:rPr lang="en-US"/>
              <a:pPr>
                <a:defRPr/>
              </a:pPr>
              <a:t>5/30/2024</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F95D9FBE-4CAB-4157-B39C-FC76F140705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10E30C5C-F85A-4CF1-8BC8-2A479836602D}" type="datetimeFigureOut">
              <a:rPr lang="en-US"/>
              <a:pPr>
                <a:defRPr/>
              </a:pPr>
              <a:t>5/30/2024</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4F8CD80C-25A0-4F87-B598-CA0D92F2533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3"/>
          <p:cNvSpPr>
            <a:spLocks/>
          </p:cNvSpPr>
          <p:nvPr/>
        </p:nvSpPr>
        <p:spPr bwMode="auto">
          <a:xfrm>
            <a:off x="4808538" y="1069975"/>
            <a:ext cx="4303712" cy="5768975"/>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lIns="91074" tIns="45537" rIns="91074" bIns="45537"/>
          <a:lstStyle>
            <a:extLst/>
          </a:lstStyle>
          <a:p>
            <a:pPr>
              <a:defRPr/>
            </a:pPr>
            <a:endParaRPr lang="en-US"/>
          </a:p>
        </p:txBody>
      </p:sp>
      <p:sp>
        <p:nvSpPr>
          <p:cNvPr id="5" name="Freeform 4"/>
          <p:cNvSpPr>
            <a:spLocks/>
          </p:cNvSpPr>
          <p:nvPr/>
        </p:nvSpPr>
        <p:spPr bwMode="auto">
          <a:xfrm>
            <a:off x="373063" y="0"/>
            <a:ext cx="5491162" cy="6591300"/>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lIns="91074" tIns="45537" rIns="91074" bIns="45537"/>
          <a:lstStyle>
            <a:extLst/>
          </a:lstStyle>
          <a:p>
            <a:pPr>
              <a:defRPr/>
            </a:pPr>
            <a:endParaRPr lang="en-US"/>
          </a:p>
        </p:txBody>
      </p:sp>
      <p:sp>
        <p:nvSpPr>
          <p:cNvPr id="6" name="Freeform 5"/>
          <p:cNvSpPr>
            <a:spLocks/>
          </p:cNvSpPr>
          <p:nvPr/>
        </p:nvSpPr>
        <p:spPr bwMode="auto">
          <a:xfrm rot="5236414">
            <a:off x="4443413" y="1477963"/>
            <a:ext cx="4098925" cy="1184275"/>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lIns="91074" tIns="45537" rIns="91074" bIns="45537"/>
          <a:lstStyle>
            <a:extLst/>
          </a:lstStyle>
          <a:p>
            <a:pPr>
              <a:defRPr/>
            </a:pPr>
            <a:endParaRPr lang="en-US"/>
          </a:p>
        </p:txBody>
      </p:sp>
      <p:sp>
        <p:nvSpPr>
          <p:cNvPr id="7" name="Freeform 6"/>
          <p:cNvSpPr>
            <a:spLocks/>
          </p:cNvSpPr>
          <p:nvPr/>
        </p:nvSpPr>
        <p:spPr bwMode="auto">
          <a:xfrm>
            <a:off x="5918200" y="0"/>
            <a:ext cx="2732088" cy="4251325"/>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91074" tIns="45537" rIns="91074" bIns="45537"/>
          <a:lstStyle>
            <a:extLst/>
          </a:lstStyle>
          <a:p>
            <a:pPr>
              <a:defRPr/>
            </a:pPr>
            <a:endParaRPr lang="en-US"/>
          </a:p>
        </p:txBody>
      </p:sp>
      <p:sp>
        <p:nvSpPr>
          <p:cNvPr id="8" name="Freeform 7"/>
          <p:cNvSpPr>
            <a:spLocks/>
          </p:cNvSpPr>
          <p:nvPr/>
        </p:nvSpPr>
        <p:spPr bwMode="auto">
          <a:xfrm>
            <a:off x="5918200" y="4251325"/>
            <a:ext cx="3187700" cy="1138238"/>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91074" tIns="45537" rIns="91074" bIns="45537"/>
          <a:lstStyle>
            <a:extLst/>
          </a:lstStyle>
          <a:p>
            <a:pPr>
              <a:defRPr/>
            </a:pPr>
            <a:endParaRPr lang="en-US"/>
          </a:p>
        </p:txBody>
      </p:sp>
      <p:sp>
        <p:nvSpPr>
          <p:cNvPr id="9" name="Freeform 8"/>
          <p:cNvSpPr>
            <a:spLocks/>
          </p:cNvSpPr>
          <p:nvPr/>
        </p:nvSpPr>
        <p:spPr bwMode="auto">
          <a:xfrm>
            <a:off x="5918200" y="0"/>
            <a:ext cx="1366838" cy="4251325"/>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91074" tIns="45537" rIns="91074" bIns="45537"/>
          <a:lstStyle>
            <a:extLst/>
          </a:lstStyle>
          <a:p>
            <a:pPr>
              <a:defRPr/>
            </a:pPr>
            <a:endParaRPr lang="en-US"/>
          </a:p>
        </p:txBody>
      </p:sp>
      <p:sp>
        <p:nvSpPr>
          <p:cNvPr id="10" name="Freeform 9"/>
          <p:cNvSpPr>
            <a:spLocks/>
          </p:cNvSpPr>
          <p:nvPr/>
        </p:nvSpPr>
        <p:spPr bwMode="auto">
          <a:xfrm>
            <a:off x="5922963" y="4230688"/>
            <a:ext cx="2082800" cy="2601912"/>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91074" tIns="45537" rIns="91074" bIns="45537"/>
          <a:lstStyle>
            <a:extLst/>
          </a:lstStyle>
          <a:p>
            <a:pPr>
              <a:defRPr/>
            </a:pPr>
            <a:endParaRPr lang="en-US"/>
          </a:p>
        </p:txBody>
      </p:sp>
      <p:sp>
        <p:nvSpPr>
          <p:cNvPr id="11" name="Freeform 10"/>
          <p:cNvSpPr>
            <a:spLocks/>
          </p:cNvSpPr>
          <p:nvPr/>
        </p:nvSpPr>
        <p:spPr bwMode="auto">
          <a:xfrm>
            <a:off x="5918200" y="4251325"/>
            <a:ext cx="1593850" cy="2581275"/>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91074" tIns="45537" rIns="91074" bIns="45537"/>
          <a:lstStyle>
            <a:extLst/>
          </a:lstStyle>
          <a:p>
            <a:pPr>
              <a:defRPr/>
            </a:pPr>
            <a:endParaRPr lang="en-US"/>
          </a:p>
        </p:txBody>
      </p:sp>
      <p:sp>
        <p:nvSpPr>
          <p:cNvPr id="12" name="Freeform 11"/>
          <p:cNvSpPr>
            <a:spLocks/>
          </p:cNvSpPr>
          <p:nvPr/>
        </p:nvSpPr>
        <p:spPr bwMode="auto">
          <a:xfrm>
            <a:off x="5918200" y="1366838"/>
            <a:ext cx="3187700" cy="2884487"/>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91074" tIns="45537" rIns="91074" bIns="45537"/>
          <a:lstStyle>
            <a:extLst/>
          </a:lstStyle>
          <a:p>
            <a:pPr>
              <a:defRPr/>
            </a:pPr>
            <a:endParaRPr lang="en-US"/>
          </a:p>
        </p:txBody>
      </p:sp>
      <p:sp>
        <p:nvSpPr>
          <p:cNvPr id="13" name="Freeform 12"/>
          <p:cNvSpPr>
            <a:spLocks/>
          </p:cNvSpPr>
          <p:nvPr/>
        </p:nvSpPr>
        <p:spPr bwMode="auto">
          <a:xfrm>
            <a:off x="5918200" y="1746250"/>
            <a:ext cx="3187700" cy="2505075"/>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91074" tIns="45537" rIns="91074" bIns="45537"/>
          <a:lstStyle>
            <a:extLst/>
          </a:lstStyle>
          <a:p>
            <a:pPr>
              <a:defRPr/>
            </a:pPr>
            <a:endParaRPr lang="en-US"/>
          </a:p>
        </p:txBody>
      </p:sp>
      <p:sp>
        <p:nvSpPr>
          <p:cNvPr id="14" name="Freeform 13"/>
          <p:cNvSpPr>
            <a:spLocks/>
          </p:cNvSpPr>
          <p:nvPr/>
        </p:nvSpPr>
        <p:spPr bwMode="auto">
          <a:xfrm>
            <a:off x="985838" y="4251325"/>
            <a:ext cx="4932362" cy="2581275"/>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91074" tIns="45537" rIns="91074" bIns="45537"/>
          <a:lstStyle>
            <a:extLst/>
          </a:lstStyle>
          <a:p>
            <a:pPr>
              <a:defRPr/>
            </a:pPr>
            <a:endParaRPr lang="en-US"/>
          </a:p>
        </p:txBody>
      </p:sp>
      <p:sp>
        <p:nvSpPr>
          <p:cNvPr id="15" name="Freeform 14"/>
          <p:cNvSpPr>
            <a:spLocks/>
          </p:cNvSpPr>
          <p:nvPr/>
        </p:nvSpPr>
        <p:spPr bwMode="auto">
          <a:xfrm>
            <a:off x="531813" y="4251325"/>
            <a:ext cx="5311775" cy="2581275"/>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91074" tIns="45537" rIns="91074" bIns="45537"/>
          <a:lstStyle>
            <a:extLst/>
          </a:lstStyle>
          <a:p>
            <a:pPr>
              <a:defRPr/>
            </a:pPr>
            <a:endParaRPr lang="en-US"/>
          </a:p>
        </p:txBody>
      </p:sp>
      <p:sp>
        <p:nvSpPr>
          <p:cNvPr id="16" name="Freeform 15"/>
          <p:cNvSpPr>
            <a:spLocks/>
          </p:cNvSpPr>
          <p:nvPr/>
        </p:nvSpPr>
        <p:spPr bwMode="auto">
          <a:xfrm>
            <a:off x="365125" y="2428875"/>
            <a:ext cx="5614988" cy="182245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91074" tIns="45537" rIns="91074" bIns="45537"/>
          <a:lstStyle>
            <a:extLst/>
          </a:lstStyle>
          <a:p>
            <a:pPr>
              <a:defRPr/>
            </a:pPr>
            <a:endParaRPr lang="en-US"/>
          </a:p>
        </p:txBody>
      </p:sp>
      <p:sp>
        <p:nvSpPr>
          <p:cNvPr id="17" name="Freeform 16"/>
          <p:cNvSpPr>
            <a:spLocks/>
          </p:cNvSpPr>
          <p:nvPr/>
        </p:nvSpPr>
        <p:spPr bwMode="auto">
          <a:xfrm>
            <a:off x="365125" y="2125663"/>
            <a:ext cx="5614988" cy="2125662"/>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lIns="91074" tIns="45537" rIns="91074" bIns="45537"/>
          <a:lstStyle>
            <a:extLst/>
          </a:lstStyle>
          <a:p>
            <a:pPr>
              <a:defRPr/>
            </a:pPr>
            <a:endParaRPr lang="en-US"/>
          </a:p>
        </p:txBody>
      </p:sp>
      <p:sp>
        <p:nvSpPr>
          <p:cNvPr id="18" name="Freeform 17"/>
          <p:cNvSpPr>
            <a:spLocks/>
          </p:cNvSpPr>
          <p:nvPr/>
        </p:nvSpPr>
        <p:spPr bwMode="auto">
          <a:xfrm>
            <a:off x="4552950" y="4251325"/>
            <a:ext cx="1365250" cy="2581275"/>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lIns="91074" tIns="45537" rIns="91074" bIns="45537"/>
          <a:lstStyle>
            <a:extLst/>
          </a:lstStyle>
          <a:p>
            <a:pPr>
              <a:defRPr/>
            </a:pPr>
            <a:endParaRPr lang="en-US"/>
          </a:p>
        </p:txBody>
      </p:sp>
      <p:sp>
        <p:nvSpPr>
          <p:cNvPr id="19" name="Rectangle 18"/>
          <p:cNvSpPr/>
          <p:nvPr/>
        </p:nvSpPr>
        <p:spPr>
          <a:xfrm>
            <a:off x="361950" y="400050"/>
            <a:ext cx="8467725" cy="884238"/>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a:p>
        </p:txBody>
      </p:sp>
      <p:sp>
        <p:nvSpPr>
          <p:cNvPr id="20" name="Rectangle 19"/>
          <p:cNvSpPr/>
          <p:nvPr/>
        </p:nvSpPr>
        <p:spPr>
          <a:xfrm flipH="1">
            <a:off x="369888" y="677863"/>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21" name="Rectangle 20"/>
          <p:cNvSpPr/>
          <p:nvPr/>
        </p:nvSpPr>
        <p:spPr>
          <a:xfrm flipH="1">
            <a:off x="409575" y="677863"/>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22" name="Rectangle 21"/>
          <p:cNvSpPr/>
          <p:nvPr/>
        </p:nvSpPr>
        <p:spPr>
          <a:xfrm flipH="1">
            <a:off x="446088" y="677863"/>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a:p>
        </p:txBody>
      </p:sp>
      <p:sp>
        <p:nvSpPr>
          <p:cNvPr id="23" name="Rectangle 22"/>
          <p:cNvSpPr/>
          <p:nvPr/>
        </p:nvSpPr>
        <p:spPr>
          <a:xfrm flipH="1">
            <a:off x="474663" y="677863"/>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24" name="Rectangle 23"/>
          <p:cNvSpPr/>
          <p:nvPr/>
        </p:nvSpPr>
        <p:spPr>
          <a:xfrm>
            <a:off x="498475" y="677863"/>
            <a:ext cx="36513"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3" name="Text Placeholder 2"/>
          <p:cNvSpPr>
            <a:spLocks noGrp="1"/>
          </p:cNvSpPr>
          <p:nvPr>
            <p:ph type="body" idx="1"/>
          </p:nvPr>
        </p:nvSpPr>
        <p:spPr>
          <a:xfrm>
            <a:off x="703956" y="1346666"/>
            <a:ext cx="5694223" cy="973866"/>
          </a:xfrm>
        </p:spPr>
        <p:txBody>
          <a:bodyPr lIns="81967" bIns="0"/>
          <a:lstStyle>
            <a:lvl1pPr marL="54645"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703956" y="510168"/>
            <a:ext cx="8122463" cy="774361"/>
          </a:xfrm>
        </p:spPr>
        <p:txBody>
          <a:bodyPr tIns="63752"/>
          <a:lstStyle>
            <a:lvl1pPr algn="l">
              <a:buNone/>
              <a:defRPr sz="3800" b="0" cap="none" spc="-149" baseline="0"/>
            </a:lvl1pPr>
            <a:extLst/>
          </a:lstStyle>
          <a:p>
            <a:r>
              <a:rPr lang="en-US" smtClean="0"/>
              <a:t>Click to edit Master title style</a:t>
            </a:r>
            <a:endParaRPr lang="en-US"/>
          </a:p>
        </p:txBody>
      </p:sp>
      <p:sp>
        <p:nvSpPr>
          <p:cNvPr id="25" name="Date Placeholder 3"/>
          <p:cNvSpPr>
            <a:spLocks noGrp="1"/>
          </p:cNvSpPr>
          <p:nvPr>
            <p:ph type="dt" sz="half" idx="10"/>
          </p:nvPr>
        </p:nvSpPr>
        <p:spPr/>
        <p:txBody>
          <a:bodyPr/>
          <a:lstStyle>
            <a:lvl1pPr>
              <a:defRPr/>
            </a:lvl1pPr>
            <a:extLst/>
          </a:lstStyle>
          <a:p>
            <a:pPr>
              <a:defRPr/>
            </a:pPr>
            <a:fld id="{5AD9A43D-4B46-457B-B3D5-B4356116C338}" type="datetimeFigureOut">
              <a:rPr lang="en-US"/>
              <a:pPr>
                <a:defRPr/>
              </a:pPr>
              <a:t>5/30/2024</a:t>
            </a:fld>
            <a:endParaRPr lang="en-US" dirty="0"/>
          </a:p>
        </p:txBody>
      </p:sp>
      <p:sp>
        <p:nvSpPr>
          <p:cNvPr id="26" name="Footer Placeholder 4"/>
          <p:cNvSpPr>
            <a:spLocks noGrp="1"/>
          </p:cNvSpPr>
          <p:nvPr>
            <p:ph type="ftr" sz="quarter" idx="11"/>
          </p:nvPr>
        </p:nvSpPr>
        <p:spPr/>
        <p:txBody>
          <a:bodyPr/>
          <a:lstStyle>
            <a:lvl1pPr>
              <a:defRPr/>
            </a:lvl1pPr>
            <a:extLst/>
          </a:lstStyle>
          <a:p>
            <a:pPr>
              <a:defRPr/>
            </a:pPr>
            <a:endParaRPr lang="en-US"/>
          </a:p>
        </p:txBody>
      </p:sp>
      <p:sp>
        <p:nvSpPr>
          <p:cNvPr id="27" name="Slide Number Placeholder 5"/>
          <p:cNvSpPr>
            <a:spLocks noGrp="1"/>
          </p:cNvSpPr>
          <p:nvPr>
            <p:ph type="sldNum" sz="quarter" idx="12"/>
          </p:nvPr>
        </p:nvSpPr>
        <p:spPr/>
        <p:txBody>
          <a:bodyPr/>
          <a:lstStyle>
            <a:lvl1pPr>
              <a:defRPr/>
            </a:lvl1pPr>
            <a:extLst/>
          </a:lstStyle>
          <a:p>
            <a:pPr>
              <a:defRPr/>
            </a:pPr>
            <a:fld id="{4F9C832B-EF2E-4655-A5D0-1D946A9D4E5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5295" y="510168"/>
            <a:ext cx="8195310" cy="911013"/>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62409" y="1763944"/>
            <a:ext cx="4021773" cy="450920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5946" y="1763944"/>
            <a:ext cx="4021773" cy="450920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D49531C9-C6D8-4673-BBDF-B2C7D22FCE13}" type="datetimeFigureOut">
              <a:rPr lang="en-US"/>
              <a:pPr>
                <a:defRPr/>
              </a:pPr>
              <a:t>5/30/2024</a:t>
            </a:fld>
            <a:endParaRPr lang="en-US" dirty="0"/>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F77D093F-54A5-419D-AA3D-9FD4FB1EE7A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p:cNvSpPr/>
          <p:nvPr/>
        </p:nvSpPr>
        <p:spPr>
          <a:xfrm>
            <a:off x="0" y="400050"/>
            <a:ext cx="8829675" cy="884238"/>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a:p>
        </p:txBody>
      </p:sp>
      <p:sp>
        <p:nvSpPr>
          <p:cNvPr id="8" name="Rectangle 7"/>
          <p:cNvSpPr/>
          <p:nvPr/>
        </p:nvSpPr>
        <p:spPr>
          <a:xfrm>
            <a:off x="87313" y="677863"/>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9" name="Rectangle 8"/>
          <p:cNvSpPr/>
          <p:nvPr/>
        </p:nvSpPr>
        <p:spPr>
          <a:xfrm>
            <a:off x="47625" y="677863"/>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10" name="Rectangle 9"/>
          <p:cNvSpPr/>
          <p:nvPr/>
        </p:nvSpPr>
        <p:spPr>
          <a:xfrm>
            <a:off x="28575" y="677863"/>
            <a:ext cx="793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a:p>
        </p:txBody>
      </p:sp>
      <p:sp>
        <p:nvSpPr>
          <p:cNvPr id="11" name="Rectangle 10"/>
          <p:cNvSpPr/>
          <p:nvPr/>
        </p:nvSpPr>
        <p:spPr>
          <a:xfrm>
            <a:off x="0" y="677863"/>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12" name="Rectangle 11"/>
          <p:cNvSpPr/>
          <p:nvPr/>
        </p:nvSpPr>
        <p:spPr>
          <a:xfrm flipH="1">
            <a:off x="149225" y="677863"/>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13" name="Rectangle 12"/>
          <p:cNvSpPr/>
          <p:nvPr/>
        </p:nvSpPr>
        <p:spPr>
          <a:xfrm flipH="1">
            <a:off x="188913" y="677863"/>
            <a:ext cx="2698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14" name="Rectangle 13"/>
          <p:cNvSpPr/>
          <p:nvPr/>
        </p:nvSpPr>
        <p:spPr>
          <a:xfrm flipH="1">
            <a:off x="225425" y="677863"/>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a:p>
        </p:txBody>
      </p:sp>
      <p:sp>
        <p:nvSpPr>
          <p:cNvPr id="15" name="Rectangle 14"/>
          <p:cNvSpPr/>
          <p:nvPr/>
        </p:nvSpPr>
        <p:spPr>
          <a:xfrm flipH="1">
            <a:off x="254000" y="677863"/>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16" name="Rectangle 15"/>
          <p:cNvSpPr/>
          <p:nvPr/>
        </p:nvSpPr>
        <p:spPr>
          <a:xfrm>
            <a:off x="277813" y="677863"/>
            <a:ext cx="36512"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2" name="Title 1"/>
          <p:cNvSpPr>
            <a:spLocks noGrp="1"/>
          </p:cNvSpPr>
          <p:nvPr>
            <p:ph type="title"/>
          </p:nvPr>
        </p:nvSpPr>
        <p:spPr>
          <a:xfrm>
            <a:off x="502721" y="510168"/>
            <a:ext cx="7740015" cy="911013"/>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455295" y="1803047"/>
            <a:ext cx="4023354" cy="637393"/>
          </a:xfrm>
        </p:spPr>
        <p:txBody>
          <a:bodyPr anchor="ctr"/>
          <a:lstStyle>
            <a:lvl1pPr marL="72859"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25671" y="1803047"/>
            <a:ext cx="4024934" cy="637393"/>
          </a:xfrm>
        </p:spPr>
        <p:txBody>
          <a:bodyPr anchor="ctr"/>
          <a:lstStyle>
            <a:lvl1pPr marL="72859"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5295" y="2449929"/>
            <a:ext cx="4023354" cy="3944688"/>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25671" y="2449929"/>
            <a:ext cx="4024934" cy="3944688"/>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extLst/>
          </a:lstStyle>
          <a:p>
            <a:pPr>
              <a:defRPr/>
            </a:pPr>
            <a:fld id="{B4D3B3D1-565D-4E5D-A6A2-35E1588EDE1C}" type="datetimeFigureOut">
              <a:rPr lang="en-US"/>
              <a:pPr>
                <a:defRPr/>
              </a:pPr>
              <a:t>5/30/2024</a:t>
            </a:fld>
            <a:endParaRPr lang="en-US" dirty="0"/>
          </a:p>
        </p:txBody>
      </p:sp>
      <p:sp>
        <p:nvSpPr>
          <p:cNvPr id="18" name="Footer Placeholder 7"/>
          <p:cNvSpPr>
            <a:spLocks noGrp="1"/>
          </p:cNvSpPr>
          <p:nvPr>
            <p:ph type="ftr" sz="quarter" idx="11"/>
          </p:nvPr>
        </p:nvSpPr>
        <p:spPr/>
        <p:txBody>
          <a:bodyPr/>
          <a:lstStyle>
            <a:lvl1pPr>
              <a:defRPr/>
            </a:lvl1pPr>
            <a:extLst/>
          </a:lstStyle>
          <a:p>
            <a:pPr>
              <a:defRPr/>
            </a:pPr>
            <a:endParaRPr lang="en-US"/>
          </a:p>
        </p:txBody>
      </p:sp>
      <p:sp>
        <p:nvSpPr>
          <p:cNvPr id="19" name="Slide Number Placeholder 8"/>
          <p:cNvSpPr>
            <a:spLocks noGrp="1"/>
          </p:cNvSpPr>
          <p:nvPr>
            <p:ph type="sldNum" sz="quarter" idx="12"/>
          </p:nvPr>
        </p:nvSpPr>
        <p:spPr/>
        <p:txBody>
          <a:bodyPr/>
          <a:lstStyle>
            <a:lvl1pPr>
              <a:defRPr/>
            </a:lvl1pPr>
            <a:extLst/>
          </a:lstStyle>
          <a:p>
            <a:pPr>
              <a:defRPr/>
            </a:pPr>
            <a:fld id="{9E800B5F-505C-4843-85DD-1B09EC701EF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0590" y="510168"/>
            <a:ext cx="7740015" cy="911013"/>
          </a:xfrm>
        </p:spPr>
        <p:txBody>
          <a:bodyPr/>
          <a:lstStyle>
            <a:lvl1pPr>
              <a:defRPr sz="4000" cap="none" baseline="0"/>
            </a:lvl1pPr>
            <a:extLst/>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8939DAAE-B01F-491D-8BD9-8EBF073E4AE2}" type="datetimeFigureOut">
              <a:rPr lang="en-US"/>
              <a:pPr>
                <a:defRPr/>
              </a:pPr>
              <a:t>5/30/2024</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4AB6AE0B-D828-4D6B-B2C7-2EE6A605FE5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02CEDDDB-1945-4D86-B742-B8643F52F3C1}" type="datetimeFigureOut">
              <a:rPr lang="en-US"/>
              <a:pPr>
                <a:defRPr/>
              </a:pPr>
              <a:t>5/30/2024</a:t>
            </a:fld>
            <a:endParaRPr lang="en-US" dirty="0"/>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p:txBody>
          <a:bodyPr/>
          <a:lstStyle>
            <a:lvl1pPr>
              <a:defRPr/>
            </a:lvl1pPr>
            <a:extLst/>
          </a:lstStyle>
          <a:p>
            <a:pPr>
              <a:defRPr/>
            </a:pPr>
            <a:fld id="{3D67AF18-4435-49FE-9A9F-BCC0980957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943" y="272039"/>
            <a:ext cx="8195310" cy="1157746"/>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682942" y="1429785"/>
            <a:ext cx="2504123" cy="4555067"/>
          </a:xfrm>
        </p:spPr>
        <p:txBody>
          <a:bodyPr/>
          <a:lstStyle>
            <a:lvl1pPr marL="54645"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3414713" y="1429785"/>
            <a:ext cx="5463540" cy="4555067"/>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FF25EABD-79CD-4271-9FB8-5A1835D8261B}" type="datetimeFigureOut">
              <a:rPr lang="en-US"/>
              <a:pPr>
                <a:defRPr/>
              </a:pPr>
              <a:t>5/30/2024</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10F2401-1FC4-4407-9E1D-390910A5451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366713" y="0"/>
            <a:ext cx="8740775" cy="187166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a:p>
        </p:txBody>
      </p:sp>
      <p:cxnSp>
        <p:nvCxnSpPr>
          <p:cNvPr id="6" name="Straight Connector 5"/>
          <p:cNvCxnSpPr/>
          <p:nvPr/>
        </p:nvCxnSpPr>
        <p:spPr>
          <a:xfrm flipV="1">
            <a:off x="361950" y="1878013"/>
            <a:ext cx="8745538"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19"/>
          <p:cNvGrpSpPr>
            <a:grpSpLocks/>
          </p:cNvGrpSpPr>
          <p:nvPr/>
        </p:nvGrpSpPr>
        <p:grpSpPr bwMode="auto">
          <a:xfrm rot="5400000">
            <a:off x="8479631" y="1215232"/>
            <a:ext cx="131763" cy="127000"/>
            <a:chOff x="6668087" y="1297746"/>
            <a:chExt cx="161840" cy="156602"/>
          </a:xfrm>
        </p:grpSpPr>
        <p:cxnSp>
          <p:nvCxnSpPr>
            <p:cNvPr id="8" name="Straight Connector 7"/>
            <p:cNvCxnSpPr/>
            <p:nvPr/>
          </p:nvCxnSpPr>
          <p:spPr>
            <a:xfrm rot="16200000">
              <a:off x="6664014" y="1313562"/>
              <a:ext cx="88089"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V="1">
              <a:off x="6685391" y="1391707"/>
              <a:ext cx="125282"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a:off x="6744934" y="1312588"/>
              <a:ext cx="88089"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25"/>
          <p:cNvGrpSpPr>
            <a:grpSpLocks/>
          </p:cNvGrpSpPr>
          <p:nvPr/>
        </p:nvGrpSpPr>
        <p:grpSpPr bwMode="auto">
          <a:xfrm rot="5400000">
            <a:off x="8630444" y="1366044"/>
            <a:ext cx="133350" cy="128588"/>
            <a:chOff x="6668087" y="1297746"/>
            <a:chExt cx="161840" cy="156602"/>
          </a:xfrm>
        </p:grpSpPr>
        <p:cxnSp>
          <p:nvCxnSpPr>
            <p:cNvPr id="12" name="Straight Connector 11"/>
            <p:cNvCxnSpPr/>
            <p:nvPr/>
          </p:nvCxnSpPr>
          <p:spPr>
            <a:xfrm rot="16200000">
              <a:off x="6664080" y="1290153"/>
              <a:ext cx="88934" cy="8092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686173" y="1391514"/>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a:off x="6744036" y="1289189"/>
              <a:ext cx="88934" cy="8284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p:cNvGrpSpPr>
            <a:grpSpLocks/>
          </p:cNvGrpSpPr>
          <p:nvPr/>
        </p:nvGrpSpPr>
        <p:grpSpPr bwMode="auto">
          <a:xfrm rot="5400000">
            <a:off x="8285163" y="1470025"/>
            <a:ext cx="133350" cy="127000"/>
            <a:chOff x="6668087" y="1297746"/>
            <a:chExt cx="161840" cy="156602"/>
          </a:xfrm>
        </p:grpSpPr>
        <p:cxnSp>
          <p:nvCxnSpPr>
            <p:cNvPr id="16" name="Straight Connector 15"/>
            <p:cNvCxnSpPr/>
            <p:nvPr/>
          </p:nvCxnSpPr>
          <p:spPr>
            <a:xfrm rot="16200000">
              <a:off x="6664502" y="1313076"/>
              <a:ext cx="88089" cy="8092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V="1">
              <a:off x="6686366" y="1391707"/>
              <a:ext cx="125282"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a:off x="6744459" y="1312113"/>
              <a:ext cx="88089" cy="8284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0590" y="439617"/>
            <a:ext cx="6829425" cy="699150"/>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366499" y="1886767"/>
            <a:ext cx="8741664" cy="4941773"/>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0590" y="1145884"/>
            <a:ext cx="6829425" cy="683260"/>
          </a:xfrm>
        </p:spPr>
        <p:txBody>
          <a:bodyPr/>
          <a:lstStyle>
            <a:lvl1pPr marL="2732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9" name="Date Placeholder 4"/>
          <p:cNvSpPr>
            <a:spLocks noGrp="1"/>
          </p:cNvSpPr>
          <p:nvPr>
            <p:ph type="dt" sz="half" idx="10"/>
          </p:nvPr>
        </p:nvSpPr>
        <p:spPr>
          <a:xfrm>
            <a:off x="6450013" y="55563"/>
            <a:ext cx="2124075" cy="363537"/>
          </a:xfrm>
        </p:spPr>
        <p:txBody>
          <a:bodyPr/>
          <a:lstStyle>
            <a:lvl1pPr>
              <a:defRPr/>
            </a:lvl1pPr>
            <a:extLst/>
          </a:lstStyle>
          <a:p>
            <a:pPr>
              <a:defRPr/>
            </a:pPr>
            <a:fld id="{5708B946-68E6-42EE-9D2F-78F09F1FAF58}" type="datetimeFigureOut">
              <a:rPr lang="en-US"/>
              <a:pPr>
                <a:defRPr/>
              </a:pPr>
              <a:t>5/30/2024</a:t>
            </a:fld>
            <a:endParaRPr lang="en-US" dirty="0"/>
          </a:p>
        </p:txBody>
      </p:sp>
      <p:sp>
        <p:nvSpPr>
          <p:cNvPr id="20" name="Footer Placeholder 5"/>
          <p:cNvSpPr>
            <a:spLocks noGrp="1"/>
          </p:cNvSpPr>
          <p:nvPr>
            <p:ph type="ftr" sz="quarter" idx="11"/>
          </p:nvPr>
        </p:nvSpPr>
        <p:spPr>
          <a:xfrm>
            <a:off x="911225" y="55563"/>
            <a:ext cx="5538788" cy="363537"/>
          </a:xfrm>
        </p:spPr>
        <p:txBody>
          <a:bodyPr/>
          <a:lstStyle>
            <a:lvl1pPr>
              <a:defRPr/>
            </a:lvl1pPr>
            <a:extLst/>
          </a:lstStyle>
          <a:p>
            <a:pPr>
              <a:defRPr/>
            </a:pPr>
            <a:endParaRPr lang="en-US"/>
          </a:p>
        </p:txBody>
      </p:sp>
      <p:sp>
        <p:nvSpPr>
          <p:cNvPr id="21" name="Slide Number Placeholder 6"/>
          <p:cNvSpPr>
            <a:spLocks noGrp="1"/>
          </p:cNvSpPr>
          <p:nvPr>
            <p:ph type="sldNum" sz="quarter" idx="12"/>
          </p:nvPr>
        </p:nvSpPr>
        <p:spPr>
          <a:xfrm>
            <a:off x="8574088" y="55563"/>
            <a:ext cx="455612" cy="363537"/>
          </a:xfrm>
        </p:spPr>
        <p:txBody>
          <a:bodyPr/>
          <a:lstStyle>
            <a:lvl1pPr>
              <a:defRPr/>
            </a:lvl1pPr>
            <a:extLst/>
          </a:lstStyle>
          <a:p>
            <a:pPr>
              <a:defRPr/>
            </a:pPr>
            <a:fld id="{862FB88E-A127-4093-AEDC-7D926A44ADA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64999">
              <a:srgbClr val="000000"/>
            </a:gs>
            <a:gs pos="100000">
              <a:srgbClr val="5A77A9"/>
            </a:gs>
          </a:gsLst>
          <a:lin ang="5400000"/>
        </a:gradFill>
        <a:effectLst/>
      </p:bgPr>
    </p:bg>
    <p:spTree>
      <p:nvGrpSpPr>
        <p:cNvPr id="1" name=""/>
        <p:cNvGrpSpPr/>
        <p:nvPr/>
      </p:nvGrpSpPr>
      <p:grpSpPr>
        <a:xfrm>
          <a:off x="0" y="0"/>
          <a:ext cx="0" cy="0"/>
          <a:chOff x="0" y="0"/>
          <a:chExt cx="0" cy="0"/>
        </a:xfrm>
      </p:grpSpPr>
      <p:sp>
        <p:nvSpPr>
          <p:cNvPr id="7" name="Rectangle 6"/>
          <p:cNvSpPr/>
          <p:nvPr/>
        </p:nvSpPr>
        <p:spPr>
          <a:xfrm>
            <a:off x="0" y="0"/>
            <a:ext cx="363538" cy="68294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a:p>
        </p:txBody>
      </p:sp>
      <p:sp>
        <p:nvSpPr>
          <p:cNvPr id="8" name="Rectangle 7"/>
          <p:cNvSpPr/>
          <p:nvPr/>
        </p:nvSpPr>
        <p:spPr>
          <a:xfrm>
            <a:off x="254000" y="5029200"/>
            <a:ext cx="73025" cy="168433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a:p>
        </p:txBody>
      </p:sp>
      <p:sp>
        <p:nvSpPr>
          <p:cNvPr id="9" name="Rectangle 8"/>
          <p:cNvSpPr/>
          <p:nvPr/>
        </p:nvSpPr>
        <p:spPr>
          <a:xfrm>
            <a:off x="254000" y="477837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a:p>
        </p:txBody>
      </p:sp>
      <p:sp>
        <p:nvSpPr>
          <p:cNvPr id="10" name="Rectangle 9"/>
          <p:cNvSpPr/>
          <p:nvPr/>
        </p:nvSpPr>
        <p:spPr>
          <a:xfrm>
            <a:off x="254000" y="4621213"/>
            <a:ext cx="73025" cy="136525"/>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a:p>
        </p:txBody>
      </p:sp>
      <p:sp>
        <p:nvSpPr>
          <p:cNvPr id="11" name="Rectangle 10"/>
          <p:cNvSpPr/>
          <p:nvPr/>
        </p:nvSpPr>
        <p:spPr>
          <a:xfrm>
            <a:off x="254000" y="4525963"/>
            <a:ext cx="73025" cy="7302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12" name="Rectangle 11"/>
          <p:cNvSpPr/>
          <p:nvPr/>
        </p:nvSpPr>
        <p:spPr>
          <a:xfrm>
            <a:off x="307975" y="677863"/>
            <a:ext cx="460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15" name="Rectangle 14"/>
          <p:cNvSpPr/>
          <p:nvPr/>
        </p:nvSpPr>
        <p:spPr>
          <a:xfrm>
            <a:off x="268288" y="677863"/>
            <a:ext cx="2698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16" name="Rectangle 15"/>
          <p:cNvSpPr/>
          <p:nvPr/>
        </p:nvSpPr>
        <p:spPr>
          <a:xfrm>
            <a:off x="249238" y="677863"/>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a:p>
        </p:txBody>
      </p:sp>
      <p:sp>
        <p:nvSpPr>
          <p:cNvPr id="17" name="Rectangle 16"/>
          <p:cNvSpPr/>
          <p:nvPr/>
        </p:nvSpPr>
        <p:spPr>
          <a:xfrm>
            <a:off x="220663" y="677863"/>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extLst/>
          </a:lstStyle>
          <a:p>
            <a:pPr algn="ctr" eaLnBrk="1" hangingPunct="1">
              <a:defRPr/>
            </a:pPr>
            <a:endParaRPr lang="en-US" dirty="0"/>
          </a:p>
        </p:txBody>
      </p:sp>
      <p:sp>
        <p:nvSpPr>
          <p:cNvPr id="22" name="Title Placeholder 21"/>
          <p:cNvSpPr>
            <a:spLocks noGrp="1"/>
          </p:cNvSpPr>
          <p:nvPr>
            <p:ph type="title"/>
          </p:nvPr>
        </p:nvSpPr>
        <p:spPr>
          <a:xfrm>
            <a:off x="911225" y="509588"/>
            <a:ext cx="7739063" cy="911225"/>
          </a:xfrm>
          <a:prstGeom prst="rect">
            <a:avLst/>
          </a:prstGeom>
        </p:spPr>
        <p:txBody>
          <a:bodyPr vert="horz" lIns="91074" tIns="45537" rIns="91074" bIns="45537" anchor="t">
            <a:noAutofit/>
          </a:bodyPr>
          <a:lstStyle>
            <a:extLst/>
          </a:lstStyle>
          <a:p>
            <a:r>
              <a:rPr lang="en-US" smtClean="0"/>
              <a:t>Click to edit Master title style</a:t>
            </a:r>
            <a:endParaRPr lang="en-US"/>
          </a:p>
        </p:txBody>
      </p:sp>
      <p:sp>
        <p:nvSpPr>
          <p:cNvPr id="3084" name="Text Placeholder 12"/>
          <p:cNvSpPr>
            <a:spLocks noGrp="1"/>
          </p:cNvSpPr>
          <p:nvPr>
            <p:ph type="body" idx="1"/>
          </p:nvPr>
        </p:nvSpPr>
        <p:spPr bwMode="auto">
          <a:xfrm>
            <a:off x="911225" y="1776413"/>
            <a:ext cx="7739063" cy="4556125"/>
          </a:xfrm>
          <a:prstGeom prst="rect">
            <a:avLst/>
          </a:prstGeom>
          <a:noFill/>
          <a:ln w="9525">
            <a:noFill/>
            <a:miter lim="800000"/>
            <a:headEnd/>
            <a:tailEnd/>
          </a:ln>
        </p:spPr>
        <p:txBody>
          <a:bodyPr vert="horz" wrap="square" lIns="91074" tIns="45537" rIns="91074" bIns="4553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50013" y="6392863"/>
            <a:ext cx="2124075" cy="363537"/>
          </a:xfrm>
          <a:prstGeom prst="rect">
            <a:avLst/>
          </a:prstGeom>
        </p:spPr>
        <p:txBody>
          <a:bodyPr vert="horz" lIns="91074" tIns="45537" rIns="91074" bIns="45537" anchor="b"/>
          <a:lstStyle>
            <a:lvl1pPr algn="l" eaLnBrk="1" latinLnBrk="0" hangingPunct="1">
              <a:defRPr kumimoji="0" sz="1100">
                <a:solidFill>
                  <a:schemeClr val="tx2"/>
                </a:solidFill>
              </a:defRPr>
            </a:lvl1pPr>
            <a:extLst/>
          </a:lstStyle>
          <a:p>
            <a:pPr>
              <a:defRPr/>
            </a:pPr>
            <a:fld id="{DA80A328-8195-41AE-B56F-0B89DC5F3755}" type="datetimeFigureOut">
              <a:rPr lang="en-US"/>
              <a:pPr>
                <a:defRPr/>
              </a:pPr>
              <a:t>5/30/2024</a:t>
            </a:fld>
            <a:endParaRPr lang="en-US" dirty="0"/>
          </a:p>
        </p:txBody>
      </p:sp>
      <p:sp>
        <p:nvSpPr>
          <p:cNvPr id="3" name="Footer Placeholder 2"/>
          <p:cNvSpPr>
            <a:spLocks noGrp="1"/>
          </p:cNvSpPr>
          <p:nvPr>
            <p:ph type="ftr" sz="quarter" idx="3"/>
          </p:nvPr>
        </p:nvSpPr>
        <p:spPr>
          <a:xfrm>
            <a:off x="911225" y="6392863"/>
            <a:ext cx="5538788" cy="363537"/>
          </a:xfrm>
          <a:prstGeom prst="rect">
            <a:avLst/>
          </a:prstGeom>
        </p:spPr>
        <p:txBody>
          <a:bodyPr vert="horz" lIns="91074" tIns="45537" rIns="91074" bIns="45537" anchor="b"/>
          <a:lstStyle>
            <a:lvl1pPr algn="r" eaLnBrk="1" latinLnBrk="0" hangingPunct="1">
              <a:defRPr kumimoji="0" sz="1100">
                <a:solidFill>
                  <a:schemeClr val="tx2"/>
                </a:solidFill>
              </a:defRPr>
            </a:lvl1pPr>
            <a:extLst/>
          </a:lstStyle>
          <a:p>
            <a:pPr>
              <a:defRPr/>
            </a:pPr>
            <a:endParaRPr lang="en-US"/>
          </a:p>
        </p:txBody>
      </p:sp>
      <p:sp>
        <p:nvSpPr>
          <p:cNvPr id="23" name="Slide Number Placeholder 22"/>
          <p:cNvSpPr>
            <a:spLocks noGrp="1"/>
          </p:cNvSpPr>
          <p:nvPr>
            <p:ph type="sldNum" sz="quarter" idx="4"/>
          </p:nvPr>
        </p:nvSpPr>
        <p:spPr>
          <a:xfrm>
            <a:off x="8574088" y="6392863"/>
            <a:ext cx="455612" cy="363537"/>
          </a:xfrm>
          <a:prstGeom prst="rect">
            <a:avLst/>
          </a:prstGeom>
        </p:spPr>
        <p:txBody>
          <a:bodyPr vert="horz" lIns="91074" tIns="45537" rIns="91074" bIns="45537" anchor="b"/>
          <a:lstStyle>
            <a:lvl1pPr algn="l" eaLnBrk="1" latinLnBrk="0" hangingPunct="1">
              <a:defRPr kumimoji="0" sz="1200">
                <a:solidFill>
                  <a:schemeClr val="tx2"/>
                </a:solidFill>
              </a:defRPr>
            </a:lvl1pPr>
            <a:extLst/>
          </a:lstStyle>
          <a:p>
            <a:pPr>
              <a:defRPr/>
            </a:pPr>
            <a:fld id="{05854B2E-D323-4896-895A-B0330DF850E3}"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68" r:id="rId1"/>
    <p:sldLayoutId id="2147483763" r:id="rId2"/>
    <p:sldLayoutId id="2147483769" r:id="rId3"/>
    <p:sldLayoutId id="2147483770" r:id="rId4"/>
    <p:sldLayoutId id="2147483771" r:id="rId5"/>
    <p:sldLayoutId id="2147483764" r:id="rId6"/>
    <p:sldLayoutId id="2147483772" r:id="rId7"/>
    <p:sldLayoutId id="2147483765" r:id="rId8"/>
    <p:sldLayoutId id="2147483773" r:id="rId9"/>
    <p:sldLayoutId id="2147483766" r:id="rId10"/>
    <p:sldLayoutId id="2147483767" r:id="rId11"/>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09575" indent="-341313" algn="l" rtl="0" eaLnBrk="0" fontAlgn="base" hangingPunct="0">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6600" indent="-284163"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2188" indent="-227013"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55713" indent="-227013" algn="l" rtl="0" eaLnBrk="0" fontAlgn="base" hangingPunct="0">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74788" indent="-207963" algn="l" rtl="0" eaLnBrk="0" fontAlgn="base" hangingPunct="0">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3088" indent="-209471"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894344" indent="-182148"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85600" indent="-182148"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76856" indent="-182148"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5371" algn="l" rtl="0" eaLnBrk="1" latinLnBrk="0" hangingPunct="1">
        <a:defRPr kumimoji="0" kern="1200">
          <a:solidFill>
            <a:schemeClr val="tx1"/>
          </a:solidFill>
          <a:latin typeface="+mn-lt"/>
          <a:ea typeface="+mn-ea"/>
          <a:cs typeface="+mn-cs"/>
        </a:defRPr>
      </a:lvl2pPr>
      <a:lvl3pPr marL="910742" algn="l" rtl="0" eaLnBrk="1" latinLnBrk="0" hangingPunct="1">
        <a:defRPr kumimoji="0" kern="1200">
          <a:solidFill>
            <a:schemeClr val="tx1"/>
          </a:solidFill>
          <a:latin typeface="+mn-lt"/>
          <a:ea typeface="+mn-ea"/>
          <a:cs typeface="+mn-cs"/>
        </a:defRPr>
      </a:lvl3pPr>
      <a:lvl4pPr marL="1366114" algn="l" rtl="0" eaLnBrk="1" latinLnBrk="0" hangingPunct="1">
        <a:defRPr kumimoji="0" kern="1200">
          <a:solidFill>
            <a:schemeClr val="tx1"/>
          </a:solidFill>
          <a:latin typeface="+mn-lt"/>
          <a:ea typeface="+mn-ea"/>
          <a:cs typeface="+mn-cs"/>
        </a:defRPr>
      </a:lvl4pPr>
      <a:lvl5pPr marL="1821485" algn="l" rtl="0" eaLnBrk="1" latinLnBrk="0" hangingPunct="1">
        <a:defRPr kumimoji="0" kern="1200">
          <a:solidFill>
            <a:schemeClr val="tx1"/>
          </a:solidFill>
          <a:latin typeface="+mn-lt"/>
          <a:ea typeface="+mn-ea"/>
          <a:cs typeface="+mn-cs"/>
        </a:defRPr>
      </a:lvl5pPr>
      <a:lvl6pPr marL="2276856" algn="l" rtl="0" eaLnBrk="1" latinLnBrk="0" hangingPunct="1">
        <a:defRPr kumimoji="0" kern="1200">
          <a:solidFill>
            <a:schemeClr val="tx1"/>
          </a:solidFill>
          <a:latin typeface="+mn-lt"/>
          <a:ea typeface="+mn-ea"/>
          <a:cs typeface="+mn-cs"/>
        </a:defRPr>
      </a:lvl6pPr>
      <a:lvl7pPr marL="2732227" algn="l" rtl="0" eaLnBrk="1" latinLnBrk="0" hangingPunct="1">
        <a:defRPr kumimoji="0" kern="1200">
          <a:solidFill>
            <a:schemeClr val="tx1"/>
          </a:solidFill>
          <a:latin typeface="+mn-lt"/>
          <a:ea typeface="+mn-ea"/>
          <a:cs typeface="+mn-cs"/>
        </a:defRPr>
      </a:lvl7pPr>
      <a:lvl8pPr marL="3187598" algn="l" rtl="0" eaLnBrk="1" latinLnBrk="0" hangingPunct="1">
        <a:defRPr kumimoji="0" kern="1200">
          <a:solidFill>
            <a:schemeClr val="tx1"/>
          </a:solidFill>
          <a:latin typeface="+mn-lt"/>
          <a:ea typeface="+mn-ea"/>
          <a:cs typeface="+mn-cs"/>
        </a:defRPr>
      </a:lvl8pPr>
      <a:lvl9pPr marL="364297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Software Design</a:t>
            </a:r>
          </a:p>
        </p:txBody>
      </p:sp>
      <p:sp>
        <p:nvSpPr>
          <p:cNvPr id="10243" name="Rectangle 3"/>
          <p:cNvSpPr>
            <a:spLocks noGrp="1" noChangeArrowheads="1"/>
          </p:cNvSpPr>
          <p:nvPr>
            <p:ph idx="1"/>
          </p:nvPr>
        </p:nvSpPr>
        <p:spPr>
          <a:xfrm>
            <a:off x="833438" y="2127250"/>
            <a:ext cx="7772400" cy="4114800"/>
          </a:xfrm>
        </p:spPr>
        <p:txBody>
          <a:bodyPr/>
          <a:lstStyle/>
          <a:p>
            <a:pPr eaLnBrk="1" hangingPunct="1"/>
            <a:r>
              <a:rPr lang="en-US" sz="4400" smtClean="0"/>
              <a:t>Deriving a solution which satisfies software requirements</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Method Deficiencies</a:t>
            </a:r>
          </a:p>
        </p:txBody>
      </p:sp>
      <p:sp>
        <p:nvSpPr>
          <p:cNvPr id="611331" name="Rectangle 3"/>
          <p:cNvSpPr>
            <a:spLocks noGrp="1" noChangeArrowheads="1"/>
          </p:cNvSpPr>
          <p:nvPr>
            <p:ph idx="1"/>
          </p:nvPr>
        </p:nvSpPr>
        <p:spPr/>
        <p:txBody>
          <a:bodyPr>
            <a:normAutofit fontScale="92500"/>
          </a:bodyPr>
          <a:lstStyle/>
          <a:p>
            <a:pPr marL="409834" indent="-341528" eaLnBrk="1" fontAlgn="auto" hangingPunct="1">
              <a:spcBef>
                <a:spcPts val="697"/>
              </a:spcBef>
              <a:spcAft>
                <a:spcPts val="0"/>
              </a:spcAft>
              <a:buFont typeface="Wingdings"/>
              <a:buChar char=""/>
              <a:defRPr/>
            </a:pPr>
            <a:r>
              <a:rPr lang="en-US"/>
              <a:t>They are guidelines rather than methods in the </a:t>
            </a:r>
            <a:br>
              <a:rPr lang="en-US"/>
            </a:br>
            <a:r>
              <a:rPr lang="en-US"/>
              <a:t>mathematical sense. Different designers create </a:t>
            </a:r>
            <a:br>
              <a:rPr lang="en-US"/>
            </a:br>
            <a:r>
              <a:rPr lang="en-US"/>
              <a:t>quite different system designs.</a:t>
            </a:r>
          </a:p>
          <a:p>
            <a:pPr marL="409834" indent="-341528" eaLnBrk="1" fontAlgn="auto" hangingPunct="1">
              <a:spcBef>
                <a:spcPts val="697"/>
              </a:spcBef>
              <a:spcAft>
                <a:spcPts val="0"/>
              </a:spcAft>
              <a:buFont typeface="Wingdings"/>
              <a:buChar char=""/>
              <a:defRPr/>
            </a:pPr>
            <a:r>
              <a:rPr lang="en-US"/>
              <a:t>They do not help much with the early, creative </a:t>
            </a:r>
            <a:br>
              <a:rPr lang="en-US"/>
            </a:br>
            <a:r>
              <a:rPr lang="en-US"/>
              <a:t>phase of design. Rather, they help the designer </a:t>
            </a:r>
            <a:br>
              <a:rPr lang="en-US"/>
            </a:br>
            <a:r>
              <a:rPr lang="en-US"/>
              <a:t>to structure and document his or her design </a:t>
            </a:r>
            <a:br>
              <a:rPr lang="en-US"/>
            </a:br>
            <a:r>
              <a:rPr lang="en-US"/>
              <a:t>ideas.</a:t>
            </a: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682625" y="379413"/>
            <a:ext cx="7740650" cy="1063625"/>
          </a:xfrm>
        </p:spPr>
        <p:txBody>
          <a:bodyPr/>
          <a:lstStyle/>
          <a:p>
            <a:pPr eaLnBrk="1" fontAlgn="auto" hangingPunct="1">
              <a:spcAft>
                <a:spcPts val="0"/>
              </a:spcAft>
              <a:defRPr/>
            </a:pPr>
            <a:r>
              <a:rPr lang="en-US">
                <a:solidFill>
                  <a:schemeClr val="tx2">
                    <a:satMod val="200000"/>
                  </a:schemeClr>
                </a:solidFill>
              </a:rPr>
              <a:t>“Hello World” Server </a:t>
            </a:r>
            <a:br>
              <a:rPr lang="en-US">
                <a:solidFill>
                  <a:schemeClr val="tx2">
                    <a:satMod val="200000"/>
                  </a:schemeClr>
                </a:solidFill>
              </a:rPr>
            </a:br>
            <a:r>
              <a:rPr lang="en-US">
                <a:solidFill>
                  <a:schemeClr val="tx2">
                    <a:satMod val="200000"/>
                  </a:schemeClr>
                </a:solidFill>
              </a:rPr>
              <a:t>Java Program</a:t>
            </a:r>
          </a:p>
        </p:txBody>
      </p:sp>
      <p:sp>
        <p:nvSpPr>
          <p:cNvPr id="109571" name="Text Box 3"/>
          <p:cNvSpPr txBox="1">
            <a:spLocks noChangeArrowheads="1"/>
          </p:cNvSpPr>
          <p:nvPr/>
        </p:nvSpPr>
        <p:spPr bwMode="auto">
          <a:xfrm>
            <a:off x="835025" y="1593850"/>
            <a:ext cx="6029325" cy="4286250"/>
          </a:xfrm>
          <a:prstGeom prst="rect">
            <a:avLst/>
          </a:prstGeom>
          <a:noFill/>
          <a:ln w="12700">
            <a:noFill/>
            <a:miter lim="800000"/>
            <a:headEnd type="none" w="sm" len="sm"/>
            <a:tailEnd type="none" w="sm" len="sm"/>
          </a:ln>
        </p:spPr>
        <p:txBody>
          <a:bodyPr wrap="none" lIns="91074" tIns="45537" rIns="91074" bIns="45537" anchor="ctr">
            <a:spAutoFit/>
          </a:bodyPr>
          <a:lstStyle/>
          <a:p>
            <a:pPr defTabSz="911225"/>
            <a:r>
              <a:rPr kumimoji="1" lang="en-US" sz="1800" b="1">
                <a:latin typeface="Comic Sans MS" pitchFamily="66" charset="0"/>
              </a:rPr>
              <a:t>import HelloApp.*;</a:t>
            </a:r>
          </a:p>
          <a:p>
            <a:pPr defTabSz="911225"/>
            <a:r>
              <a:rPr kumimoji="1" lang="en-US" sz="1800" b="1">
                <a:latin typeface="Comic Sans MS" pitchFamily="66" charset="0"/>
              </a:rPr>
              <a:t>import org.omg.CosNaming.*;</a:t>
            </a:r>
          </a:p>
          <a:p>
            <a:pPr defTabSz="911225"/>
            <a:r>
              <a:rPr kumimoji="1" lang="en-US" sz="1800" b="1">
                <a:latin typeface="Comic Sans MS" pitchFamily="66" charset="0"/>
              </a:rPr>
              <a:t>import org.omg.CosNaming.NamingContextPackage.*;</a:t>
            </a:r>
          </a:p>
          <a:p>
            <a:pPr defTabSz="911225"/>
            <a:r>
              <a:rPr kumimoji="1" lang="en-US" sz="1800" b="1">
                <a:latin typeface="Comic Sans MS" pitchFamily="66" charset="0"/>
              </a:rPr>
              <a:t>import org.omg.CORBA.*;</a:t>
            </a:r>
          </a:p>
          <a:p>
            <a:pPr defTabSz="911225"/>
            <a:r>
              <a:rPr kumimoji="1" lang="en-US" sz="1800" b="1">
                <a:latin typeface="Comic Sans MS" pitchFamily="66" charset="0"/>
              </a:rPr>
              <a:t> </a:t>
            </a:r>
          </a:p>
          <a:p>
            <a:pPr defTabSz="911225"/>
            <a:r>
              <a:rPr kumimoji="1" lang="en-US" sz="1800" b="1">
                <a:latin typeface="Comic Sans MS" pitchFamily="66" charset="0"/>
              </a:rPr>
              <a:t>class HelloServant extends _HelloImplBase </a:t>
            </a:r>
          </a:p>
          <a:p>
            <a:pPr defTabSz="911225"/>
            <a:r>
              <a:rPr kumimoji="1" lang="en-US" sz="1800" b="1">
                <a:latin typeface="Comic Sans MS" pitchFamily="66" charset="0"/>
              </a:rPr>
              <a:t>{</a:t>
            </a:r>
          </a:p>
          <a:p>
            <a:pPr defTabSz="911225"/>
            <a:r>
              <a:rPr kumimoji="1" lang="en-US" sz="1800" b="1">
                <a:latin typeface="Comic Sans MS" pitchFamily="66" charset="0"/>
              </a:rPr>
              <a:t>    public String sayHello()</a:t>
            </a:r>
          </a:p>
          <a:p>
            <a:pPr defTabSz="911225"/>
            <a:r>
              <a:rPr kumimoji="1" lang="en-US" sz="1800" b="1">
                <a:latin typeface="Comic Sans MS" pitchFamily="66" charset="0"/>
              </a:rPr>
              <a:t>    {</a:t>
            </a:r>
          </a:p>
          <a:p>
            <a:pPr defTabSz="911225"/>
            <a:r>
              <a:rPr kumimoji="1" lang="en-US" sz="1800" b="1">
                <a:latin typeface="Comic Sans MS" pitchFamily="66" charset="0"/>
              </a:rPr>
              <a:t>        return "\nHello world !!\n";</a:t>
            </a:r>
          </a:p>
          <a:p>
            <a:pPr defTabSz="911225"/>
            <a:r>
              <a:rPr kumimoji="1" lang="en-US" sz="1800" b="1">
                <a:latin typeface="Comic Sans MS" pitchFamily="66" charset="0"/>
              </a:rPr>
              <a:t>    }</a:t>
            </a:r>
          </a:p>
          <a:p>
            <a:pPr defTabSz="911225"/>
            <a:r>
              <a:rPr kumimoji="1" lang="en-US" sz="1800" b="1">
                <a:latin typeface="Comic Sans MS" pitchFamily="66" charset="0"/>
              </a:rPr>
              <a:t>}</a:t>
            </a:r>
          </a:p>
          <a:p>
            <a:pPr defTabSz="911225"/>
            <a:endParaRPr kumimoji="1" lang="en-US" sz="1800" b="1">
              <a:latin typeface="Comic Sans MS" pitchFamily="66" charset="0"/>
            </a:endParaRPr>
          </a:p>
          <a:p>
            <a:pPr defTabSz="911225"/>
            <a:r>
              <a:rPr kumimoji="1" lang="en-US" sz="1800" b="1">
                <a:latin typeface="Comic Sans MS" pitchFamily="66" charset="0"/>
              </a:rPr>
              <a:t> </a:t>
            </a:r>
          </a:p>
          <a:p>
            <a:pPr defTabSz="911225"/>
            <a:r>
              <a:rPr kumimoji="1" lang="en-US"/>
              <a:t>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758825" y="303213"/>
            <a:ext cx="7740650" cy="1063625"/>
          </a:xfrm>
        </p:spPr>
        <p:txBody>
          <a:bodyPr/>
          <a:lstStyle/>
          <a:p>
            <a:pPr eaLnBrk="1" fontAlgn="auto" hangingPunct="1">
              <a:spcAft>
                <a:spcPts val="0"/>
              </a:spcAft>
              <a:defRPr/>
            </a:pPr>
            <a:r>
              <a:rPr lang="en-US">
                <a:solidFill>
                  <a:schemeClr val="tx2">
                    <a:satMod val="200000"/>
                  </a:schemeClr>
                </a:solidFill>
              </a:rPr>
              <a:t>“Hello World” Server </a:t>
            </a:r>
            <a:br>
              <a:rPr lang="en-US">
                <a:solidFill>
                  <a:schemeClr val="tx2">
                    <a:satMod val="200000"/>
                  </a:schemeClr>
                </a:solidFill>
              </a:rPr>
            </a:br>
            <a:r>
              <a:rPr lang="en-US">
                <a:solidFill>
                  <a:schemeClr val="tx2">
                    <a:satMod val="200000"/>
                  </a:schemeClr>
                </a:solidFill>
              </a:rPr>
              <a:t>Java Program (Cont’d)</a:t>
            </a:r>
          </a:p>
        </p:txBody>
      </p:sp>
      <p:sp>
        <p:nvSpPr>
          <p:cNvPr id="110595" name="Text Box 3"/>
          <p:cNvSpPr txBox="1">
            <a:spLocks noChangeArrowheads="1"/>
          </p:cNvSpPr>
          <p:nvPr/>
        </p:nvSpPr>
        <p:spPr bwMode="auto">
          <a:xfrm>
            <a:off x="831850" y="1541463"/>
            <a:ext cx="8274050" cy="5291137"/>
          </a:xfrm>
          <a:prstGeom prst="rect">
            <a:avLst/>
          </a:prstGeom>
          <a:noFill/>
          <a:ln w="12700">
            <a:noFill/>
            <a:miter lim="800000"/>
            <a:headEnd type="none" w="sm" len="sm"/>
            <a:tailEnd type="none" w="sm" len="sm"/>
          </a:ln>
        </p:spPr>
        <p:txBody>
          <a:bodyPr wrap="none" lIns="91074" tIns="45537" rIns="91074" bIns="45537" anchor="ctr">
            <a:spAutoFit/>
          </a:bodyPr>
          <a:lstStyle/>
          <a:p>
            <a:pPr defTabSz="911225"/>
            <a:r>
              <a:rPr kumimoji="1" lang="en-US" sz="1800" b="1">
                <a:latin typeface="Comic Sans MS" pitchFamily="66" charset="0"/>
              </a:rPr>
              <a:t>public class HelloServer {</a:t>
            </a:r>
          </a:p>
          <a:p>
            <a:pPr defTabSz="911225"/>
            <a:r>
              <a:rPr kumimoji="1" lang="en-US" sz="1800" b="1">
                <a:latin typeface="Comic Sans MS" pitchFamily="66" charset="0"/>
              </a:rPr>
              <a:t> </a:t>
            </a:r>
          </a:p>
          <a:p>
            <a:pPr defTabSz="911225"/>
            <a:r>
              <a:rPr kumimoji="1" lang="en-US" sz="1800" b="1">
                <a:latin typeface="Comic Sans MS" pitchFamily="66" charset="0"/>
              </a:rPr>
              <a:t>    public static void main(String args[])</a:t>
            </a:r>
          </a:p>
          <a:p>
            <a:pPr defTabSz="911225"/>
            <a:r>
              <a:rPr kumimoji="1" lang="en-US" sz="1800" b="1">
                <a:latin typeface="Comic Sans MS" pitchFamily="66" charset="0"/>
              </a:rPr>
              <a:t>    {</a:t>
            </a:r>
          </a:p>
          <a:p>
            <a:pPr defTabSz="911225"/>
            <a:r>
              <a:rPr kumimoji="1" lang="en-US" sz="1800" b="1">
                <a:latin typeface="Comic Sans MS" pitchFamily="66" charset="0"/>
              </a:rPr>
              <a:t>        try{</a:t>
            </a:r>
          </a:p>
          <a:p>
            <a:pPr defTabSz="911225"/>
            <a:r>
              <a:rPr kumimoji="1" lang="en-US" sz="1800" b="1">
                <a:latin typeface="Comic Sans MS" pitchFamily="66" charset="0"/>
              </a:rPr>
              <a:t>            // create and initialize the ORB</a:t>
            </a:r>
          </a:p>
          <a:p>
            <a:pPr defTabSz="911225"/>
            <a:r>
              <a:rPr kumimoji="1" lang="en-US" sz="1800" b="1">
                <a:latin typeface="Comic Sans MS" pitchFamily="66" charset="0"/>
              </a:rPr>
              <a:t>            ORB orb = ORB.init(args, null);</a:t>
            </a:r>
          </a:p>
          <a:p>
            <a:pPr defTabSz="911225"/>
            <a:r>
              <a:rPr kumimoji="1" lang="en-US" sz="1800" b="1">
                <a:latin typeface="Comic Sans MS" pitchFamily="66" charset="0"/>
              </a:rPr>
              <a:t> </a:t>
            </a:r>
          </a:p>
          <a:p>
            <a:pPr defTabSz="911225"/>
            <a:r>
              <a:rPr kumimoji="1" lang="en-US" sz="1800" b="1">
                <a:latin typeface="Comic Sans MS" pitchFamily="66" charset="0"/>
              </a:rPr>
              <a:t>            // create servant and register it with the ORB</a:t>
            </a:r>
          </a:p>
          <a:p>
            <a:pPr defTabSz="911225"/>
            <a:r>
              <a:rPr kumimoji="1" lang="en-US" sz="1800" b="1">
                <a:latin typeface="Comic Sans MS" pitchFamily="66" charset="0"/>
              </a:rPr>
              <a:t>            HelloServant HelloRef = new HelloServant();</a:t>
            </a:r>
          </a:p>
          <a:p>
            <a:pPr defTabSz="911225"/>
            <a:r>
              <a:rPr kumimoji="1" lang="en-US" sz="1800" b="1">
                <a:latin typeface="Comic Sans MS" pitchFamily="66" charset="0"/>
              </a:rPr>
              <a:t>            orb.connect(HelloRef); // HelloRef will be published ...</a:t>
            </a:r>
          </a:p>
          <a:p>
            <a:pPr defTabSz="911225"/>
            <a:r>
              <a:rPr kumimoji="1" lang="en-US" sz="1800" b="1">
                <a:latin typeface="Comic Sans MS" pitchFamily="66" charset="0"/>
              </a:rPr>
              <a:t> </a:t>
            </a:r>
          </a:p>
          <a:p>
            <a:pPr defTabSz="911225"/>
            <a:r>
              <a:rPr kumimoji="1" lang="en-US" sz="1800" b="1">
                <a:latin typeface="Comic Sans MS" pitchFamily="66" charset="0"/>
              </a:rPr>
              <a:t>            // get the root naming context</a:t>
            </a:r>
          </a:p>
          <a:p>
            <a:pPr defTabSz="911225"/>
            <a:r>
              <a:rPr kumimoji="1" lang="en-US" sz="1800" b="1">
                <a:latin typeface="Comic Sans MS" pitchFamily="66" charset="0"/>
              </a:rPr>
              <a:t>            org.omg.CORBA.Object objRef = </a:t>
            </a:r>
          </a:p>
          <a:p>
            <a:pPr defTabSz="911225"/>
            <a:r>
              <a:rPr kumimoji="1" lang="en-US" sz="1800" b="1">
                <a:latin typeface="Comic Sans MS" pitchFamily="66" charset="0"/>
              </a:rPr>
              <a:t>                orb.resolve_initial_references("NameService");</a:t>
            </a:r>
          </a:p>
          <a:p>
            <a:pPr defTabSz="911225"/>
            <a:r>
              <a:rPr kumimoji="1" lang="en-US" sz="1800" b="1">
                <a:latin typeface="Comic Sans MS" pitchFamily="66" charset="0"/>
              </a:rPr>
              <a:t>            NamingContext ncRef = NamingContextHelper.narrow(objRef);</a:t>
            </a:r>
          </a:p>
          <a:p>
            <a:pPr defTabSz="911225"/>
            <a:r>
              <a:rPr kumimoji="1" lang="en-US" sz="1800" b="1">
                <a:latin typeface="Comic Sans MS" pitchFamily="66" charset="0"/>
              </a:rPr>
              <a:t>// continued on next slide ...</a:t>
            </a:r>
          </a:p>
          <a:p>
            <a:pPr defTabSz="911225"/>
            <a:r>
              <a:rPr kumimoji="1" lang="en-US" sz="1800" b="1">
                <a:latin typeface="Comic Sans MS" pitchFamily="66" charset="0"/>
              </a:rPr>
              <a:t> </a:t>
            </a:r>
          </a:p>
          <a:p>
            <a:pPr defTabSz="911225"/>
            <a:r>
              <a:rPr kumimoji="1" lang="en-US" sz="1800" b="1">
                <a:latin typeface="Comic Sans MS" pitchFamily="66" charset="0"/>
              </a:rPr>
              <a:t>            </a:t>
            </a:r>
            <a:endParaRPr lang="en-US" sz="1200">
              <a:latin typeface="Comic Sans MS" pitchFamily="66"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a:xfrm>
            <a:off x="758825" y="303213"/>
            <a:ext cx="7740650" cy="1063625"/>
          </a:xfrm>
        </p:spPr>
        <p:txBody>
          <a:bodyPr/>
          <a:lstStyle/>
          <a:p>
            <a:pPr eaLnBrk="1" fontAlgn="auto" hangingPunct="1">
              <a:spcAft>
                <a:spcPts val="0"/>
              </a:spcAft>
              <a:defRPr/>
            </a:pPr>
            <a:r>
              <a:rPr lang="en-US">
                <a:solidFill>
                  <a:schemeClr val="tx2">
                    <a:satMod val="200000"/>
                  </a:schemeClr>
                </a:solidFill>
              </a:rPr>
              <a:t>“Hello World” Server </a:t>
            </a:r>
            <a:br>
              <a:rPr lang="en-US">
                <a:solidFill>
                  <a:schemeClr val="tx2">
                    <a:satMod val="200000"/>
                  </a:schemeClr>
                </a:solidFill>
              </a:rPr>
            </a:br>
            <a:r>
              <a:rPr lang="en-US">
                <a:solidFill>
                  <a:schemeClr val="tx2">
                    <a:satMod val="200000"/>
                  </a:schemeClr>
                </a:solidFill>
              </a:rPr>
              <a:t>Java Program (Cont’d)</a:t>
            </a:r>
          </a:p>
        </p:txBody>
      </p:sp>
      <p:sp>
        <p:nvSpPr>
          <p:cNvPr id="111619" name="Text Box 3"/>
          <p:cNvSpPr txBox="1">
            <a:spLocks noChangeArrowheads="1"/>
          </p:cNvSpPr>
          <p:nvPr/>
        </p:nvSpPr>
        <p:spPr bwMode="auto">
          <a:xfrm>
            <a:off x="758825" y="1593850"/>
            <a:ext cx="8389938" cy="4926013"/>
          </a:xfrm>
          <a:prstGeom prst="rect">
            <a:avLst/>
          </a:prstGeom>
          <a:noFill/>
          <a:ln w="12700">
            <a:noFill/>
            <a:miter lim="800000"/>
            <a:headEnd type="none" w="sm" len="sm"/>
            <a:tailEnd type="none" w="sm" len="sm"/>
          </a:ln>
        </p:spPr>
        <p:txBody>
          <a:bodyPr wrap="none" lIns="91074" tIns="45537" rIns="91074" bIns="45537" anchor="ctr">
            <a:spAutoFit/>
          </a:bodyPr>
          <a:lstStyle/>
          <a:p>
            <a:pPr defTabSz="911225"/>
            <a:r>
              <a:rPr kumimoji="1" lang="en-US" sz="1800" b="1">
                <a:latin typeface="Comic Sans MS" pitchFamily="66" charset="0"/>
              </a:rPr>
              <a:t>            // bind the Object Reference in Naming</a:t>
            </a:r>
          </a:p>
          <a:p>
            <a:pPr defTabSz="911225"/>
            <a:r>
              <a:rPr kumimoji="1" lang="en-US" sz="1800" b="1">
                <a:latin typeface="Comic Sans MS" pitchFamily="66" charset="0"/>
              </a:rPr>
              <a:t>            NameComponent nc = new NameComponent("Hello", "");</a:t>
            </a:r>
          </a:p>
          <a:p>
            <a:pPr defTabSz="911225"/>
            <a:r>
              <a:rPr kumimoji="1" lang="en-US" sz="1800" b="1">
                <a:latin typeface="Comic Sans MS" pitchFamily="66" charset="0"/>
              </a:rPr>
              <a:t>            NameComponent path[] = {nc};</a:t>
            </a:r>
          </a:p>
          <a:p>
            <a:pPr defTabSz="911225"/>
            <a:r>
              <a:rPr kumimoji="1" lang="en-US" sz="1800" b="1">
                <a:latin typeface="Comic Sans MS" pitchFamily="66" charset="0"/>
              </a:rPr>
              <a:t>            ncRef.rebind(path, HelloRef);  // clobber old binding if any ...</a:t>
            </a:r>
          </a:p>
          <a:p>
            <a:pPr defTabSz="911225"/>
            <a:r>
              <a:rPr kumimoji="1" lang="en-US" sz="1800" b="1">
                <a:latin typeface="Comic Sans MS" pitchFamily="66" charset="0"/>
              </a:rPr>
              <a:t> </a:t>
            </a:r>
          </a:p>
          <a:p>
            <a:pPr defTabSz="911225"/>
            <a:r>
              <a:rPr kumimoji="1" lang="en-US" sz="1800" b="1">
                <a:latin typeface="Comic Sans MS" pitchFamily="66" charset="0"/>
              </a:rPr>
              <a:t>            // wait for invocations from clients</a:t>
            </a:r>
          </a:p>
          <a:p>
            <a:pPr defTabSz="911225"/>
            <a:r>
              <a:rPr kumimoji="1" lang="en-US" sz="1800" b="1">
                <a:latin typeface="Comic Sans MS" pitchFamily="66" charset="0"/>
              </a:rPr>
              <a:t>            java.lang.Object sync = new java.lang.Object();</a:t>
            </a:r>
          </a:p>
          <a:p>
            <a:pPr defTabSz="911225"/>
            <a:r>
              <a:rPr kumimoji="1" lang="en-US" sz="1800" b="1">
                <a:latin typeface="Comic Sans MS" pitchFamily="66" charset="0"/>
              </a:rPr>
              <a:t>            synchronized (sync) { // aquires a mutex lock on thread</a:t>
            </a:r>
          </a:p>
          <a:p>
            <a:pPr defTabSz="911225"/>
            <a:r>
              <a:rPr kumimoji="1" lang="en-US" sz="1800" b="1">
                <a:latin typeface="Comic Sans MS" pitchFamily="66" charset="0"/>
              </a:rPr>
              <a:t>                sync.wait();        // server sleeps ...</a:t>
            </a:r>
          </a:p>
          <a:p>
            <a:pPr defTabSz="911225"/>
            <a:r>
              <a:rPr kumimoji="1" lang="en-US" sz="1800" b="1">
                <a:latin typeface="Comic Sans MS" pitchFamily="66" charset="0"/>
              </a:rPr>
              <a:t>            }</a:t>
            </a:r>
          </a:p>
          <a:p>
            <a:pPr defTabSz="911225"/>
            <a:r>
              <a:rPr kumimoji="1" lang="en-US" sz="1800" b="1">
                <a:latin typeface="Comic Sans MS" pitchFamily="66" charset="0"/>
              </a:rPr>
              <a:t> </a:t>
            </a:r>
          </a:p>
          <a:p>
            <a:pPr defTabSz="911225"/>
            <a:r>
              <a:rPr kumimoji="1" lang="en-US" sz="1800" b="1">
                <a:latin typeface="Comic Sans MS" pitchFamily="66" charset="0"/>
              </a:rPr>
              <a:t>        } catch (Exception e) {</a:t>
            </a:r>
          </a:p>
          <a:p>
            <a:pPr defTabSz="911225"/>
            <a:r>
              <a:rPr kumimoji="1" lang="en-US" sz="1800" b="1">
                <a:latin typeface="Comic Sans MS" pitchFamily="66" charset="0"/>
              </a:rPr>
              <a:t>            System.err.println("ERROR: " + e);</a:t>
            </a:r>
          </a:p>
          <a:p>
            <a:pPr defTabSz="911225"/>
            <a:r>
              <a:rPr kumimoji="1" lang="en-US" sz="1800" b="1">
                <a:latin typeface="Comic Sans MS" pitchFamily="66" charset="0"/>
              </a:rPr>
              <a:t>            e.printStackTrace(System.out);</a:t>
            </a:r>
          </a:p>
          <a:p>
            <a:pPr defTabSz="911225"/>
            <a:r>
              <a:rPr kumimoji="1" lang="en-US" sz="1800" b="1">
                <a:latin typeface="Comic Sans MS" pitchFamily="66" charset="0"/>
              </a:rPr>
              <a:t>        }</a:t>
            </a:r>
          </a:p>
          <a:p>
            <a:pPr defTabSz="911225"/>
            <a:r>
              <a:rPr kumimoji="1" lang="en-US" sz="1800" b="1">
                <a:latin typeface="Comic Sans MS" pitchFamily="66" charset="0"/>
              </a:rPr>
              <a:t>    }</a:t>
            </a:r>
          </a:p>
          <a:p>
            <a:pPr defTabSz="911225"/>
            <a:r>
              <a:rPr kumimoji="1" lang="en-US" sz="1800" b="1">
                <a:latin typeface="Comic Sans MS" pitchFamily="66" charset="0"/>
              </a:rPr>
              <a:t>}</a:t>
            </a:r>
            <a:endParaRPr kumimoji="1" lang="en-US"/>
          </a:p>
          <a:p>
            <a:pPr defTabSz="911225"/>
            <a:endParaRPr lang="en-US" sz="1200">
              <a:latin typeface="Comic Sans MS" pitchFamily="6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Design Description</a:t>
            </a:r>
          </a:p>
        </p:txBody>
      </p:sp>
      <p:sp>
        <p:nvSpPr>
          <p:cNvPr id="20483" name="Rectangle 3"/>
          <p:cNvSpPr>
            <a:spLocks noGrp="1" noChangeArrowheads="1"/>
          </p:cNvSpPr>
          <p:nvPr>
            <p:ph idx="1"/>
          </p:nvPr>
        </p:nvSpPr>
        <p:spPr/>
        <p:txBody>
          <a:bodyPr/>
          <a:lstStyle/>
          <a:p>
            <a:pPr eaLnBrk="1" hangingPunct="1"/>
            <a:r>
              <a:rPr lang="en-US" b="1" i="1" smtClean="0"/>
              <a:t>Graphical notations:</a:t>
            </a:r>
            <a:r>
              <a:rPr lang="en-US" smtClean="0"/>
              <a:t> Used to display component relationships.</a:t>
            </a:r>
          </a:p>
          <a:p>
            <a:pPr eaLnBrk="1" hangingPunct="1"/>
            <a:r>
              <a:rPr lang="en-US" b="1" i="1" smtClean="0"/>
              <a:t>Informal text:</a:t>
            </a:r>
            <a:r>
              <a:rPr lang="en-US" smtClean="0"/>
              <a:t> Natural language description.</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Design Strategies</a:t>
            </a:r>
          </a:p>
        </p:txBody>
      </p:sp>
      <p:sp>
        <p:nvSpPr>
          <p:cNvPr id="615427" name="Rectangle 3"/>
          <p:cNvSpPr>
            <a:spLocks noGrp="1" noChangeArrowheads="1"/>
          </p:cNvSpPr>
          <p:nvPr>
            <p:ph idx="1"/>
          </p:nvPr>
        </p:nvSpPr>
        <p:spPr/>
        <p:txBody>
          <a:bodyPr>
            <a:normAutofit fontScale="92500" lnSpcReduction="10000"/>
          </a:bodyPr>
          <a:lstStyle/>
          <a:p>
            <a:pPr marL="409834" indent="-341528" eaLnBrk="1" fontAlgn="auto" hangingPunct="1">
              <a:spcBef>
                <a:spcPts val="697"/>
              </a:spcBef>
              <a:spcAft>
                <a:spcPts val="0"/>
              </a:spcAft>
              <a:buFont typeface="Wingdings"/>
              <a:buChar char=""/>
              <a:defRPr/>
            </a:pPr>
            <a:r>
              <a:rPr lang="en-US" dirty="0"/>
              <a:t>Functional design</a:t>
            </a:r>
          </a:p>
          <a:p>
            <a:pPr marL="737701" lvl="1" indent="-284607" eaLnBrk="1" fontAlgn="auto" hangingPunct="1">
              <a:spcAft>
                <a:spcPts val="0"/>
              </a:spcAft>
              <a:buFont typeface="Wingdings"/>
              <a:buChar char=""/>
              <a:defRPr/>
            </a:pPr>
            <a:r>
              <a:rPr lang="en-US" dirty="0"/>
              <a:t>The system is designed from a functional </a:t>
            </a:r>
            <a:r>
              <a:rPr lang="en-US" dirty="0" smtClean="0"/>
              <a:t>viewpoint.</a:t>
            </a:r>
          </a:p>
          <a:p>
            <a:pPr marL="737701" lvl="1" indent="-284607" eaLnBrk="1" fontAlgn="auto" hangingPunct="1">
              <a:spcAft>
                <a:spcPts val="0"/>
              </a:spcAft>
              <a:buFont typeface="Wingdings"/>
              <a:buChar char=""/>
              <a:defRPr/>
            </a:pPr>
            <a:r>
              <a:rPr lang="en-US" dirty="0" smtClean="0"/>
              <a:t>The </a:t>
            </a:r>
            <a:r>
              <a:rPr lang="en-US" dirty="0"/>
              <a:t>system state is centralized and shared between the functions operating on that state.</a:t>
            </a:r>
          </a:p>
          <a:p>
            <a:pPr marL="409834" indent="-341528" eaLnBrk="1" fontAlgn="auto" hangingPunct="1">
              <a:spcBef>
                <a:spcPts val="697"/>
              </a:spcBef>
              <a:spcAft>
                <a:spcPts val="0"/>
              </a:spcAft>
              <a:buFont typeface="Wingdings"/>
              <a:buChar char=""/>
              <a:defRPr/>
            </a:pPr>
            <a:r>
              <a:rPr lang="en-US" dirty="0"/>
              <a:t>Object-oriented design</a:t>
            </a:r>
          </a:p>
          <a:p>
            <a:pPr marL="737701" lvl="1" indent="-284607" eaLnBrk="1" fontAlgn="auto" hangingPunct="1">
              <a:spcAft>
                <a:spcPts val="0"/>
              </a:spcAft>
              <a:buFont typeface="Wingdings"/>
              <a:buChar char=""/>
              <a:defRPr/>
            </a:pPr>
            <a:r>
              <a:rPr lang="en-US" dirty="0"/>
              <a:t>The system is viewed as a collection of interacting objects. </a:t>
            </a:r>
            <a:endParaRPr lang="en-US" dirty="0" smtClean="0"/>
          </a:p>
          <a:p>
            <a:pPr marL="737701" lvl="1" indent="-284607" eaLnBrk="1" fontAlgn="auto" hangingPunct="1">
              <a:spcAft>
                <a:spcPts val="0"/>
              </a:spcAft>
              <a:buFont typeface="Wingdings"/>
              <a:buChar char=""/>
              <a:defRPr/>
            </a:pPr>
            <a:r>
              <a:rPr lang="en-US" dirty="0" smtClean="0"/>
              <a:t>The </a:t>
            </a:r>
            <a:r>
              <a:rPr lang="en-US" dirty="0"/>
              <a:t>system state is decentralized and each object manages its own state. </a:t>
            </a:r>
            <a:endParaRPr lang="en-US" dirty="0" smtClean="0"/>
          </a:p>
          <a:p>
            <a:pPr marL="737701" lvl="1" indent="-284607" eaLnBrk="1" fontAlgn="auto" hangingPunct="1">
              <a:spcAft>
                <a:spcPts val="0"/>
              </a:spcAft>
              <a:buFont typeface="Wingdings"/>
              <a:buChar char=""/>
              <a:defRPr/>
            </a:pPr>
            <a:r>
              <a:rPr lang="en-US" dirty="0" smtClean="0"/>
              <a:t>Objects </a:t>
            </a:r>
            <a:r>
              <a:rPr lang="en-US" dirty="0"/>
              <a:t>may be instances of an object class and communicate by exchanging methods.</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Functional View of a Compiler</a:t>
            </a:r>
          </a:p>
        </p:txBody>
      </p:sp>
      <p:pic>
        <p:nvPicPr>
          <p:cNvPr id="22531" name="Picture 3"/>
          <p:cNvPicPr>
            <a:picLocks noChangeArrowheads="1"/>
          </p:cNvPicPr>
          <p:nvPr/>
        </p:nvPicPr>
        <p:blipFill>
          <a:blip r:embed="rId3"/>
          <a:srcRect/>
          <a:stretch>
            <a:fillRect/>
          </a:stretch>
        </p:blipFill>
        <p:spPr bwMode="auto">
          <a:xfrm>
            <a:off x="222250" y="2095500"/>
            <a:ext cx="8547100" cy="3759200"/>
          </a:xfrm>
          <a:prstGeom prst="rect">
            <a:avLst/>
          </a:prstGeom>
          <a:solidFill>
            <a:schemeClr val="accent1"/>
          </a:solidFill>
          <a:ln w="12700">
            <a:noFill/>
            <a:miter lim="800000"/>
            <a:headEnd/>
            <a:tailEnd/>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a:xfrm>
            <a:off x="379413" y="261938"/>
            <a:ext cx="8593137" cy="1173162"/>
          </a:xfrm>
        </p:spPr>
        <p:txBody>
          <a:bodyPr/>
          <a:lstStyle/>
          <a:p>
            <a:pPr eaLnBrk="1" fontAlgn="auto" hangingPunct="1">
              <a:spcAft>
                <a:spcPts val="0"/>
              </a:spcAft>
              <a:defRPr/>
            </a:pPr>
            <a:r>
              <a:rPr lang="en-US">
                <a:solidFill>
                  <a:schemeClr val="tx2">
                    <a:satMod val="200000"/>
                  </a:schemeClr>
                </a:solidFill>
              </a:rPr>
              <a:t>Object-oriented View of a Compiler</a:t>
            </a:r>
          </a:p>
        </p:txBody>
      </p:sp>
      <p:pic>
        <p:nvPicPr>
          <p:cNvPr id="23555" name="Picture 3"/>
          <p:cNvPicPr>
            <a:picLocks noChangeArrowheads="1"/>
          </p:cNvPicPr>
          <p:nvPr/>
        </p:nvPicPr>
        <p:blipFill>
          <a:blip r:embed="rId3"/>
          <a:srcRect/>
          <a:stretch>
            <a:fillRect/>
          </a:stretch>
        </p:blipFill>
        <p:spPr bwMode="auto">
          <a:xfrm>
            <a:off x="577850" y="1663700"/>
            <a:ext cx="7997825" cy="4267200"/>
          </a:xfrm>
          <a:prstGeom prst="rect">
            <a:avLst/>
          </a:prstGeom>
          <a:solidFill>
            <a:schemeClr val="accent1"/>
          </a:solidFill>
          <a:ln w="12700">
            <a:noFill/>
            <a:miter lim="800000"/>
            <a:headEnd/>
            <a:tailEnd/>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Mixed-strategy Design</a:t>
            </a:r>
          </a:p>
        </p:txBody>
      </p:sp>
      <p:sp>
        <p:nvSpPr>
          <p:cNvPr id="24579" name="Rectangle 3"/>
          <p:cNvSpPr>
            <a:spLocks noGrp="1" noChangeArrowheads="1"/>
          </p:cNvSpPr>
          <p:nvPr>
            <p:ph idx="1"/>
          </p:nvPr>
        </p:nvSpPr>
        <p:spPr/>
        <p:txBody>
          <a:bodyPr/>
          <a:lstStyle/>
          <a:p>
            <a:pPr eaLnBrk="1" hangingPunct="1"/>
            <a:r>
              <a:rPr lang="en-US" smtClean="0"/>
              <a:t>Although it is sometimes suggested that one </a:t>
            </a:r>
            <a:br>
              <a:rPr lang="en-US" smtClean="0"/>
            </a:br>
            <a:r>
              <a:rPr lang="en-US" smtClean="0"/>
              <a:t>approach to design is superior, in practice, an </a:t>
            </a:r>
            <a:br>
              <a:rPr lang="en-US" smtClean="0"/>
            </a:br>
            <a:r>
              <a:rPr lang="en-US" smtClean="0"/>
              <a:t>object-oriented and a functional-oriented </a:t>
            </a:r>
            <a:br>
              <a:rPr lang="en-US" smtClean="0"/>
            </a:br>
            <a:r>
              <a:rPr lang="en-US" smtClean="0"/>
              <a:t>approach to design are complementary.</a:t>
            </a:r>
          </a:p>
          <a:p>
            <a:pPr eaLnBrk="1" hangingPunct="1"/>
            <a:r>
              <a:rPr lang="en-US" smtClean="0"/>
              <a:t>Good software engineers should select the </a:t>
            </a:r>
            <a:br>
              <a:rPr lang="en-US" smtClean="0"/>
            </a:br>
            <a:r>
              <a:rPr lang="en-US" smtClean="0"/>
              <a:t>most appropriate approach for whatever </a:t>
            </a:r>
            <a:br>
              <a:rPr lang="en-US" smtClean="0"/>
            </a:br>
            <a:r>
              <a:rPr lang="en-US" smtClean="0"/>
              <a:t>sub-system is being designed.</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Design Quality</a:t>
            </a:r>
          </a:p>
        </p:txBody>
      </p:sp>
      <p:sp>
        <p:nvSpPr>
          <p:cNvPr id="631811" name="Rectangle 3"/>
          <p:cNvSpPr>
            <a:spLocks noGrp="1" noChangeArrowheads="1"/>
          </p:cNvSpPr>
          <p:nvPr>
            <p:ph idx="1"/>
          </p:nvPr>
        </p:nvSpPr>
        <p:spPr/>
        <p:txBody>
          <a:bodyPr>
            <a:normAutofit fontScale="92500"/>
          </a:bodyPr>
          <a:lstStyle/>
          <a:p>
            <a:pPr marL="409834" indent="-341528" eaLnBrk="1" fontAlgn="auto" hangingPunct="1">
              <a:spcBef>
                <a:spcPts val="697"/>
              </a:spcBef>
              <a:spcAft>
                <a:spcPts val="0"/>
              </a:spcAft>
              <a:buFont typeface="Wingdings"/>
              <a:buChar char=""/>
              <a:defRPr/>
            </a:pPr>
            <a:r>
              <a:rPr lang="en-US" dirty="0"/>
              <a:t>Design quality is an elusive concept. Quality depends on specific organizational priorities.</a:t>
            </a:r>
          </a:p>
          <a:p>
            <a:pPr marL="409834" indent="-341528" eaLnBrk="1" fontAlgn="auto" hangingPunct="1">
              <a:spcBef>
                <a:spcPts val="697"/>
              </a:spcBef>
              <a:spcAft>
                <a:spcPts val="0"/>
              </a:spcAft>
              <a:buFont typeface="Wingdings"/>
              <a:buChar char=""/>
              <a:defRPr/>
            </a:pPr>
            <a:r>
              <a:rPr lang="en-US" dirty="0"/>
              <a:t>A “good” design may be the most efficient, the </a:t>
            </a:r>
            <a:br>
              <a:rPr lang="en-US" dirty="0"/>
            </a:br>
            <a:r>
              <a:rPr lang="en-US" dirty="0"/>
              <a:t>cheapest, the most maintainable, the most </a:t>
            </a:r>
            <a:br>
              <a:rPr lang="en-US" dirty="0"/>
            </a:br>
            <a:r>
              <a:rPr lang="en-US" dirty="0"/>
              <a:t>reliable, etc.</a:t>
            </a:r>
          </a:p>
          <a:p>
            <a:pPr marL="409834" indent="-341528" eaLnBrk="1" fontAlgn="auto" hangingPunct="1">
              <a:spcBef>
                <a:spcPts val="697"/>
              </a:spcBef>
              <a:spcAft>
                <a:spcPts val="0"/>
              </a:spcAft>
              <a:buFont typeface="Wingdings"/>
              <a:buChar char=""/>
              <a:defRPr/>
            </a:pPr>
            <a:r>
              <a:rPr lang="en-US" dirty="0"/>
              <a:t>The attributes discussed here are concerned </a:t>
            </a:r>
            <a:br>
              <a:rPr lang="en-US" dirty="0"/>
            </a:br>
            <a:r>
              <a:rPr lang="en-US" dirty="0"/>
              <a:t>with the maintainability of the design.</a:t>
            </a:r>
          </a:p>
          <a:p>
            <a:pPr marL="409834" indent="-341528" eaLnBrk="1" fontAlgn="auto" hangingPunct="1">
              <a:spcBef>
                <a:spcPts val="697"/>
              </a:spcBef>
              <a:spcAft>
                <a:spcPts val="0"/>
              </a:spcAft>
              <a:buFont typeface="Wingdings"/>
              <a:buChar char=""/>
              <a:defRPr/>
            </a:pPr>
            <a:r>
              <a:rPr lang="en-US" dirty="0"/>
              <a:t>Quality characteristics are equally applicable to </a:t>
            </a:r>
            <a:br>
              <a:rPr lang="en-US" dirty="0"/>
            </a:br>
            <a:r>
              <a:rPr lang="en-US" dirty="0"/>
              <a:t>function-oriented and object-oriented designs.</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200000"/>
                  </a:schemeClr>
                </a:solidFill>
              </a:rPr>
              <a:t>Attribute: Cohesion</a:t>
            </a:r>
            <a:endParaRPr lang="en-US" dirty="0">
              <a:solidFill>
                <a:schemeClr val="tx2">
                  <a:satMod val="200000"/>
                </a:schemeClr>
              </a:solidFill>
            </a:endParaRPr>
          </a:p>
        </p:txBody>
      </p:sp>
      <p:sp>
        <p:nvSpPr>
          <p:cNvPr id="26627" name="Rectangle 3"/>
          <p:cNvSpPr>
            <a:spLocks noGrp="1" noChangeArrowheads="1"/>
          </p:cNvSpPr>
          <p:nvPr>
            <p:ph idx="1"/>
          </p:nvPr>
        </p:nvSpPr>
        <p:spPr/>
        <p:txBody>
          <a:bodyPr/>
          <a:lstStyle/>
          <a:p>
            <a:pPr eaLnBrk="1" hangingPunct="1"/>
            <a:r>
              <a:rPr lang="en-US" smtClean="0"/>
              <a:t>A measure of how well a component “fits </a:t>
            </a:r>
            <a:br>
              <a:rPr lang="en-US" smtClean="0"/>
            </a:br>
            <a:r>
              <a:rPr lang="en-US" smtClean="0"/>
              <a:t>together”.</a:t>
            </a:r>
          </a:p>
          <a:p>
            <a:pPr eaLnBrk="1" hangingPunct="1"/>
            <a:r>
              <a:rPr lang="en-US" smtClean="0"/>
              <a:t>A component should implement a single logical entity or function.</a:t>
            </a:r>
          </a:p>
          <a:p>
            <a:pPr eaLnBrk="1" hangingPunct="1"/>
            <a:r>
              <a:rPr lang="en-US" smtClean="0"/>
              <a:t>Cohesion is a desirable design component </a:t>
            </a:r>
            <a:br>
              <a:rPr lang="en-US" smtClean="0"/>
            </a:br>
            <a:r>
              <a:rPr lang="en-US" smtClean="0"/>
              <a:t>attribute as when a change has to be made, it </a:t>
            </a:r>
            <a:br>
              <a:rPr lang="en-US" smtClean="0"/>
            </a:br>
            <a:r>
              <a:rPr lang="en-US" smtClean="0"/>
              <a:t>is localized in a single cohesive component.</a:t>
            </a:r>
          </a:p>
          <a:p>
            <a:pPr eaLnBrk="1" hangingPunct="1"/>
            <a:r>
              <a:rPr lang="en-US" smtClean="0"/>
              <a:t>Various levels of cohesion have been identified.</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Cohesion Levels</a:t>
            </a:r>
          </a:p>
        </p:txBody>
      </p:sp>
      <p:sp>
        <p:nvSpPr>
          <p:cNvPr id="27651" name="Rectangle 3"/>
          <p:cNvSpPr>
            <a:spLocks noGrp="1" noChangeArrowheads="1"/>
          </p:cNvSpPr>
          <p:nvPr>
            <p:ph idx="1"/>
          </p:nvPr>
        </p:nvSpPr>
        <p:spPr/>
        <p:txBody>
          <a:bodyPr/>
          <a:lstStyle/>
          <a:p>
            <a:pPr eaLnBrk="1" hangingPunct="1"/>
            <a:r>
              <a:rPr lang="en-US" smtClean="0"/>
              <a:t>Coincidental cohesion (weak)</a:t>
            </a:r>
          </a:p>
          <a:p>
            <a:pPr lvl="1" eaLnBrk="1" hangingPunct="1"/>
            <a:r>
              <a:rPr lang="en-US" smtClean="0"/>
              <a:t>Parts of a component are simply bundled together.</a:t>
            </a:r>
          </a:p>
          <a:p>
            <a:pPr eaLnBrk="1" hangingPunct="1"/>
            <a:r>
              <a:rPr lang="en-US" smtClean="0"/>
              <a:t>Logical association (weak)</a:t>
            </a:r>
          </a:p>
          <a:p>
            <a:pPr lvl="1" eaLnBrk="1" hangingPunct="1"/>
            <a:r>
              <a:rPr lang="en-US" smtClean="0"/>
              <a:t>Components which perform similar functions are grouped.</a:t>
            </a:r>
          </a:p>
          <a:p>
            <a:pPr eaLnBrk="1" hangingPunct="1"/>
            <a:r>
              <a:rPr lang="en-US" smtClean="0"/>
              <a:t>Temporal cohesion (weak)</a:t>
            </a:r>
          </a:p>
          <a:p>
            <a:pPr lvl="1" eaLnBrk="1" hangingPunct="1"/>
            <a:r>
              <a:rPr lang="en-US" smtClean="0"/>
              <a:t>Components which are activated at the same time are grouped.</a:t>
            </a:r>
          </a:p>
          <a:p>
            <a:pPr eaLnBrk="1" hangingPunct="1"/>
            <a:endParaRPr lang="en-US" smtClean="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Cohesion Levels</a:t>
            </a:r>
          </a:p>
        </p:txBody>
      </p:sp>
      <p:sp>
        <p:nvSpPr>
          <p:cNvPr id="637955" name="Rectangle 3"/>
          <p:cNvSpPr>
            <a:spLocks noGrp="1" noChangeArrowheads="1"/>
          </p:cNvSpPr>
          <p:nvPr>
            <p:ph idx="1"/>
          </p:nvPr>
        </p:nvSpPr>
        <p:spPr>
          <a:xfrm>
            <a:off x="833438" y="1517650"/>
            <a:ext cx="7772400" cy="5099050"/>
          </a:xfrm>
        </p:spPr>
        <p:txBody>
          <a:bodyPr>
            <a:normAutofit fontScale="92500" lnSpcReduction="10000"/>
          </a:bodyPr>
          <a:lstStyle/>
          <a:p>
            <a:pPr marL="409834" indent="-341528" eaLnBrk="1" fontAlgn="auto" hangingPunct="1">
              <a:spcBef>
                <a:spcPts val="697"/>
              </a:spcBef>
              <a:spcAft>
                <a:spcPts val="0"/>
              </a:spcAft>
              <a:buFont typeface="Wingdings"/>
              <a:buChar char=""/>
              <a:defRPr/>
            </a:pPr>
            <a:r>
              <a:rPr lang="en-US" dirty="0"/>
              <a:t>Communicational cohesion (medium)</a:t>
            </a:r>
          </a:p>
          <a:p>
            <a:pPr marL="737701" lvl="1" indent="-284607" eaLnBrk="1" fontAlgn="auto" hangingPunct="1">
              <a:spcAft>
                <a:spcPts val="0"/>
              </a:spcAft>
              <a:buFont typeface="Wingdings"/>
              <a:buChar char=""/>
              <a:defRPr/>
            </a:pPr>
            <a:r>
              <a:rPr lang="en-US" dirty="0"/>
              <a:t>All the elements of a component operate on the same input or produce the same output.</a:t>
            </a:r>
          </a:p>
          <a:p>
            <a:pPr marL="409834" indent="-341528" eaLnBrk="1" fontAlgn="auto" hangingPunct="1">
              <a:spcBef>
                <a:spcPts val="697"/>
              </a:spcBef>
              <a:spcAft>
                <a:spcPts val="0"/>
              </a:spcAft>
              <a:buFont typeface="Wingdings"/>
              <a:buChar char=""/>
              <a:defRPr/>
            </a:pPr>
            <a:r>
              <a:rPr lang="en-US" dirty="0"/>
              <a:t>Sequential cohesion (medium)</a:t>
            </a:r>
          </a:p>
          <a:p>
            <a:pPr marL="737701" lvl="1" indent="-284607" eaLnBrk="1" fontAlgn="auto" hangingPunct="1">
              <a:spcAft>
                <a:spcPts val="0"/>
              </a:spcAft>
              <a:buFont typeface="Wingdings"/>
              <a:buChar char=""/>
              <a:defRPr/>
            </a:pPr>
            <a:r>
              <a:rPr lang="en-US" dirty="0"/>
              <a:t>The output for one part of a component is the input to another part.</a:t>
            </a:r>
          </a:p>
          <a:p>
            <a:pPr marL="409834" indent="-341528" eaLnBrk="1" fontAlgn="auto" hangingPunct="1">
              <a:spcBef>
                <a:spcPts val="697"/>
              </a:spcBef>
              <a:spcAft>
                <a:spcPts val="0"/>
              </a:spcAft>
              <a:buFont typeface="Wingdings"/>
              <a:buChar char=""/>
              <a:defRPr/>
            </a:pPr>
            <a:r>
              <a:rPr lang="en-US" dirty="0"/>
              <a:t>Functional cohesion (strong)</a:t>
            </a:r>
          </a:p>
          <a:p>
            <a:pPr marL="737701" lvl="1" indent="-284607" eaLnBrk="1" fontAlgn="auto" hangingPunct="1">
              <a:spcAft>
                <a:spcPts val="0"/>
              </a:spcAft>
              <a:buFont typeface="Wingdings"/>
              <a:buChar char=""/>
              <a:defRPr/>
            </a:pPr>
            <a:r>
              <a:rPr lang="en-US" dirty="0"/>
              <a:t>Each part of a component is necessary for the execution of a single function.</a:t>
            </a:r>
          </a:p>
          <a:p>
            <a:pPr marL="409834" indent="-341528" eaLnBrk="1" fontAlgn="auto" hangingPunct="1">
              <a:spcBef>
                <a:spcPts val="697"/>
              </a:spcBef>
              <a:spcAft>
                <a:spcPts val="0"/>
              </a:spcAft>
              <a:buFont typeface="Wingdings"/>
              <a:buChar char=""/>
              <a:defRPr/>
            </a:pPr>
            <a:r>
              <a:rPr lang="en-US" dirty="0"/>
              <a:t>Object cohesion (strong)</a:t>
            </a:r>
          </a:p>
          <a:p>
            <a:pPr marL="737701" lvl="1" indent="-284607" eaLnBrk="1" fontAlgn="auto" hangingPunct="1">
              <a:spcAft>
                <a:spcPts val="0"/>
              </a:spcAft>
              <a:buFont typeface="Wingdings"/>
              <a:buChar char=""/>
              <a:defRPr/>
            </a:pPr>
            <a:r>
              <a:rPr lang="en-US" dirty="0"/>
              <a:t>Each operation provides functionality which allows object attributes to be modified or inspected.</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Stages of Design</a:t>
            </a:r>
          </a:p>
        </p:txBody>
      </p:sp>
      <p:sp>
        <p:nvSpPr>
          <p:cNvPr id="592899" name="Rectangle 3"/>
          <p:cNvSpPr>
            <a:spLocks noGrp="1" noChangeArrowheads="1"/>
          </p:cNvSpPr>
          <p:nvPr>
            <p:ph idx="1"/>
          </p:nvPr>
        </p:nvSpPr>
        <p:spPr>
          <a:xfrm>
            <a:off x="757238" y="1593850"/>
            <a:ext cx="7772400" cy="4114800"/>
          </a:xfrm>
        </p:spPr>
        <p:txBody>
          <a:bodyPr>
            <a:normAutofit fontScale="85000" lnSpcReduction="20000"/>
          </a:bodyPr>
          <a:lstStyle/>
          <a:p>
            <a:pPr marL="409834" indent="-341528" eaLnBrk="1" fontAlgn="auto" hangingPunct="1">
              <a:spcBef>
                <a:spcPts val="697"/>
              </a:spcBef>
              <a:spcAft>
                <a:spcPts val="0"/>
              </a:spcAft>
              <a:buFont typeface="Wingdings"/>
              <a:buChar char=""/>
              <a:defRPr/>
            </a:pPr>
            <a:r>
              <a:rPr lang="en-US" dirty="0"/>
              <a:t>Problem understanding</a:t>
            </a:r>
          </a:p>
          <a:p>
            <a:pPr marL="737701" lvl="1" indent="-284607" eaLnBrk="1" fontAlgn="auto" hangingPunct="1">
              <a:spcAft>
                <a:spcPts val="0"/>
              </a:spcAft>
              <a:buFont typeface="Wingdings"/>
              <a:buChar char=""/>
              <a:defRPr/>
            </a:pPr>
            <a:r>
              <a:rPr lang="en-US" dirty="0"/>
              <a:t>Look at the problem from different angles to discover the </a:t>
            </a:r>
            <a:br>
              <a:rPr lang="en-US" dirty="0"/>
            </a:br>
            <a:r>
              <a:rPr lang="en-US" dirty="0"/>
              <a:t>design requirements.</a:t>
            </a:r>
          </a:p>
          <a:p>
            <a:pPr marL="409834" indent="-341528" eaLnBrk="1" fontAlgn="auto" hangingPunct="1">
              <a:spcBef>
                <a:spcPts val="697"/>
              </a:spcBef>
              <a:spcAft>
                <a:spcPts val="0"/>
              </a:spcAft>
              <a:buFont typeface="Wingdings"/>
              <a:buChar char=""/>
              <a:defRPr/>
            </a:pPr>
            <a:r>
              <a:rPr lang="en-US" dirty="0"/>
              <a:t>Identify one or more solutions</a:t>
            </a:r>
          </a:p>
          <a:p>
            <a:pPr marL="737701" lvl="1" indent="-284607" eaLnBrk="1" fontAlgn="auto" hangingPunct="1">
              <a:spcAft>
                <a:spcPts val="0"/>
              </a:spcAft>
              <a:buFont typeface="Wingdings"/>
              <a:buChar char=""/>
              <a:defRPr/>
            </a:pPr>
            <a:r>
              <a:rPr lang="en-US" dirty="0"/>
              <a:t>Evaluate possible solutions and choose the most </a:t>
            </a:r>
            <a:br>
              <a:rPr lang="en-US" dirty="0"/>
            </a:br>
            <a:r>
              <a:rPr lang="en-US" dirty="0"/>
              <a:t>appropriate depending on the designer's experience and </a:t>
            </a:r>
            <a:br>
              <a:rPr lang="en-US" dirty="0"/>
            </a:br>
            <a:r>
              <a:rPr lang="en-US" dirty="0"/>
              <a:t>available resources.</a:t>
            </a:r>
          </a:p>
          <a:p>
            <a:pPr marL="409834" indent="-341528" eaLnBrk="1" fontAlgn="auto" hangingPunct="1">
              <a:spcBef>
                <a:spcPts val="697"/>
              </a:spcBef>
              <a:spcAft>
                <a:spcPts val="0"/>
              </a:spcAft>
              <a:buFont typeface="Wingdings"/>
              <a:buChar char=""/>
              <a:defRPr/>
            </a:pPr>
            <a:r>
              <a:rPr lang="en-US" dirty="0"/>
              <a:t>Describe solution abstractions</a:t>
            </a:r>
          </a:p>
          <a:p>
            <a:pPr marL="737701" lvl="1" indent="-284607" eaLnBrk="1" fontAlgn="auto" hangingPunct="1">
              <a:spcAft>
                <a:spcPts val="0"/>
              </a:spcAft>
              <a:buFont typeface="Wingdings"/>
              <a:buChar char=""/>
              <a:defRPr/>
            </a:pPr>
            <a:r>
              <a:rPr lang="en-US" dirty="0"/>
              <a:t>Use graphical, </a:t>
            </a:r>
            <a:r>
              <a:rPr lang="en-US" dirty="0" smtClean="0"/>
              <a:t>formal, </a:t>
            </a:r>
            <a:r>
              <a:rPr lang="en-US" dirty="0"/>
              <a:t>or other descriptive notations to </a:t>
            </a:r>
            <a:br>
              <a:rPr lang="en-US" dirty="0"/>
            </a:br>
            <a:r>
              <a:rPr lang="en-US" dirty="0"/>
              <a:t>describe the components of the design.</a:t>
            </a:r>
          </a:p>
          <a:p>
            <a:pPr marL="409834" indent="-341528" eaLnBrk="1" fontAlgn="auto" hangingPunct="1">
              <a:spcBef>
                <a:spcPts val="697"/>
              </a:spcBef>
              <a:spcAft>
                <a:spcPts val="0"/>
              </a:spcAft>
              <a:buFont typeface="Wingdings"/>
              <a:buChar char=""/>
              <a:defRPr/>
            </a:pPr>
            <a:r>
              <a:rPr lang="en-US" dirty="0"/>
              <a:t>Repeat process for each identified abstraction </a:t>
            </a:r>
            <a:br>
              <a:rPr lang="en-US" dirty="0"/>
            </a:br>
            <a:r>
              <a:rPr lang="en-US" dirty="0"/>
              <a:t>until the design is expressed in primitive terms.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pPr eaLnBrk="1" fontAlgn="auto" hangingPunct="1">
              <a:spcAft>
                <a:spcPts val="0"/>
              </a:spcAft>
              <a:defRPr/>
            </a:pPr>
            <a:r>
              <a:rPr lang="en-US" dirty="0">
                <a:solidFill>
                  <a:schemeClr val="tx2">
                    <a:satMod val="200000"/>
                  </a:schemeClr>
                </a:solidFill>
              </a:rPr>
              <a:t>Cohesion as a Design Attribute</a:t>
            </a:r>
          </a:p>
        </p:txBody>
      </p:sp>
      <p:sp>
        <p:nvSpPr>
          <p:cNvPr id="29699" name="Rectangle 3"/>
          <p:cNvSpPr>
            <a:spLocks noGrp="1" noChangeArrowheads="1"/>
          </p:cNvSpPr>
          <p:nvPr>
            <p:ph idx="1"/>
          </p:nvPr>
        </p:nvSpPr>
        <p:spPr/>
        <p:txBody>
          <a:bodyPr/>
          <a:lstStyle/>
          <a:p>
            <a:pPr eaLnBrk="1" hangingPunct="1"/>
            <a:r>
              <a:rPr lang="en-US" smtClean="0"/>
              <a:t>Not well-defined. Often difficult to classify </a:t>
            </a:r>
            <a:br>
              <a:rPr lang="en-US" smtClean="0"/>
            </a:br>
            <a:r>
              <a:rPr lang="en-US" smtClean="0"/>
              <a:t>cohesion.</a:t>
            </a:r>
          </a:p>
          <a:p>
            <a:pPr eaLnBrk="1" hangingPunct="1"/>
            <a:r>
              <a:rPr lang="en-US" smtClean="0"/>
              <a:t>Inheriting attributes from super-classes </a:t>
            </a:r>
            <a:br>
              <a:rPr lang="en-US" smtClean="0"/>
            </a:br>
            <a:r>
              <a:rPr lang="en-US" smtClean="0"/>
              <a:t>weakens cohesion.</a:t>
            </a:r>
          </a:p>
          <a:p>
            <a:pPr eaLnBrk="1" hangingPunct="1"/>
            <a:r>
              <a:rPr lang="en-US" smtClean="0"/>
              <a:t>To understand a component, the super-classes as well as the component class must be examined.</a:t>
            </a:r>
          </a:p>
          <a:p>
            <a:pPr eaLnBrk="1" hangingPunct="1"/>
            <a:r>
              <a:rPr lang="en-US" smtClean="0"/>
              <a:t>Object class browsers assist with this process.</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Cohesion </a:t>
            </a:r>
            <a:r>
              <a:rPr lang="en-US" dirty="0" err="1" smtClean="0"/>
              <a:t>vs</a:t>
            </a:r>
            <a:r>
              <a:rPr lang="en-US" dirty="0" smtClean="0"/>
              <a:t> coupling</a:t>
            </a:r>
            <a:endParaRPr lang="en-US" dirty="0"/>
          </a:p>
        </p:txBody>
      </p:sp>
      <p:sp>
        <p:nvSpPr>
          <p:cNvPr id="30723" name="Content Placeholder 2"/>
          <p:cNvSpPr>
            <a:spLocks noGrp="1"/>
          </p:cNvSpPr>
          <p:nvPr>
            <p:ph idx="1"/>
          </p:nvPr>
        </p:nvSpPr>
        <p:spPr/>
        <p:txBody>
          <a:bodyPr/>
          <a:lstStyle/>
          <a:p>
            <a:r>
              <a:rPr lang="en-US" smtClean="0"/>
              <a:t>Cohesion</a:t>
            </a:r>
          </a:p>
          <a:p>
            <a:pPr lvl="1"/>
            <a:r>
              <a:rPr lang="en-US" smtClean="0"/>
              <a:t>A measure of how well a component “fits together”</a:t>
            </a:r>
          </a:p>
          <a:p>
            <a:pPr lvl="1">
              <a:buFont typeface="Wingdings" pitchFamily="2" charset="2"/>
              <a:buNone/>
            </a:pPr>
            <a:endParaRPr lang="en-US" smtClean="0"/>
          </a:p>
          <a:p>
            <a:r>
              <a:rPr lang="en-US" smtClean="0"/>
              <a:t>Coupling</a:t>
            </a:r>
          </a:p>
          <a:p>
            <a:pPr lvl="1"/>
            <a:r>
              <a:rPr lang="en-US" smtClean="0"/>
              <a:t>A measure of the strength of the inter-connections between system components.</a:t>
            </a:r>
          </a:p>
          <a:p>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2" name="Rectangle 4"/>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200000"/>
                  </a:schemeClr>
                </a:solidFill>
              </a:rPr>
              <a:t>Attribute: Coupling</a:t>
            </a:r>
            <a:endParaRPr lang="en-US" dirty="0">
              <a:solidFill>
                <a:schemeClr val="tx2">
                  <a:satMod val="200000"/>
                </a:schemeClr>
              </a:solidFill>
            </a:endParaRPr>
          </a:p>
        </p:txBody>
      </p:sp>
      <p:sp>
        <p:nvSpPr>
          <p:cNvPr id="31747" name="Rectangle 2"/>
          <p:cNvSpPr>
            <a:spLocks noGrp="1" noChangeArrowheads="1"/>
          </p:cNvSpPr>
          <p:nvPr>
            <p:ph idx="1"/>
          </p:nvPr>
        </p:nvSpPr>
        <p:spPr>
          <a:xfrm>
            <a:off x="819150" y="1511300"/>
            <a:ext cx="7739063" cy="4556125"/>
          </a:xfrm>
        </p:spPr>
        <p:txBody>
          <a:bodyPr/>
          <a:lstStyle/>
          <a:p>
            <a:pPr eaLnBrk="1" hangingPunct="1"/>
            <a:r>
              <a:rPr lang="en-US" smtClean="0"/>
              <a:t>Loose coupling means component changes are unlikely to affect other components.</a:t>
            </a:r>
          </a:p>
          <a:p>
            <a:pPr eaLnBrk="1" hangingPunct="1"/>
            <a:r>
              <a:rPr lang="en-US" smtClean="0"/>
              <a:t>Shared variables or control information </a:t>
            </a:r>
            <a:br>
              <a:rPr lang="en-US" smtClean="0"/>
            </a:br>
            <a:r>
              <a:rPr lang="en-US" smtClean="0"/>
              <a:t>exchange lead to tight coupling.</a:t>
            </a:r>
          </a:p>
          <a:p>
            <a:pPr eaLnBrk="1" hangingPunct="1"/>
            <a:r>
              <a:rPr lang="en-US" smtClean="0"/>
              <a:t>Loose coupling can be achieved by state </a:t>
            </a:r>
            <a:br>
              <a:rPr lang="en-US" smtClean="0"/>
            </a:br>
            <a:r>
              <a:rPr lang="en-US" smtClean="0"/>
              <a:t>decentralization (as in objects) and component communication via parameters or message passing.</a:t>
            </a:r>
          </a:p>
        </p:txBody>
      </p:sp>
      <p:sp>
        <p:nvSpPr>
          <p:cNvPr id="31748" name="Rectangle 3"/>
          <p:cNvSpPr>
            <a:spLocks noChangeArrowheads="1"/>
          </p:cNvSpPr>
          <p:nvPr/>
        </p:nvSpPr>
        <p:spPr bwMode="auto">
          <a:xfrm>
            <a:off x="7937500" y="6400800"/>
            <a:ext cx="279400" cy="279400"/>
          </a:xfrm>
          <a:prstGeom prst="rect">
            <a:avLst/>
          </a:prstGeom>
          <a:noFill/>
          <a:ln w="12700">
            <a:noFill/>
            <a:miter lim="800000"/>
            <a:headEnd/>
            <a:tailEnd/>
          </a:ln>
        </p:spPr>
        <p:txBody>
          <a:bodyPr wrap="none" lIns="19050" tIns="26988" rIns="19050" bIns="26988"/>
          <a:lstStyle/>
          <a:p>
            <a:pPr>
              <a:lnSpc>
                <a:spcPts val="1200"/>
              </a:lnSpc>
            </a:pPr>
            <a:r>
              <a:rPr lang="en-US" sz="1000">
                <a:solidFill>
                  <a:srgbClr val="000000"/>
                </a:solidFill>
                <a:latin typeface="Arial" charset="0"/>
              </a:rPr>
              <a:t>28</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Tight Coupling</a:t>
            </a:r>
          </a:p>
        </p:txBody>
      </p:sp>
      <p:pic>
        <p:nvPicPr>
          <p:cNvPr id="32771" name="Picture 3"/>
          <p:cNvPicPr>
            <a:picLocks noChangeArrowheads="1"/>
          </p:cNvPicPr>
          <p:nvPr/>
        </p:nvPicPr>
        <p:blipFill>
          <a:blip r:embed="rId3"/>
          <a:srcRect/>
          <a:stretch>
            <a:fillRect/>
          </a:stretch>
        </p:blipFill>
        <p:spPr bwMode="auto">
          <a:xfrm>
            <a:off x="1428750" y="1803400"/>
            <a:ext cx="6248400" cy="4194175"/>
          </a:xfrm>
          <a:prstGeom prst="rect">
            <a:avLst/>
          </a:prstGeom>
          <a:solidFill>
            <a:schemeClr val="accent1"/>
          </a:solidFill>
          <a:ln w="12700">
            <a:noFill/>
            <a:miter lim="800000"/>
            <a:headEnd/>
            <a:tailEnd/>
          </a:ln>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Loose Coupling</a:t>
            </a:r>
          </a:p>
        </p:txBody>
      </p:sp>
      <p:pic>
        <p:nvPicPr>
          <p:cNvPr id="33795" name="Picture 3"/>
          <p:cNvPicPr>
            <a:picLocks noChangeArrowheads="1"/>
          </p:cNvPicPr>
          <p:nvPr/>
        </p:nvPicPr>
        <p:blipFill>
          <a:blip r:embed="rId3"/>
          <a:srcRect/>
          <a:stretch>
            <a:fillRect/>
          </a:stretch>
        </p:blipFill>
        <p:spPr bwMode="auto">
          <a:xfrm>
            <a:off x="1200150" y="1638300"/>
            <a:ext cx="6858000" cy="4692650"/>
          </a:xfrm>
          <a:prstGeom prst="rect">
            <a:avLst/>
          </a:prstGeom>
          <a:solidFill>
            <a:schemeClr val="accent1"/>
          </a:solidFill>
          <a:ln w="12700">
            <a:noFill/>
            <a:miter lim="800000"/>
            <a:headEnd/>
            <a:tailEnd/>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5" name="Rectangle 3"/>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Coupling and Inheritance</a:t>
            </a:r>
          </a:p>
        </p:txBody>
      </p:sp>
      <p:sp>
        <p:nvSpPr>
          <p:cNvPr id="34819" name="Rectangle 2"/>
          <p:cNvSpPr>
            <a:spLocks noGrp="1" noChangeArrowheads="1"/>
          </p:cNvSpPr>
          <p:nvPr>
            <p:ph idx="1"/>
          </p:nvPr>
        </p:nvSpPr>
        <p:spPr/>
        <p:txBody>
          <a:bodyPr/>
          <a:lstStyle/>
          <a:p>
            <a:pPr eaLnBrk="1" hangingPunct="1"/>
            <a:r>
              <a:rPr lang="en-US" smtClean="0"/>
              <a:t>Object-oriented systems are loosely </a:t>
            </a:r>
            <a:br>
              <a:rPr lang="en-US" smtClean="0"/>
            </a:br>
            <a:r>
              <a:rPr lang="en-US" smtClean="0"/>
              <a:t>coupled because there is no shared state and </a:t>
            </a:r>
            <a:br>
              <a:rPr lang="en-US" smtClean="0"/>
            </a:br>
            <a:r>
              <a:rPr lang="en-US" smtClean="0"/>
              <a:t>objects communicate using message passing.</a:t>
            </a:r>
          </a:p>
          <a:p>
            <a:pPr eaLnBrk="1" hangingPunct="1"/>
            <a:r>
              <a:rPr lang="en-US" smtClean="0"/>
              <a:t>However, an object class is coupled to its </a:t>
            </a:r>
            <a:br>
              <a:rPr lang="en-US" smtClean="0"/>
            </a:br>
            <a:r>
              <a:rPr lang="en-US" smtClean="0"/>
              <a:t>super-classes. Changes made to the attributes or operations in a super-class propagate to all sub-classes.</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4" name="Rectangle 4"/>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200000"/>
                  </a:schemeClr>
                </a:solidFill>
              </a:rPr>
              <a:t>Attribute: Understandability</a:t>
            </a:r>
            <a:endParaRPr lang="en-US" dirty="0">
              <a:solidFill>
                <a:schemeClr val="tx2">
                  <a:satMod val="200000"/>
                </a:schemeClr>
              </a:solidFill>
            </a:endParaRPr>
          </a:p>
        </p:txBody>
      </p:sp>
      <p:sp>
        <p:nvSpPr>
          <p:cNvPr id="35843" name="Rectangle 2"/>
          <p:cNvSpPr>
            <a:spLocks noGrp="1" noChangeArrowheads="1"/>
          </p:cNvSpPr>
          <p:nvPr>
            <p:ph idx="1"/>
          </p:nvPr>
        </p:nvSpPr>
        <p:spPr/>
        <p:txBody>
          <a:bodyPr/>
          <a:lstStyle/>
          <a:p>
            <a:pPr eaLnBrk="1" hangingPunct="1"/>
            <a:r>
              <a:rPr lang="en-US" smtClean="0"/>
              <a:t>Related to several component characteristics</a:t>
            </a:r>
          </a:p>
          <a:p>
            <a:pPr lvl="1" eaLnBrk="1" hangingPunct="1"/>
            <a:r>
              <a:rPr lang="en-US" smtClean="0"/>
              <a:t>Can the component be understood on its own?</a:t>
            </a:r>
          </a:p>
          <a:p>
            <a:pPr lvl="1" eaLnBrk="1" hangingPunct="1"/>
            <a:r>
              <a:rPr lang="en-US" smtClean="0"/>
              <a:t>Are meaningful names used?</a:t>
            </a:r>
          </a:p>
          <a:p>
            <a:pPr lvl="1" eaLnBrk="1" hangingPunct="1"/>
            <a:r>
              <a:rPr lang="en-US" smtClean="0"/>
              <a:t>Is the design well-documented?</a:t>
            </a:r>
          </a:p>
          <a:p>
            <a:pPr lvl="1" eaLnBrk="1" hangingPunct="1"/>
            <a:r>
              <a:rPr lang="en-US" smtClean="0"/>
              <a:t>Are complex algorithms used?</a:t>
            </a:r>
          </a:p>
          <a:p>
            <a:pPr eaLnBrk="1" hangingPunct="1"/>
            <a:r>
              <a:rPr lang="en-US" smtClean="0"/>
              <a:t>Informally, high complexity means many </a:t>
            </a:r>
            <a:br>
              <a:rPr lang="en-US" smtClean="0"/>
            </a:br>
            <a:r>
              <a:rPr lang="en-US" smtClean="0"/>
              <a:t>relationships between different parts of the </a:t>
            </a:r>
            <a:br>
              <a:rPr lang="en-US" smtClean="0"/>
            </a:br>
            <a:r>
              <a:rPr lang="en-US" smtClean="0"/>
              <a:t>design.</a:t>
            </a:r>
          </a:p>
        </p:txBody>
      </p:sp>
      <p:sp>
        <p:nvSpPr>
          <p:cNvPr id="35844" name="Rectangle 3"/>
          <p:cNvSpPr>
            <a:spLocks noChangeArrowheads="1"/>
          </p:cNvSpPr>
          <p:nvPr/>
        </p:nvSpPr>
        <p:spPr bwMode="auto">
          <a:xfrm>
            <a:off x="7937500" y="6400800"/>
            <a:ext cx="279400" cy="279400"/>
          </a:xfrm>
          <a:prstGeom prst="rect">
            <a:avLst/>
          </a:prstGeom>
          <a:noFill/>
          <a:ln w="12700">
            <a:noFill/>
            <a:miter lim="800000"/>
            <a:headEnd/>
            <a:tailEnd/>
          </a:ln>
        </p:spPr>
        <p:txBody>
          <a:bodyPr wrap="none" lIns="19050" tIns="26988" rIns="19050" bIns="26988"/>
          <a:lstStyle/>
          <a:p>
            <a:pPr>
              <a:lnSpc>
                <a:spcPts val="1200"/>
              </a:lnSpc>
            </a:pPr>
            <a:r>
              <a:rPr lang="en-US" sz="1000">
                <a:solidFill>
                  <a:srgbClr val="000000"/>
                </a:solidFill>
                <a:latin typeface="Arial" charset="0"/>
              </a:rPr>
              <a:t>32</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2" name="Rectangle 4"/>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200000"/>
                  </a:schemeClr>
                </a:solidFill>
              </a:rPr>
              <a:t>Attribute: Adaptability</a:t>
            </a:r>
            <a:endParaRPr lang="en-US" dirty="0">
              <a:solidFill>
                <a:schemeClr val="tx2">
                  <a:satMod val="200000"/>
                </a:schemeClr>
              </a:solidFill>
            </a:endParaRPr>
          </a:p>
        </p:txBody>
      </p:sp>
      <p:sp>
        <p:nvSpPr>
          <p:cNvPr id="36867" name="Rectangle 2"/>
          <p:cNvSpPr>
            <a:spLocks noGrp="1" noChangeArrowheads="1"/>
          </p:cNvSpPr>
          <p:nvPr>
            <p:ph idx="1"/>
          </p:nvPr>
        </p:nvSpPr>
        <p:spPr>
          <a:xfrm>
            <a:off x="895350" y="1282700"/>
            <a:ext cx="7739063" cy="4556125"/>
          </a:xfrm>
        </p:spPr>
        <p:txBody>
          <a:bodyPr/>
          <a:lstStyle/>
          <a:p>
            <a:pPr eaLnBrk="1" hangingPunct="1"/>
            <a:r>
              <a:rPr lang="en-US" smtClean="0"/>
              <a:t>A design is adaptable if:</a:t>
            </a:r>
          </a:p>
          <a:p>
            <a:pPr lvl="1" eaLnBrk="1" hangingPunct="1"/>
            <a:r>
              <a:rPr lang="en-US" smtClean="0"/>
              <a:t>Its components are loosely coupled.</a:t>
            </a:r>
          </a:p>
          <a:p>
            <a:pPr lvl="1" eaLnBrk="1" hangingPunct="1"/>
            <a:r>
              <a:rPr lang="en-US" smtClean="0"/>
              <a:t>It is well-documented and the documentation is up to date.</a:t>
            </a:r>
          </a:p>
          <a:p>
            <a:pPr lvl="1" eaLnBrk="1" hangingPunct="1"/>
            <a:r>
              <a:rPr lang="en-US" smtClean="0"/>
              <a:t>There is an obvious correspondence between design levels (design visibility).</a:t>
            </a:r>
          </a:p>
          <a:p>
            <a:pPr lvl="1" eaLnBrk="1" hangingPunct="1"/>
            <a:r>
              <a:rPr lang="en-US" smtClean="0"/>
              <a:t>Each component is a self-contained entity (tightly cohesive).</a:t>
            </a:r>
          </a:p>
          <a:p>
            <a:pPr eaLnBrk="1" hangingPunct="1"/>
            <a:r>
              <a:rPr lang="en-US" smtClean="0"/>
              <a:t>To adapt a design, it must be possible to trace the links between design components so that change consequences can be analyzed.</a:t>
            </a:r>
          </a:p>
        </p:txBody>
      </p:sp>
      <p:sp>
        <p:nvSpPr>
          <p:cNvPr id="36868" name="Rectangle 3"/>
          <p:cNvSpPr>
            <a:spLocks noChangeArrowheads="1"/>
          </p:cNvSpPr>
          <p:nvPr/>
        </p:nvSpPr>
        <p:spPr bwMode="auto">
          <a:xfrm>
            <a:off x="7937500" y="6400800"/>
            <a:ext cx="279400" cy="279400"/>
          </a:xfrm>
          <a:prstGeom prst="rect">
            <a:avLst/>
          </a:prstGeom>
          <a:noFill/>
          <a:ln w="12700">
            <a:noFill/>
            <a:miter lim="800000"/>
            <a:headEnd/>
            <a:tailEnd/>
          </a:ln>
        </p:spPr>
        <p:txBody>
          <a:bodyPr wrap="none" lIns="19050" tIns="26988" rIns="19050" bIns="26988"/>
          <a:lstStyle/>
          <a:p>
            <a:pPr>
              <a:lnSpc>
                <a:spcPts val="1200"/>
              </a:lnSpc>
            </a:pPr>
            <a:r>
              <a:rPr lang="en-US" sz="1000">
                <a:solidFill>
                  <a:srgbClr val="000000"/>
                </a:solidFill>
                <a:latin typeface="Arial" charset="0"/>
              </a:rPr>
              <a:t>33</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Design Traceability</a:t>
            </a:r>
          </a:p>
        </p:txBody>
      </p:sp>
      <p:pic>
        <p:nvPicPr>
          <p:cNvPr id="37891" name="Picture 3"/>
          <p:cNvPicPr>
            <a:picLocks noChangeArrowheads="1"/>
          </p:cNvPicPr>
          <p:nvPr/>
        </p:nvPicPr>
        <p:blipFill>
          <a:blip r:embed="rId3"/>
          <a:srcRect/>
          <a:stretch>
            <a:fillRect/>
          </a:stretch>
        </p:blipFill>
        <p:spPr bwMode="auto">
          <a:xfrm>
            <a:off x="1314450" y="1689100"/>
            <a:ext cx="6515100" cy="4470400"/>
          </a:xfrm>
          <a:prstGeom prst="rect">
            <a:avLst/>
          </a:prstGeom>
          <a:solidFill>
            <a:schemeClr val="accent1"/>
          </a:solidFill>
          <a:ln w="12700">
            <a:noFill/>
            <a:miter lim="800000"/>
            <a:headEnd/>
            <a:tailEnd/>
          </a:ln>
        </p:spPr>
      </p:pic>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8" name="Rectangle 4"/>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Adaptability and Inheritance</a:t>
            </a:r>
          </a:p>
        </p:txBody>
      </p:sp>
      <p:sp>
        <p:nvSpPr>
          <p:cNvPr id="38915" name="Rectangle 2"/>
          <p:cNvSpPr>
            <a:spLocks noGrp="1" noChangeArrowheads="1"/>
          </p:cNvSpPr>
          <p:nvPr>
            <p:ph idx="1"/>
          </p:nvPr>
        </p:nvSpPr>
        <p:spPr>
          <a:xfrm>
            <a:off x="895350" y="1511300"/>
            <a:ext cx="7739063" cy="4556125"/>
          </a:xfrm>
        </p:spPr>
        <p:txBody>
          <a:bodyPr/>
          <a:lstStyle/>
          <a:p>
            <a:pPr eaLnBrk="1" hangingPunct="1"/>
            <a:r>
              <a:rPr lang="en-US" smtClean="0"/>
              <a:t>Inheritance dramatically improves adaptability.  Components may be adapted without change by deriving a sub-class and modifying that derived class.</a:t>
            </a:r>
          </a:p>
          <a:p>
            <a:pPr eaLnBrk="1" hangingPunct="1"/>
            <a:r>
              <a:rPr lang="en-US" smtClean="0"/>
              <a:t>However, as the depth of the inheritance </a:t>
            </a:r>
            <a:br>
              <a:rPr lang="en-US" smtClean="0"/>
            </a:br>
            <a:r>
              <a:rPr lang="en-US" smtClean="0"/>
              <a:t>hierarchy increases, it becomes increasingly </a:t>
            </a:r>
            <a:br>
              <a:rPr lang="en-US" smtClean="0"/>
            </a:br>
            <a:r>
              <a:rPr lang="en-US" smtClean="0"/>
              <a:t>complex. It must be periodically reviewed and restructured.</a:t>
            </a:r>
          </a:p>
        </p:txBody>
      </p:sp>
      <p:sp>
        <p:nvSpPr>
          <p:cNvPr id="38916" name="Rectangle 3"/>
          <p:cNvSpPr>
            <a:spLocks noChangeArrowheads="1"/>
          </p:cNvSpPr>
          <p:nvPr/>
        </p:nvSpPr>
        <p:spPr bwMode="auto">
          <a:xfrm>
            <a:off x="7937500" y="6400800"/>
            <a:ext cx="279400" cy="279400"/>
          </a:xfrm>
          <a:prstGeom prst="rect">
            <a:avLst/>
          </a:prstGeom>
          <a:noFill/>
          <a:ln w="12700">
            <a:noFill/>
            <a:miter lim="800000"/>
            <a:headEnd/>
            <a:tailEnd/>
          </a:ln>
        </p:spPr>
        <p:txBody>
          <a:bodyPr wrap="none" lIns="19050" tIns="26988" rIns="19050" bIns="26988"/>
          <a:lstStyle/>
          <a:p>
            <a:pPr>
              <a:lnSpc>
                <a:spcPts val="1200"/>
              </a:lnSpc>
            </a:pPr>
            <a:r>
              <a:rPr lang="en-US" sz="1000">
                <a:solidFill>
                  <a:srgbClr val="000000"/>
                </a:solidFill>
                <a:latin typeface="Arial" charset="0"/>
              </a:rPr>
              <a:t>35</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The Design Process</a:t>
            </a:r>
          </a:p>
        </p:txBody>
      </p:sp>
      <p:sp>
        <p:nvSpPr>
          <p:cNvPr id="12291" name="Rectangle 3"/>
          <p:cNvSpPr>
            <a:spLocks noGrp="1" noChangeArrowheads="1"/>
          </p:cNvSpPr>
          <p:nvPr>
            <p:ph idx="1"/>
          </p:nvPr>
        </p:nvSpPr>
        <p:spPr/>
        <p:txBody>
          <a:bodyPr/>
          <a:lstStyle/>
          <a:p>
            <a:pPr eaLnBrk="1" hangingPunct="1"/>
            <a:r>
              <a:rPr lang="en-US" smtClean="0"/>
              <a:t>Any design may be modeled as a directed </a:t>
            </a:r>
            <a:br>
              <a:rPr lang="en-US" smtClean="0"/>
            </a:br>
            <a:r>
              <a:rPr lang="en-US" smtClean="0"/>
              <a:t>graph made up of entities with attributes which participate in relationships.</a:t>
            </a:r>
          </a:p>
          <a:p>
            <a:pPr eaLnBrk="1" hangingPunct="1"/>
            <a:r>
              <a:rPr lang="en-US" smtClean="0"/>
              <a:t>The system should be described at several </a:t>
            </a:r>
            <a:br>
              <a:rPr lang="en-US" smtClean="0"/>
            </a:br>
            <a:r>
              <a:rPr lang="en-US" smtClean="0"/>
              <a:t>different levels of abstraction.</a:t>
            </a:r>
          </a:p>
          <a:p>
            <a:pPr eaLnBrk="1" hangingPunct="1"/>
            <a:r>
              <a:rPr lang="en-US" smtClean="0"/>
              <a:t>Design takes place in overlapping stages. It is </a:t>
            </a:r>
            <a:br>
              <a:rPr lang="en-US" smtClean="0"/>
            </a:br>
            <a:r>
              <a:rPr lang="en-US" smtClean="0"/>
              <a:t>artificial to separate it into distinct phases but some separation is usually necessary.</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Architectural Design</a:t>
            </a:r>
          </a:p>
        </p:txBody>
      </p:sp>
      <p:sp>
        <p:nvSpPr>
          <p:cNvPr id="39939" name="Rectangle 3"/>
          <p:cNvSpPr>
            <a:spLocks noGrp="1" noChangeArrowheads="1"/>
          </p:cNvSpPr>
          <p:nvPr>
            <p:ph idx="1"/>
          </p:nvPr>
        </p:nvSpPr>
        <p:spPr>
          <a:xfrm>
            <a:off x="985838" y="2049463"/>
            <a:ext cx="7740650" cy="4100512"/>
          </a:xfrm>
        </p:spPr>
        <p:txBody>
          <a:bodyPr lIns="90126" tIns="44272" rIns="90126" bIns="44272"/>
          <a:lstStyle/>
          <a:p>
            <a:pPr eaLnBrk="1" hangingPunct="1"/>
            <a:r>
              <a:rPr lang="en-US" sz="4400" smtClean="0"/>
              <a:t>Establishing the overall structure of a software system</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Architectural Parallels</a:t>
            </a:r>
          </a:p>
        </p:txBody>
      </p:sp>
      <p:sp>
        <p:nvSpPr>
          <p:cNvPr id="40963" name="Rectangle 3"/>
          <p:cNvSpPr>
            <a:spLocks noGrp="1" noChangeArrowheads="1"/>
          </p:cNvSpPr>
          <p:nvPr>
            <p:ph idx="1"/>
          </p:nvPr>
        </p:nvSpPr>
        <p:spPr/>
        <p:txBody>
          <a:bodyPr lIns="90126" tIns="44272" rIns="90126" bIns="44272"/>
          <a:lstStyle/>
          <a:p>
            <a:pPr eaLnBrk="1" hangingPunct="1">
              <a:lnSpc>
                <a:spcPct val="90000"/>
              </a:lnSpc>
            </a:pPr>
            <a:r>
              <a:rPr lang="en-US" smtClean="0"/>
              <a:t>Architects are the technical interface between the customer and the contractor building the system.</a:t>
            </a:r>
          </a:p>
          <a:p>
            <a:pPr eaLnBrk="1" hangingPunct="1">
              <a:lnSpc>
                <a:spcPct val="90000"/>
              </a:lnSpc>
            </a:pPr>
            <a:r>
              <a:rPr lang="en-US" smtClean="0"/>
              <a:t>A bad architectural design for a building cannot be rescued by good construction; the same is true for software.</a:t>
            </a:r>
          </a:p>
          <a:p>
            <a:pPr eaLnBrk="1" hangingPunct="1">
              <a:lnSpc>
                <a:spcPct val="90000"/>
              </a:lnSpc>
            </a:pPr>
            <a:r>
              <a:rPr lang="en-US" smtClean="0"/>
              <a:t>There are specialist types of building and software architects.</a:t>
            </a:r>
          </a:p>
          <a:p>
            <a:pPr eaLnBrk="1" hangingPunct="1">
              <a:lnSpc>
                <a:spcPct val="90000"/>
              </a:lnSpc>
            </a:pPr>
            <a:r>
              <a:rPr lang="en-US" smtClean="0"/>
              <a:t>There are schools or styles of building and software architecture.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Sub-systems and Modules</a:t>
            </a:r>
          </a:p>
        </p:txBody>
      </p:sp>
      <p:sp>
        <p:nvSpPr>
          <p:cNvPr id="41987" name="Rectangle 3"/>
          <p:cNvSpPr>
            <a:spLocks noGrp="1" noChangeArrowheads="1"/>
          </p:cNvSpPr>
          <p:nvPr>
            <p:ph idx="1"/>
          </p:nvPr>
        </p:nvSpPr>
        <p:spPr/>
        <p:txBody>
          <a:bodyPr lIns="90126" tIns="44272" rIns="90126" bIns="44272"/>
          <a:lstStyle/>
          <a:p>
            <a:pPr eaLnBrk="1" hangingPunct="1"/>
            <a:r>
              <a:rPr lang="en-US" smtClean="0"/>
              <a:t>A sub-system is a system in its own right whose operation is independent of the services provided by other sub-systems.</a:t>
            </a:r>
          </a:p>
          <a:p>
            <a:pPr eaLnBrk="1" hangingPunct="1"/>
            <a:r>
              <a:rPr lang="en-US" smtClean="0"/>
              <a:t>A module is a system component that provides services to other components but would not normally be considered as a separate system.</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Architectural Models</a:t>
            </a:r>
          </a:p>
        </p:txBody>
      </p:sp>
      <p:sp>
        <p:nvSpPr>
          <p:cNvPr id="43011" name="Rectangle 3"/>
          <p:cNvSpPr>
            <a:spLocks noGrp="1" noChangeArrowheads="1"/>
          </p:cNvSpPr>
          <p:nvPr>
            <p:ph idx="1"/>
          </p:nvPr>
        </p:nvSpPr>
        <p:spPr/>
        <p:txBody>
          <a:bodyPr lIns="90126" tIns="44272" rIns="90126" bIns="44272"/>
          <a:lstStyle/>
          <a:p>
            <a:pPr eaLnBrk="1" hangingPunct="1">
              <a:lnSpc>
                <a:spcPct val="90000"/>
              </a:lnSpc>
            </a:pPr>
            <a:r>
              <a:rPr lang="en-US" smtClean="0"/>
              <a:t>Structure, control and modular decomposition may be based on a particular model or architectural style.</a:t>
            </a:r>
          </a:p>
          <a:p>
            <a:pPr eaLnBrk="1" hangingPunct="1">
              <a:lnSpc>
                <a:spcPct val="90000"/>
              </a:lnSpc>
            </a:pPr>
            <a:r>
              <a:rPr lang="en-US" smtClean="0"/>
              <a:t>However, most systems are heterogeneous in that different parts of the system are based on different models and, in some cases, the system may follow a composite model.</a:t>
            </a:r>
          </a:p>
          <a:p>
            <a:pPr eaLnBrk="1" hangingPunct="1">
              <a:lnSpc>
                <a:spcPct val="90000"/>
              </a:lnSpc>
            </a:pPr>
            <a:r>
              <a:rPr lang="en-US" smtClean="0"/>
              <a:t>The architectural model used affects the performance, robustness, distributability and maintainability of the system.</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System Structuring</a:t>
            </a:r>
          </a:p>
        </p:txBody>
      </p:sp>
      <p:sp>
        <p:nvSpPr>
          <p:cNvPr id="44035" name="Rectangle 3"/>
          <p:cNvSpPr>
            <a:spLocks noGrp="1" noChangeArrowheads="1"/>
          </p:cNvSpPr>
          <p:nvPr>
            <p:ph idx="1"/>
          </p:nvPr>
        </p:nvSpPr>
        <p:spPr/>
        <p:txBody>
          <a:bodyPr lIns="90126" tIns="44272" rIns="90126" bIns="44272"/>
          <a:lstStyle/>
          <a:p>
            <a:pPr eaLnBrk="1" hangingPunct="1"/>
            <a:r>
              <a:rPr lang="en-US" smtClean="0"/>
              <a:t>Concerned with decomposing the system into interacting sub-systems.</a:t>
            </a:r>
          </a:p>
          <a:p>
            <a:pPr eaLnBrk="1" hangingPunct="1"/>
            <a:r>
              <a:rPr lang="en-US" smtClean="0"/>
              <a:t>The architectural design is normally expressed as a block diagram presenting an overview of the system structure.</a:t>
            </a:r>
          </a:p>
          <a:p>
            <a:pPr eaLnBrk="1" hangingPunct="1"/>
            <a:r>
              <a:rPr lang="en-US" smtClean="0"/>
              <a:t>More specific models showing how sub-systems share data, are distributed and interface with each other may also be developed.</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smtClean="0"/>
              <a:t>Types of Architectural Styles</a:t>
            </a:r>
            <a:endParaRPr lang="en-US" sz="3200" dirty="0"/>
          </a:p>
        </p:txBody>
      </p:sp>
      <p:sp>
        <p:nvSpPr>
          <p:cNvPr id="45059" name="Content Placeholder 2"/>
          <p:cNvSpPr>
            <a:spLocks noGrp="1"/>
          </p:cNvSpPr>
          <p:nvPr>
            <p:ph idx="1"/>
          </p:nvPr>
        </p:nvSpPr>
        <p:spPr>
          <a:xfrm>
            <a:off x="911225" y="1358900"/>
            <a:ext cx="7739063" cy="4973638"/>
          </a:xfrm>
        </p:spPr>
        <p:txBody>
          <a:bodyPr/>
          <a:lstStyle/>
          <a:p>
            <a:r>
              <a:rPr lang="en-US" smtClean="0"/>
              <a:t>Data centered Architectures</a:t>
            </a:r>
          </a:p>
          <a:p>
            <a:r>
              <a:rPr lang="en-US" smtClean="0"/>
              <a:t>Data flow Architectures</a:t>
            </a:r>
          </a:p>
          <a:p>
            <a:r>
              <a:rPr lang="en-US" smtClean="0"/>
              <a:t>Call and Return Architectures</a:t>
            </a:r>
          </a:p>
          <a:p>
            <a:r>
              <a:rPr lang="en-US" smtClean="0"/>
              <a:t>Object oriented Architectures</a:t>
            </a:r>
          </a:p>
          <a:p>
            <a:r>
              <a:rPr lang="en-US" smtClean="0"/>
              <a:t>Layered Architectures</a:t>
            </a:r>
          </a:p>
          <a:p>
            <a:r>
              <a:rPr lang="en-US" smtClean="0"/>
              <a:t>Web apps- client server architecture</a:t>
            </a:r>
          </a:p>
          <a:p>
            <a:r>
              <a:rPr lang="en-US" smtClean="0"/>
              <a:t>Mobile apps-layered architecture</a:t>
            </a:r>
          </a:p>
          <a:p>
            <a:pPr>
              <a:buFont typeface="Wingdings" pitchFamily="2" charset="2"/>
              <a:buNone/>
            </a:pPr>
            <a:r>
              <a:rPr lang="en-US" sz="2800" i="1" smtClean="0"/>
              <a:t>    Architectural description language (ADL) provides a semantics and syntax for </a:t>
            </a:r>
            <a:r>
              <a:rPr lang="en-US" sz="2800" smtClean="0"/>
              <a:t>describing a software architecture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The Repository Model</a:t>
            </a:r>
          </a:p>
        </p:txBody>
      </p:sp>
      <p:sp>
        <p:nvSpPr>
          <p:cNvPr id="46083" name="Rectangle 3"/>
          <p:cNvSpPr>
            <a:spLocks noGrp="1" noChangeArrowheads="1"/>
          </p:cNvSpPr>
          <p:nvPr>
            <p:ph idx="1"/>
          </p:nvPr>
        </p:nvSpPr>
        <p:spPr/>
        <p:txBody>
          <a:bodyPr lIns="90126" tIns="44272" rIns="90126" bIns="44272"/>
          <a:lstStyle/>
          <a:p>
            <a:pPr eaLnBrk="1" hangingPunct="1"/>
            <a:r>
              <a:rPr lang="en-US" smtClean="0"/>
              <a:t>Sub-systems must exchange data. This may be done in two ways:</a:t>
            </a:r>
          </a:p>
          <a:p>
            <a:pPr lvl="1" eaLnBrk="1" hangingPunct="1"/>
            <a:r>
              <a:rPr lang="en-US" smtClean="0"/>
              <a:t>Shared data is held in a central database or repository and may be accessed by all sub-systems.</a:t>
            </a:r>
          </a:p>
          <a:p>
            <a:pPr lvl="1" eaLnBrk="1" hangingPunct="1"/>
            <a:r>
              <a:rPr lang="en-US" smtClean="0"/>
              <a:t>Each sub-system maintains its own database and passes data explicitly to other sub-systems.</a:t>
            </a:r>
          </a:p>
          <a:p>
            <a:pPr eaLnBrk="1" hangingPunct="1"/>
            <a:r>
              <a:rPr lang="en-US" smtClean="0"/>
              <a:t>When large amounts of data are to be shared, the repository model of sharing is most commonly used.</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Repository Model Characteristics</a:t>
            </a:r>
          </a:p>
        </p:txBody>
      </p:sp>
      <p:sp>
        <p:nvSpPr>
          <p:cNvPr id="47107" name="Rectangle 3"/>
          <p:cNvSpPr>
            <a:spLocks noGrp="1" noChangeArrowheads="1"/>
          </p:cNvSpPr>
          <p:nvPr>
            <p:ph idx="1"/>
          </p:nvPr>
        </p:nvSpPr>
        <p:spPr/>
        <p:txBody>
          <a:bodyPr lIns="90126" tIns="44272" rIns="90126" bIns="44272"/>
          <a:lstStyle/>
          <a:p>
            <a:pPr eaLnBrk="1" hangingPunct="1"/>
            <a:r>
              <a:rPr lang="en-US" b="1" smtClean="0"/>
              <a:t>Advantages:</a:t>
            </a:r>
            <a:endParaRPr lang="en-US" smtClean="0"/>
          </a:p>
          <a:p>
            <a:pPr lvl="1" eaLnBrk="1" hangingPunct="1"/>
            <a:r>
              <a:rPr lang="en-US" smtClean="0"/>
              <a:t>Efficient way to share large amounts of data.</a:t>
            </a:r>
          </a:p>
          <a:p>
            <a:pPr lvl="1" eaLnBrk="1" hangingPunct="1"/>
            <a:r>
              <a:rPr lang="en-US" smtClean="0"/>
              <a:t>Sub-systems need not be concerned with how data is produced.</a:t>
            </a:r>
          </a:p>
          <a:p>
            <a:pPr lvl="1" eaLnBrk="1" hangingPunct="1"/>
            <a:r>
              <a:rPr lang="en-US" smtClean="0"/>
              <a:t>Centralized management e.g., backup, security, etc.</a:t>
            </a:r>
          </a:p>
          <a:p>
            <a:pPr lvl="1" eaLnBrk="1" hangingPunct="1"/>
            <a:r>
              <a:rPr lang="en-US" smtClean="0"/>
              <a:t>Sharing model is published as the repository schema.</a:t>
            </a:r>
          </a:p>
          <a:p>
            <a:pPr eaLnBrk="1" hangingPunct="1"/>
            <a:r>
              <a:rPr lang="en-US" b="1" smtClean="0"/>
              <a:t>Disadvantages:</a:t>
            </a:r>
            <a:endParaRPr lang="en-US" smtClean="0"/>
          </a:p>
          <a:p>
            <a:pPr lvl="1" eaLnBrk="1" hangingPunct="1"/>
            <a:r>
              <a:rPr lang="en-US" smtClean="0"/>
              <a:t>Sub-systems must agree on a repository data model. </a:t>
            </a:r>
          </a:p>
          <a:p>
            <a:pPr lvl="1" eaLnBrk="1" hangingPunct="1"/>
            <a:r>
              <a:rPr lang="en-US" smtClean="0"/>
              <a:t>Data evolution is difficult and expensive.</a:t>
            </a:r>
          </a:p>
          <a:p>
            <a:pPr lvl="1" eaLnBrk="1" hangingPunct="1"/>
            <a:r>
              <a:rPr lang="en-US" smtClean="0"/>
              <a:t>No scope for specific management policies.</a:t>
            </a:r>
          </a:p>
          <a:p>
            <a:pPr lvl="1" eaLnBrk="1" hangingPunct="1"/>
            <a:r>
              <a:rPr lang="en-US" smtClean="0"/>
              <a:t>Difficult to distribute efficiently.</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Client-server Architecture</a:t>
            </a:r>
          </a:p>
        </p:txBody>
      </p:sp>
      <p:sp>
        <p:nvSpPr>
          <p:cNvPr id="48131" name="Rectangle 3"/>
          <p:cNvSpPr>
            <a:spLocks noGrp="1" noChangeArrowheads="1"/>
          </p:cNvSpPr>
          <p:nvPr>
            <p:ph idx="1"/>
          </p:nvPr>
        </p:nvSpPr>
        <p:spPr/>
        <p:txBody>
          <a:bodyPr lIns="90126" tIns="44272" rIns="90126" bIns="44272"/>
          <a:lstStyle/>
          <a:p>
            <a:pPr eaLnBrk="1" hangingPunct="1"/>
            <a:r>
              <a:rPr lang="en-US" smtClean="0"/>
              <a:t>Distributed system model which shows how data and processing is distributed across a range of components.</a:t>
            </a:r>
          </a:p>
          <a:p>
            <a:pPr eaLnBrk="1" hangingPunct="1"/>
            <a:r>
              <a:rPr lang="en-US" smtClean="0"/>
              <a:t>Set of stand-alone servers which provide specific services such as printing, data management, etc.</a:t>
            </a:r>
          </a:p>
          <a:p>
            <a:pPr eaLnBrk="1" hangingPunct="1"/>
            <a:r>
              <a:rPr lang="en-US" smtClean="0"/>
              <a:t>Set of clients which call on these services.</a:t>
            </a:r>
          </a:p>
          <a:p>
            <a:pPr eaLnBrk="1" hangingPunct="1"/>
            <a:r>
              <a:rPr lang="en-US" smtClean="0"/>
              <a:t>Network which allows clients to access servers.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Film and Picture Library</a:t>
            </a:r>
          </a:p>
        </p:txBody>
      </p:sp>
      <p:pic>
        <p:nvPicPr>
          <p:cNvPr id="49155" name="Picture 3"/>
          <p:cNvPicPr>
            <a:picLocks noChangeArrowheads="1"/>
          </p:cNvPicPr>
          <p:nvPr/>
        </p:nvPicPr>
        <p:blipFill>
          <a:blip r:embed="rId3"/>
          <a:srcRect/>
          <a:stretch>
            <a:fillRect/>
          </a:stretch>
        </p:blipFill>
        <p:spPr bwMode="auto">
          <a:xfrm>
            <a:off x="379413" y="1898650"/>
            <a:ext cx="8269287" cy="4098925"/>
          </a:xfrm>
          <a:prstGeom prst="rect">
            <a:avLst/>
          </a:prstGeom>
          <a:solidFill>
            <a:schemeClr val="accent1"/>
          </a:solidFill>
          <a:ln w="12700">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Phases in the Design Process</a:t>
            </a:r>
          </a:p>
        </p:txBody>
      </p:sp>
      <p:pic>
        <p:nvPicPr>
          <p:cNvPr id="13315" name="Picture 3"/>
          <p:cNvPicPr>
            <a:picLocks noChangeArrowheads="1"/>
          </p:cNvPicPr>
          <p:nvPr/>
        </p:nvPicPr>
        <p:blipFill>
          <a:blip r:embed="rId3"/>
          <a:srcRect/>
          <a:stretch>
            <a:fillRect/>
          </a:stretch>
        </p:blipFill>
        <p:spPr bwMode="auto">
          <a:xfrm>
            <a:off x="254000" y="2501900"/>
            <a:ext cx="8851900" cy="3462338"/>
          </a:xfrm>
          <a:prstGeom prst="rect">
            <a:avLst/>
          </a:prstGeom>
          <a:solidFill>
            <a:schemeClr val="accent1"/>
          </a:solidFill>
          <a:ln w="12700">
            <a:noFill/>
            <a:miter lim="800000"/>
            <a:headEnd/>
            <a:tailEnd/>
          </a:ln>
        </p:spPr>
      </p:pic>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911225" y="509588"/>
            <a:ext cx="8061325" cy="911225"/>
          </a:xfrm>
        </p:spPr>
        <p:txBody>
          <a:bodyPr lIns="90126" tIns="44272" rIns="90126" bIns="44272"/>
          <a:lstStyle/>
          <a:p>
            <a:pPr eaLnBrk="1" fontAlgn="auto" hangingPunct="1">
              <a:spcAft>
                <a:spcPts val="0"/>
              </a:spcAft>
              <a:defRPr/>
            </a:pPr>
            <a:r>
              <a:rPr lang="en-US" dirty="0">
                <a:solidFill>
                  <a:schemeClr val="tx2">
                    <a:satMod val="200000"/>
                  </a:schemeClr>
                </a:solidFill>
              </a:rPr>
              <a:t>Client-server Characteristics</a:t>
            </a:r>
          </a:p>
        </p:txBody>
      </p:sp>
      <p:sp>
        <p:nvSpPr>
          <p:cNvPr id="50179" name="Rectangle 3"/>
          <p:cNvSpPr>
            <a:spLocks noGrp="1" noChangeArrowheads="1"/>
          </p:cNvSpPr>
          <p:nvPr>
            <p:ph idx="1"/>
          </p:nvPr>
        </p:nvSpPr>
        <p:spPr>
          <a:xfrm>
            <a:off x="590550" y="1206500"/>
            <a:ext cx="8305800" cy="4556125"/>
          </a:xfrm>
        </p:spPr>
        <p:txBody>
          <a:bodyPr lIns="90126" tIns="44272" rIns="90126" bIns="44272"/>
          <a:lstStyle/>
          <a:p>
            <a:pPr eaLnBrk="1" hangingPunct="1"/>
            <a:r>
              <a:rPr lang="en-US" b="1" smtClean="0"/>
              <a:t>Advantages:</a:t>
            </a:r>
            <a:endParaRPr lang="en-US" smtClean="0"/>
          </a:p>
          <a:p>
            <a:pPr lvl="1" eaLnBrk="1" hangingPunct="1"/>
            <a:r>
              <a:rPr lang="en-US" smtClean="0"/>
              <a:t>Distribution of data is straightforward.</a:t>
            </a:r>
          </a:p>
          <a:p>
            <a:pPr lvl="1" eaLnBrk="1" hangingPunct="1"/>
            <a:r>
              <a:rPr lang="en-US" smtClean="0"/>
              <a:t>Makes effective use of networked systems. </a:t>
            </a:r>
          </a:p>
          <a:p>
            <a:pPr lvl="1" eaLnBrk="1" hangingPunct="1"/>
            <a:r>
              <a:rPr lang="en-US" smtClean="0"/>
              <a:t>Easy to add new servers or upgrade existing servers.</a:t>
            </a:r>
          </a:p>
          <a:p>
            <a:pPr eaLnBrk="1" hangingPunct="1"/>
            <a:r>
              <a:rPr lang="en-US" b="1" smtClean="0"/>
              <a:t>Disadvantages:</a:t>
            </a:r>
            <a:endParaRPr lang="en-US" smtClean="0"/>
          </a:p>
          <a:p>
            <a:pPr lvl="1" eaLnBrk="1" hangingPunct="1"/>
            <a:r>
              <a:rPr lang="en-US" smtClean="0"/>
              <a:t>No shared data model so sub-systems may use different data organizations.</a:t>
            </a:r>
          </a:p>
          <a:p>
            <a:pPr lvl="1" eaLnBrk="1" hangingPunct="1"/>
            <a:r>
              <a:rPr lang="en-US" smtClean="0"/>
              <a:t>Redundant management in each server.</a:t>
            </a:r>
          </a:p>
          <a:p>
            <a:pPr lvl="1" eaLnBrk="1" hangingPunct="1"/>
            <a:r>
              <a:rPr lang="en-US" smtClean="0"/>
              <a:t>No central register of names and services - it may be hard to find out what servers and services are available.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Object Models</a:t>
            </a:r>
          </a:p>
        </p:txBody>
      </p:sp>
      <p:sp>
        <p:nvSpPr>
          <p:cNvPr id="51203" name="Rectangle 3"/>
          <p:cNvSpPr>
            <a:spLocks noGrp="1" noChangeArrowheads="1"/>
          </p:cNvSpPr>
          <p:nvPr>
            <p:ph idx="1"/>
          </p:nvPr>
        </p:nvSpPr>
        <p:spPr/>
        <p:txBody>
          <a:bodyPr lIns="90126" tIns="44272" rIns="90126" bIns="44272"/>
          <a:lstStyle/>
          <a:p>
            <a:pPr eaLnBrk="1" hangingPunct="1"/>
            <a:r>
              <a:rPr lang="en-US" smtClean="0"/>
              <a:t>Structure the system into a set of loosely coupled objects with well-defined interfaces.</a:t>
            </a:r>
          </a:p>
          <a:p>
            <a:pPr eaLnBrk="1" hangingPunct="1"/>
            <a:r>
              <a:rPr lang="en-US" smtClean="0"/>
              <a:t>Object-oriented decomposition is concerned with identifying object classes, their attributes and operations.</a:t>
            </a:r>
          </a:p>
          <a:p>
            <a:pPr eaLnBrk="1" hangingPunct="1"/>
            <a:r>
              <a:rPr lang="en-US" smtClean="0"/>
              <a:t>When implemented, objects are created from these classes and some control model used to coordinate object operations.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Invoice Processing System</a:t>
            </a:r>
          </a:p>
        </p:txBody>
      </p:sp>
      <p:pic>
        <p:nvPicPr>
          <p:cNvPr id="52227" name="Picture 3"/>
          <p:cNvPicPr>
            <a:picLocks noChangeArrowheads="1"/>
          </p:cNvPicPr>
          <p:nvPr/>
        </p:nvPicPr>
        <p:blipFill>
          <a:blip r:embed="rId3"/>
          <a:srcRect/>
          <a:stretch>
            <a:fillRect/>
          </a:stretch>
        </p:blipFill>
        <p:spPr bwMode="auto">
          <a:xfrm>
            <a:off x="455613" y="1733550"/>
            <a:ext cx="8043862" cy="4348163"/>
          </a:xfrm>
          <a:prstGeom prst="rect">
            <a:avLst/>
          </a:prstGeom>
          <a:solidFill>
            <a:schemeClr val="accent1"/>
          </a:solidFill>
          <a:ln w="12700">
            <a:noFill/>
            <a:miter lim="800000"/>
            <a:headEnd/>
            <a:tailEnd/>
          </a:ln>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Abstract Machine Model</a:t>
            </a:r>
          </a:p>
        </p:txBody>
      </p:sp>
      <p:sp>
        <p:nvSpPr>
          <p:cNvPr id="53251" name="Rectangle 3"/>
          <p:cNvSpPr>
            <a:spLocks noGrp="1" noChangeArrowheads="1"/>
          </p:cNvSpPr>
          <p:nvPr>
            <p:ph idx="1"/>
          </p:nvPr>
        </p:nvSpPr>
        <p:spPr/>
        <p:txBody>
          <a:bodyPr lIns="90126" tIns="44272" rIns="90126" bIns="44272"/>
          <a:lstStyle/>
          <a:p>
            <a:pPr eaLnBrk="1" hangingPunct="1"/>
            <a:r>
              <a:rPr lang="en-US" sz="2400" smtClean="0"/>
              <a:t>Used to model the interfacing of sub-systems.</a:t>
            </a:r>
          </a:p>
          <a:p>
            <a:pPr eaLnBrk="1" hangingPunct="1"/>
            <a:r>
              <a:rPr lang="en-US" sz="2400" smtClean="0"/>
              <a:t>Organizes the system into a set of layers (or abstract machines) each of which provide a set of services.</a:t>
            </a:r>
          </a:p>
          <a:p>
            <a:pPr eaLnBrk="1" hangingPunct="1"/>
            <a:r>
              <a:rPr lang="en-US" sz="2400" smtClean="0"/>
              <a:t>Supports the incremental development of sub-systems in different layers. When a layer interface changes, only the adjacent layer is affected.</a:t>
            </a:r>
          </a:p>
          <a:p>
            <a:pPr eaLnBrk="1" hangingPunct="1"/>
            <a:r>
              <a:rPr lang="en-US" sz="2400" smtClean="0"/>
              <a:t>However, often difficult to structure systems in this way.</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Version Management System</a:t>
            </a:r>
          </a:p>
        </p:txBody>
      </p:sp>
      <p:pic>
        <p:nvPicPr>
          <p:cNvPr id="54275" name="Picture 3"/>
          <p:cNvPicPr>
            <a:picLocks noChangeArrowheads="1"/>
          </p:cNvPicPr>
          <p:nvPr/>
        </p:nvPicPr>
        <p:blipFill>
          <a:blip r:embed="rId3"/>
          <a:srcRect/>
          <a:stretch>
            <a:fillRect/>
          </a:stretch>
        </p:blipFill>
        <p:spPr bwMode="auto">
          <a:xfrm>
            <a:off x="1416050" y="1695450"/>
            <a:ext cx="6399213" cy="4433888"/>
          </a:xfrm>
          <a:prstGeom prst="rect">
            <a:avLst/>
          </a:prstGeom>
          <a:solidFill>
            <a:schemeClr val="accent1"/>
          </a:solidFill>
          <a:ln w="12700">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Broadcast Model</a:t>
            </a:r>
          </a:p>
        </p:txBody>
      </p:sp>
      <p:sp>
        <p:nvSpPr>
          <p:cNvPr id="55299" name="Rectangle 3"/>
          <p:cNvSpPr>
            <a:spLocks noGrp="1" noChangeArrowheads="1"/>
          </p:cNvSpPr>
          <p:nvPr>
            <p:ph idx="1"/>
          </p:nvPr>
        </p:nvSpPr>
        <p:spPr/>
        <p:txBody>
          <a:bodyPr lIns="90126" tIns="44272" rIns="90126" bIns="44272"/>
          <a:lstStyle/>
          <a:p>
            <a:pPr eaLnBrk="1" hangingPunct="1"/>
            <a:r>
              <a:rPr lang="en-US" sz="2400" smtClean="0"/>
              <a:t>Effective in integrating sub-systems on different computers in a network.</a:t>
            </a:r>
          </a:p>
          <a:p>
            <a:pPr eaLnBrk="1" hangingPunct="1"/>
            <a:r>
              <a:rPr lang="en-US" sz="2400" smtClean="0"/>
              <a:t>Sub-systems register an interest in specific events. When these occur, control is transferred to the sub-system which can handle the event.</a:t>
            </a:r>
          </a:p>
          <a:p>
            <a:pPr eaLnBrk="1" hangingPunct="1"/>
            <a:r>
              <a:rPr lang="en-US" sz="2400" smtClean="0"/>
              <a:t>Control policy is not embedded in the event and message handler. Sub-systems decide on events of interest to them.</a:t>
            </a:r>
          </a:p>
          <a:p>
            <a:pPr eaLnBrk="1" hangingPunct="1"/>
            <a:r>
              <a:rPr lang="en-US" sz="2400" smtClean="0"/>
              <a:t>However, sub-systems don’t know if or when an event will be handled.</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Selective Broadcasting</a:t>
            </a:r>
          </a:p>
        </p:txBody>
      </p:sp>
      <p:pic>
        <p:nvPicPr>
          <p:cNvPr id="56323" name="Picture 3"/>
          <p:cNvPicPr>
            <a:picLocks noChangeArrowheads="1"/>
          </p:cNvPicPr>
          <p:nvPr/>
        </p:nvPicPr>
        <p:blipFill>
          <a:blip r:embed="rId3"/>
          <a:srcRect/>
          <a:stretch>
            <a:fillRect/>
          </a:stretch>
        </p:blipFill>
        <p:spPr bwMode="auto">
          <a:xfrm>
            <a:off x="152400" y="2403475"/>
            <a:ext cx="8670925" cy="2227263"/>
          </a:xfrm>
          <a:prstGeom prst="rect">
            <a:avLst/>
          </a:prstGeom>
          <a:solidFill>
            <a:schemeClr val="accent1"/>
          </a:solidFill>
          <a:ln w="12700">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Pipe and Filter Models</a:t>
            </a:r>
          </a:p>
        </p:txBody>
      </p:sp>
      <p:sp>
        <p:nvSpPr>
          <p:cNvPr id="57347" name="Rectangle 3"/>
          <p:cNvSpPr>
            <a:spLocks noGrp="1" noChangeArrowheads="1"/>
          </p:cNvSpPr>
          <p:nvPr>
            <p:ph idx="1"/>
          </p:nvPr>
        </p:nvSpPr>
        <p:spPr/>
        <p:txBody>
          <a:bodyPr lIns="90126" tIns="44272" rIns="90126" bIns="44272"/>
          <a:lstStyle/>
          <a:p>
            <a:pPr eaLnBrk="1" hangingPunct="1">
              <a:lnSpc>
                <a:spcPct val="90000"/>
              </a:lnSpc>
            </a:pPr>
            <a:r>
              <a:rPr lang="en-US" smtClean="0"/>
              <a:t>Functional transformations process their inputs to produce outputs.</a:t>
            </a:r>
          </a:p>
          <a:p>
            <a:pPr eaLnBrk="1" hangingPunct="1">
              <a:lnSpc>
                <a:spcPct val="90000"/>
              </a:lnSpc>
            </a:pPr>
            <a:r>
              <a:rPr lang="en-US" smtClean="0"/>
              <a:t>May be referred to as a pipe and filter model (as in UNIX shell).</a:t>
            </a:r>
          </a:p>
          <a:p>
            <a:pPr eaLnBrk="1" hangingPunct="1">
              <a:lnSpc>
                <a:spcPct val="90000"/>
              </a:lnSpc>
            </a:pPr>
            <a:r>
              <a:rPr lang="en-US" smtClean="0"/>
              <a:t>Variants of this approach are very common. When transformations are sequential, this is a batch sequential model which is extensively used in data processing systems.</a:t>
            </a:r>
          </a:p>
          <a:p>
            <a:pPr eaLnBrk="1" hangingPunct="1">
              <a:lnSpc>
                <a:spcPct val="90000"/>
              </a:lnSpc>
            </a:pPr>
            <a:r>
              <a:rPr lang="en-US" smtClean="0"/>
              <a:t>Not really suitable for interactive systems.</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Invoice Processing System</a:t>
            </a:r>
          </a:p>
        </p:txBody>
      </p:sp>
      <p:pic>
        <p:nvPicPr>
          <p:cNvPr id="58371" name="Picture 3"/>
          <p:cNvPicPr>
            <a:picLocks noChangeArrowheads="1"/>
          </p:cNvPicPr>
          <p:nvPr/>
        </p:nvPicPr>
        <p:blipFill>
          <a:blip r:embed="rId3"/>
          <a:srcRect/>
          <a:stretch>
            <a:fillRect/>
          </a:stretch>
        </p:blipFill>
        <p:spPr bwMode="auto">
          <a:xfrm>
            <a:off x="101600" y="2341563"/>
            <a:ext cx="8869363" cy="2592387"/>
          </a:xfrm>
          <a:prstGeom prst="rect">
            <a:avLst/>
          </a:prstGeom>
          <a:solidFill>
            <a:schemeClr val="accent1"/>
          </a:solidFill>
          <a:ln w="12700">
            <a:noFill/>
            <a:miter lim="800000"/>
            <a:headEnd/>
            <a:tailEnd/>
          </a:ln>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911225" y="509588"/>
            <a:ext cx="8194675" cy="911225"/>
          </a:xfrm>
        </p:spPr>
        <p:txBody>
          <a:bodyPr lIns="90126" tIns="44272" rIns="90126" bIns="44272"/>
          <a:lstStyle/>
          <a:p>
            <a:pPr eaLnBrk="1" fontAlgn="auto" hangingPunct="1">
              <a:spcAft>
                <a:spcPts val="0"/>
              </a:spcAft>
              <a:defRPr/>
            </a:pPr>
            <a:r>
              <a:rPr lang="en-US" dirty="0">
                <a:solidFill>
                  <a:schemeClr val="tx2">
                    <a:satMod val="200000"/>
                  </a:schemeClr>
                </a:solidFill>
              </a:rPr>
              <a:t>Domain-specific Architectures</a:t>
            </a:r>
          </a:p>
        </p:txBody>
      </p:sp>
      <p:sp>
        <p:nvSpPr>
          <p:cNvPr id="59395" name="Rectangle 3"/>
          <p:cNvSpPr>
            <a:spLocks noGrp="1" noChangeArrowheads="1"/>
          </p:cNvSpPr>
          <p:nvPr>
            <p:ph idx="1"/>
          </p:nvPr>
        </p:nvSpPr>
        <p:spPr>
          <a:xfrm>
            <a:off x="819150" y="1282700"/>
            <a:ext cx="7739063" cy="4556125"/>
          </a:xfrm>
        </p:spPr>
        <p:txBody>
          <a:bodyPr lIns="90126" tIns="44272" rIns="90126" bIns="44272"/>
          <a:lstStyle/>
          <a:p>
            <a:pPr eaLnBrk="1" hangingPunct="1">
              <a:lnSpc>
                <a:spcPct val="90000"/>
              </a:lnSpc>
            </a:pPr>
            <a:r>
              <a:rPr lang="en-US" smtClean="0"/>
              <a:t>Architectural models which are specific to some application domain.</a:t>
            </a:r>
          </a:p>
          <a:p>
            <a:pPr eaLnBrk="1" hangingPunct="1">
              <a:lnSpc>
                <a:spcPct val="90000"/>
              </a:lnSpc>
            </a:pPr>
            <a:r>
              <a:rPr lang="en-US" smtClean="0"/>
              <a:t>Two types of domain-specific model</a:t>
            </a:r>
          </a:p>
          <a:p>
            <a:pPr lvl="1" eaLnBrk="1" hangingPunct="1">
              <a:lnSpc>
                <a:spcPct val="90000"/>
              </a:lnSpc>
            </a:pPr>
            <a:r>
              <a:rPr lang="en-US" b="1" smtClean="0">
                <a:solidFill>
                  <a:schemeClr val="accent1"/>
                </a:solidFill>
              </a:rPr>
              <a:t>Generic models</a:t>
            </a:r>
            <a:r>
              <a:rPr lang="en-US" smtClean="0">
                <a:solidFill>
                  <a:schemeClr val="accent1"/>
                </a:solidFill>
              </a:rPr>
              <a:t> </a:t>
            </a:r>
            <a:r>
              <a:rPr lang="en-US" smtClean="0"/>
              <a:t>which are abstractions from a number of real systems and which encapsulate the principal characteristics of these systems.</a:t>
            </a:r>
          </a:p>
          <a:p>
            <a:pPr lvl="1" eaLnBrk="1" hangingPunct="1">
              <a:lnSpc>
                <a:spcPct val="90000"/>
              </a:lnSpc>
            </a:pPr>
            <a:r>
              <a:rPr lang="en-US" b="1" smtClean="0">
                <a:solidFill>
                  <a:schemeClr val="accent1"/>
                </a:solidFill>
              </a:rPr>
              <a:t>Reference models</a:t>
            </a:r>
            <a:r>
              <a:rPr lang="en-US" smtClean="0">
                <a:solidFill>
                  <a:schemeClr val="accent1"/>
                </a:solidFill>
              </a:rPr>
              <a:t> </a:t>
            </a:r>
            <a:r>
              <a:rPr lang="en-US" smtClean="0"/>
              <a:t>which are more abstract, idealized model. Provide a means of information about that class of system and of comparing different architectures.</a:t>
            </a:r>
          </a:p>
          <a:p>
            <a:pPr eaLnBrk="1" hangingPunct="1">
              <a:lnSpc>
                <a:spcPct val="90000"/>
              </a:lnSpc>
            </a:pPr>
            <a:r>
              <a:rPr lang="en-US" smtClean="0"/>
              <a:t>Generic models are usually bottom-up models.</a:t>
            </a:r>
          </a:p>
          <a:p>
            <a:pPr eaLnBrk="1" hangingPunct="1">
              <a:lnSpc>
                <a:spcPct val="90000"/>
              </a:lnSpc>
            </a:pPr>
            <a:r>
              <a:rPr lang="en-US" smtClean="0"/>
              <a:t>Reference models are top-down models.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Design Phases</a:t>
            </a:r>
          </a:p>
        </p:txBody>
      </p:sp>
      <p:sp>
        <p:nvSpPr>
          <p:cNvPr id="601091" name="Rectangle 3"/>
          <p:cNvSpPr>
            <a:spLocks noGrp="1" noChangeArrowheads="1"/>
          </p:cNvSpPr>
          <p:nvPr>
            <p:ph idx="1"/>
          </p:nvPr>
        </p:nvSpPr>
        <p:spPr/>
        <p:txBody>
          <a:bodyPr>
            <a:normAutofit fontScale="92500" lnSpcReduction="10000"/>
          </a:bodyPr>
          <a:lstStyle/>
          <a:p>
            <a:pPr marL="409834" indent="-341528" eaLnBrk="1" fontAlgn="auto" hangingPunct="1">
              <a:spcBef>
                <a:spcPts val="697"/>
              </a:spcBef>
              <a:spcAft>
                <a:spcPts val="0"/>
              </a:spcAft>
              <a:buFont typeface="Wingdings"/>
              <a:buChar char=""/>
              <a:defRPr/>
            </a:pPr>
            <a:r>
              <a:rPr lang="en-US" b="1" i="1"/>
              <a:t>Architectural design:</a:t>
            </a:r>
            <a:r>
              <a:rPr lang="en-US"/>
              <a:t> Identify sub-systems.</a:t>
            </a:r>
          </a:p>
          <a:p>
            <a:pPr marL="409834" indent="-341528" eaLnBrk="1" fontAlgn="auto" hangingPunct="1">
              <a:spcBef>
                <a:spcPts val="697"/>
              </a:spcBef>
              <a:spcAft>
                <a:spcPts val="0"/>
              </a:spcAft>
              <a:buFont typeface="Wingdings"/>
              <a:buChar char=""/>
              <a:defRPr/>
            </a:pPr>
            <a:r>
              <a:rPr lang="en-US" b="1" i="1"/>
              <a:t>Abstract specification:</a:t>
            </a:r>
            <a:r>
              <a:rPr lang="en-US" i="1"/>
              <a:t> </a:t>
            </a:r>
            <a:r>
              <a:rPr lang="en-US"/>
              <a:t>Specify sub-systems.</a:t>
            </a:r>
          </a:p>
          <a:p>
            <a:pPr marL="409834" indent="-341528" eaLnBrk="1" fontAlgn="auto" hangingPunct="1">
              <a:spcBef>
                <a:spcPts val="697"/>
              </a:spcBef>
              <a:spcAft>
                <a:spcPts val="0"/>
              </a:spcAft>
              <a:buFont typeface="Wingdings"/>
              <a:buChar char=""/>
              <a:defRPr/>
            </a:pPr>
            <a:r>
              <a:rPr lang="en-US" b="1" i="1"/>
              <a:t>Interface design:</a:t>
            </a:r>
            <a:r>
              <a:rPr lang="en-US" i="1"/>
              <a:t> </a:t>
            </a:r>
            <a:r>
              <a:rPr lang="en-US"/>
              <a:t>Describe sub-system interfaces.</a:t>
            </a:r>
          </a:p>
          <a:p>
            <a:pPr marL="409834" indent="-341528" eaLnBrk="1" fontAlgn="auto" hangingPunct="1">
              <a:spcBef>
                <a:spcPts val="697"/>
              </a:spcBef>
              <a:spcAft>
                <a:spcPts val="0"/>
              </a:spcAft>
              <a:buFont typeface="Wingdings"/>
              <a:buChar char=""/>
              <a:defRPr/>
            </a:pPr>
            <a:r>
              <a:rPr lang="en-US" b="1" i="1"/>
              <a:t>Component design:</a:t>
            </a:r>
            <a:r>
              <a:rPr lang="en-US" i="1"/>
              <a:t> </a:t>
            </a:r>
            <a:r>
              <a:rPr lang="en-US"/>
              <a:t>Decompose sub-systems </a:t>
            </a:r>
            <a:br>
              <a:rPr lang="en-US"/>
            </a:br>
            <a:r>
              <a:rPr lang="en-US"/>
              <a:t>into components.</a:t>
            </a:r>
          </a:p>
          <a:p>
            <a:pPr marL="409834" indent="-341528" eaLnBrk="1" fontAlgn="auto" hangingPunct="1">
              <a:spcBef>
                <a:spcPts val="697"/>
              </a:spcBef>
              <a:spcAft>
                <a:spcPts val="0"/>
              </a:spcAft>
              <a:buFont typeface="Wingdings"/>
              <a:buChar char=""/>
              <a:defRPr/>
            </a:pPr>
            <a:r>
              <a:rPr lang="en-US" b="1" i="1"/>
              <a:t>Data structure design:</a:t>
            </a:r>
            <a:r>
              <a:rPr lang="en-US"/>
              <a:t> Design data structures to hold problem data.</a:t>
            </a:r>
          </a:p>
          <a:p>
            <a:pPr marL="409834" indent="-341528" eaLnBrk="1" fontAlgn="auto" hangingPunct="1">
              <a:spcBef>
                <a:spcPts val="697"/>
              </a:spcBef>
              <a:spcAft>
                <a:spcPts val="0"/>
              </a:spcAft>
              <a:buFont typeface="Wingdings"/>
              <a:buChar char=""/>
              <a:defRPr/>
            </a:pPr>
            <a:r>
              <a:rPr lang="en-US" b="1" i="1"/>
              <a:t>Algorithm design:</a:t>
            </a:r>
            <a:r>
              <a:rPr lang="en-US"/>
              <a:t> Design algorithms for problem functions.</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Generic Models</a:t>
            </a:r>
          </a:p>
        </p:txBody>
      </p:sp>
      <p:sp>
        <p:nvSpPr>
          <p:cNvPr id="60419" name="Rectangle 3"/>
          <p:cNvSpPr>
            <a:spLocks noGrp="1" noChangeArrowheads="1"/>
          </p:cNvSpPr>
          <p:nvPr>
            <p:ph idx="1"/>
          </p:nvPr>
        </p:nvSpPr>
        <p:spPr>
          <a:xfrm>
            <a:off x="895350" y="1358900"/>
            <a:ext cx="7739063" cy="4556125"/>
          </a:xfrm>
        </p:spPr>
        <p:txBody>
          <a:bodyPr lIns="90126" tIns="44272" rIns="90126" bIns="44272"/>
          <a:lstStyle/>
          <a:p>
            <a:pPr eaLnBrk="1" hangingPunct="1">
              <a:lnSpc>
                <a:spcPct val="90000"/>
              </a:lnSpc>
            </a:pPr>
            <a:r>
              <a:rPr lang="en-US" smtClean="0"/>
              <a:t>Compiler model is a well-known example although other models exist in more specialized application domains.</a:t>
            </a:r>
          </a:p>
          <a:p>
            <a:pPr lvl="1" eaLnBrk="1" hangingPunct="1">
              <a:lnSpc>
                <a:spcPct val="90000"/>
              </a:lnSpc>
            </a:pPr>
            <a:r>
              <a:rPr lang="en-US" smtClean="0"/>
              <a:t>Lexical analyzer</a:t>
            </a:r>
          </a:p>
          <a:p>
            <a:pPr lvl="1" eaLnBrk="1" hangingPunct="1">
              <a:lnSpc>
                <a:spcPct val="90000"/>
              </a:lnSpc>
            </a:pPr>
            <a:r>
              <a:rPr lang="en-US" smtClean="0"/>
              <a:t>Symbol table</a:t>
            </a:r>
          </a:p>
          <a:p>
            <a:pPr lvl="1" eaLnBrk="1" hangingPunct="1">
              <a:lnSpc>
                <a:spcPct val="90000"/>
              </a:lnSpc>
            </a:pPr>
            <a:r>
              <a:rPr lang="en-US" smtClean="0"/>
              <a:t>Syntax analyzer</a:t>
            </a:r>
          </a:p>
          <a:p>
            <a:pPr lvl="1" eaLnBrk="1" hangingPunct="1">
              <a:lnSpc>
                <a:spcPct val="90000"/>
              </a:lnSpc>
            </a:pPr>
            <a:r>
              <a:rPr lang="en-US" smtClean="0"/>
              <a:t>Syntax tree</a:t>
            </a:r>
          </a:p>
          <a:p>
            <a:pPr lvl="1" eaLnBrk="1" hangingPunct="1">
              <a:lnSpc>
                <a:spcPct val="90000"/>
              </a:lnSpc>
            </a:pPr>
            <a:r>
              <a:rPr lang="en-US" smtClean="0"/>
              <a:t>Semantic analyzer</a:t>
            </a:r>
          </a:p>
          <a:p>
            <a:pPr lvl="1" eaLnBrk="1" hangingPunct="1">
              <a:lnSpc>
                <a:spcPct val="90000"/>
              </a:lnSpc>
            </a:pPr>
            <a:r>
              <a:rPr lang="en-US" smtClean="0"/>
              <a:t>Code generator</a:t>
            </a:r>
          </a:p>
          <a:p>
            <a:pPr eaLnBrk="1" hangingPunct="1">
              <a:lnSpc>
                <a:spcPct val="90000"/>
              </a:lnSpc>
            </a:pPr>
            <a:r>
              <a:rPr lang="en-US" smtClean="0"/>
              <a:t>Generic compiler model may be organized according to different architectural models.</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Compiler Model</a:t>
            </a:r>
          </a:p>
        </p:txBody>
      </p:sp>
      <p:pic>
        <p:nvPicPr>
          <p:cNvPr id="61443" name="Picture 3"/>
          <p:cNvPicPr>
            <a:picLocks noChangeArrowheads="1"/>
          </p:cNvPicPr>
          <p:nvPr/>
        </p:nvPicPr>
        <p:blipFill>
          <a:blip r:embed="rId3"/>
          <a:srcRect/>
          <a:stretch>
            <a:fillRect/>
          </a:stretch>
        </p:blipFill>
        <p:spPr bwMode="auto">
          <a:xfrm>
            <a:off x="214313" y="2074863"/>
            <a:ext cx="8575675" cy="2935287"/>
          </a:xfrm>
          <a:prstGeom prst="rect">
            <a:avLst/>
          </a:prstGeom>
          <a:solidFill>
            <a:schemeClr val="accent1"/>
          </a:solidFill>
          <a:ln w="12700">
            <a:noFill/>
            <a:miter lim="800000"/>
            <a:headEnd/>
            <a:tailEnd/>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Language Processing System</a:t>
            </a:r>
          </a:p>
        </p:txBody>
      </p:sp>
      <p:pic>
        <p:nvPicPr>
          <p:cNvPr id="62467" name="Picture 3"/>
          <p:cNvPicPr>
            <a:picLocks noChangeArrowheads="1"/>
          </p:cNvPicPr>
          <p:nvPr/>
        </p:nvPicPr>
        <p:blipFill>
          <a:blip r:embed="rId3"/>
          <a:srcRect/>
          <a:stretch>
            <a:fillRect/>
          </a:stretch>
        </p:blipFill>
        <p:spPr bwMode="auto">
          <a:xfrm>
            <a:off x="531813" y="1885950"/>
            <a:ext cx="8042275" cy="4370388"/>
          </a:xfrm>
          <a:prstGeom prst="rect">
            <a:avLst/>
          </a:prstGeom>
          <a:solidFill>
            <a:schemeClr val="accent1"/>
          </a:solidFill>
          <a:ln w="12700">
            <a:noFill/>
            <a:miter lim="800000"/>
            <a:headEnd/>
            <a:tailEnd/>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Reference Architectures</a:t>
            </a:r>
          </a:p>
        </p:txBody>
      </p:sp>
      <p:sp>
        <p:nvSpPr>
          <p:cNvPr id="63491" name="Rectangle 3"/>
          <p:cNvSpPr>
            <a:spLocks noGrp="1" noChangeArrowheads="1"/>
          </p:cNvSpPr>
          <p:nvPr>
            <p:ph idx="1"/>
          </p:nvPr>
        </p:nvSpPr>
        <p:spPr/>
        <p:txBody>
          <a:bodyPr lIns="90126" tIns="44272" rIns="90126" bIns="44272"/>
          <a:lstStyle/>
          <a:p>
            <a:pPr eaLnBrk="1" hangingPunct="1"/>
            <a:r>
              <a:rPr lang="en-US" smtClean="0"/>
              <a:t>Reference models are derived from a study of the application domain rather than from existing systems.</a:t>
            </a:r>
          </a:p>
          <a:p>
            <a:pPr eaLnBrk="1" hangingPunct="1"/>
            <a:r>
              <a:rPr lang="en-US" smtClean="0"/>
              <a:t>May be used as a basis for system implementation or to compare different systems. It acts as a standard against which systems can be evaluated.</a:t>
            </a:r>
          </a:p>
          <a:p>
            <a:pPr eaLnBrk="1" hangingPunct="1"/>
            <a:r>
              <a:rPr lang="en-US" smtClean="0"/>
              <a:t>Open Systems Interconnection (OSI) model is a layered model for communication systems.</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lIns="90126" tIns="44272" rIns="90126" bIns="44272"/>
          <a:lstStyle/>
          <a:p>
            <a:pPr eaLnBrk="1" fontAlgn="auto" hangingPunct="1">
              <a:spcAft>
                <a:spcPts val="0"/>
              </a:spcAft>
              <a:defRPr/>
            </a:pPr>
            <a:r>
              <a:rPr lang="en-US">
                <a:solidFill>
                  <a:schemeClr val="tx2">
                    <a:satMod val="200000"/>
                  </a:schemeClr>
                </a:solidFill>
              </a:rPr>
              <a:t>OSI Reference Model</a:t>
            </a:r>
          </a:p>
        </p:txBody>
      </p:sp>
      <p:pic>
        <p:nvPicPr>
          <p:cNvPr id="64515" name="Picture 3"/>
          <p:cNvPicPr>
            <a:picLocks noChangeArrowheads="1"/>
          </p:cNvPicPr>
          <p:nvPr/>
        </p:nvPicPr>
        <p:blipFill>
          <a:blip r:embed="rId3"/>
          <a:srcRect/>
          <a:stretch>
            <a:fillRect/>
          </a:stretch>
        </p:blipFill>
        <p:spPr bwMode="auto">
          <a:xfrm>
            <a:off x="898525" y="1695450"/>
            <a:ext cx="7145338" cy="4605338"/>
          </a:xfrm>
          <a:prstGeom prst="rect">
            <a:avLst/>
          </a:prstGeom>
          <a:solidFill>
            <a:schemeClr val="accent1"/>
          </a:solidFill>
          <a:ln w="12700">
            <a:noFill/>
            <a:miter lim="800000"/>
            <a:headEnd/>
            <a:tailEnd/>
          </a:ln>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379413" y="261938"/>
            <a:ext cx="8078787" cy="1104900"/>
          </a:xfrm>
        </p:spPr>
        <p:txBody>
          <a:bodyPr lIns="90487" rIns="90487"/>
          <a:lstStyle/>
          <a:p>
            <a:pPr eaLnBrk="1" fontAlgn="auto" hangingPunct="1">
              <a:spcAft>
                <a:spcPts val="0"/>
              </a:spcAft>
              <a:defRPr/>
            </a:pPr>
            <a:r>
              <a:rPr lang="en-GB">
                <a:solidFill>
                  <a:schemeClr val="tx2">
                    <a:satMod val="200000"/>
                  </a:schemeClr>
                </a:solidFill>
              </a:rPr>
              <a:t>Distributed Systems Architectures</a:t>
            </a:r>
          </a:p>
        </p:txBody>
      </p:sp>
      <p:sp>
        <p:nvSpPr>
          <p:cNvPr id="65539" name="Rectangle 3"/>
          <p:cNvSpPr>
            <a:spLocks noGrp="1" noChangeArrowheads="1"/>
          </p:cNvSpPr>
          <p:nvPr>
            <p:ph idx="1"/>
          </p:nvPr>
        </p:nvSpPr>
        <p:spPr>
          <a:xfrm>
            <a:off x="909638" y="1974850"/>
            <a:ext cx="7772400" cy="4114800"/>
          </a:xfrm>
        </p:spPr>
        <p:txBody>
          <a:bodyPr lIns="90487" rIns="90487"/>
          <a:lstStyle/>
          <a:p>
            <a:pPr marL="0" indent="0" eaLnBrk="1" hangingPunct="1">
              <a:buFont typeface="Monotype Sorts" charset="2"/>
              <a:buNone/>
            </a:pPr>
            <a:r>
              <a:rPr lang="en-GB" sz="4400" smtClean="0"/>
              <a:t>Architectural design for software that executes on more than one processor</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Distributed systems</a:t>
            </a:r>
          </a:p>
        </p:txBody>
      </p:sp>
      <p:sp>
        <p:nvSpPr>
          <p:cNvPr id="66563" name="Rectangle 3"/>
          <p:cNvSpPr>
            <a:spLocks noGrp="1" noChangeArrowheads="1"/>
          </p:cNvSpPr>
          <p:nvPr>
            <p:ph idx="1"/>
          </p:nvPr>
        </p:nvSpPr>
        <p:spPr/>
        <p:txBody>
          <a:bodyPr/>
          <a:lstStyle/>
          <a:p>
            <a:pPr eaLnBrk="1" hangingPunct="1"/>
            <a:r>
              <a:rPr lang="en-GB" smtClean="0"/>
              <a:t>Virtually all large computer-based systems are now distributed systems</a:t>
            </a:r>
          </a:p>
          <a:p>
            <a:pPr eaLnBrk="1" hangingPunct="1"/>
            <a:r>
              <a:rPr lang="en-GB" smtClean="0"/>
              <a:t>Information processing is distributed over several computers rather than confined to a single machine</a:t>
            </a:r>
          </a:p>
          <a:p>
            <a:pPr eaLnBrk="1" hangingPunct="1"/>
            <a:r>
              <a:rPr lang="en-GB" smtClean="0"/>
              <a:t>Distributed software engineering is now very important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System types</a:t>
            </a:r>
          </a:p>
        </p:txBody>
      </p:sp>
      <p:sp>
        <p:nvSpPr>
          <p:cNvPr id="67587" name="Rectangle 3"/>
          <p:cNvSpPr>
            <a:spLocks noGrp="1" noChangeArrowheads="1"/>
          </p:cNvSpPr>
          <p:nvPr>
            <p:ph idx="1"/>
          </p:nvPr>
        </p:nvSpPr>
        <p:spPr>
          <a:xfrm>
            <a:off x="895350" y="1206500"/>
            <a:ext cx="7739063" cy="4556125"/>
          </a:xfrm>
        </p:spPr>
        <p:txBody>
          <a:bodyPr/>
          <a:lstStyle/>
          <a:p>
            <a:pPr eaLnBrk="1" hangingPunct="1">
              <a:spcBef>
                <a:spcPts val="600"/>
              </a:spcBef>
              <a:spcAft>
                <a:spcPts val="600"/>
              </a:spcAft>
            </a:pPr>
            <a:r>
              <a:rPr lang="en-GB" smtClean="0">
                <a:solidFill>
                  <a:schemeClr val="accent1"/>
                </a:solidFill>
              </a:rPr>
              <a:t>Personal systems </a:t>
            </a:r>
            <a:r>
              <a:rPr lang="en-GB" smtClean="0"/>
              <a:t>that are not distributed and that are designed to run on a personal computer or workstation. </a:t>
            </a:r>
          </a:p>
          <a:p>
            <a:pPr eaLnBrk="1" hangingPunct="1">
              <a:spcAft>
                <a:spcPts val="600"/>
              </a:spcAft>
            </a:pPr>
            <a:r>
              <a:rPr lang="en-GB" smtClean="0">
                <a:solidFill>
                  <a:schemeClr val="accent1"/>
                </a:solidFill>
              </a:rPr>
              <a:t>Embedded systems </a:t>
            </a:r>
            <a:r>
              <a:rPr lang="en-GB" smtClean="0"/>
              <a:t>that run on a single processor or on an integrated group of processors – performs a few dedicated functions. 		</a:t>
            </a:r>
          </a:p>
          <a:p>
            <a:pPr eaLnBrk="1" hangingPunct="1"/>
            <a:r>
              <a:rPr lang="en-GB" smtClean="0">
                <a:solidFill>
                  <a:schemeClr val="accent1"/>
                </a:solidFill>
              </a:rPr>
              <a:t>Distributed systems </a:t>
            </a:r>
            <a:r>
              <a:rPr lang="en-GB" smtClean="0"/>
              <a:t>where the system software runs on a loosely integrated group of cooperating processors linked by a network.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590550" y="509588"/>
            <a:ext cx="8515350" cy="911225"/>
          </a:xfrm>
        </p:spPr>
        <p:txBody>
          <a:bodyPr/>
          <a:lstStyle/>
          <a:p>
            <a:pPr eaLnBrk="1" fontAlgn="auto" hangingPunct="1">
              <a:spcAft>
                <a:spcPts val="0"/>
              </a:spcAft>
              <a:defRPr/>
            </a:pPr>
            <a:r>
              <a:rPr lang="en-GB" sz="3600" dirty="0">
                <a:solidFill>
                  <a:schemeClr val="tx2">
                    <a:satMod val="200000"/>
                  </a:schemeClr>
                </a:solidFill>
              </a:rPr>
              <a:t>Distributed </a:t>
            </a:r>
            <a:r>
              <a:rPr lang="en-GB" sz="3600" dirty="0" smtClean="0">
                <a:solidFill>
                  <a:schemeClr val="tx2">
                    <a:satMod val="200000"/>
                  </a:schemeClr>
                </a:solidFill>
              </a:rPr>
              <a:t>system characteristics</a:t>
            </a:r>
            <a:endParaRPr lang="en-GB" sz="3600" dirty="0">
              <a:solidFill>
                <a:schemeClr val="tx2">
                  <a:satMod val="200000"/>
                </a:schemeClr>
              </a:solidFill>
            </a:endParaRPr>
          </a:p>
        </p:txBody>
      </p:sp>
      <p:sp>
        <p:nvSpPr>
          <p:cNvPr id="68611" name="Rectangle 3"/>
          <p:cNvSpPr>
            <a:spLocks noGrp="1" noChangeArrowheads="1"/>
          </p:cNvSpPr>
          <p:nvPr>
            <p:ph idx="1"/>
          </p:nvPr>
        </p:nvSpPr>
        <p:spPr/>
        <p:txBody>
          <a:bodyPr/>
          <a:lstStyle/>
          <a:p>
            <a:pPr eaLnBrk="1" hangingPunct="1"/>
            <a:r>
              <a:rPr lang="en-GB" smtClean="0"/>
              <a:t>Resource sharing</a:t>
            </a:r>
          </a:p>
          <a:p>
            <a:pPr eaLnBrk="1" hangingPunct="1"/>
            <a:r>
              <a:rPr lang="en-GB" smtClean="0"/>
              <a:t>Openness</a:t>
            </a:r>
          </a:p>
          <a:p>
            <a:pPr eaLnBrk="1" hangingPunct="1"/>
            <a:r>
              <a:rPr lang="en-GB" smtClean="0"/>
              <a:t>Concurrency</a:t>
            </a:r>
          </a:p>
          <a:p>
            <a:pPr eaLnBrk="1" hangingPunct="1"/>
            <a:r>
              <a:rPr lang="en-GB" smtClean="0"/>
              <a:t>Scalability</a:t>
            </a:r>
          </a:p>
          <a:p>
            <a:pPr eaLnBrk="1" hangingPunct="1"/>
            <a:r>
              <a:rPr lang="en-GB" smtClean="0"/>
              <a:t>Fault tolerance</a:t>
            </a:r>
          </a:p>
          <a:p>
            <a:pPr eaLnBrk="1" hangingPunct="1"/>
            <a:r>
              <a:rPr lang="en-GB" smtClean="0"/>
              <a:t>Transparency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438150" y="509588"/>
            <a:ext cx="8667750" cy="911225"/>
          </a:xfrm>
        </p:spPr>
        <p:txBody>
          <a:bodyPr/>
          <a:lstStyle/>
          <a:p>
            <a:pPr eaLnBrk="1" fontAlgn="auto" hangingPunct="1">
              <a:spcAft>
                <a:spcPts val="0"/>
              </a:spcAft>
              <a:defRPr/>
            </a:pPr>
            <a:r>
              <a:rPr lang="en-GB" dirty="0">
                <a:solidFill>
                  <a:schemeClr val="tx2">
                    <a:satMod val="200000"/>
                  </a:schemeClr>
                </a:solidFill>
              </a:rPr>
              <a:t>Distributed system disadvantages</a:t>
            </a:r>
          </a:p>
        </p:txBody>
      </p:sp>
      <p:sp>
        <p:nvSpPr>
          <p:cNvPr id="69635" name="Rectangle 3"/>
          <p:cNvSpPr>
            <a:spLocks noGrp="1" noChangeArrowheads="1"/>
          </p:cNvSpPr>
          <p:nvPr>
            <p:ph idx="1"/>
          </p:nvPr>
        </p:nvSpPr>
        <p:spPr/>
        <p:txBody>
          <a:bodyPr/>
          <a:lstStyle/>
          <a:p>
            <a:pPr eaLnBrk="1" hangingPunct="1"/>
            <a:r>
              <a:rPr lang="en-GB" smtClean="0"/>
              <a:t>Complexity</a:t>
            </a:r>
          </a:p>
          <a:p>
            <a:pPr eaLnBrk="1" hangingPunct="1"/>
            <a:r>
              <a:rPr lang="en-GB" smtClean="0"/>
              <a:t>Security</a:t>
            </a:r>
          </a:p>
          <a:p>
            <a:pPr eaLnBrk="1" hangingPunct="1"/>
            <a:r>
              <a:rPr lang="en-GB" smtClean="0"/>
              <a:t>Manageability</a:t>
            </a:r>
          </a:p>
          <a:p>
            <a:pPr eaLnBrk="1" hangingPunct="1"/>
            <a:r>
              <a:rPr lang="en-GB" smtClean="0"/>
              <a:t>Unpredictability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Hierarchical Design Structure</a:t>
            </a:r>
          </a:p>
        </p:txBody>
      </p:sp>
      <p:pic>
        <p:nvPicPr>
          <p:cNvPr id="15363" name="Picture 3"/>
          <p:cNvPicPr>
            <a:picLocks noChangeArrowheads="1"/>
          </p:cNvPicPr>
          <p:nvPr/>
        </p:nvPicPr>
        <p:blipFill>
          <a:blip r:embed="rId3"/>
          <a:srcRect/>
          <a:stretch>
            <a:fillRect/>
          </a:stretch>
        </p:blipFill>
        <p:spPr bwMode="auto">
          <a:xfrm>
            <a:off x="285750" y="1765300"/>
            <a:ext cx="8572500" cy="3556000"/>
          </a:xfrm>
          <a:prstGeom prst="rect">
            <a:avLst/>
          </a:prstGeom>
          <a:solidFill>
            <a:schemeClr val="accent1"/>
          </a:solidFill>
          <a:ln w="12700">
            <a:noFill/>
            <a:miter lim="800000"/>
            <a:headEnd/>
            <a:tailEnd/>
          </a:ln>
        </p:spPr>
      </p:pic>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1581150" y="6019800"/>
            <a:ext cx="7105650" cy="495300"/>
          </a:xfrm>
        </p:spPr>
        <p:txBody>
          <a:bodyPr/>
          <a:lstStyle/>
          <a:p>
            <a:pPr eaLnBrk="1" fontAlgn="auto" hangingPunct="1">
              <a:spcAft>
                <a:spcPts val="0"/>
              </a:spcAft>
              <a:defRPr/>
            </a:pPr>
            <a:r>
              <a:rPr lang="en-GB" sz="2000" dirty="0">
                <a:solidFill>
                  <a:schemeClr val="tx2">
                    <a:satMod val="200000"/>
                  </a:schemeClr>
                </a:solidFill>
              </a:rPr>
              <a:t>Issues in distributed system design</a:t>
            </a:r>
            <a:endParaRPr lang="en-GB" dirty="0">
              <a:solidFill>
                <a:schemeClr val="tx2">
                  <a:satMod val="200000"/>
                </a:schemeClr>
              </a:solidFill>
            </a:endParaRPr>
          </a:p>
        </p:txBody>
      </p:sp>
      <p:graphicFrame>
        <p:nvGraphicFramePr>
          <p:cNvPr id="1026" name="Object 3"/>
          <p:cNvGraphicFramePr>
            <a:graphicFrameLocks noChangeAspect="1"/>
          </p:cNvGraphicFramePr>
          <p:nvPr/>
        </p:nvGraphicFramePr>
        <p:xfrm>
          <a:off x="685800" y="457200"/>
          <a:ext cx="7315200" cy="5567363"/>
        </p:xfrm>
        <a:graphic>
          <a:graphicData uri="http://schemas.openxmlformats.org/presentationml/2006/ole">
            <p:oleObj spid="_x0000_s1026" name="Document" r:id="rId3" imgW="5806440" imgH="4419600" progId="Word.Document.8">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Distributed systems archiectures</a:t>
            </a:r>
          </a:p>
        </p:txBody>
      </p:sp>
      <p:sp>
        <p:nvSpPr>
          <p:cNvPr id="70659" name="Rectangle 3"/>
          <p:cNvSpPr>
            <a:spLocks noGrp="1" noChangeArrowheads="1"/>
          </p:cNvSpPr>
          <p:nvPr>
            <p:ph idx="1"/>
          </p:nvPr>
        </p:nvSpPr>
        <p:spPr/>
        <p:txBody>
          <a:bodyPr/>
          <a:lstStyle/>
          <a:p>
            <a:pPr eaLnBrk="1" hangingPunct="1"/>
            <a:r>
              <a:rPr lang="en-GB" smtClean="0">
                <a:solidFill>
                  <a:schemeClr val="accent1"/>
                </a:solidFill>
              </a:rPr>
              <a:t>Client-server architectures</a:t>
            </a:r>
          </a:p>
          <a:p>
            <a:pPr lvl="1" eaLnBrk="1" hangingPunct="1"/>
            <a:r>
              <a:rPr lang="en-GB" smtClean="0"/>
              <a:t>Distributed services which are called on by clients. Servers that provide services are treated differently from clients that use services</a:t>
            </a:r>
          </a:p>
          <a:p>
            <a:pPr eaLnBrk="1" hangingPunct="1"/>
            <a:r>
              <a:rPr lang="en-GB" smtClean="0">
                <a:solidFill>
                  <a:schemeClr val="accent1"/>
                </a:solidFill>
              </a:rPr>
              <a:t>Distributed object architectures</a:t>
            </a:r>
          </a:p>
          <a:p>
            <a:pPr lvl="1" eaLnBrk="1" hangingPunct="1"/>
            <a:r>
              <a:rPr lang="en-GB" smtClean="0"/>
              <a:t>No distinction between clients and servers. Any object on the system may provide and use services from other objects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Middleware</a:t>
            </a:r>
          </a:p>
        </p:txBody>
      </p:sp>
      <p:sp>
        <p:nvSpPr>
          <p:cNvPr id="71683" name="Rectangle 3"/>
          <p:cNvSpPr>
            <a:spLocks noGrp="1" noChangeArrowheads="1"/>
          </p:cNvSpPr>
          <p:nvPr>
            <p:ph idx="1"/>
          </p:nvPr>
        </p:nvSpPr>
        <p:spPr>
          <a:xfrm>
            <a:off x="895350" y="1358900"/>
            <a:ext cx="7739063" cy="4556125"/>
          </a:xfrm>
        </p:spPr>
        <p:txBody>
          <a:bodyPr/>
          <a:lstStyle/>
          <a:p>
            <a:pPr eaLnBrk="1" hangingPunct="1"/>
            <a:r>
              <a:rPr lang="en-GB" smtClean="0"/>
              <a:t>Software that manages and supports the different components of a distributed system. In essence, it sits in the </a:t>
            </a:r>
            <a:r>
              <a:rPr lang="en-GB" i="1" smtClean="0"/>
              <a:t>middle </a:t>
            </a:r>
            <a:r>
              <a:rPr lang="en-GB" smtClean="0"/>
              <a:t>of the system</a:t>
            </a:r>
          </a:p>
          <a:p>
            <a:pPr eaLnBrk="1" hangingPunct="1"/>
            <a:r>
              <a:rPr lang="en-GB" smtClean="0"/>
              <a:t>Middleware is usually off-the-shelf rather than specially written software</a:t>
            </a:r>
          </a:p>
          <a:p>
            <a:pPr eaLnBrk="1" hangingPunct="1"/>
            <a:r>
              <a:rPr lang="en-GB" smtClean="0"/>
              <a:t>Examples</a:t>
            </a:r>
          </a:p>
          <a:p>
            <a:pPr lvl="1" eaLnBrk="1" hangingPunct="1"/>
            <a:r>
              <a:rPr lang="en-GB" smtClean="0"/>
              <a:t>Transaction processing monitors</a:t>
            </a:r>
          </a:p>
          <a:p>
            <a:pPr lvl="1" eaLnBrk="1" hangingPunct="1"/>
            <a:r>
              <a:rPr lang="en-GB" smtClean="0"/>
              <a:t>Data converters</a:t>
            </a:r>
          </a:p>
          <a:p>
            <a:pPr lvl="1" eaLnBrk="1" hangingPunct="1"/>
            <a:r>
              <a:rPr lang="en-GB" smtClean="0"/>
              <a:t>Communication controllers</a:t>
            </a:r>
          </a:p>
          <a:p>
            <a:pPr lvl="1" eaLnBrk="1" hangingPunct="1"/>
            <a:endParaRPr lang="en-GB"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Multiprocessor architectures</a:t>
            </a:r>
          </a:p>
        </p:txBody>
      </p:sp>
      <p:sp>
        <p:nvSpPr>
          <p:cNvPr id="72707" name="Rectangle 3"/>
          <p:cNvSpPr>
            <a:spLocks noGrp="1" noChangeArrowheads="1"/>
          </p:cNvSpPr>
          <p:nvPr>
            <p:ph idx="1"/>
          </p:nvPr>
        </p:nvSpPr>
        <p:spPr/>
        <p:txBody>
          <a:bodyPr/>
          <a:lstStyle/>
          <a:p>
            <a:pPr eaLnBrk="1" hangingPunct="1">
              <a:lnSpc>
                <a:spcPct val="90000"/>
              </a:lnSpc>
            </a:pPr>
            <a:r>
              <a:rPr lang="en-GB" smtClean="0"/>
              <a:t>Simplest distributed system model</a:t>
            </a:r>
          </a:p>
          <a:p>
            <a:pPr eaLnBrk="1" hangingPunct="1">
              <a:lnSpc>
                <a:spcPct val="90000"/>
              </a:lnSpc>
            </a:pPr>
            <a:r>
              <a:rPr lang="en-GB" smtClean="0"/>
              <a:t>System composed of multiple processes which may (but need not) execute on different processors</a:t>
            </a:r>
          </a:p>
          <a:p>
            <a:pPr eaLnBrk="1" hangingPunct="1">
              <a:lnSpc>
                <a:spcPct val="90000"/>
              </a:lnSpc>
            </a:pPr>
            <a:r>
              <a:rPr lang="en-GB" smtClean="0"/>
              <a:t>Architectural model of many large real-time systems</a:t>
            </a:r>
          </a:p>
          <a:p>
            <a:pPr eaLnBrk="1" hangingPunct="1">
              <a:lnSpc>
                <a:spcPct val="90000"/>
              </a:lnSpc>
            </a:pPr>
            <a:r>
              <a:rPr lang="en-GB" smtClean="0"/>
              <a:t>Distribution of process to processor may be pre-ordered or may be under the control of a despatcher</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pPr eaLnBrk="1" fontAlgn="auto" hangingPunct="1">
              <a:spcAft>
                <a:spcPts val="0"/>
              </a:spcAft>
              <a:defRPr/>
            </a:pPr>
            <a:r>
              <a:rPr lang="en-GB" sz="3600">
                <a:solidFill>
                  <a:schemeClr val="tx2">
                    <a:satMod val="200000"/>
                  </a:schemeClr>
                </a:solidFill>
              </a:rPr>
              <a:t>A multiprocessor traffic control system</a:t>
            </a:r>
            <a:endParaRPr lang="en-GB">
              <a:solidFill>
                <a:schemeClr val="tx2">
                  <a:satMod val="200000"/>
                </a:schemeClr>
              </a:solidFill>
            </a:endParaRPr>
          </a:p>
        </p:txBody>
      </p:sp>
      <p:pic>
        <p:nvPicPr>
          <p:cNvPr id="73731" name="Picture 3"/>
          <p:cNvPicPr>
            <a:picLocks noChangeAspect="1" noChangeArrowheads="1"/>
          </p:cNvPicPr>
          <p:nvPr/>
        </p:nvPicPr>
        <p:blipFill>
          <a:blip r:embed="rId2"/>
          <a:srcRect/>
          <a:stretch>
            <a:fillRect/>
          </a:stretch>
        </p:blipFill>
        <p:spPr bwMode="auto">
          <a:xfrm>
            <a:off x="381000" y="2209800"/>
            <a:ext cx="8382000" cy="3498850"/>
          </a:xfrm>
          <a:prstGeom prst="rect">
            <a:avLst/>
          </a:prstGeom>
          <a:solidFill>
            <a:schemeClr val="accent1"/>
          </a:solid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Client-server architectures</a:t>
            </a:r>
          </a:p>
        </p:txBody>
      </p:sp>
      <p:sp>
        <p:nvSpPr>
          <p:cNvPr id="74755" name="Rectangle 3"/>
          <p:cNvSpPr>
            <a:spLocks noGrp="1" noChangeArrowheads="1"/>
          </p:cNvSpPr>
          <p:nvPr>
            <p:ph idx="1"/>
          </p:nvPr>
        </p:nvSpPr>
        <p:spPr/>
        <p:txBody>
          <a:bodyPr/>
          <a:lstStyle/>
          <a:p>
            <a:pPr eaLnBrk="1" hangingPunct="1"/>
            <a:r>
              <a:rPr lang="en-GB" smtClean="0"/>
              <a:t>The application is modelled as a set of services that are provided by servers and a set of clients that use these services</a:t>
            </a:r>
          </a:p>
          <a:p>
            <a:pPr eaLnBrk="1" hangingPunct="1"/>
            <a:r>
              <a:rPr lang="en-GB" smtClean="0"/>
              <a:t>Clients know of servers but servers need not know of clients</a:t>
            </a:r>
          </a:p>
          <a:p>
            <a:pPr eaLnBrk="1" hangingPunct="1"/>
            <a:r>
              <a:rPr lang="en-GB" smtClean="0"/>
              <a:t>Clients and servers are logical processes </a:t>
            </a:r>
          </a:p>
          <a:p>
            <a:pPr eaLnBrk="1" hangingPunct="1"/>
            <a:r>
              <a:rPr lang="en-GB" smtClean="0"/>
              <a:t>The mapping of processors to processes is not necessarily 1 : 1</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A client-server system</a:t>
            </a:r>
          </a:p>
        </p:txBody>
      </p:sp>
      <p:pic>
        <p:nvPicPr>
          <p:cNvPr id="75779" name="Picture 3"/>
          <p:cNvPicPr>
            <a:picLocks noChangeAspect="1" noChangeArrowheads="1"/>
          </p:cNvPicPr>
          <p:nvPr/>
        </p:nvPicPr>
        <p:blipFill>
          <a:blip r:embed="rId2"/>
          <a:srcRect/>
          <a:stretch>
            <a:fillRect/>
          </a:stretch>
        </p:blipFill>
        <p:spPr bwMode="auto">
          <a:xfrm>
            <a:off x="381000" y="2057400"/>
            <a:ext cx="8458200" cy="3408363"/>
          </a:xfrm>
          <a:prstGeom prst="rect">
            <a:avLst/>
          </a:prstGeom>
          <a:solidFill>
            <a:schemeClr val="accent1"/>
          </a:solid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Computers in a C/S network</a:t>
            </a:r>
          </a:p>
        </p:txBody>
      </p:sp>
      <p:pic>
        <p:nvPicPr>
          <p:cNvPr id="76803" name="Picture 3"/>
          <p:cNvPicPr>
            <a:picLocks noChangeAspect="1" noChangeArrowheads="1"/>
          </p:cNvPicPr>
          <p:nvPr/>
        </p:nvPicPr>
        <p:blipFill>
          <a:blip r:embed="rId2"/>
          <a:srcRect/>
          <a:stretch>
            <a:fillRect/>
          </a:stretch>
        </p:blipFill>
        <p:spPr bwMode="auto">
          <a:xfrm>
            <a:off x="533400" y="2286000"/>
            <a:ext cx="8305800" cy="3219450"/>
          </a:xfrm>
          <a:prstGeom prst="rect">
            <a:avLst/>
          </a:prstGeom>
          <a:solidFill>
            <a:schemeClr val="accent1"/>
          </a:solid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361950" y="509588"/>
            <a:ext cx="8743950" cy="911225"/>
          </a:xfrm>
        </p:spPr>
        <p:txBody>
          <a:bodyPr/>
          <a:lstStyle/>
          <a:p>
            <a:pPr eaLnBrk="1" fontAlgn="auto" hangingPunct="1">
              <a:spcAft>
                <a:spcPts val="0"/>
              </a:spcAft>
              <a:defRPr/>
            </a:pPr>
            <a:r>
              <a:rPr lang="en-GB" dirty="0">
                <a:solidFill>
                  <a:schemeClr val="tx2">
                    <a:satMod val="200000"/>
                  </a:schemeClr>
                </a:solidFill>
              </a:rPr>
              <a:t>Layered application architecture</a:t>
            </a:r>
          </a:p>
        </p:txBody>
      </p:sp>
      <p:sp>
        <p:nvSpPr>
          <p:cNvPr id="77827" name="Rectangle 3"/>
          <p:cNvSpPr>
            <a:spLocks noGrp="1" noChangeArrowheads="1"/>
          </p:cNvSpPr>
          <p:nvPr>
            <p:ph idx="1"/>
          </p:nvPr>
        </p:nvSpPr>
        <p:spPr>
          <a:xfrm>
            <a:off x="819150" y="1358900"/>
            <a:ext cx="7739063" cy="4556125"/>
          </a:xfrm>
        </p:spPr>
        <p:txBody>
          <a:bodyPr/>
          <a:lstStyle/>
          <a:p>
            <a:pPr eaLnBrk="1" hangingPunct="1"/>
            <a:r>
              <a:rPr lang="en-GB" smtClean="0"/>
              <a:t>Presentation layer</a:t>
            </a:r>
          </a:p>
          <a:p>
            <a:pPr lvl="1" eaLnBrk="1" hangingPunct="1"/>
            <a:r>
              <a:rPr lang="en-GB" smtClean="0"/>
              <a:t>Concerned with presenting the results of a computation to system users and with collecting user inputs</a:t>
            </a:r>
          </a:p>
          <a:p>
            <a:pPr eaLnBrk="1" hangingPunct="1"/>
            <a:r>
              <a:rPr lang="en-GB" smtClean="0"/>
              <a:t>Application processing layer</a:t>
            </a:r>
          </a:p>
          <a:p>
            <a:pPr lvl="1" eaLnBrk="1" hangingPunct="1"/>
            <a:r>
              <a:rPr lang="en-GB" smtClean="0"/>
              <a:t>Concerned with providing application specific functionality e.g., in a banking system, banking functions such as open account, close account, etc.</a:t>
            </a:r>
          </a:p>
          <a:p>
            <a:pPr eaLnBrk="1" hangingPunct="1"/>
            <a:r>
              <a:rPr lang="en-GB" smtClean="0"/>
              <a:t>Data management layer</a:t>
            </a:r>
          </a:p>
          <a:p>
            <a:pPr lvl="1" eaLnBrk="1" hangingPunct="1"/>
            <a:r>
              <a:rPr lang="en-GB" smtClean="0"/>
              <a:t>Concerned with managing the system databases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Application layers</a:t>
            </a:r>
          </a:p>
        </p:txBody>
      </p:sp>
      <p:pic>
        <p:nvPicPr>
          <p:cNvPr id="78851" name="Picture 3"/>
          <p:cNvPicPr>
            <a:picLocks noChangeAspect="1" noChangeArrowheads="1"/>
          </p:cNvPicPr>
          <p:nvPr/>
        </p:nvPicPr>
        <p:blipFill>
          <a:blip r:embed="rId2"/>
          <a:srcRect/>
          <a:stretch>
            <a:fillRect/>
          </a:stretch>
        </p:blipFill>
        <p:spPr bwMode="auto">
          <a:xfrm>
            <a:off x="2743200" y="1752600"/>
            <a:ext cx="3243263" cy="4343400"/>
          </a:xfrm>
          <a:prstGeom prst="rect">
            <a:avLst/>
          </a:prstGeom>
          <a:solidFill>
            <a:schemeClr val="accent1"/>
          </a:solid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Top-down Design</a:t>
            </a:r>
          </a:p>
        </p:txBody>
      </p:sp>
      <p:sp>
        <p:nvSpPr>
          <p:cNvPr id="605187" name="Rectangle 3"/>
          <p:cNvSpPr>
            <a:spLocks noGrp="1" noChangeArrowheads="1"/>
          </p:cNvSpPr>
          <p:nvPr>
            <p:ph idx="1"/>
          </p:nvPr>
        </p:nvSpPr>
        <p:spPr/>
        <p:txBody>
          <a:bodyPr>
            <a:normAutofit fontScale="92500"/>
          </a:bodyPr>
          <a:lstStyle/>
          <a:p>
            <a:pPr marL="409834" indent="-341528" eaLnBrk="1" fontAlgn="auto" hangingPunct="1">
              <a:spcBef>
                <a:spcPts val="697"/>
              </a:spcBef>
              <a:spcAft>
                <a:spcPts val="0"/>
              </a:spcAft>
              <a:buFont typeface="Wingdings"/>
              <a:buChar char=""/>
              <a:defRPr/>
            </a:pPr>
            <a:r>
              <a:rPr lang="en-US"/>
              <a:t>In principle, top-down design involves starting </a:t>
            </a:r>
            <a:br>
              <a:rPr lang="en-US"/>
            </a:br>
            <a:r>
              <a:rPr lang="en-US"/>
              <a:t>at the uppermost components in the hierarchy </a:t>
            </a:r>
            <a:br>
              <a:rPr lang="en-US"/>
            </a:br>
            <a:r>
              <a:rPr lang="en-US"/>
              <a:t>and working down the hierarchy level by level.</a:t>
            </a:r>
          </a:p>
          <a:p>
            <a:pPr marL="409834" indent="-341528" eaLnBrk="1" fontAlgn="auto" hangingPunct="1">
              <a:spcBef>
                <a:spcPts val="697"/>
              </a:spcBef>
              <a:spcAft>
                <a:spcPts val="0"/>
              </a:spcAft>
              <a:buFont typeface="Wingdings"/>
              <a:buChar char=""/>
              <a:defRPr/>
            </a:pPr>
            <a:r>
              <a:rPr lang="en-US"/>
              <a:t>In practice, large systems design is never </a:t>
            </a:r>
            <a:br>
              <a:rPr lang="en-US"/>
            </a:br>
            <a:r>
              <a:rPr lang="en-US"/>
              <a:t>truly top-down. Some branches are designed before others. Designers reuse experience (and </a:t>
            </a:r>
            <a:br>
              <a:rPr lang="en-US"/>
            </a:br>
            <a:r>
              <a:rPr lang="en-US"/>
              <a:t>sometimes components) during the design </a:t>
            </a:r>
            <a:br>
              <a:rPr lang="en-US"/>
            </a:br>
            <a:r>
              <a:rPr lang="en-US"/>
              <a:t>process.</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Thin and fat clients</a:t>
            </a:r>
          </a:p>
        </p:txBody>
      </p:sp>
      <p:sp>
        <p:nvSpPr>
          <p:cNvPr id="79875" name="Rectangle 3"/>
          <p:cNvSpPr>
            <a:spLocks noGrp="1" noChangeArrowheads="1"/>
          </p:cNvSpPr>
          <p:nvPr>
            <p:ph idx="1"/>
          </p:nvPr>
        </p:nvSpPr>
        <p:spPr>
          <a:xfrm>
            <a:off x="895350" y="1511300"/>
            <a:ext cx="7739063" cy="4556125"/>
          </a:xfrm>
        </p:spPr>
        <p:txBody>
          <a:bodyPr/>
          <a:lstStyle/>
          <a:p>
            <a:pPr algn="just" eaLnBrk="1" hangingPunct="1">
              <a:spcBef>
                <a:spcPts val="600"/>
              </a:spcBef>
              <a:spcAft>
                <a:spcPts val="600"/>
              </a:spcAft>
            </a:pPr>
            <a:r>
              <a:rPr lang="en-GB" i="1" smtClean="0">
                <a:solidFill>
                  <a:schemeClr val="accent1"/>
                </a:solidFill>
              </a:rPr>
              <a:t>Thin-client model</a:t>
            </a:r>
            <a:r>
              <a:rPr lang="en-GB" smtClean="0">
                <a:solidFill>
                  <a:schemeClr val="accent1"/>
                </a:solidFill>
              </a:rPr>
              <a:t> </a:t>
            </a:r>
          </a:p>
          <a:p>
            <a:pPr lvl="1" eaLnBrk="1" hangingPunct="1">
              <a:spcBef>
                <a:spcPts val="600"/>
              </a:spcBef>
              <a:spcAft>
                <a:spcPts val="600"/>
              </a:spcAft>
            </a:pPr>
            <a:r>
              <a:rPr lang="en-GB" smtClean="0"/>
              <a:t>In a thin-client model, all of the application processing and data management is carried out on the server. The client is simply responsible for running the presentation software.</a:t>
            </a:r>
          </a:p>
          <a:p>
            <a:pPr eaLnBrk="1" hangingPunct="1"/>
            <a:r>
              <a:rPr lang="en-GB" i="1" smtClean="0">
                <a:solidFill>
                  <a:schemeClr val="accent1"/>
                </a:solidFill>
              </a:rPr>
              <a:t>Fat-client model</a:t>
            </a:r>
            <a:r>
              <a:rPr lang="en-GB" smtClean="0">
                <a:solidFill>
                  <a:schemeClr val="accent1"/>
                </a:solidFill>
              </a:rPr>
              <a:t> </a:t>
            </a:r>
          </a:p>
          <a:p>
            <a:pPr lvl="1" eaLnBrk="1" hangingPunct="1"/>
            <a:r>
              <a:rPr lang="en-GB" smtClean="0"/>
              <a:t>In this model, the server is only responsible for data management. The software on the client implements the application logic and the interactions with the system user.</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Thin and fat clients</a:t>
            </a:r>
          </a:p>
        </p:txBody>
      </p:sp>
      <p:pic>
        <p:nvPicPr>
          <p:cNvPr id="80899" name="Picture 3"/>
          <p:cNvPicPr>
            <a:picLocks noChangeAspect="1" noChangeArrowheads="1"/>
          </p:cNvPicPr>
          <p:nvPr/>
        </p:nvPicPr>
        <p:blipFill>
          <a:blip r:embed="rId2"/>
          <a:srcRect/>
          <a:stretch>
            <a:fillRect/>
          </a:stretch>
        </p:blipFill>
        <p:spPr bwMode="auto">
          <a:xfrm>
            <a:off x="533400" y="2133600"/>
            <a:ext cx="7924800" cy="3211513"/>
          </a:xfrm>
          <a:prstGeom prst="rect">
            <a:avLst/>
          </a:prstGeom>
          <a:solidFill>
            <a:schemeClr val="accent1"/>
          </a:solid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Thin client model</a:t>
            </a:r>
          </a:p>
        </p:txBody>
      </p:sp>
      <p:sp>
        <p:nvSpPr>
          <p:cNvPr id="81923" name="Rectangle 3"/>
          <p:cNvSpPr>
            <a:spLocks noGrp="1" noChangeArrowheads="1"/>
          </p:cNvSpPr>
          <p:nvPr>
            <p:ph idx="1"/>
          </p:nvPr>
        </p:nvSpPr>
        <p:spPr/>
        <p:txBody>
          <a:bodyPr/>
          <a:lstStyle/>
          <a:p>
            <a:pPr eaLnBrk="1" hangingPunct="1"/>
            <a:r>
              <a:rPr lang="en-GB" smtClean="0"/>
              <a:t>Used when legacy systems are migrated to client server architectures. </a:t>
            </a:r>
          </a:p>
          <a:p>
            <a:pPr lvl="1" eaLnBrk="1" hangingPunct="1"/>
            <a:r>
              <a:rPr lang="en-GB" smtClean="0"/>
              <a:t>The legacy system acts as a server in its own right with a graphical interface implemented on a client</a:t>
            </a:r>
          </a:p>
          <a:p>
            <a:pPr eaLnBrk="1" hangingPunct="1"/>
            <a:r>
              <a:rPr lang="en-GB" smtClean="0"/>
              <a:t>A major disadvantage is that it places a heavy processing load on both the server and the network</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Fat client model</a:t>
            </a:r>
          </a:p>
        </p:txBody>
      </p:sp>
      <p:sp>
        <p:nvSpPr>
          <p:cNvPr id="82947" name="Rectangle 3"/>
          <p:cNvSpPr>
            <a:spLocks noGrp="1" noChangeArrowheads="1"/>
          </p:cNvSpPr>
          <p:nvPr>
            <p:ph idx="1"/>
          </p:nvPr>
        </p:nvSpPr>
        <p:spPr/>
        <p:txBody>
          <a:bodyPr/>
          <a:lstStyle/>
          <a:p>
            <a:pPr eaLnBrk="1" hangingPunct="1"/>
            <a:r>
              <a:rPr lang="en-GB" smtClean="0"/>
              <a:t>More processing is delegated to the client as the application processing is locally executed</a:t>
            </a:r>
          </a:p>
          <a:p>
            <a:pPr eaLnBrk="1" hangingPunct="1"/>
            <a:r>
              <a:rPr lang="en-GB" smtClean="0"/>
              <a:t>Most suitable for new C/S systems where the capabilities of the client system are known in advance</a:t>
            </a:r>
          </a:p>
          <a:p>
            <a:pPr eaLnBrk="1" hangingPunct="1"/>
            <a:r>
              <a:rPr lang="en-GB" smtClean="0"/>
              <a:t>More complex than a thin client model especially for management. New versions of the application have to be installed on all clients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A client-server ATM system</a:t>
            </a:r>
          </a:p>
        </p:txBody>
      </p:sp>
      <p:pic>
        <p:nvPicPr>
          <p:cNvPr id="83971" name="Picture 3"/>
          <p:cNvPicPr>
            <a:picLocks noChangeAspect="1" noChangeArrowheads="1"/>
          </p:cNvPicPr>
          <p:nvPr/>
        </p:nvPicPr>
        <p:blipFill>
          <a:blip r:embed="rId2"/>
          <a:srcRect/>
          <a:stretch>
            <a:fillRect/>
          </a:stretch>
        </p:blipFill>
        <p:spPr bwMode="auto">
          <a:xfrm>
            <a:off x="762000" y="1905000"/>
            <a:ext cx="7620000" cy="4187825"/>
          </a:xfrm>
          <a:prstGeom prst="rect">
            <a:avLst/>
          </a:prstGeom>
          <a:solidFill>
            <a:schemeClr val="accent1"/>
          </a:solid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Three-tier architectures</a:t>
            </a:r>
          </a:p>
        </p:txBody>
      </p:sp>
      <p:sp>
        <p:nvSpPr>
          <p:cNvPr id="84995" name="Rectangle 3"/>
          <p:cNvSpPr>
            <a:spLocks noGrp="1" noChangeArrowheads="1"/>
          </p:cNvSpPr>
          <p:nvPr>
            <p:ph idx="1"/>
          </p:nvPr>
        </p:nvSpPr>
        <p:spPr/>
        <p:txBody>
          <a:bodyPr/>
          <a:lstStyle/>
          <a:p>
            <a:pPr eaLnBrk="1" hangingPunct="1"/>
            <a:r>
              <a:rPr lang="en-GB" smtClean="0"/>
              <a:t> In a three-tier architecture, each of the application architecture layers may execute on a separate processor</a:t>
            </a:r>
          </a:p>
          <a:p>
            <a:pPr eaLnBrk="1" hangingPunct="1"/>
            <a:r>
              <a:rPr lang="en-GB" smtClean="0"/>
              <a:t>Allows for better performance than a thin-client approach and is simpler to manage than a fat-client approach</a:t>
            </a:r>
          </a:p>
          <a:p>
            <a:pPr eaLnBrk="1" hangingPunct="1"/>
            <a:r>
              <a:rPr lang="en-GB" smtClean="0"/>
              <a:t>A more scalable architecture - as demands increase, extra servers can be added</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A 3-tier C/S architecture</a:t>
            </a:r>
          </a:p>
        </p:txBody>
      </p:sp>
      <p:pic>
        <p:nvPicPr>
          <p:cNvPr id="86019" name="Picture 3"/>
          <p:cNvPicPr>
            <a:picLocks noChangeAspect="1" noChangeArrowheads="1"/>
          </p:cNvPicPr>
          <p:nvPr/>
        </p:nvPicPr>
        <p:blipFill>
          <a:blip r:embed="rId2"/>
          <a:srcRect/>
          <a:stretch>
            <a:fillRect/>
          </a:stretch>
        </p:blipFill>
        <p:spPr bwMode="auto">
          <a:xfrm>
            <a:off x="457200" y="2819400"/>
            <a:ext cx="8305800" cy="1651000"/>
          </a:xfrm>
          <a:prstGeom prst="rect">
            <a:avLst/>
          </a:prstGeom>
          <a:solidFill>
            <a:schemeClr val="accent1"/>
          </a:solid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An internet banking system</a:t>
            </a:r>
          </a:p>
        </p:txBody>
      </p:sp>
      <p:pic>
        <p:nvPicPr>
          <p:cNvPr id="87043" name="Picture 3"/>
          <p:cNvPicPr>
            <a:picLocks noChangeAspect="1" noChangeArrowheads="1"/>
          </p:cNvPicPr>
          <p:nvPr/>
        </p:nvPicPr>
        <p:blipFill>
          <a:blip r:embed="rId2"/>
          <a:srcRect/>
          <a:stretch>
            <a:fillRect/>
          </a:stretch>
        </p:blipFill>
        <p:spPr bwMode="auto">
          <a:xfrm>
            <a:off x="533400" y="2133600"/>
            <a:ext cx="8001000" cy="3517900"/>
          </a:xfrm>
          <a:prstGeom prst="rect">
            <a:avLst/>
          </a:prstGeom>
          <a:solidFill>
            <a:schemeClr val="accent1"/>
          </a:solid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Use of C/S architectures</a:t>
            </a:r>
          </a:p>
        </p:txBody>
      </p:sp>
      <p:graphicFrame>
        <p:nvGraphicFramePr>
          <p:cNvPr id="2050" name="Object 3"/>
          <p:cNvGraphicFramePr>
            <a:graphicFrameLocks noChangeAspect="1"/>
          </p:cNvGraphicFramePr>
          <p:nvPr/>
        </p:nvGraphicFramePr>
        <p:xfrm>
          <a:off x="457200" y="1619250"/>
          <a:ext cx="8077200" cy="4689475"/>
        </p:xfrm>
        <a:graphic>
          <a:graphicData uri="http://schemas.openxmlformats.org/presentationml/2006/ole">
            <p:oleObj spid="_x0000_s2050" name="Document" r:id="rId3" imgW="5486400" imgH="3185160" progId="Word.Document.8">
              <p:embed/>
            </p:oleObj>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Distributed object architectures</a:t>
            </a:r>
          </a:p>
        </p:txBody>
      </p:sp>
      <p:sp>
        <p:nvSpPr>
          <p:cNvPr id="88067" name="Rectangle 3"/>
          <p:cNvSpPr>
            <a:spLocks noGrp="1" noChangeArrowheads="1"/>
          </p:cNvSpPr>
          <p:nvPr>
            <p:ph idx="1"/>
          </p:nvPr>
        </p:nvSpPr>
        <p:spPr/>
        <p:txBody>
          <a:bodyPr/>
          <a:lstStyle/>
          <a:p>
            <a:pPr eaLnBrk="1" hangingPunct="1"/>
            <a:r>
              <a:rPr lang="en-GB" sz="2400" smtClean="0"/>
              <a:t>There is no distinction in a distributed object architectures between clients and servers</a:t>
            </a:r>
          </a:p>
          <a:p>
            <a:pPr eaLnBrk="1" hangingPunct="1"/>
            <a:r>
              <a:rPr lang="en-GB" sz="2400" smtClean="0"/>
              <a:t>Each distributable entity is an object that provides services to other objects and receives services from other objects</a:t>
            </a:r>
          </a:p>
          <a:p>
            <a:pPr eaLnBrk="1" hangingPunct="1"/>
            <a:r>
              <a:rPr lang="en-GB" sz="2400" smtClean="0"/>
              <a:t>Object communication is through a middleware system called an object request broker (software bus)</a:t>
            </a:r>
          </a:p>
          <a:p>
            <a:pPr eaLnBrk="1" hangingPunct="1"/>
            <a:r>
              <a:rPr lang="en-GB" sz="2400" smtClean="0"/>
              <a:t>However, more complex to design than C/S systems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Design Methods</a:t>
            </a:r>
          </a:p>
        </p:txBody>
      </p:sp>
      <p:sp>
        <p:nvSpPr>
          <p:cNvPr id="607235" name="Rectangle 3"/>
          <p:cNvSpPr>
            <a:spLocks noGrp="1" noChangeArrowheads="1"/>
          </p:cNvSpPr>
          <p:nvPr>
            <p:ph idx="1"/>
          </p:nvPr>
        </p:nvSpPr>
        <p:spPr/>
        <p:txBody>
          <a:bodyPr>
            <a:normAutofit fontScale="92500" lnSpcReduction="20000"/>
          </a:bodyPr>
          <a:lstStyle/>
          <a:p>
            <a:pPr marL="409834" indent="-341528" eaLnBrk="1" fontAlgn="auto" hangingPunct="1">
              <a:spcBef>
                <a:spcPts val="697"/>
              </a:spcBef>
              <a:spcAft>
                <a:spcPts val="0"/>
              </a:spcAft>
              <a:buFont typeface="Wingdings"/>
              <a:buChar char=""/>
              <a:defRPr/>
            </a:pPr>
            <a:r>
              <a:rPr lang="en-US" dirty="0"/>
              <a:t>Structured methods are sets of notations for </a:t>
            </a:r>
            <a:br>
              <a:rPr lang="en-US" dirty="0"/>
            </a:br>
            <a:r>
              <a:rPr lang="en-US" dirty="0"/>
              <a:t>expressing a software design and guidelines for </a:t>
            </a:r>
            <a:br>
              <a:rPr lang="en-US" dirty="0"/>
            </a:br>
            <a:r>
              <a:rPr lang="en-US" dirty="0"/>
              <a:t>creating a design.</a:t>
            </a:r>
          </a:p>
          <a:p>
            <a:pPr marL="409834" indent="-341528" eaLnBrk="1" fontAlgn="auto" hangingPunct="1">
              <a:spcBef>
                <a:spcPts val="697"/>
              </a:spcBef>
              <a:spcAft>
                <a:spcPts val="0"/>
              </a:spcAft>
              <a:buFont typeface="Wingdings"/>
              <a:buChar char=""/>
              <a:defRPr/>
            </a:pPr>
            <a:r>
              <a:rPr lang="en-US" dirty="0"/>
              <a:t>Well-known methods include Structured Design </a:t>
            </a:r>
            <a:br>
              <a:rPr lang="en-US" dirty="0"/>
            </a:br>
            <a:r>
              <a:rPr lang="en-US" dirty="0"/>
              <a:t>(Yourdon), and JSD (Jackson Method).</a:t>
            </a:r>
          </a:p>
          <a:p>
            <a:pPr marL="409834" indent="-341528" eaLnBrk="1" fontAlgn="auto" hangingPunct="1">
              <a:spcBef>
                <a:spcPts val="697"/>
              </a:spcBef>
              <a:spcAft>
                <a:spcPts val="0"/>
              </a:spcAft>
              <a:buFont typeface="Wingdings"/>
              <a:buChar char=""/>
              <a:defRPr/>
            </a:pPr>
            <a:r>
              <a:rPr lang="en-US" dirty="0"/>
              <a:t>Can be applied successfully because </a:t>
            </a:r>
            <a:r>
              <a:rPr lang="en-US" dirty="0" smtClean="0"/>
              <a:t>they </a:t>
            </a:r>
            <a:r>
              <a:rPr lang="en-US" dirty="0"/>
              <a:t>support standard notations and ensure designs follow a standard form.</a:t>
            </a:r>
          </a:p>
          <a:p>
            <a:pPr marL="409834" indent="-341528" eaLnBrk="1" fontAlgn="auto" hangingPunct="1">
              <a:spcBef>
                <a:spcPts val="697"/>
              </a:spcBef>
              <a:spcAft>
                <a:spcPts val="0"/>
              </a:spcAft>
              <a:buFont typeface="Wingdings"/>
              <a:buChar char=""/>
              <a:defRPr/>
            </a:pPr>
            <a:r>
              <a:rPr lang="en-US" dirty="0"/>
              <a:t>Structured methods may be supported with </a:t>
            </a:r>
            <a:br>
              <a:rPr lang="en-US" dirty="0"/>
            </a:br>
            <a:r>
              <a:rPr lang="en-US" dirty="0" smtClean="0"/>
              <a:t>computer aided software engineering (CASE) </a:t>
            </a:r>
            <a:r>
              <a:rPr lang="en-US" dirty="0"/>
              <a:t>tools.</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Distributed object architecture</a:t>
            </a:r>
          </a:p>
        </p:txBody>
      </p:sp>
      <p:pic>
        <p:nvPicPr>
          <p:cNvPr id="89091" name="Picture 3"/>
          <p:cNvPicPr>
            <a:picLocks noChangeAspect="1" noChangeArrowheads="1"/>
          </p:cNvPicPr>
          <p:nvPr/>
        </p:nvPicPr>
        <p:blipFill>
          <a:blip r:embed="rId2"/>
          <a:srcRect/>
          <a:stretch>
            <a:fillRect/>
          </a:stretch>
        </p:blipFill>
        <p:spPr bwMode="auto">
          <a:xfrm>
            <a:off x="990600" y="1905000"/>
            <a:ext cx="7239000" cy="3744913"/>
          </a:xfrm>
          <a:prstGeom prst="rect">
            <a:avLst/>
          </a:prstGeom>
          <a:solidFill>
            <a:schemeClr val="accent1"/>
          </a:solid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pPr eaLnBrk="1" fontAlgn="auto" hangingPunct="1">
              <a:spcAft>
                <a:spcPts val="0"/>
              </a:spcAft>
              <a:defRPr/>
            </a:pPr>
            <a:r>
              <a:rPr lang="en-GB" sz="3200">
                <a:solidFill>
                  <a:schemeClr val="tx2">
                    <a:satMod val="200000"/>
                  </a:schemeClr>
                </a:solidFill>
              </a:rPr>
              <a:t>Advantages of distributed object architecture</a:t>
            </a:r>
            <a:endParaRPr lang="en-GB">
              <a:solidFill>
                <a:schemeClr val="tx2">
                  <a:satMod val="200000"/>
                </a:schemeClr>
              </a:solidFill>
            </a:endParaRPr>
          </a:p>
        </p:txBody>
      </p:sp>
      <p:sp>
        <p:nvSpPr>
          <p:cNvPr id="90115" name="Rectangle 3"/>
          <p:cNvSpPr>
            <a:spLocks noGrp="1" noChangeArrowheads="1"/>
          </p:cNvSpPr>
          <p:nvPr>
            <p:ph idx="1"/>
          </p:nvPr>
        </p:nvSpPr>
        <p:spPr/>
        <p:txBody>
          <a:bodyPr/>
          <a:lstStyle/>
          <a:p>
            <a:pPr eaLnBrk="1" hangingPunct="1"/>
            <a:r>
              <a:rPr lang="en-GB" smtClean="0"/>
              <a:t>It allows the system designer to delay decisions on where and how services should be provided</a:t>
            </a:r>
          </a:p>
          <a:p>
            <a:pPr eaLnBrk="1" hangingPunct="1"/>
            <a:r>
              <a:rPr lang="en-GB" smtClean="0"/>
              <a:t>It is a very open system architecture that allows new resources to be added to it as required</a:t>
            </a:r>
          </a:p>
          <a:p>
            <a:pPr eaLnBrk="1" hangingPunct="1"/>
            <a:r>
              <a:rPr lang="en-GB" smtClean="0"/>
              <a:t>The system is flexible and scaleable</a:t>
            </a:r>
          </a:p>
          <a:p>
            <a:pPr eaLnBrk="1" hangingPunct="1"/>
            <a:r>
              <a:rPr lang="en-GB" smtClean="0"/>
              <a:t>It is possible to reconfigure the system dynamically with objects migrating across the network as required</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pPr eaLnBrk="1" fontAlgn="auto" hangingPunct="1">
              <a:spcAft>
                <a:spcPts val="0"/>
              </a:spcAft>
              <a:defRPr/>
            </a:pPr>
            <a:r>
              <a:rPr lang="en-GB" sz="3600">
                <a:solidFill>
                  <a:schemeClr val="tx2">
                    <a:satMod val="200000"/>
                  </a:schemeClr>
                </a:solidFill>
              </a:rPr>
              <a:t>Uses of distributed object architecture</a:t>
            </a:r>
            <a:endParaRPr lang="en-GB">
              <a:solidFill>
                <a:schemeClr val="tx2">
                  <a:satMod val="200000"/>
                </a:schemeClr>
              </a:solidFill>
            </a:endParaRPr>
          </a:p>
        </p:txBody>
      </p:sp>
      <p:sp>
        <p:nvSpPr>
          <p:cNvPr id="91139" name="Rectangle 3"/>
          <p:cNvSpPr>
            <a:spLocks noGrp="1" noChangeArrowheads="1"/>
          </p:cNvSpPr>
          <p:nvPr>
            <p:ph idx="1"/>
          </p:nvPr>
        </p:nvSpPr>
        <p:spPr/>
        <p:txBody>
          <a:bodyPr/>
          <a:lstStyle/>
          <a:p>
            <a:pPr eaLnBrk="1" hangingPunct="1">
              <a:lnSpc>
                <a:spcPct val="90000"/>
              </a:lnSpc>
            </a:pPr>
            <a:r>
              <a:rPr lang="en-GB" smtClean="0"/>
              <a:t>As a logical model that allows you to structure and organise the system. In this case, you think about how to provide application functionality solely in terms of services and combinations of services</a:t>
            </a:r>
          </a:p>
          <a:p>
            <a:pPr eaLnBrk="1" hangingPunct="1">
              <a:lnSpc>
                <a:spcPct val="90000"/>
              </a:lnSpc>
            </a:pPr>
            <a:r>
              <a:rPr lang="en-GB" smtClean="0"/>
              <a:t>As a flexible approach to the implementation of client-server systems. The logical model of the system is a client-server model but both clients and servers are realised as distributed objects communicating through a software bus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A data mining system</a:t>
            </a:r>
          </a:p>
        </p:txBody>
      </p:sp>
      <p:pic>
        <p:nvPicPr>
          <p:cNvPr id="92163" name="Picture 3"/>
          <p:cNvPicPr>
            <a:picLocks noChangeAspect="1" noChangeArrowheads="1"/>
          </p:cNvPicPr>
          <p:nvPr/>
        </p:nvPicPr>
        <p:blipFill>
          <a:blip r:embed="rId2"/>
          <a:srcRect/>
          <a:stretch>
            <a:fillRect/>
          </a:stretch>
        </p:blipFill>
        <p:spPr bwMode="auto">
          <a:xfrm>
            <a:off x="990600" y="1828800"/>
            <a:ext cx="7086600" cy="3835400"/>
          </a:xfrm>
          <a:prstGeom prst="rect">
            <a:avLst/>
          </a:prstGeom>
          <a:solidFill>
            <a:schemeClr val="accent1"/>
          </a:solid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Data mining system</a:t>
            </a:r>
          </a:p>
        </p:txBody>
      </p:sp>
      <p:sp>
        <p:nvSpPr>
          <p:cNvPr id="93187" name="Rectangle 3"/>
          <p:cNvSpPr>
            <a:spLocks noGrp="1" noChangeArrowheads="1"/>
          </p:cNvSpPr>
          <p:nvPr>
            <p:ph idx="1"/>
          </p:nvPr>
        </p:nvSpPr>
        <p:spPr/>
        <p:txBody>
          <a:bodyPr/>
          <a:lstStyle/>
          <a:p>
            <a:pPr eaLnBrk="1" hangingPunct="1"/>
            <a:r>
              <a:rPr lang="en-GB" smtClean="0"/>
              <a:t>The logical model of the system is not one of service provision where there are distinguished data management services</a:t>
            </a:r>
          </a:p>
          <a:p>
            <a:pPr eaLnBrk="1" hangingPunct="1"/>
            <a:r>
              <a:rPr lang="en-GB" smtClean="0"/>
              <a:t>It allows the number of databases that are accessed to be increased without disrupting the system</a:t>
            </a:r>
          </a:p>
          <a:p>
            <a:pPr eaLnBrk="1" hangingPunct="1"/>
            <a:r>
              <a:rPr lang="en-GB" smtClean="0"/>
              <a:t>It allows new types of relationship to be mined by adding new integrator objects</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CORBA</a:t>
            </a:r>
          </a:p>
        </p:txBody>
      </p:sp>
      <p:sp>
        <p:nvSpPr>
          <p:cNvPr id="94211" name="Rectangle 3"/>
          <p:cNvSpPr>
            <a:spLocks noGrp="1" noChangeArrowheads="1"/>
          </p:cNvSpPr>
          <p:nvPr>
            <p:ph idx="1"/>
          </p:nvPr>
        </p:nvSpPr>
        <p:spPr/>
        <p:txBody>
          <a:bodyPr/>
          <a:lstStyle/>
          <a:p>
            <a:pPr eaLnBrk="1" hangingPunct="1"/>
            <a:r>
              <a:rPr lang="en-GB" smtClean="0"/>
              <a:t>CORBA is an international standard for an Object Request Broker - middleware to manage communications between distributed objects</a:t>
            </a:r>
          </a:p>
          <a:p>
            <a:pPr eaLnBrk="1" hangingPunct="1"/>
            <a:r>
              <a:rPr lang="en-GB" smtClean="0"/>
              <a:t>Several implementations of CORBA are available</a:t>
            </a:r>
          </a:p>
          <a:p>
            <a:pPr eaLnBrk="1" hangingPunct="1"/>
            <a:r>
              <a:rPr lang="en-GB" smtClean="0"/>
              <a:t>DCOM is an alternative approach by Microsoft to object request brokers</a:t>
            </a:r>
          </a:p>
          <a:p>
            <a:pPr eaLnBrk="1" hangingPunct="1"/>
            <a:r>
              <a:rPr lang="en-GB" smtClean="0"/>
              <a:t>CORBA has been defined by the Object Management Group</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Application structure</a:t>
            </a:r>
          </a:p>
        </p:txBody>
      </p:sp>
      <p:sp>
        <p:nvSpPr>
          <p:cNvPr id="95235" name="Rectangle 3"/>
          <p:cNvSpPr>
            <a:spLocks noGrp="1" noChangeArrowheads="1"/>
          </p:cNvSpPr>
          <p:nvPr>
            <p:ph idx="1"/>
          </p:nvPr>
        </p:nvSpPr>
        <p:spPr/>
        <p:txBody>
          <a:bodyPr/>
          <a:lstStyle/>
          <a:p>
            <a:pPr eaLnBrk="1" hangingPunct="1"/>
            <a:r>
              <a:rPr lang="en-GB" smtClean="0"/>
              <a:t>Application objects</a:t>
            </a:r>
          </a:p>
          <a:p>
            <a:pPr eaLnBrk="1" hangingPunct="1"/>
            <a:r>
              <a:rPr lang="en-GB" smtClean="0"/>
              <a:t>Standard objects, defined by the OMG, for a specific domain e.g. insurance</a:t>
            </a:r>
          </a:p>
          <a:p>
            <a:pPr eaLnBrk="1" hangingPunct="1"/>
            <a:r>
              <a:rPr lang="en-GB" smtClean="0"/>
              <a:t>Fundamental CORBA services such as directories and security management</a:t>
            </a:r>
          </a:p>
          <a:p>
            <a:pPr eaLnBrk="1" hangingPunct="1"/>
            <a:r>
              <a:rPr lang="en-GB" smtClean="0"/>
              <a:t>Horizontal (i.e. cutting across applications) facilities such as user interface facilities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CORBA application structure</a:t>
            </a:r>
          </a:p>
        </p:txBody>
      </p:sp>
      <p:pic>
        <p:nvPicPr>
          <p:cNvPr id="96259" name="Picture 3"/>
          <p:cNvPicPr>
            <a:picLocks noChangeAspect="1" noChangeArrowheads="1"/>
          </p:cNvPicPr>
          <p:nvPr/>
        </p:nvPicPr>
        <p:blipFill>
          <a:blip r:embed="rId2"/>
          <a:srcRect/>
          <a:stretch>
            <a:fillRect/>
          </a:stretch>
        </p:blipFill>
        <p:spPr bwMode="auto">
          <a:xfrm>
            <a:off x="685800" y="1752600"/>
            <a:ext cx="7924800" cy="4056063"/>
          </a:xfrm>
          <a:prstGeom prst="rect">
            <a:avLst/>
          </a:prstGeom>
          <a:solidFill>
            <a:schemeClr val="accent1"/>
          </a:solid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CORBA standards</a:t>
            </a:r>
          </a:p>
        </p:txBody>
      </p:sp>
      <p:sp>
        <p:nvSpPr>
          <p:cNvPr id="97283" name="Rectangle 3"/>
          <p:cNvSpPr>
            <a:spLocks noGrp="1" noChangeArrowheads="1"/>
          </p:cNvSpPr>
          <p:nvPr>
            <p:ph idx="1"/>
          </p:nvPr>
        </p:nvSpPr>
        <p:spPr/>
        <p:txBody>
          <a:bodyPr/>
          <a:lstStyle/>
          <a:p>
            <a:pPr eaLnBrk="1" hangingPunct="1">
              <a:lnSpc>
                <a:spcPct val="90000"/>
              </a:lnSpc>
            </a:pPr>
            <a:r>
              <a:rPr lang="en-GB" smtClean="0"/>
              <a:t>An object model for application objects</a:t>
            </a:r>
          </a:p>
          <a:p>
            <a:pPr lvl="1" eaLnBrk="1" hangingPunct="1">
              <a:lnSpc>
                <a:spcPct val="90000"/>
              </a:lnSpc>
            </a:pPr>
            <a:r>
              <a:rPr lang="en-GB" smtClean="0"/>
              <a:t>A CORBA object is an encapsulation of state with a well-defined, language-neutral interface defined in an IDL (interface definition language)</a:t>
            </a:r>
          </a:p>
          <a:p>
            <a:pPr eaLnBrk="1" hangingPunct="1">
              <a:lnSpc>
                <a:spcPct val="90000"/>
              </a:lnSpc>
            </a:pPr>
            <a:r>
              <a:rPr lang="en-GB" smtClean="0"/>
              <a:t>An object request broker that manages requests for object services</a:t>
            </a:r>
          </a:p>
          <a:p>
            <a:pPr eaLnBrk="1" hangingPunct="1">
              <a:lnSpc>
                <a:spcPct val="90000"/>
              </a:lnSpc>
            </a:pPr>
            <a:r>
              <a:rPr lang="en-GB" smtClean="0"/>
              <a:t>A set of general object services of use to many distributed applications</a:t>
            </a:r>
          </a:p>
          <a:p>
            <a:pPr eaLnBrk="1" hangingPunct="1">
              <a:lnSpc>
                <a:spcPct val="90000"/>
              </a:lnSpc>
            </a:pPr>
            <a:r>
              <a:rPr lang="en-GB" smtClean="0"/>
              <a:t>A set of common components built on top of these services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CORBA objects</a:t>
            </a:r>
          </a:p>
        </p:txBody>
      </p:sp>
      <p:sp>
        <p:nvSpPr>
          <p:cNvPr id="98307" name="Rectangle 3"/>
          <p:cNvSpPr>
            <a:spLocks noGrp="1" noChangeArrowheads="1"/>
          </p:cNvSpPr>
          <p:nvPr>
            <p:ph idx="1"/>
          </p:nvPr>
        </p:nvSpPr>
        <p:spPr/>
        <p:txBody>
          <a:bodyPr/>
          <a:lstStyle/>
          <a:p>
            <a:pPr eaLnBrk="1" hangingPunct="1">
              <a:lnSpc>
                <a:spcPct val="90000"/>
              </a:lnSpc>
            </a:pPr>
            <a:r>
              <a:rPr lang="en-GB" smtClean="0"/>
              <a:t>CORBA objects are comparable, in principle, to objects in C++ and Java</a:t>
            </a:r>
          </a:p>
          <a:p>
            <a:pPr eaLnBrk="1" hangingPunct="1">
              <a:lnSpc>
                <a:spcPct val="90000"/>
              </a:lnSpc>
            </a:pPr>
            <a:r>
              <a:rPr lang="en-GB" smtClean="0"/>
              <a:t>They MUST have a separate interface definition that is expressed using a common language (IDL) similar to C++</a:t>
            </a:r>
          </a:p>
          <a:p>
            <a:pPr eaLnBrk="1" hangingPunct="1">
              <a:lnSpc>
                <a:spcPct val="90000"/>
              </a:lnSpc>
            </a:pPr>
            <a:r>
              <a:rPr lang="en-GB" smtClean="0"/>
              <a:t>There is a mapping from this IDL to programming languages (C++, Java, etc.)</a:t>
            </a:r>
          </a:p>
          <a:p>
            <a:pPr eaLnBrk="1" hangingPunct="1">
              <a:lnSpc>
                <a:spcPct val="90000"/>
              </a:lnSpc>
            </a:pPr>
            <a:r>
              <a:rPr lang="en-GB" smtClean="0"/>
              <a:t>Therefore, objects written in different languages can communicate with each other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Method Components</a:t>
            </a:r>
          </a:p>
        </p:txBody>
      </p:sp>
      <p:sp>
        <p:nvSpPr>
          <p:cNvPr id="18435" name="Rectangle 3"/>
          <p:cNvSpPr>
            <a:spLocks noGrp="1" noChangeArrowheads="1"/>
          </p:cNvSpPr>
          <p:nvPr>
            <p:ph idx="1"/>
          </p:nvPr>
        </p:nvSpPr>
        <p:spPr/>
        <p:txBody>
          <a:bodyPr/>
          <a:lstStyle/>
          <a:p>
            <a:pPr eaLnBrk="1" hangingPunct="1"/>
            <a:r>
              <a:rPr lang="en-US" smtClean="0"/>
              <a:t>Many methods support comparable views of a system.</a:t>
            </a:r>
          </a:p>
          <a:p>
            <a:pPr eaLnBrk="1" hangingPunct="1"/>
            <a:r>
              <a:rPr lang="en-US" smtClean="0"/>
              <a:t>A data flow view showing data transformations.</a:t>
            </a:r>
          </a:p>
          <a:p>
            <a:pPr eaLnBrk="1" hangingPunct="1"/>
            <a:r>
              <a:rPr lang="en-US" smtClean="0"/>
              <a:t>An entity-relation view describing the logical </a:t>
            </a:r>
            <a:br>
              <a:rPr lang="en-US" smtClean="0"/>
            </a:br>
            <a:r>
              <a:rPr lang="en-US" smtClean="0"/>
              <a:t>data structures.</a:t>
            </a:r>
          </a:p>
          <a:p>
            <a:pPr eaLnBrk="1" hangingPunct="1"/>
            <a:r>
              <a:rPr lang="en-US" smtClean="0"/>
              <a:t>A structural view showing system components and their interactions.</a:t>
            </a: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Object request broker (ORB)</a:t>
            </a:r>
          </a:p>
        </p:txBody>
      </p:sp>
      <p:sp>
        <p:nvSpPr>
          <p:cNvPr id="99331" name="Rectangle 3"/>
          <p:cNvSpPr>
            <a:spLocks noGrp="1" noChangeArrowheads="1"/>
          </p:cNvSpPr>
          <p:nvPr>
            <p:ph idx="1"/>
          </p:nvPr>
        </p:nvSpPr>
        <p:spPr/>
        <p:txBody>
          <a:bodyPr/>
          <a:lstStyle/>
          <a:p>
            <a:pPr eaLnBrk="1" hangingPunct="1"/>
            <a:r>
              <a:rPr lang="en-GB" smtClean="0"/>
              <a:t> The ORB handles object communications. It knows of all objects in the system and their interfaces</a:t>
            </a:r>
          </a:p>
          <a:p>
            <a:pPr eaLnBrk="1" hangingPunct="1"/>
            <a:r>
              <a:rPr lang="en-GB" smtClean="0"/>
              <a:t>Using an ORB, the calling object binds an IDL stub that defines the interface of the called object</a:t>
            </a:r>
          </a:p>
          <a:p>
            <a:pPr eaLnBrk="1" hangingPunct="1"/>
            <a:r>
              <a:rPr lang="en-GB" smtClean="0"/>
              <a:t>Calling this stub results in calls to the ORB which then calls the required object through a published IDL skeleton that links the interface to the service implementation</a:t>
            </a:r>
          </a:p>
          <a:p>
            <a:pPr eaLnBrk="1" hangingPunct="1"/>
            <a:endParaRPr lang="en-GB" smtClean="0"/>
          </a:p>
          <a:p>
            <a:pPr eaLnBrk="1" hangingPunct="1"/>
            <a:endParaRPr lang="en-GB"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379413" y="261938"/>
            <a:ext cx="8154987" cy="1104900"/>
          </a:xfrm>
        </p:spPr>
        <p:txBody>
          <a:bodyPr/>
          <a:lstStyle/>
          <a:p>
            <a:pPr eaLnBrk="1" fontAlgn="auto" hangingPunct="1">
              <a:spcAft>
                <a:spcPts val="0"/>
              </a:spcAft>
              <a:defRPr/>
            </a:pPr>
            <a:r>
              <a:rPr lang="en-GB">
                <a:solidFill>
                  <a:schemeClr val="tx2">
                    <a:satMod val="200000"/>
                  </a:schemeClr>
                </a:solidFill>
              </a:rPr>
              <a:t>ORB-based object communications</a:t>
            </a:r>
          </a:p>
        </p:txBody>
      </p:sp>
      <p:pic>
        <p:nvPicPr>
          <p:cNvPr id="100355" name="Picture 3"/>
          <p:cNvPicPr>
            <a:picLocks noChangeAspect="1" noChangeArrowheads="1"/>
          </p:cNvPicPr>
          <p:nvPr/>
        </p:nvPicPr>
        <p:blipFill>
          <a:blip r:embed="rId2"/>
          <a:srcRect/>
          <a:stretch>
            <a:fillRect/>
          </a:stretch>
        </p:blipFill>
        <p:spPr bwMode="auto">
          <a:xfrm>
            <a:off x="742950" y="1968500"/>
            <a:ext cx="8077200" cy="3814763"/>
          </a:xfrm>
          <a:prstGeom prst="rect">
            <a:avLst/>
          </a:prstGeom>
          <a:solidFill>
            <a:schemeClr val="accent1"/>
          </a:solid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Inter-ORB communications</a:t>
            </a:r>
          </a:p>
        </p:txBody>
      </p:sp>
      <p:sp>
        <p:nvSpPr>
          <p:cNvPr id="101379" name="Rectangle 3"/>
          <p:cNvSpPr>
            <a:spLocks noGrp="1" noChangeArrowheads="1"/>
          </p:cNvSpPr>
          <p:nvPr>
            <p:ph idx="1"/>
          </p:nvPr>
        </p:nvSpPr>
        <p:spPr/>
        <p:txBody>
          <a:bodyPr/>
          <a:lstStyle/>
          <a:p>
            <a:pPr eaLnBrk="1" hangingPunct="1"/>
            <a:r>
              <a:rPr lang="en-GB" sz="2400" smtClean="0"/>
              <a:t>ORBs are not usually separate programs but are a set of objects in a library that are linked with an application when it is developed</a:t>
            </a:r>
          </a:p>
          <a:p>
            <a:pPr eaLnBrk="1" hangingPunct="1"/>
            <a:r>
              <a:rPr lang="en-GB" sz="2400" smtClean="0"/>
              <a:t>ORBs handle communications between objects executing on the same machine</a:t>
            </a:r>
          </a:p>
          <a:p>
            <a:pPr eaLnBrk="1" hangingPunct="1"/>
            <a:r>
              <a:rPr lang="en-GB" sz="2400" smtClean="0"/>
              <a:t>Several ORBS may be available and each computer in a distributed system will have its own ORB</a:t>
            </a:r>
          </a:p>
          <a:p>
            <a:pPr eaLnBrk="1" hangingPunct="1"/>
            <a:r>
              <a:rPr lang="en-GB" sz="2400" smtClean="0"/>
              <a:t>Inter-ORB communications are used for distributed object calls</a:t>
            </a:r>
          </a:p>
          <a:p>
            <a:pPr eaLnBrk="1" hangingPunct="1"/>
            <a:endParaRPr lang="en-GB" sz="240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Inter-ORB communications</a:t>
            </a:r>
          </a:p>
        </p:txBody>
      </p:sp>
      <p:pic>
        <p:nvPicPr>
          <p:cNvPr id="102403" name="Picture 3"/>
          <p:cNvPicPr>
            <a:picLocks noChangeAspect="1" noChangeArrowheads="1"/>
          </p:cNvPicPr>
          <p:nvPr/>
        </p:nvPicPr>
        <p:blipFill>
          <a:blip r:embed="rId2"/>
          <a:srcRect/>
          <a:stretch>
            <a:fillRect/>
          </a:stretch>
        </p:blipFill>
        <p:spPr bwMode="auto">
          <a:xfrm>
            <a:off x="914400" y="2057400"/>
            <a:ext cx="7620000" cy="3597275"/>
          </a:xfrm>
          <a:prstGeom prst="rect">
            <a:avLst/>
          </a:prstGeom>
          <a:solidFill>
            <a:schemeClr val="accent1"/>
          </a:solid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pPr eaLnBrk="1" fontAlgn="auto" hangingPunct="1">
              <a:spcAft>
                <a:spcPts val="0"/>
              </a:spcAft>
              <a:defRPr/>
            </a:pPr>
            <a:r>
              <a:rPr lang="en-GB">
                <a:solidFill>
                  <a:schemeClr val="tx2">
                    <a:satMod val="200000"/>
                  </a:schemeClr>
                </a:solidFill>
              </a:rPr>
              <a:t>CORBA services</a:t>
            </a:r>
          </a:p>
        </p:txBody>
      </p:sp>
      <p:sp>
        <p:nvSpPr>
          <p:cNvPr id="103427" name="Rectangle 3"/>
          <p:cNvSpPr>
            <a:spLocks noGrp="1" noChangeArrowheads="1"/>
          </p:cNvSpPr>
          <p:nvPr>
            <p:ph idx="1"/>
          </p:nvPr>
        </p:nvSpPr>
        <p:spPr/>
        <p:txBody>
          <a:bodyPr/>
          <a:lstStyle/>
          <a:p>
            <a:pPr eaLnBrk="1" hangingPunct="1"/>
            <a:r>
              <a:rPr lang="en-GB" smtClean="0"/>
              <a:t>Naming and trading services</a:t>
            </a:r>
          </a:p>
          <a:p>
            <a:pPr lvl="1" eaLnBrk="1" hangingPunct="1"/>
            <a:r>
              <a:rPr lang="en-GB" smtClean="0"/>
              <a:t>These allow objects to discover and refer to other objects on the network</a:t>
            </a:r>
          </a:p>
          <a:p>
            <a:pPr eaLnBrk="1" hangingPunct="1"/>
            <a:r>
              <a:rPr lang="en-GB" smtClean="0"/>
              <a:t>Notification services</a:t>
            </a:r>
          </a:p>
          <a:p>
            <a:pPr lvl="1" eaLnBrk="1" hangingPunct="1"/>
            <a:r>
              <a:rPr lang="en-GB" smtClean="0"/>
              <a:t>These allow objects to notify other objects that an event has occurred</a:t>
            </a:r>
          </a:p>
          <a:p>
            <a:pPr eaLnBrk="1" hangingPunct="1"/>
            <a:r>
              <a:rPr lang="en-GB" smtClean="0"/>
              <a:t>Transaction services</a:t>
            </a:r>
          </a:p>
          <a:p>
            <a:pPr lvl="1" eaLnBrk="1" hangingPunct="1"/>
            <a:r>
              <a:rPr lang="en-GB" smtClean="0"/>
              <a:t>These support atomic transactions and rollback on failure</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ChangeArrowheads="1"/>
          </p:cNvSpPr>
          <p:nvPr/>
        </p:nvSpPr>
        <p:spPr bwMode="auto">
          <a:xfrm>
            <a:off x="1651000" y="1973263"/>
            <a:ext cx="6102350" cy="2549525"/>
          </a:xfrm>
          <a:prstGeom prst="rect">
            <a:avLst/>
          </a:prstGeom>
          <a:noFill/>
          <a:ln w="12700">
            <a:noFill/>
            <a:miter lim="800000"/>
            <a:headEnd type="none" w="sm" len="sm"/>
            <a:tailEnd type="none" w="sm" len="sm"/>
          </a:ln>
        </p:spPr>
        <p:txBody>
          <a:bodyPr wrap="none" lIns="91074" tIns="45537" rIns="91074" bIns="45537" anchor="ctr">
            <a:spAutoFit/>
          </a:bodyPr>
          <a:lstStyle/>
          <a:p>
            <a:pPr algn="ctr" defTabSz="911225"/>
            <a:r>
              <a:rPr kumimoji="1" lang="en-US" sz="5400" b="1" i="1"/>
              <a:t>Example of a Simple</a:t>
            </a:r>
          </a:p>
          <a:p>
            <a:pPr algn="ctr" defTabSz="911225"/>
            <a:r>
              <a:rPr kumimoji="1" lang="en-US" sz="5400" b="1" i="1"/>
              <a:t>CORBA Application </a:t>
            </a:r>
          </a:p>
          <a:p>
            <a:pPr algn="ctr" defTabSz="911225"/>
            <a:r>
              <a:rPr kumimoji="1" lang="en-US" sz="5400" b="1" i="1"/>
              <a:t>Written in Java</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a:xfrm>
            <a:off x="758825" y="379413"/>
            <a:ext cx="7740650" cy="1063625"/>
          </a:xfrm>
        </p:spPr>
        <p:txBody>
          <a:bodyPr/>
          <a:lstStyle/>
          <a:p>
            <a:pPr eaLnBrk="1" fontAlgn="auto" hangingPunct="1">
              <a:spcAft>
                <a:spcPts val="0"/>
              </a:spcAft>
              <a:defRPr/>
            </a:pPr>
            <a:r>
              <a:rPr lang="en-US" dirty="0">
                <a:solidFill>
                  <a:schemeClr val="tx2">
                    <a:satMod val="200000"/>
                  </a:schemeClr>
                </a:solidFill>
              </a:rPr>
              <a:t>Starting Clients, Servers, </a:t>
            </a:r>
            <a:r>
              <a:rPr lang="en-US" dirty="0" smtClean="0">
                <a:solidFill>
                  <a:schemeClr val="tx2">
                    <a:satMod val="200000"/>
                  </a:schemeClr>
                </a:solidFill>
              </a:rPr>
              <a:t>and Name </a:t>
            </a:r>
            <a:r>
              <a:rPr lang="en-US" dirty="0">
                <a:solidFill>
                  <a:schemeClr val="tx2">
                    <a:satMod val="200000"/>
                  </a:schemeClr>
                </a:solidFill>
              </a:rPr>
              <a:t>Servers </a:t>
            </a:r>
          </a:p>
        </p:txBody>
      </p:sp>
      <p:sp>
        <p:nvSpPr>
          <p:cNvPr id="105475" name="Text Box 3"/>
          <p:cNvSpPr txBox="1">
            <a:spLocks noChangeArrowheads="1"/>
          </p:cNvSpPr>
          <p:nvPr/>
        </p:nvSpPr>
        <p:spPr bwMode="auto">
          <a:xfrm>
            <a:off x="0" y="1714500"/>
            <a:ext cx="8896350" cy="4103688"/>
          </a:xfrm>
          <a:prstGeom prst="rect">
            <a:avLst/>
          </a:prstGeom>
          <a:noFill/>
          <a:ln w="12700">
            <a:noFill/>
            <a:miter lim="800000"/>
            <a:headEnd type="none" w="sm" len="sm"/>
            <a:tailEnd type="none" w="sm" len="sm"/>
          </a:ln>
        </p:spPr>
        <p:txBody>
          <a:bodyPr wrap="none" lIns="91074" tIns="45537" rIns="91074" bIns="45537" anchor="ctr">
            <a:spAutoFit/>
          </a:bodyPr>
          <a:lstStyle/>
          <a:p>
            <a:pPr defTabSz="911225"/>
            <a:r>
              <a:rPr kumimoji="1" lang="en-US" sz="1800" i="1">
                <a:latin typeface="Comic Sans MS" pitchFamily="66" charset="0"/>
              </a:rPr>
              <a:t># Compile the IDL into a Java stub</a:t>
            </a:r>
            <a:endParaRPr kumimoji="1" lang="en-US" i="1"/>
          </a:p>
          <a:p>
            <a:pPr defTabSz="911225"/>
            <a:r>
              <a:rPr kumimoji="1" lang="en-US" sz="1800" b="1">
                <a:latin typeface="Comic Sans MS" pitchFamily="66" charset="0"/>
              </a:rPr>
              <a:t>  idltojava -fno-cpp Hello.idl</a:t>
            </a:r>
          </a:p>
          <a:p>
            <a:pPr defTabSz="911225"/>
            <a:endParaRPr kumimoji="1" lang="en-US" sz="1800" b="1">
              <a:latin typeface="Comic Sans MS" pitchFamily="66" charset="0"/>
            </a:endParaRPr>
          </a:p>
          <a:p>
            <a:pPr defTabSz="911225"/>
            <a:r>
              <a:rPr kumimoji="1" lang="en-US" sz="1800" i="1">
                <a:latin typeface="Comic Sans MS" pitchFamily="66" charset="0"/>
              </a:rPr>
              <a:t># Compile the Java program and stub</a:t>
            </a:r>
          </a:p>
          <a:p>
            <a:pPr defTabSz="911225"/>
            <a:r>
              <a:rPr kumimoji="1" lang="en-US" sz="1800" b="1">
                <a:latin typeface="Comic Sans MS" pitchFamily="66" charset="0"/>
              </a:rPr>
              <a:t>  javac  *.java  HelloApp/*.java</a:t>
            </a:r>
          </a:p>
          <a:p>
            <a:pPr defTabSz="911225"/>
            <a:endParaRPr kumimoji="1" lang="en-US" sz="1800" b="1">
              <a:latin typeface="Comic Sans MS" pitchFamily="66" charset="0"/>
            </a:endParaRPr>
          </a:p>
          <a:p>
            <a:pPr defTabSz="911225"/>
            <a:r>
              <a:rPr kumimoji="1" lang="en-US" sz="1800" i="1">
                <a:latin typeface="Comic Sans MS" pitchFamily="66" charset="0"/>
              </a:rPr>
              <a:t># Initiate the </a:t>
            </a:r>
            <a:r>
              <a:rPr kumimoji="1" lang="en-US" sz="1800" b="1" i="1">
                <a:latin typeface="Comic Sans MS" pitchFamily="66" charset="0"/>
              </a:rPr>
              <a:t>name server</a:t>
            </a:r>
            <a:r>
              <a:rPr kumimoji="1" lang="en-US" sz="1800" i="1">
                <a:latin typeface="Comic Sans MS" pitchFamily="66" charset="0"/>
              </a:rPr>
              <a:t> on king.mcs.drexel.edu on port 1050.</a:t>
            </a:r>
          </a:p>
          <a:p>
            <a:pPr defTabSz="911225"/>
            <a:r>
              <a:rPr kumimoji="1" lang="en-US" sz="1800" b="1">
                <a:latin typeface="Comic Sans MS" pitchFamily="66" charset="0"/>
              </a:rPr>
              <a:t>  tnameserv -ORBInitialPort 1050 -ORBInitialHost king.mcs.drexel.edu</a:t>
            </a:r>
          </a:p>
          <a:p>
            <a:pPr defTabSz="911225"/>
            <a:endParaRPr kumimoji="1" lang="en-US" sz="1800" b="1">
              <a:latin typeface="Comic Sans MS" pitchFamily="66" charset="0"/>
            </a:endParaRPr>
          </a:p>
          <a:p>
            <a:pPr defTabSz="911225"/>
            <a:r>
              <a:rPr kumimoji="1" lang="en-US" sz="1800" i="1">
                <a:latin typeface="Comic Sans MS" pitchFamily="66" charset="0"/>
              </a:rPr>
              <a:t># Initiate the </a:t>
            </a:r>
            <a:r>
              <a:rPr kumimoji="1" lang="en-US" sz="1800" b="1" i="1">
                <a:latin typeface="Comic Sans MS" pitchFamily="66" charset="0"/>
              </a:rPr>
              <a:t>hello server</a:t>
            </a:r>
            <a:r>
              <a:rPr kumimoji="1" lang="en-US" sz="1800" i="1">
                <a:latin typeface="Comic Sans MS" pitchFamily="66" charset="0"/>
              </a:rPr>
              <a:t> (relies on the name server being on king's 1050 port.)</a:t>
            </a:r>
            <a:endParaRPr kumimoji="1" lang="en-US" sz="1800" b="1">
              <a:latin typeface="Comic Sans MS" pitchFamily="66" charset="0"/>
            </a:endParaRPr>
          </a:p>
          <a:p>
            <a:pPr defTabSz="911225"/>
            <a:r>
              <a:rPr kumimoji="1" lang="en-US" sz="1800" b="1">
                <a:latin typeface="Comic Sans MS" pitchFamily="66" charset="0"/>
              </a:rPr>
              <a:t>  java HelloServer -ORBInitialPort 1050 -ORBInitialHost king.mcs.drexel.edu</a:t>
            </a:r>
          </a:p>
          <a:p>
            <a:pPr defTabSz="911225"/>
            <a:endParaRPr kumimoji="1" lang="en-US" sz="1800" b="1">
              <a:latin typeface="Comic Sans MS" pitchFamily="66" charset="0"/>
            </a:endParaRPr>
          </a:p>
          <a:p>
            <a:pPr defTabSz="911225"/>
            <a:r>
              <a:rPr kumimoji="1" lang="en-US" sz="1800" i="1">
                <a:latin typeface="Comic Sans MS" pitchFamily="66" charset="0"/>
              </a:rPr>
              <a:t># Initiate the </a:t>
            </a:r>
            <a:r>
              <a:rPr kumimoji="1" lang="en-US" sz="1800" b="1" i="1">
                <a:latin typeface="Comic Sans MS" pitchFamily="66" charset="0"/>
              </a:rPr>
              <a:t>hello client</a:t>
            </a:r>
            <a:r>
              <a:rPr kumimoji="1" lang="en-US" sz="1800" i="1">
                <a:latin typeface="Comic Sans MS" pitchFamily="66" charset="0"/>
              </a:rPr>
              <a:t> (relies on the name server being on king's 1050 port.)</a:t>
            </a:r>
            <a:endParaRPr kumimoji="1" lang="en-US" sz="1800" b="1">
              <a:latin typeface="Comic Sans MS" pitchFamily="66" charset="0"/>
            </a:endParaRPr>
          </a:p>
          <a:p>
            <a:pPr defTabSz="911225"/>
            <a:r>
              <a:rPr kumimoji="1" lang="en-US" sz="1800" b="1">
                <a:latin typeface="Comic Sans MS" pitchFamily="66" charset="0"/>
              </a:rPr>
              <a:t>  java HelloClient  -ORBInitialPort 1050 -ORBInitialHost king.mcs.drexel.edu</a:t>
            </a:r>
            <a:endParaRPr kumimoji="1" lang="en-US"/>
          </a:p>
          <a:p>
            <a:pPr defTabSz="911225"/>
            <a:endParaRPr lang="en-US" sz="1200">
              <a:latin typeface="Comic Sans MS" pitchFamily="66"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a:xfrm>
            <a:off x="911225" y="509588"/>
            <a:ext cx="7739063" cy="911225"/>
          </a:xfrm>
        </p:spPr>
        <p:txBody>
          <a:bodyPr/>
          <a:lstStyle/>
          <a:p>
            <a:pPr eaLnBrk="1" fontAlgn="auto" hangingPunct="1">
              <a:spcAft>
                <a:spcPts val="0"/>
              </a:spcAft>
              <a:defRPr/>
            </a:pPr>
            <a:r>
              <a:rPr lang="en-US">
                <a:solidFill>
                  <a:schemeClr val="tx2">
                    <a:satMod val="200000"/>
                  </a:schemeClr>
                </a:solidFill>
              </a:rPr>
              <a:t>“Hello World” IDL Specification</a:t>
            </a:r>
          </a:p>
        </p:txBody>
      </p:sp>
      <p:sp>
        <p:nvSpPr>
          <p:cNvPr id="106499" name="Text Box 3"/>
          <p:cNvSpPr txBox="1">
            <a:spLocks noChangeArrowheads="1"/>
          </p:cNvSpPr>
          <p:nvPr/>
        </p:nvSpPr>
        <p:spPr bwMode="auto">
          <a:xfrm>
            <a:off x="2352675" y="1973263"/>
            <a:ext cx="3770313" cy="2820987"/>
          </a:xfrm>
          <a:prstGeom prst="rect">
            <a:avLst/>
          </a:prstGeom>
          <a:noFill/>
          <a:ln w="12700">
            <a:noFill/>
            <a:miter lim="800000"/>
            <a:headEnd type="none" w="sm" len="sm"/>
            <a:tailEnd type="none" w="sm" len="sm"/>
          </a:ln>
        </p:spPr>
        <p:txBody>
          <a:bodyPr wrap="none" lIns="91074" tIns="45537" rIns="91074" bIns="45537" anchor="ctr">
            <a:spAutoFit/>
          </a:bodyPr>
          <a:lstStyle/>
          <a:p>
            <a:pPr defTabSz="911225"/>
            <a:r>
              <a:rPr kumimoji="1" lang="en-US" b="1">
                <a:latin typeface="Comic Sans MS" pitchFamily="66" charset="0"/>
              </a:rPr>
              <a:t>module HelloApp</a:t>
            </a:r>
          </a:p>
          <a:p>
            <a:pPr defTabSz="911225"/>
            <a:r>
              <a:rPr kumimoji="1" lang="en-US" b="1">
                <a:latin typeface="Comic Sans MS" pitchFamily="66" charset="0"/>
              </a:rPr>
              <a:t>{</a:t>
            </a:r>
          </a:p>
          <a:p>
            <a:pPr defTabSz="911225"/>
            <a:r>
              <a:rPr kumimoji="1" lang="en-US" b="1">
                <a:latin typeface="Comic Sans MS" pitchFamily="66" charset="0"/>
              </a:rPr>
              <a:t>    interface Hello</a:t>
            </a:r>
          </a:p>
          <a:p>
            <a:pPr defTabSz="911225"/>
            <a:r>
              <a:rPr kumimoji="1" lang="en-US" b="1">
                <a:latin typeface="Comic Sans MS" pitchFamily="66" charset="0"/>
              </a:rPr>
              <a:t>    {</a:t>
            </a:r>
          </a:p>
          <a:p>
            <a:pPr defTabSz="911225"/>
            <a:r>
              <a:rPr kumimoji="1" lang="en-US" b="1">
                <a:latin typeface="Comic Sans MS" pitchFamily="66" charset="0"/>
              </a:rPr>
              <a:t>        string sayHello();</a:t>
            </a:r>
          </a:p>
          <a:p>
            <a:pPr defTabSz="911225"/>
            <a:r>
              <a:rPr kumimoji="1" lang="en-US" b="1">
                <a:latin typeface="Comic Sans MS" pitchFamily="66" charset="0"/>
              </a:rPr>
              <a:t>    };</a:t>
            </a:r>
          </a:p>
          <a:p>
            <a:pPr defTabSz="911225"/>
            <a:r>
              <a:rPr kumimoji="1" lang="en-US" b="1">
                <a:latin typeface="Comic Sans MS" pitchFamily="66" charset="0"/>
              </a:rPr>
              <a:t>};</a:t>
            </a:r>
          </a:p>
          <a:p>
            <a:pPr defTabSz="911225"/>
            <a:endParaRPr lang="en-US" sz="1200">
              <a:latin typeface="Comic Sans MS" pitchFamily="66"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758825" y="379413"/>
            <a:ext cx="7740650" cy="1063625"/>
          </a:xfrm>
        </p:spPr>
        <p:txBody>
          <a:bodyPr/>
          <a:lstStyle/>
          <a:p>
            <a:pPr eaLnBrk="1" fontAlgn="auto" hangingPunct="1">
              <a:spcAft>
                <a:spcPts val="0"/>
              </a:spcAft>
              <a:defRPr/>
            </a:pPr>
            <a:r>
              <a:rPr lang="en-US">
                <a:solidFill>
                  <a:schemeClr val="tx2">
                    <a:satMod val="200000"/>
                  </a:schemeClr>
                </a:solidFill>
              </a:rPr>
              <a:t>“Hello World” Client </a:t>
            </a:r>
            <a:br>
              <a:rPr lang="en-US">
                <a:solidFill>
                  <a:schemeClr val="tx2">
                    <a:satMod val="200000"/>
                  </a:schemeClr>
                </a:solidFill>
              </a:rPr>
            </a:br>
            <a:r>
              <a:rPr lang="en-US">
                <a:solidFill>
                  <a:schemeClr val="tx2">
                    <a:satMod val="200000"/>
                  </a:schemeClr>
                </a:solidFill>
              </a:rPr>
              <a:t>Java Program</a:t>
            </a:r>
          </a:p>
        </p:txBody>
      </p:sp>
      <p:sp>
        <p:nvSpPr>
          <p:cNvPr id="107523" name="Text Box 3"/>
          <p:cNvSpPr txBox="1">
            <a:spLocks noChangeArrowheads="1"/>
          </p:cNvSpPr>
          <p:nvPr/>
        </p:nvSpPr>
        <p:spPr bwMode="auto">
          <a:xfrm>
            <a:off x="831850" y="1517650"/>
            <a:ext cx="8274050" cy="5564188"/>
          </a:xfrm>
          <a:prstGeom prst="rect">
            <a:avLst/>
          </a:prstGeom>
          <a:noFill/>
          <a:ln w="12700">
            <a:noFill/>
            <a:miter lim="800000"/>
            <a:headEnd type="none" w="sm" len="sm"/>
            <a:tailEnd type="none" w="sm" len="sm"/>
          </a:ln>
        </p:spPr>
        <p:txBody>
          <a:bodyPr wrap="none" lIns="91074" tIns="45537" rIns="91074" bIns="45537" anchor="ctr">
            <a:spAutoFit/>
          </a:bodyPr>
          <a:lstStyle/>
          <a:p>
            <a:pPr defTabSz="911225"/>
            <a:r>
              <a:rPr kumimoji="1" lang="en-US" sz="1800" b="1">
                <a:latin typeface="Comic Sans MS" pitchFamily="66" charset="0"/>
              </a:rPr>
              <a:t>import HelloApp.*; </a:t>
            </a:r>
          </a:p>
          <a:p>
            <a:pPr defTabSz="911225"/>
            <a:r>
              <a:rPr kumimoji="1" lang="en-US" sz="1800" b="1">
                <a:latin typeface="Comic Sans MS" pitchFamily="66" charset="0"/>
              </a:rPr>
              <a:t>import org.omg.CosNaming.*;  // package used for name service</a:t>
            </a:r>
          </a:p>
          <a:p>
            <a:pPr defTabSz="911225"/>
            <a:r>
              <a:rPr kumimoji="1" lang="en-US" sz="1800" b="1">
                <a:latin typeface="Comic Sans MS" pitchFamily="66" charset="0"/>
              </a:rPr>
              <a:t>import org.omg.CosNaming.NamingContextPackage.*;</a:t>
            </a:r>
          </a:p>
          <a:p>
            <a:pPr defTabSz="911225"/>
            <a:r>
              <a:rPr kumimoji="1" lang="en-US" sz="1800" b="1">
                <a:latin typeface="Comic Sans MS" pitchFamily="66" charset="0"/>
              </a:rPr>
              <a:t>import org.omg.CORBA.*;</a:t>
            </a:r>
          </a:p>
          <a:p>
            <a:pPr defTabSz="911225"/>
            <a:r>
              <a:rPr kumimoji="1" lang="en-US" sz="1800" b="1">
                <a:latin typeface="Comic Sans MS" pitchFamily="66" charset="0"/>
              </a:rPr>
              <a:t> </a:t>
            </a:r>
          </a:p>
          <a:p>
            <a:pPr defTabSz="911225"/>
            <a:r>
              <a:rPr kumimoji="1" lang="en-US" sz="1800" b="1">
                <a:latin typeface="Comic Sans MS" pitchFamily="66" charset="0"/>
              </a:rPr>
              <a:t>public class HelloClient {</a:t>
            </a:r>
          </a:p>
          <a:p>
            <a:pPr defTabSz="911225"/>
            <a:r>
              <a:rPr kumimoji="1" lang="en-US" sz="1800" b="1">
                <a:latin typeface="Comic Sans MS" pitchFamily="66" charset="0"/>
              </a:rPr>
              <a:t>    public static void main(String args[])</a:t>
            </a:r>
          </a:p>
          <a:p>
            <a:pPr defTabSz="911225"/>
            <a:r>
              <a:rPr kumimoji="1" lang="en-US" sz="1800" b="1">
                <a:latin typeface="Comic Sans MS" pitchFamily="66" charset="0"/>
              </a:rPr>
              <a:t>    {</a:t>
            </a:r>
          </a:p>
          <a:p>
            <a:pPr defTabSz="911225"/>
            <a:r>
              <a:rPr kumimoji="1" lang="en-US" sz="1800" b="1">
                <a:latin typeface="Comic Sans MS" pitchFamily="66" charset="0"/>
              </a:rPr>
              <a:t>        try{</a:t>
            </a:r>
          </a:p>
          <a:p>
            <a:pPr defTabSz="911225"/>
            <a:r>
              <a:rPr kumimoji="1" lang="en-US" sz="1800" b="1">
                <a:latin typeface="Comic Sans MS" pitchFamily="66" charset="0"/>
              </a:rPr>
              <a:t>            // create and initialize the ORB</a:t>
            </a:r>
          </a:p>
          <a:p>
            <a:pPr defTabSz="911225"/>
            <a:r>
              <a:rPr kumimoji="1" lang="en-US" sz="1800" b="1">
                <a:latin typeface="Comic Sans MS" pitchFamily="66" charset="0"/>
              </a:rPr>
              <a:t>            ORB orb = ORB.init(args, null);  // args contain info. about</a:t>
            </a:r>
          </a:p>
          <a:p>
            <a:pPr defTabSz="911225"/>
            <a:r>
              <a:rPr kumimoji="1" lang="en-US" sz="1800" b="1">
                <a:latin typeface="Comic Sans MS" pitchFamily="66" charset="0"/>
              </a:rPr>
              <a:t>					   // name server port/host</a:t>
            </a:r>
          </a:p>
          <a:p>
            <a:pPr defTabSz="911225"/>
            <a:r>
              <a:rPr kumimoji="1" lang="en-US" sz="1800" b="1">
                <a:latin typeface="Comic Sans MS" pitchFamily="66" charset="0"/>
              </a:rPr>
              <a:t>            // get the root naming context</a:t>
            </a:r>
          </a:p>
          <a:p>
            <a:pPr defTabSz="911225"/>
            <a:r>
              <a:rPr kumimoji="1" lang="en-US" sz="1800" b="1">
                <a:latin typeface="Comic Sans MS" pitchFamily="66" charset="0"/>
              </a:rPr>
              <a:t>            org.omg.CORBA.Object objRef = </a:t>
            </a:r>
          </a:p>
          <a:p>
            <a:pPr defTabSz="911225"/>
            <a:r>
              <a:rPr kumimoji="1" lang="en-US" sz="1800" b="1">
                <a:latin typeface="Comic Sans MS" pitchFamily="66" charset="0"/>
              </a:rPr>
              <a:t>		orb.resolve_initial_references("NameService");</a:t>
            </a:r>
          </a:p>
          <a:p>
            <a:pPr defTabSz="911225"/>
            <a:r>
              <a:rPr kumimoji="1" lang="en-US" sz="1800" b="1">
                <a:latin typeface="Comic Sans MS" pitchFamily="66" charset="0"/>
              </a:rPr>
              <a:t>            NamingContext ncRef = NamingContextHelper.narrow(objRef);</a:t>
            </a:r>
          </a:p>
          <a:p>
            <a:pPr defTabSz="911225"/>
            <a:r>
              <a:rPr kumimoji="1" lang="en-US" sz="1800" b="1">
                <a:latin typeface="Comic Sans MS" pitchFamily="66" charset="0"/>
              </a:rPr>
              <a:t>	   // casting ...</a:t>
            </a:r>
          </a:p>
          <a:p>
            <a:pPr defTabSz="911225"/>
            <a:r>
              <a:rPr kumimoji="1" lang="en-US" sz="1800" b="1">
                <a:latin typeface="Comic Sans MS" pitchFamily="66" charset="0"/>
              </a:rPr>
              <a:t>// continued on next page ...</a:t>
            </a:r>
          </a:p>
          <a:p>
            <a:pPr defTabSz="911225"/>
            <a:endParaRPr kumimoji="1" lang="en-US" sz="1800" b="1">
              <a:latin typeface="Comic Sans MS" pitchFamily="66" charset="0"/>
            </a:endParaRPr>
          </a:p>
          <a:p>
            <a:pPr defTabSz="911225"/>
            <a:r>
              <a:rPr kumimoji="1" lang="en-US" sz="1800" b="1">
                <a:latin typeface="Comic Sans MS" pitchFamily="66" charset="0"/>
              </a:rPr>
              <a:t>            </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758825" y="379413"/>
            <a:ext cx="7740650" cy="1063625"/>
          </a:xfrm>
        </p:spPr>
        <p:txBody>
          <a:bodyPr/>
          <a:lstStyle/>
          <a:p>
            <a:pPr eaLnBrk="1" fontAlgn="auto" hangingPunct="1">
              <a:spcAft>
                <a:spcPts val="0"/>
              </a:spcAft>
              <a:defRPr/>
            </a:pPr>
            <a:r>
              <a:rPr lang="en-US">
                <a:solidFill>
                  <a:schemeClr val="tx2">
                    <a:satMod val="200000"/>
                  </a:schemeClr>
                </a:solidFill>
              </a:rPr>
              <a:t>“Hello World” Client </a:t>
            </a:r>
            <a:br>
              <a:rPr lang="en-US">
                <a:solidFill>
                  <a:schemeClr val="tx2">
                    <a:satMod val="200000"/>
                  </a:schemeClr>
                </a:solidFill>
              </a:rPr>
            </a:br>
            <a:r>
              <a:rPr lang="en-US">
                <a:solidFill>
                  <a:schemeClr val="tx2">
                    <a:satMod val="200000"/>
                  </a:schemeClr>
                </a:solidFill>
              </a:rPr>
              <a:t>Java Program (Cont’d)</a:t>
            </a:r>
          </a:p>
        </p:txBody>
      </p:sp>
      <p:sp>
        <p:nvSpPr>
          <p:cNvPr id="108547" name="Text Box 3"/>
          <p:cNvSpPr txBox="1">
            <a:spLocks noChangeArrowheads="1"/>
          </p:cNvSpPr>
          <p:nvPr/>
        </p:nvSpPr>
        <p:spPr bwMode="auto">
          <a:xfrm>
            <a:off x="758825" y="1670050"/>
            <a:ext cx="7794625" cy="4651375"/>
          </a:xfrm>
          <a:prstGeom prst="rect">
            <a:avLst/>
          </a:prstGeom>
          <a:noFill/>
          <a:ln w="12700">
            <a:noFill/>
            <a:miter lim="800000"/>
            <a:headEnd type="none" w="sm" len="sm"/>
            <a:tailEnd type="none" w="sm" len="sm"/>
          </a:ln>
        </p:spPr>
        <p:txBody>
          <a:bodyPr wrap="none" lIns="91074" tIns="45537" rIns="91074" bIns="45537" anchor="ctr">
            <a:spAutoFit/>
          </a:bodyPr>
          <a:lstStyle/>
          <a:p>
            <a:pPr defTabSz="911225"/>
            <a:r>
              <a:rPr kumimoji="1" lang="en-US" sz="1800" b="1">
                <a:latin typeface="Comic Sans MS" pitchFamily="66" charset="0"/>
              </a:rPr>
              <a:t>            // resolve the Object Reference in Naming</a:t>
            </a:r>
          </a:p>
          <a:p>
            <a:pPr defTabSz="911225"/>
            <a:r>
              <a:rPr kumimoji="1" lang="en-US" sz="1800" b="1">
                <a:latin typeface="Comic Sans MS" pitchFamily="66" charset="0"/>
              </a:rPr>
              <a:t>            NameComponent nc = new NameComponent("Hello", "");</a:t>
            </a:r>
          </a:p>
          <a:p>
            <a:pPr defTabSz="911225"/>
            <a:r>
              <a:rPr kumimoji="1" lang="en-US" sz="1800" b="1">
                <a:latin typeface="Comic Sans MS" pitchFamily="66" charset="0"/>
              </a:rPr>
              <a:t>            NameComponent path[] = {nc};</a:t>
            </a:r>
          </a:p>
          <a:p>
            <a:pPr defTabSz="911225"/>
            <a:r>
              <a:rPr kumimoji="1" lang="en-US" sz="1800" b="1">
                <a:latin typeface="Comic Sans MS" pitchFamily="66" charset="0"/>
              </a:rPr>
              <a:t>            Hello HelloRef = HelloHelper.narrow(ncRef.resolve(path));</a:t>
            </a:r>
          </a:p>
          <a:p>
            <a:pPr defTabSz="911225"/>
            <a:r>
              <a:rPr kumimoji="1" lang="en-US" sz="1800" b="1">
                <a:latin typeface="Comic Sans MS" pitchFamily="66" charset="0"/>
              </a:rPr>
              <a:t> </a:t>
            </a:r>
          </a:p>
          <a:p>
            <a:pPr defTabSz="911225"/>
            <a:r>
              <a:rPr kumimoji="1" lang="en-US" sz="1800" b="1">
                <a:latin typeface="Comic Sans MS" pitchFamily="66" charset="0"/>
              </a:rPr>
              <a:t>            // call the Hello server object and print results</a:t>
            </a:r>
          </a:p>
          <a:p>
            <a:pPr defTabSz="911225"/>
            <a:r>
              <a:rPr kumimoji="1" lang="en-US" sz="1800" b="1">
                <a:latin typeface="Comic Sans MS" pitchFamily="66" charset="0"/>
              </a:rPr>
              <a:t>            String Hello = HelloRef.sayHello();</a:t>
            </a:r>
          </a:p>
          <a:p>
            <a:pPr defTabSz="911225"/>
            <a:r>
              <a:rPr kumimoji="1" lang="en-US" sz="1800" b="1">
                <a:latin typeface="Comic Sans MS" pitchFamily="66" charset="0"/>
              </a:rPr>
              <a:t>            System.out.println(Hello);</a:t>
            </a:r>
          </a:p>
          <a:p>
            <a:pPr defTabSz="911225"/>
            <a:r>
              <a:rPr kumimoji="1" lang="en-US" sz="1800" b="1">
                <a:latin typeface="Comic Sans MS" pitchFamily="66" charset="0"/>
              </a:rPr>
              <a:t> </a:t>
            </a:r>
          </a:p>
          <a:p>
            <a:pPr defTabSz="911225"/>
            <a:r>
              <a:rPr kumimoji="1" lang="en-US" sz="1800" b="1">
                <a:latin typeface="Comic Sans MS" pitchFamily="66" charset="0"/>
              </a:rPr>
              <a:t>        } catch (Exception e) {</a:t>
            </a:r>
          </a:p>
          <a:p>
            <a:pPr defTabSz="911225"/>
            <a:r>
              <a:rPr kumimoji="1" lang="en-US" sz="1800" b="1">
                <a:latin typeface="Comic Sans MS" pitchFamily="66" charset="0"/>
              </a:rPr>
              <a:t>            System.out.println("ERROR : " + e) ;</a:t>
            </a:r>
          </a:p>
          <a:p>
            <a:pPr defTabSz="911225"/>
            <a:r>
              <a:rPr kumimoji="1" lang="en-US" sz="1800" b="1">
                <a:latin typeface="Comic Sans MS" pitchFamily="66" charset="0"/>
              </a:rPr>
              <a:t>            e.printStackTrace(System.out);</a:t>
            </a:r>
          </a:p>
          <a:p>
            <a:pPr defTabSz="911225"/>
            <a:r>
              <a:rPr kumimoji="1" lang="en-US" sz="1800" b="1">
                <a:latin typeface="Comic Sans MS" pitchFamily="66" charset="0"/>
              </a:rPr>
              <a:t>        }</a:t>
            </a:r>
          </a:p>
          <a:p>
            <a:pPr defTabSz="911225"/>
            <a:r>
              <a:rPr kumimoji="1" lang="en-US" sz="1800" b="1">
                <a:latin typeface="Comic Sans MS" pitchFamily="66" charset="0"/>
              </a:rPr>
              <a:t>    }</a:t>
            </a:r>
          </a:p>
          <a:p>
            <a:pPr defTabSz="911225"/>
            <a:r>
              <a:rPr kumimoji="1" lang="en-US" sz="1800" b="1">
                <a:latin typeface="Comic Sans MS" pitchFamily="66" charset="0"/>
              </a:rPr>
              <a:t>}</a:t>
            </a:r>
          </a:p>
          <a:p>
            <a:pPr defTabSz="911225"/>
            <a:endParaRPr lang="en-US" sz="1800" b="1">
              <a:latin typeface="Comic Sans MS" pitchFamily="66" charset="0"/>
            </a:endParaRPr>
          </a:p>
          <a:p>
            <a:pPr defTabSz="911225"/>
            <a:endParaRPr lang="en-US" sz="1200">
              <a:latin typeface="Comic Sans MS" pitchFamily="66"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130</TotalTime>
  <Pages>42</Pages>
  <Words>3418</Words>
  <Application>Microsoft PowerPoint 4.0</Application>
  <PresentationFormat>Custom</PresentationFormat>
  <Paragraphs>481</Paragraphs>
  <Slides>102</Slides>
  <Notes>53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13" baseType="lpstr">
      <vt:lpstr>Times New Roman</vt:lpstr>
      <vt:lpstr>Arial</vt:lpstr>
      <vt:lpstr>Consolas</vt:lpstr>
      <vt:lpstr>Corbel</vt:lpstr>
      <vt:lpstr>Wingdings</vt:lpstr>
      <vt:lpstr>Wingdings 2</vt:lpstr>
      <vt:lpstr>Wingdings 3</vt:lpstr>
      <vt:lpstr>Monotype Sorts</vt:lpstr>
      <vt:lpstr>Comic Sans MS</vt:lpstr>
      <vt:lpstr>Metro</vt:lpstr>
      <vt:lpstr>Microsoft Word Document</vt:lpstr>
      <vt:lpstr>Software Design</vt:lpstr>
      <vt:lpstr>Stages of Design</vt:lpstr>
      <vt:lpstr>The Design Process</vt:lpstr>
      <vt:lpstr>Phases in the Design Process</vt:lpstr>
      <vt:lpstr>Design Phases</vt:lpstr>
      <vt:lpstr>Hierarchical Design Structure</vt:lpstr>
      <vt:lpstr>Top-down Design</vt:lpstr>
      <vt:lpstr>Design Methods</vt:lpstr>
      <vt:lpstr>Method Components</vt:lpstr>
      <vt:lpstr>Method Deficiencies</vt:lpstr>
      <vt:lpstr>Design Description</vt:lpstr>
      <vt:lpstr>Design Strategies</vt:lpstr>
      <vt:lpstr>Functional View of a Compiler</vt:lpstr>
      <vt:lpstr>Object-oriented View of a Compiler</vt:lpstr>
      <vt:lpstr>Mixed-strategy Design</vt:lpstr>
      <vt:lpstr>Design Quality</vt:lpstr>
      <vt:lpstr>Attribute: Cohesion</vt:lpstr>
      <vt:lpstr>Cohesion Levels</vt:lpstr>
      <vt:lpstr>Cohesion Levels</vt:lpstr>
      <vt:lpstr>Cohesion as a Design Attribute</vt:lpstr>
      <vt:lpstr>Cohesion vs coupling</vt:lpstr>
      <vt:lpstr>Attribute: Coupling</vt:lpstr>
      <vt:lpstr>Tight Coupling</vt:lpstr>
      <vt:lpstr>Loose Coupling</vt:lpstr>
      <vt:lpstr>Coupling and Inheritance</vt:lpstr>
      <vt:lpstr>Attribute: Understandability</vt:lpstr>
      <vt:lpstr>Attribute: Adaptability</vt:lpstr>
      <vt:lpstr>Design Traceability</vt:lpstr>
      <vt:lpstr>Adaptability and Inheritance</vt:lpstr>
      <vt:lpstr>Architectural Design</vt:lpstr>
      <vt:lpstr>Architectural Parallels</vt:lpstr>
      <vt:lpstr>Sub-systems and Modules</vt:lpstr>
      <vt:lpstr>Architectural Models</vt:lpstr>
      <vt:lpstr>System Structuring</vt:lpstr>
      <vt:lpstr>Types of Architectural Styles</vt:lpstr>
      <vt:lpstr>The Repository Model</vt:lpstr>
      <vt:lpstr>Repository Model Characteristics</vt:lpstr>
      <vt:lpstr>Client-server Architecture</vt:lpstr>
      <vt:lpstr>Film and Picture Library</vt:lpstr>
      <vt:lpstr>Client-server Characteristics</vt:lpstr>
      <vt:lpstr>Object Models</vt:lpstr>
      <vt:lpstr>Invoice Processing System</vt:lpstr>
      <vt:lpstr>Abstract Machine Model</vt:lpstr>
      <vt:lpstr>Version Management System</vt:lpstr>
      <vt:lpstr>Broadcast Model</vt:lpstr>
      <vt:lpstr>Selective Broadcasting</vt:lpstr>
      <vt:lpstr>Pipe and Filter Models</vt:lpstr>
      <vt:lpstr>Invoice Processing System</vt:lpstr>
      <vt:lpstr>Domain-specific Architectures</vt:lpstr>
      <vt:lpstr>Generic Models</vt:lpstr>
      <vt:lpstr>Compiler Model</vt:lpstr>
      <vt:lpstr>Language Processing System</vt:lpstr>
      <vt:lpstr>Reference Architectures</vt:lpstr>
      <vt:lpstr>OSI Reference Model</vt:lpstr>
      <vt:lpstr>Distributed Systems Architectures</vt:lpstr>
      <vt:lpstr>Distributed systems</vt:lpstr>
      <vt:lpstr>System types</vt:lpstr>
      <vt:lpstr>Distributed system characteristics</vt:lpstr>
      <vt:lpstr>Distributed system disadvantages</vt:lpstr>
      <vt:lpstr>Issues in distributed system design</vt:lpstr>
      <vt:lpstr>Distributed systems archiectures</vt:lpstr>
      <vt:lpstr>Middleware</vt:lpstr>
      <vt:lpstr>Multiprocessor architectures</vt:lpstr>
      <vt:lpstr>A multiprocessor traffic control system</vt:lpstr>
      <vt:lpstr>Client-server architectures</vt:lpstr>
      <vt:lpstr>A client-server system</vt:lpstr>
      <vt:lpstr>Computers in a C/S network</vt:lpstr>
      <vt:lpstr>Layered application architecture</vt:lpstr>
      <vt:lpstr>Application layers</vt:lpstr>
      <vt:lpstr>Thin and fat clients</vt:lpstr>
      <vt:lpstr>Thin and fat clients</vt:lpstr>
      <vt:lpstr>Thin client model</vt:lpstr>
      <vt:lpstr>Fat client model</vt:lpstr>
      <vt:lpstr>A client-server ATM system</vt:lpstr>
      <vt:lpstr>Three-tier architectures</vt:lpstr>
      <vt:lpstr>A 3-tier C/S architecture</vt:lpstr>
      <vt:lpstr>An internet banking system</vt:lpstr>
      <vt:lpstr>Use of C/S architectures</vt:lpstr>
      <vt:lpstr>Distributed object architectures</vt:lpstr>
      <vt:lpstr>Distributed object architecture</vt:lpstr>
      <vt:lpstr>Advantages of distributed object architecture</vt:lpstr>
      <vt:lpstr>Uses of distributed object architecture</vt:lpstr>
      <vt:lpstr>A data mining system</vt:lpstr>
      <vt:lpstr>Data mining system</vt:lpstr>
      <vt:lpstr>CORBA</vt:lpstr>
      <vt:lpstr>Application structure</vt:lpstr>
      <vt:lpstr>CORBA application structure</vt:lpstr>
      <vt:lpstr>CORBA standards</vt:lpstr>
      <vt:lpstr>CORBA objects</vt:lpstr>
      <vt:lpstr>Object request broker (ORB)</vt:lpstr>
      <vt:lpstr>ORB-based object communications</vt:lpstr>
      <vt:lpstr>Inter-ORB communications</vt:lpstr>
      <vt:lpstr>Inter-ORB communications</vt:lpstr>
      <vt:lpstr>CORBA services</vt:lpstr>
      <vt:lpstr>Slide 95</vt:lpstr>
      <vt:lpstr>Starting Clients, Servers, and Name Servers </vt:lpstr>
      <vt:lpstr>“Hello World” IDL Specification</vt:lpstr>
      <vt:lpstr>“Hello World” Client  Java Program</vt:lpstr>
      <vt:lpstr>“Hello World” Client  Java Program (Cont’d)</vt:lpstr>
      <vt:lpstr>“Hello World” Server  Java Program</vt:lpstr>
      <vt:lpstr>“Hello World” Server  Java Program (Cont’d)</vt:lpstr>
      <vt:lpstr>“Hello World” Server  Java Program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kirstie</dc:creator>
  <cp:lastModifiedBy>abc</cp:lastModifiedBy>
  <cp:revision>103</cp:revision>
  <cp:lastPrinted>1999-06-16T18:15:26Z</cp:lastPrinted>
  <dcterms:created xsi:type="dcterms:W3CDTF">1995-12-07T21:24:54Z</dcterms:created>
  <dcterms:modified xsi:type="dcterms:W3CDTF">2024-05-30T04:09:29Z</dcterms:modified>
</cp:coreProperties>
</file>