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4" r:id="rId6"/>
    <p:sldId id="275" r:id="rId7"/>
    <p:sldId id="261" r:id="rId8"/>
    <p:sldId id="262" r:id="rId9"/>
    <p:sldId id="263" r:id="rId10"/>
    <p:sldId id="276" r:id="rId11"/>
    <p:sldId id="264" r:id="rId12"/>
    <p:sldId id="265" r:id="rId13"/>
    <p:sldId id="266" r:id="rId14"/>
    <p:sldId id="267" r:id="rId15"/>
    <p:sldId id="268"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B50959-306F-40EC-AF1D-EB0D60AACB15}"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45E5A-3B6F-4C74-A923-88FC12E1F842}" type="slidenum">
              <a:rPr lang="en-US" smtClean="0"/>
              <a:t>‹#›</a:t>
            </a:fld>
            <a:endParaRPr lang="en-US"/>
          </a:p>
        </p:txBody>
      </p:sp>
    </p:spTree>
    <p:extLst>
      <p:ext uri="{BB962C8B-B14F-4D97-AF65-F5344CB8AC3E}">
        <p14:creationId xmlns:p14="http://schemas.microsoft.com/office/powerpoint/2010/main" val="154497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B50959-306F-40EC-AF1D-EB0D60AACB15}"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45E5A-3B6F-4C74-A923-88FC12E1F842}" type="slidenum">
              <a:rPr lang="en-US" smtClean="0"/>
              <a:t>‹#›</a:t>
            </a:fld>
            <a:endParaRPr lang="en-US"/>
          </a:p>
        </p:txBody>
      </p:sp>
    </p:spTree>
    <p:extLst>
      <p:ext uri="{BB962C8B-B14F-4D97-AF65-F5344CB8AC3E}">
        <p14:creationId xmlns:p14="http://schemas.microsoft.com/office/powerpoint/2010/main" val="346710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B50959-306F-40EC-AF1D-EB0D60AACB15}"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45E5A-3B6F-4C74-A923-88FC12E1F842}" type="slidenum">
              <a:rPr lang="en-US" smtClean="0"/>
              <a:t>‹#›</a:t>
            </a:fld>
            <a:endParaRPr lang="en-US"/>
          </a:p>
        </p:txBody>
      </p:sp>
    </p:spTree>
    <p:extLst>
      <p:ext uri="{BB962C8B-B14F-4D97-AF65-F5344CB8AC3E}">
        <p14:creationId xmlns:p14="http://schemas.microsoft.com/office/powerpoint/2010/main" val="1458597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B50959-306F-40EC-AF1D-EB0D60AACB15}"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45E5A-3B6F-4C74-A923-88FC12E1F84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48312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B50959-306F-40EC-AF1D-EB0D60AACB15}"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45E5A-3B6F-4C74-A923-88FC12E1F842}" type="slidenum">
              <a:rPr lang="en-US" smtClean="0"/>
              <a:t>‹#›</a:t>
            </a:fld>
            <a:endParaRPr lang="en-US"/>
          </a:p>
        </p:txBody>
      </p:sp>
    </p:spTree>
    <p:extLst>
      <p:ext uri="{BB962C8B-B14F-4D97-AF65-F5344CB8AC3E}">
        <p14:creationId xmlns:p14="http://schemas.microsoft.com/office/powerpoint/2010/main" val="947921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5B50959-306F-40EC-AF1D-EB0D60AACB15}" type="datetimeFigureOut">
              <a:rPr lang="en-US" smtClean="0"/>
              <a:t>4/28/2017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45E5A-3B6F-4C74-A923-88FC12E1F842}" type="slidenum">
              <a:rPr lang="en-US" smtClean="0"/>
              <a:t>‹#›</a:t>
            </a:fld>
            <a:endParaRPr lang="en-US"/>
          </a:p>
        </p:txBody>
      </p:sp>
    </p:spTree>
    <p:extLst>
      <p:ext uri="{BB962C8B-B14F-4D97-AF65-F5344CB8AC3E}">
        <p14:creationId xmlns:p14="http://schemas.microsoft.com/office/powerpoint/2010/main" val="3775751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5B50959-306F-40EC-AF1D-EB0D60AACB15}" type="datetimeFigureOut">
              <a:rPr lang="en-US" smtClean="0"/>
              <a:t>4/28/2017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45E5A-3B6F-4C74-A923-88FC12E1F842}" type="slidenum">
              <a:rPr lang="en-US" smtClean="0"/>
              <a:t>‹#›</a:t>
            </a:fld>
            <a:endParaRPr lang="en-US"/>
          </a:p>
        </p:txBody>
      </p:sp>
    </p:spTree>
    <p:extLst>
      <p:ext uri="{BB962C8B-B14F-4D97-AF65-F5344CB8AC3E}">
        <p14:creationId xmlns:p14="http://schemas.microsoft.com/office/powerpoint/2010/main" val="3123047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B50959-306F-40EC-AF1D-EB0D60AACB15}"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45E5A-3B6F-4C74-A923-88FC12E1F842}" type="slidenum">
              <a:rPr lang="en-US" smtClean="0"/>
              <a:t>‹#›</a:t>
            </a:fld>
            <a:endParaRPr lang="en-US"/>
          </a:p>
        </p:txBody>
      </p:sp>
    </p:spTree>
    <p:extLst>
      <p:ext uri="{BB962C8B-B14F-4D97-AF65-F5344CB8AC3E}">
        <p14:creationId xmlns:p14="http://schemas.microsoft.com/office/powerpoint/2010/main" val="3404726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B50959-306F-40EC-AF1D-EB0D60AACB15}"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45E5A-3B6F-4C74-A923-88FC12E1F842}" type="slidenum">
              <a:rPr lang="en-US" smtClean="0"/>
              <a:t>‹#›</a:t>
            </a:fld>
            <a:endParaRPr lang="en-US"/>
          </a:p>
        </p:txBody>
      </p:sp>
    </p:spTree>
    <p:extLst>
      <p:ext uri="{BB962C8B-B14F-4D97-AF65-F5344CB8AC3E}">
        <p14:creationId xmlns:p14="http://schemas.microsoft.com/office/powerpoint/2010/main" val="1455692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5B50959-306F-40EC-AF1D-EB0D60AACB15}"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45E5A-3B6F-4C74-A923-88FC12E1F842}" type="slidenum">
              <a:rPr lang="en-US" smtClean="0"/>
              <a:t>‹#›</a:t>
            </a:fld>
            <a:endParaRPr lang="en-US"/>
          </a:p>
        </p:txBody>
      </p:sp>
    </p:spTree>
    <p:extLst>
      <p:ext uri="{BB962C8B-B14F-4D97-AF65-F5344CB8AC3E}">
        <p14:creationId xmlns:p14="http://schemas.microsoft.com/office/powerpoint/2010/main" val="150782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B50959-306F-40EC-AF1D-EB0D60AACB15}"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45E5A-3B6F-4C74-A923-88FC12E1F842}" type="slidenum">
              <a:rPr lang="en-US" smtClean="0"/>
              <a:t>‹#›</a:t>
            </a:fld>
            <a:endParaRPr lang="en-US"/>
          </a:p>
        </p:txBody>
      </p:sp>
    </p:spTree>
    <p:extLst>
      <p:ext uri="{BB962C8B-B14F-4D97-AF65-F5344CB8AC3E}">
        <p14:creationId xmlns:p14="http://schemas.microsoft.com/office/powerpoint/2010/main" val="396269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B50959-306F-40EC-AF1D-EB0D60AACB15}"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45E5A-3B6F-4C74-A923-88FC12E1F842}" type="slidenum">
              <a:rPr lang="en-US" smtClean="0"/>
              <a:t>‹#›</a:t>
            </a:fld>
            <a:endParaRPr lang="en-US"/>
          </a:p>
        </p:txBody>
      </p:sp>
    </p:spTree>
    <p:extLst>
      <p:ext uri="{BB962C8B-B14F-4D97-AF65-F5344CB8AC3E}">
        <p14:creationId xmlns:p14="http://schemas.microsoft.com/office/powerpoint/2010/main" val="2949649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B50959-306F-40EC-AF1D-EB0D60AACB15}" type="datetimeFigureOut">
              <a:rPr lang="en-US" smtClean="0"/>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E45E5A-3B6F-4C74-A923-88FC12E1F842}" type="slidenum">
              <a:rPr lang="en-US" smtClean="0"/>
              <a:t>‹#›</a:t>
            </a:fld>
            <a:endParaRPr lang="en-US"/>
          </a:p>
        </p:txBody>
      </p:sp>
    </p:spTree>
    <p:extLst>
      <p:ext uri="{BB962C8B-B14F-4D97-AF65-F5344CB8AC3E}">
        <p14:creationId xmlns:p14="http://schemas.microsoft.com/office/powerpoint/2010/main" val="3557052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5B50959-306F-40EC-AF1D-EB0D60AACB15}" type="datetimeFigureOut">
              <a:rPr lang="en-US" smtClean="0"/>
              <a:t>4/28/2017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EE45E5A-3B6F-4C74-A923-88FC12E1F842}" type="slidenum">
              <a:rPr lang="en-US" smtClean="0"/>
              <a:t>‹#›</a:t>
            </a:fld>
            <a:endParaRPr lang="en-US"/>
          </a:p>
        </p:txBody>
      </p:sp>
    </p:spTree>
    <p:extLst>
      <p:ext uri="{BB962C8B-B14F-4D97-AF65-F5344CB8AC3E}">
        <p14:creationId xmlns:p14="http://schemas.microsoft.com/office/powerpoint/2010/main" val="2312088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5B50959-306F-40EC-AF1D-EB0D60AACB15}" type="datetimeFigureOut">
              <a:rPr lang="en-US" smtClean="0"/>
              <a:t>4/28/2017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EE45E5A-3B6F-4C74-A923-88FC12E1F842}" type="slidenum">
              <a:rPr lang="en-US" smtClean="0"/>
              <a:t>‹#›</a:t>
            </a:fld>
            <a:endParaRPr lang="en-US"/>
          </a:p>
        </p:txBody>
      </p:sp>
    </p:spTree>
    <p:extLst>
      <p:ext uri="{BB962C8B-B14F-4D97-AF65-F5344CB8AC3E}">
        <p14:creationId xmlns:p14="http://schemas.microsoft.com/office/powerpoint/2010/main" val="1660597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5B50959-306F-40EC-AF1D-EB0D60AACB15}" type="datetimeFigureOut">
              <a:rPr lang="en-US" smtClean="0"/>
              <a:t>4/28/2017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EE45E5A-3B6F-4C74-A923-88FC12E1F842}" type="slidenum">
              <a:rPr lang="en-US" smtClean="0"/>
              <a:t>‹#›</a:t>
            </a:fld>
            <a:endParaRPr lang="en-US"/>
          </a:p>
        </p:txBody>
      </p:sp>
    </p:spTree>
    <p:extLst>
      <p:ext uri="{BB962C8B-B14F-4D97-AF65-F5344CB8AC3E}">
        <p14:creationId xmlns:p14="http://schemas.microsoft.com/office/powerpoint/2010/main" val="3888807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B50959-306F-40EC-AF1D-EB0D60AACB15}"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45E5A-3B6F-4C74-A923-88FC12E1F842}" type="slidenum">
              <a:rPr lang="en-US" smtClean="0"/>
              <a:t>‹#›</a:t>
            </a:fld>
            <a:endParaRPr lang="en-US"/>
          </a:p>
        </p:txBody>
      </p:sp>
    </p:spTree>
    <p:extLst>
      <p:ext uri="{BB962C8B-B14F-4D97-AF65-F5344CB8AC3E}">
        <p14:creationId xmlns:p14="http://schemas.microsoft.com/office/powerpoint/2010/main" val="158055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5B50959-306F-40EC-AF1D-EB0D60AACB15}" type="datetimeFigureOut">
              <a:rPr lang="en-US" smtClean="0"/>
              <a:t>4/28/2017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EE45E5A-3B6F-4C74-A923-88FC12E1F842}" type="slidenum">
              <a:rPr lang="en-US" smtClean="0"/>
              <a:t>‹#›</a:t>
            </a:fld>
            <a:endParaRPr lang="en-US"/>
          </a:p>
        </p:txBody>
      </p:sp>
    </p:spTree>
    <p:extLst>
      <p:ext uri="{BB962C8B-B14F-4D97-AF65-F5344CB8AC3E}">
        <p14:creationId xmlns:p14="http://schemas.microsoft.com/office/powerpoint/2010/main" val="33255057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Parallel K-means Clustering using Multiple Data Partitioning Techniques and Dynamic Load Balancing </a:t>
            </a:r>
            <a:endParaRPr lang="en-US" sz="4000" dirty="0"/>
          </a:p>
        </p:txBody>
      </p:sp>
      <p:sp>
        <p:nvSpPr>
          <p:cNvPr id="3" name="Subtitle 2"/>
          <p:cNvSpPr>
            <a:spLocks noGrp="1"/>
          </p:cNvSpPr>
          <p:nvPr>
            <p:ph type="subTitle" idx="1"/>
          </p:nvPr>
        </p:nvSpPr>
        <p:spPr/>
        <p:txBody>
          <a:bodyPr/>
          <a:lstStyle/>
          <a:p>
            <a:pPr algn="r"/>
            <a:r>
              <a:rPr lang="en-US" dirty="0" smtClean="0"/>
              <a:t>-AYUSH JAIN</a:t>
            </a:r>
          </a:p>
          <a:p>
            <a:pPr algn="r"/>
            <a:r>
              <a:rPr lang="en-US" dirty="0" smtClean="0">
                <a:latin typeface="+mn-lt"/>
              </a:rPr>
              <a:t>CS52500-jain207@purdue.edu</a:t>
            </a:r>
            <a:endParaRPr lang="en-US" dirty="0">
              <a:latin typeface="+mn-lt"/>
            </a:endParaRPr>
          </a:p>
        </p:txBody>
      </p:sp>
    </p:spTree>
    <p:extLst>
      <p:ext uri="{BB962C8B-B14F-4D97-AF65-F5344CB8AC3E}">
        <p14:creationId xmlns:p14="http://schemas.microsoft.com/office/powerpoint/2010/main" val="1079678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mageresize.org/Output/8463862c-c857-4ca4-94fa-5f019251be98.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32717" y="531245"/>
            <a:ext cx="3798638" cy="55435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imageresize.org/Output/3a34c38e-e042-4e06-a78b-8c1cc97f737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995" y="616970"/>
            <a:ext cx="5162550" cy="5372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91320" y="6211669"/>
            <a:ext cx="9840035" cy="646331"/>
          </a:xfrm>
          <a:prstGeom prst="rect">
            <a:avLst/>
          </a:prstGeom>
          <a:noFill/>
        </p:spPr>
        <p:txBody>
          <a:bodyPr wrap="square" rtlCol="0">
            <a:spAutoFit/>
          </a:bodyPr>
          <a:lstStyle/>
          <a:p>
            <a:r>
              <a:rPr lang="en-US" dirty="0" smtClean="0"/>
              <a:t>Experiment to check correctness of Parallel K-means – Original (L) vs </a:t>
            </a:r>
            <a:r>
              <a:rPr lang="en-US" dirty="0" err="1" smtClean="0"/>
              <a:t>ParallelK</a:t>
            </a:r>
            <a:r>
              <a:rPr lang="en-US" dirty="0" smtClean="0"/>
              <a:t>-means Output(R) – Similar Clusters </a:t>
            </a:r>
            <a:endParaRPr lang="en-US" dirty="0"/>
          </a:p>
        </p:txBody>
      </p:sp>
    </p:spTree>
    <p:extLst>
      <p:ext uri="{BB962C8B-B14F-4D97-AF65-F5344CB8AC3E}">
        <p14:creationId xmlns:p14="http://schemas.microsoft.com/office/powerpoint/2010/main" val="3502273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2</a:t>
            </a:r>
            <a:r>
              <a:rPr lang="en-US" sz="3200" baseline="30000" dirty="0" smtClean="0"/>
              <a:t>nd</a:t>
            </a:r>
            <a:r>
              <a:rPr lang="en-US" sz="3200" dirty="0" smtClean="0"/>
              <a:t> approach – Data partitioning along a particular dimension and dynamic load balancing</a:t>
            </a:r>
            <a:endParaRPr lang="en-US" sz="3200" dirty="0"/>
          </a:p>
        </p:txBody>
      </p:sp>
      <p:sp>
        <p:nvSpPr>
          <p:cNvPr id="3" name="Content Placeholder 2"/>
          <p:cNvSpPr>
            <a:spLocks noGrp="1"/>
          </p:cNvSpPr>
          <p:nvPr>
            <p:ph idx="1"/>
          </p:nvPr>
        </p:nvSpPr>
        <p:spPr>
          <a:xfrm>
            <a:off x="646111" y="1984679"/>
            <a:ext cx="10545053" cy="4593542"/>
          </a:xfrm>
        </p:spPr>
        <p:txBody>
          <a:bodyPr/>
          <a:lstStyle/>
          <a:p>
            <a:r>
              <a:rPr lang="en-US" dirty="0" smtClean="0"/>
              <a:t>For simplicity, 2-Dimensional dataset is used to partition data along X-Axis so that clustering effects can be seen easily.</a:t>
            </a:r>
          </a:p>
          <a:p>
            <a:r>
              <a:rPr lang="en-US" dirty="0" smtClean="0"/>
              <a:t>Although machine learning techniques like PCA etc. can be applied on higher dimension data to find reduced dimension with maximum variation, the focus here is on parallel aspects of computation and load balancing technique.</a:t>
            </a:r>
          </a:p>
          <a:p>
            <a:r>
              <a:rPr lang="en-US" dirty="0" smtClean="0"/>
              <a:t>Each processor except master has a threshold for the data points that it can process at a time which is equal to the 0.3*(Dataset Size/</a:t>
            </a:r>
            <a:r>
              <a:rPr lang="en-US" dirty="0" err="1" smtClean="0"/>
              <a:t>Num</a:t>
            </a:r>
            <a:r>
              <a:rPr lang="en-US" dirty="0" smtClean="0"/>
              <a:t> of Processors)</a:t>
            </a:r>
          </a:p>
          <a:p>
            <a:r>
              <a:rPr lang="en-US" dirty="0" smtClean="0"/>
              <a:t>Evenly spaced Splitters are used along the dimension which is partitioned using min and max of values along that dimension across all the data points.</a:t>
            </a:r>
          </a:p>
          <a:p>
            <a:r>
              <a:rPr lang="en-US" dirty="0" smtClean="0"/>
              <a:t>Thus, each partition will be of unequal sizes with maximum size of threshold for a particular processor</a:t>
            </a:r>
            <a:endParaRPr lang="en-US" dirty="0"/>
          </a:p>
        </p:txBody>
      </p:sp>
    </p:spTree>
    <p:extLst>
      <p:ext uri="{BB962C8B-B14F-4D97-AF65-F5344CB8AC3E}">
        <p14:creationId xmlns:p14="http://schemas.microsoft.com/office/powerpoint/2010/main" val="2410581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922" y="627798"/>
            <a:ext cx="9799093" cy="5620602"/>
          </a:xfrm>
        </p:spPr>
        <p:txBody>
          <a:bodyPr/>
          <a:lstStyle/>
          <a:p>
            <a:r>
              <a:rPr lang="en-US" dirty="0" smtClean="0"/>
              <a:t>Once the computation is over for a processor, another partition can be assigned for processor till master finishes all the </a:t>
            </a:r>
            <a:r>
              <a:rPr lang="en-US" dirty="0" err="1" smtClean="0"/>
              <a:t>datapoints</a:t>
            </a:r>
            <a:r>
              <a:rPr lang="en-US" dirty="0" smtClean="0"/>
              <a:t> for a particular iteration</a:t>
            </a:r>
          </a:p>
          <a:p>
            <a:r>
              <a:rPr lang="en-US" dirty="0" smtClean="0"/>
              <a:t>In the 1</a:t>
            </a:r>
            <a:r>
              <a:rPr lang="en-US" baseline="30000" dirty="0" smtClean="0"/>
              <a:t>st</a:t>
            </a:r>
            <a:r>
              <a:rPr lang="en-US" dirty="0" smtClean="0"/>
              <a:t> parallel approach using even size data partitioning , </a:t>
            </a:r>
            <a:r>
              <a:rPr lang="en-US" dirty="0" err="1" smtClean="0"/>
              <a:t>MPI_broadcast</a:t>
            </a:r>
            <a:r>
              <a:rPr lang="en-US" dirty="0" smtClean="0"/>
              <a:t>/</a:t>
            </a:r>
            <a:r>
              <a:rPr lang="en-US" dirty="0" err="1" smtClean="0"/>
              <a:t>MPI_Reduce</a:t>
            </a:r>
            <a:r>
              <a:rPr lang="en-US" dirty="0" smtClean="0"/>
              <a:t> is used for  sending/receiving centroids/distances to/from all processors as all processors will take roughly the same time in a iteration and is much more efficient than </a:t>
            </a:r>
            <a:r>
              <a:rPr lang="en-US" dirty="0" err="1" smtClean="0"/>
              <a:t>MPI_Send</a:t>
            </a:r>
            <a:r>
              <a:rPr lang="en-US" dirty="0" smtClean="0"/>
              <a:t> and </a:t>
            </a:r>
            <a:r>
              <a:rPr lang="en-US" dirty="0" err="1" smtClean="0"/>
              <a:t>MPI_Recv</a:t>
            </a:r>
            <a:r>
              <a:rPr lang="en-US" dirty="0" smtClean="0"/>
              <a:t> due to tree traversal communication.</a:t>
            </a:r>
          </a:p>
          <a:p>
            <a:endParaRPr lang="en-US" dirty="0"/>
          </a:p>
          <a:p>
            <a:r>
              <a:rPr lang="en-US" dirty="0" smtClean="0"/>
              <a:t>In 2</a:t>
            </a:r>
            <a:r>
              <a:rPr lang="en-US" baseline="30000" dirty="0" smtClean="0"/>
              <a:t>nd</a:t>
            </a:r>
            <a:r>
              <a:rPr lang="en-US" dirty="0" smtClean="0"/>
              <a:t> approach, non-blocking receiving is used at the Master process end and send/</a:t>
            </a:r>
            <a:r>
              <a:rPr lang="en-US" dirty="0" err="1" smtClean="0"/>
              <a:t>recv</a:t>
            </a:r>
            <a:r>
              <a:rPr lang="en-US" dirty="0" smtClean="0"/>
              <a:t> is used since computation time is different for each processor.</a:t>
            </a:r>
            <a:endParaRPr lang="en-US" dirty="0"/>
          </a:p>
        </p:txBody>
      </p:sp>
    </p:spTree>
    <p:extLst>
      <p:ext uri="{BB962C8B-B14F-4D97-AF65-F5344CB8AC3E}">
        <p14:creationId xmlns:p14="http://schemas.microsoft.com/office/powerpoint/2010/main" val="1629009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xperiments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08441366"/>
              </p:ext>
            </p:extLst>
          </p:nvPr>
        </p:nvGraphicFramePr>
        <p:xfrm>
          <a:off x="763588" y="1296988"/>
          <a:ext cx="10072686" cy="3413760"/>
        </p:xfrm>
        <a:graphic>
          <a:graphicData uri="http://schemas.openxmlformats.org/drawingml/2006/table">
            <a:tbl>
              <a:tblPr firstRow="1" bandRow="1">
                <a:tableStyleId>{5C22544A-7EE6-4342-B048-85BDC9FD1C3A}</a:tableStyleId>
              </a:tblPr>
              <a:tblGrid>
                <a:gridCol w="3357562"/>
                <a:gridCol w="3357562"/>
                <a:gridCol w="3357562"/>
              </a:tblGrid>
              <a:tr h="995836">
                <a:tc>
                  <a:txBody>
                    <a:bodyPr/>
                    <a:lstStyle/>
                    <a:p>
                      <a:r>
                        <a:rPr lang="en-US" dirty="0" smtClean="0"/>
                        <a:t>N(Fixed k=5, f=20, p</a:t>
                      </a:r>
                      <a:r>
                        <a:rPr lang="en-US" baseline="0" dirty="0" smtClean="0"/>
                        <a:t> = 8)</a:t>
                      </a:r>
                      <a:endParaRPr lang="en-US" dirty="0"/>
                    </a:p>
                  </a:txBody>
                  <a:tcPr/>
                </a:tc>
                <a:tc>
                  <a:txBody>
                    <a:bodyPr/>
                    <a:lstStyle/>
                    <a:p>
                      <a:r>
                        <a:rPr lang="en-US" dirty="0" smtClean="0"/>
                        <a:t>Time(in sec) for </a:t>
                      </a:r>
                      <a:r>
                        <a:rPr lang="en-US" dirty="0" err="1" smtClean="0"/>
                        <a:t>ParallelKMeans</a:t>
                      </a:r>
                      <a:r>
                        <a:rPr lang="en-US" dirty="0" smtClean="0"/>
                        <a:t> – 1</a:t>
                      </a:r>
                      <a:r>
                        <a:rPr lang="en-US" baseline="30000" dirty="0" smtClean="0"/>
                        <a:t>st</a:t>
                      </a:r>
                      <a:r>
                        <a:rPr lang="en-US" dirty="0" smtClean="0"/>
                        <a:t> approach</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Time(in sec) for </a:t>
                      </a:r>
                      <a:r>
                        <a:rPr lang="en-US" dirty="0" err="1" smtClean="0"/>
                        <a:t>ParallelKMeans</a:t>
                      </a:r>
                      <a:r>
                        <a:rPr lang="en-US" dirty="0" smtClean="0"/>
                        <a:t> – 2nd approach</a:t>
                      </a:r>
                    </a:p>
                    <a:p>
                      <a:endParaRPr lang="en-US" dirty="0"/>
                    </a:p>
                  </a:txBody>
                  <a:tcPr/>
                </a:tc>
              </a:tr>
              <a:tr h="370840">
                <a:tc>
                  <a:txBody>
                    <a:bodyPr/>
                    <a:lstStyle/>
                    <a:p>
                      <a:r>
                        <a:rPr lang="en-US" dirty="0" smtClean="0"/>
                        <a:t>10000</a:t>
                      </a:r>
                      <a:endParaRPr lang="en-US" dirty="0"/>
                    </a:p>
                  </a:txBody>
                  <a:tcPr/>
                </a:tc>
                <a:tc>
                  <a:txBody>
                    <a:bodyPr/>
                    <a:lstStyle/>
                    <a:p>
                      <a:r>
                        <a:rPr lang="en-US" dirty="0" smtClean="0"/>
                        <a:t>2.189</a:t>
                      </a:r>
                      <a:endParaRPr lang="en-US" dirty="0"/>
                    </a:p>
                  </a:txBody>
                  <a:tcPr/>
                </a:tc>
                <a:tc>
                  <a:txBody>
                    <a:bodyPr/>
                    <a:lstStyle/>
                    <a:p>
                      <a:r>
                        <a:rPr lang="en-US" dirty="0" smtClean="0"/>
                        <a:t>1.432</a:t>
                      </a:r>
                      <a:endParaRPr lang="en-US" dirty="0"/>
                    </a:p>
                  </a:txBody>
                  <a:tcPr/>
                </a:tc>
              </a:tr>
              <a:tr h="370840">
                <a:tc>
                  <a:txBody>
                    <a:bodyPr/>
                    <a:lstStyle/>
                    <a:p>
                      <a:r>
                        <a:rPr lang="en-US" dirty="0" smtClean="0"/>
                        <a:t>100000</a:t>
                      </a:r>
                      <a:endParaRPr lang="en-US" dirty="0"/>
                    </a:p>
                  </a:txBody>
                  <a:tcPr/>
                </a:tc>
                <a:tc>
                  <a:txBody>
                    <a:bodyPr/>
                    <a:lstStyle/>
                    <a:p>
                      <a:r>
                        <a:rPr lang="en-US" dirty="0" smtClean="0"/>
                        <a:t>3.590</a:t>
                      </a:r>
                      <a:endParaRPr lang="en-US" dirty="0"/>
                    </a:p>
                  </a:txBody>
                  <a:tcPr/>
                </a:tc>
                <a:tc>
                  <a:txBody>
                    <a:bodyPr/>
                    <a:lstStyle/>
                    <a:p>
                      <a:r>
                        <a:rPr lang="en-US" dirty="0" smtClean="0"/>
                        <a:t>3.817</a:t>
                      </a:r>
                      <a:endParaRPr lang="en-US" dirty="0"/>
                    </a:p>
                  </a:txBody>
                  <a:tcPr/>
                </a:tc>
              </a:tr>
              <a:tr h="370840">
                <a:tc>
                  <a:txBody>
                    <a:bodyPr/>
                    <a:lstStyle/>
                    <a:p>
                      <a:r>
                        <a:rPr lang="en-US" dirty="0" smtClean="0"/>
                        <a:t>500000</a:t>
                      </a:r>
                      <a:endParaRPr lang="en-US" dirty="0"/>
                    </a:p>
                  </a:txBody>
                  <a:tcPr/>
                </a:tc>
                <a:tc>
                  <a:txBody>
                    <a:bodyPr/>
                    <a:lstStyle/>
                    <a:p>
                      <a:r>
                        <a:rPr lang="en-US" dirty="0" smtClean="0"/>
                        <a:t>7.037</a:t>
                      </a:r>
                      <a:endParaRPr lang="en-US" dirty="0"/>
                    </a:p>
                  </a:txBody>
                  <a:tcPr/>
                </a:tc>
                <a:tc>
                  <a:txBody>
                    <a:bodyPr/>
                    <a:lstStyle/>
                    <a:p>
                      <a:r>
                        <a:rPr lang="en-US" dirty="0" smtClean="0"/>
                        <a:t>14.387</a:t>
                      </a:r>
                      <a:endParaRPr lang="en-US" dirty="0"/>
                    </a:p>
                  </a:txBody>
                  <a:tcPr/>
                </a:tc>
              </a:tr>
              <a:tr h="370840">
                <a:tc>
                  <a:txBody>
                    <a:bodyPr/>
                    <a:lstStyle/>
                    <a:p>
                      <a:r>
                        <a:rPr lang="en-US" dirty="0" smtClean="0"/>
                        <a:t>1000000</a:t>
                      </a:r>
                      <a:endParaRPr lang="en-US" dirty="0"/>
                    </a:p>
                  </a:txBody>
                  <a:tcPr/>
                </a:tc>
                <a:tc>
                  <a:txBody>
                    <a:bodyPr/>
                    <a:lstStyle/>
                    <a:p>
                      <a:r>
                        <a:rPr lang="en-US" dirty="0" smtClean="0"/>
                        <a:t>9.987</a:t>
                      </a:r>
                      <a:endParaRPr lang="en-US" dirty="0"/>
                    </a:p>
                  </a:txBody>
                  <a:tcPr/>
                </a:tc>
                <a:tc>
                  <a:txBody>
                    <a:bodyPr/>
                    <a:lstStyle/>
                    <a:p>
                      <a:r>
                        <a:rPr lang="en-US" dirty="0" smtClean="0"/>
                        <a:t>31.34</a:t>
                      </a:r>
                      <a:endParaRPr lang="en-US" dirty="0"/>
                    </a:p>
                  </a:txBody>
                  <a:tcPr/>
                </a:tc>
              </a:tr>
              <a:tr h="370840">
                <a:tc>
                  <a:txBody>
                    <a:bodyPr/>
                    <a:lstStyle/>
                    <a:p>
                      <a:r>
                        <a:rPr lang="en-US" dirty="0" smtClean="0"/>
                        <a:t>5000000</a:t>
                      </a:r>
                      <a:endParaRPr lang="en-US" dirty="0"/>
                    </a:p>
                  </a:txBody>
                  <a:tcPr/>
                </a:tc>
                <a:tc>
                  <a:txBody>
                    <a:bodyPr/>
                    <a:lstStyle/>
                    <a:p>
                      <a:r>
                        <a:rPr lang="en-US" dirty="0" smtClean="0"/>
                        <a:t>44.559</a:t>
                      </a:r>
                      <a:endParaRPr lang="en-US" dirty="0"/>
                    </a:p>
                  </a:txBody>
                  <a:tcPr/>
                </a:tc>
                <a:tc>
                  <a:txBody>
                    <a:bodyPr/>
                    <a:lstStyle/>
                    <a:p>
                      <a:r>
                        <a:rPr lang="en-US" dirty="0" smtClean="0"/>
                        <a:t>64.586</a:t>
                      </a:r>
                      <a:endParaRPr lang="en-US" dirty="0"/>
                    </a:p>
                  </a:txBody>
                  <a:tcPr/>
                </a:tc>
              </a:tr>
              <a:tr h="370840">
                <a:tc>
                  <a:txBody>
                    <a:bodyPr/>
                    <a:lstStyle/>
                    <a:p>
                      <a:r>
                        <a:rPr lang="en-US" dirty="0" smtClean="0"/>
                        <a:t>1000000</a:t>
                      </a:r>
                      <a:endParaRPr lang="en-US" dirty="0"/>
                    </a:p>
                  </a:txBody>
                  <a:tcPr/>
                </a:tc>
                <a:tc>
                  <a:txBody>
                    <a:bodyPr/>
                    <a:lstStyle/>
                    <a:p>
                      <a:r>
                        <a:rPr lang="en-US" dirty="0" smtClean="0"/>
                        <a:t>71.160</a:t>
                      </a:r>
                      <a:endParaRPr lang="en-US" dirty="0"/>
                    </a:p>
                  </a:txBody>
                  <a:tcPr/>
                </a:tc>
                <a:tc>
                  <a:txBody>
                    <a:bodyPr/>
                    <a:lstStyle/>
                    <a:p>
                      <a:r>
                        <a:rPr lang="en-US" sz="1800" dirty="0" smtClean="0"/>
                        <a:t>102.34</a:t>
                      </a:r>
                      <a:endParaRPr lang="en-US" sz="1800" dirty="0"/>
                    </a:p>
                  </a:txBody>
                  <a:tcPr/>
                </a:tc>
              </a:tr>
            </a:tbl>
          </a:graphicData>
        </a:graphic>
      </p:graphicFrame>
      <p:sp>
        <p:nvSpPr>
          <p:cNvPr id="6" name="TextBox 5"/>
          <p:cNvSpPr txBox="1"/>
          <p:nvPr/>
        </p:nvSpPr>
        <p:spPr>
          <a:xfrm>
            <a:off x="763588" y="5370352"/>
            <a:ext cx="8994561" cy="923330"/>
          </a:xfrm>
          <a:prstGeom prst="rect">
            <a:avLst/>
          </a:prstGeom>
          <a:noFill/>
        </p:spPr>
        <p:txBody>
          <a:bodyPr wrap="square" rtlCol="0">
            <a:spAutoFit/>
          </a:bodyPr>
          <a:lstStyle/>
          <a:p>
            <a:r>
              <a:rPr lang="en-US" dirty="0" smtClean="0"/>
              <a:t>From the above table, we can see that  for higher dimension, 2</a:t>
            </a:r>
            <a:r>
              <a:rPr lang="en-US" baseline="30000" dirty="0" smtClean="0"/>
              <a:t>nd</a:t>
            </a:r>
            <a:r>
              <a:rPr lang="en-US" dirty="0" smtClean="0"/>
              <a:t> approach doesn’t have much benefit over 1</a:t>
            </a:r>
            <a:r>
              <a:rPr lang="en-US" baseline="30000" dirty="0" smtClean="0"/>
              <a:t>st</a:t>
            </a:r>
            <a:r>
              <a:rPr lang="en-US" dirty="0" smtClean="0"/>
              <a:t> when data significantly varies over multiple dimensions and there is significant overhead of splitting and load balancing</a:t>
            </a:r>
            <a:endParaRPr lang="en-US" dirty="0"/>
          </a:p>
        </p:txBody>
      </p:sp>
    </p:spTree>
    <p:extLst>
      <p:ext uri="{BB962C8B-B14F-4D97-AF65-F5344CB8AC3E}">
        <p14:creationId xmlns:p14="http://schemas.microsoft.com/office/powerpoint/2010/main" val="3324359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13603998"/>
              </p:ext>
            </p:extLst>
          </p:nvPr>
        </p:nvGraphicFramePr>
        <p:xfrm>
          <a:off x="1171552" y="1063933"/>
          <a:ext cx="8947152" cy="3657522"/>
        </p:xfrm>
        <a:graphic>
          <a:graphicData uri="http://schemas.openxmlformats.org/drawingml/2006/table">
            <a:tbl>
              <a:tblPr firstRow="1" bandRow="1">
                <a:tableStyleId>{5C22544A-7EE6-4342-B048-85BDC9FD1C3A}</a:tableStyleId>
              </a:tblPr>
              <a:tblGrid>
                <a:gridCol w="2236788"/>
                <a:gridCol w="2236788"/>
                <a:gridCol w="2236788"/>
                <a:gridCol w="2236788"/>
              </a:tblGrid>
              <a:tr h="411467">
                <a:tc>
                  <a:txBody>
                    <a:bodyPr/>
                    <a:lstStyle/>
                    <a:p>
                      <a:r>
                        <a:rPr lang="en-US" dirty="0" smtClean="0"/>
                        <a:t>K(Fixed</a:t>
                      </a:r>
                      <a:r>
                        <a:rPr lang="en-US" baseline="0" dirty="0" smtClean="0"/>
                        <a:t> f=2,n =1million, p=8)</a:t>
                      </a:r>
                      <a:endParaRPr lang="en-US" dirty="0"/>
                    </a:p>
                  </a:txBody>
                  <a:tcPr/>
                </a:tc>
                <a:tc>
                  <a:txBody>
                    <a:bodyPr/>
                    <a:lstStyle/>
                    <a:p>
                      <a:r>
                        <a:rPr lang="en-US" dirty="0" smtClean="0"/>
                        <a:t>Time</a:t>
                      </a:r>
                      <a:r>
                        <a:rPr lang="en-US" baseline="0" dirty="0" smtClean="0"/>
                        <a:t> (in sec) for </a:t>
                      </a:r>
                      <a:r>
                        <a:rPr lang="en-US" dirty="0" smtClean="0"/>
                        <a:t>Sequential</a:t>
                      </a:r>
                      <a:r>
                        <a:rPr lang="en-US" baseline="0" dirty="0" smtClean="0"/>
                        <a:t> K-Means</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Time(in sec) for </a:t>
                      </a:r>
                      <a:r>
                        <a:rPr lang="en-US" dirty="0" err="1" smtClean="0"/>
                        <a:t>ParallelKMeans</a:t>
                      </a:r>
                      <a:r>
                        <a:rPr lang="en-US" dirty="0" smtClean="0"/>
                        <a:t> – 1</a:t>
                      </a:r>
                      <a:r>
                        <a:rPr lang="en-US" baseline="30000" dirty="0" smtClean="0"/>
                        <a:t>st</a:t>
                      </a:r>
                      <a:r>
                        <a:rPr lang="en-US" dirty="0" smtClean="0"/>
                        <a:t> approach</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Time(in sec) for </a:t>
                      </a:r>
                      <a:r>
                        <a:rPr lang="en-US" dirty="0" err="1" smtClean="0"/>
                        <a:t>ParallelKMeans</a:t>
                      </a:r>
                      <a:r>
                        <a:rPr lang="en-US" dirty="0" smtClean="0"/>
                        <a:t> – 2</a:t>
                      </a:r>
                      <a:r>
                        <a:rPr lang="en-US" baseline="30000" dirty="0" smtClean="0"/>
                        <a:t>nd</a:t>
                      </a:r>
                      <a:r>
                        <a:rPr lang="en-US" baseline="0" dirty="0" smtClean="0"/>
                        <a:t> </a:t>
                      </a:r>
                      <a:r>
                        <a:rPr lang="en-US" dirty="0" smtClean="0"/>
                        <a:t> approach</a:t>
                      </a:r>
                    </a:p>
                    <a:p>
                      <a:endParaRPr lang="en-US" dirty="0"/>
                    </a:p>
                  </a:txBody>
                  <a:tcPr/>
                </a:tc>
              </a:tr>
              <a:tr h="411467">
                <a:tc>
                  <a:txBody>
                    <a:bodyPr/>
                    <a:lstStyle/>
                    <a:p>
                      <a:r>
                        <a:rPr lang="en-US" dirty="0" smtClean="0"/>
                        <a:t>3</a:t>
                      </a:r>
                      <a:endParaRPr lang="en-US" dirty="0"/>
                    </a:p>
                  </a:txBody>
                  <a:tcPr/>
                </a:tc>
                <a:tc>
                  <a:txBody>
                    <a:bodyPr/>
                    <a:lstStyle/>
                    <a:p>
                      <a:r>
                        <a:rPr lang="en-US" dirty="0" smtClean="0"/>
                        <a:t>2.277634</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0.986592</a:t>
                      </a:r>
                    </a:p>
                  </a:txBody>
                  <a:tcPr/>
                </a:tc>
                <a:tc>
                  <a:txBody>
                    <a:bodyPr/>
                    <a:lstStyle/>
                    <a:p>
                      <a:r>
                        <a:rPr lang="en-US" dirty="0" smtClean="0"/>
                        <a:t>1.400077</a:t>
                      </a:r>
                      <a:endParaRPr lang="en-US" dirty="0"/>
                    </a:p>
                  </a:txBody>
                  <a:tcPr/>
                </a:tc>
              </a:tr>
              <a:tr h="411467">
                <a:tc>
                  <a:txBody>
                    <a:bodyPr/>
                    <a:lstStyle/>
                    <a:p>
                      <a:r>
                        <a:rPr lang="en-US" dirty="0" smtClean="0"/>
                        <a:t>5</a:t>
                      </a:r>
                      <a:endParaRPr lang="en-US" dirty="0"/>
                    </a:p>
                  </a:txBody>
                  <a:tcPr/>
                </a:tc>
                <a:tc>
                  <a:txBody>
                    <a:bodyPr/>
                    <a:lstStyle/>
                    <a:p>
                      <a:r>
                        <a:rPr lang="en-US" dirty="0" smtClean="0"/>
                        <a:t>3.079901</a:t>
                      </a:r>
                      <a:endParaRPr lang="en-US" dirty="0"/>
                    </a:p>
                  </a:txBody>
                  <a:tcPr/>
                </a:tc>
                <a:tc>
                  <a:txBody>
                    <a:bodyPr/>
                    <a:lstStyle/>
                    <a:p>
                      <a:r>
                        <a:rPr lang="en-US" dirty="0" smtClean="0"/>
                        <a:t>3.014080</a:t>
                      </a:r>
                      <a:endParaRPr lang="en-US" dirty="0"/>
                    </a:p>
                  </a:txBody>
                  <a:tcPr/>
                </a:tc>
                <a:tc>
                  <a:txBody>
                    <a:bodyPr/>
                    <a:lstStyle/>
                    <a:p>
                      <a:r>
                        <a:rPr lang="en-US" dirty="0" smtClean="0"/>
                        <a:t>1.853496</a:t>
                      </a:r>
                      <a:endParaRPr lang="en-US" dirty="0"/>
                    </a:p>
                  </a:txBody>
                  <a:tcPr/>
                </a:tc>
              </a:tr>
              <a:tr h="411467">
                <a:tc>
                  <a:txBody>
                    <a:bodyPr/>
                    <a:lstStyle/>
                    <a:p>
                      <a:r>
                        <a:rPr lang="en-US" dirty="0" smtClean="0"/>
                        <a:t>10</a:t>
                      </a:r>
                      <a:endParaRPr lang="en-US" dirty="0"/>
                    </a:p>
                  </a:txBody>
                  <a:tcPr/>
                </a:tc>
                <a:tc>
                  <a:txBody>
                    <a:bodyPr/>
                    <a:lstStyle/>
                    <a:p>
                      <a:r>
                        <a:rPr lang="en-US" dirty="0" smtClean="0"/>
                        <a:t>10.700578</a:t>
                      </a:r>
                      <a:endParaRPr lang="en-US" dirty="0"/>
                    </a:p>
                  </a:txBody>
                  <a:tcPr/>
                </a:tc>
                <a:tc>
                  <a:txBody>
                    <a:bodyPr/>
                    <a:lstStyle/>
                    <a:p>
                      <a:r>
                        <a:rPr lang="en-US" dirty="0" smtClean="0"/>
                        <a:t>4.456723</a:t>
                      </a:r>
                      <a:endParaRPr lang="en-US" dirty="0"/>
                    </a:p>
                  </a:txBody>
                  <a:tcPr/>
                </a:tc>
                <a:tc>
                  <a:txBody>
                    <a:bodyPr/>
                    <a:lstStyle/>
                    <a:p>
                      <a:r>
                        <a:rPr lang="en-US" dirty="0" smtClean="0"/>
                        <a:t>3.456723</a:t>
                      </a:r>
                      <a:endParaRPr lang="en-US" dirty="0"/>
                    </a:p>
                  </a:txBody>
                  <a:tcPr/>
                </a:tc>
              </a:tr>
              <a:tr h="411467">
                <a:tc>
                  <a:txBody>
                    <a:bodyPr/>
                    <a:lstStyle/>
                    <a:p>
                      <a:r>
                        <a:rPr lang="en-US" dirty="0" smtClean="0"/>
                        <a:t>50</a:t>
                      </a:r>
                      <a:endParaRPr lang="en-US" dirty="0"/>
                    </a:p>
                  </a:txBody>
                  <a:tcPr/>
                </a:tc>
                <a:tc>
                  <a:txBody>
                    <a:bodyPr/>
                    <a:lstStyle/>
                    <a:p>
                      <a:r>
                        <a:rPr lang="en-US" dirty="0" smtClean="0"/>
                        <a:t>39.323235</a:t>
                      </a:r>
                      <a:endParaRPr lang="en-US" dirty="0"/>
                    </a:p>
                  </a:txBody>
                  <a:tcPr/>
                </a:tc>
                <a:tc>
                  <a:txBody>
                    <a:bodyPr/>
                    <a:lstStyle/>
                    <a:p>
                      <a:r>
                        <a:rPr lang="en-US" dirty="0" smtClean="0"/>
                        <a:t>17.25575</a:t>
                      </a:r>
                      <a:endParaRPr lang="en-US" dirty="0"/>
                    </a:p>
                  </a:txBody>
                  <a:tcPr/>
                </a:tc>
                <a:tc>
                  <a:txBody>
                    <a:bodyPr/>
                    <a:lstStyle/>
                    <a:p>
                      <a:r>
                        <a:rPr lang="en-US" dirty="0" smtClean="0"/>
                        <a:t>10.456723</a:t>
                      </a:r>
                      <a:endParaRPr lang="en-US" dirty="0"/>
                    </a:p>
                  </a:txBody>
                  <a:tcPr/>
                </a:tc>
              </a:tr>
              <a:tr h="411467">
                <a:tc>
                  <a:txBody>
                    <a:bodyPr/>
                    <a:lstStyle/>
                    <a:p>
                      <a:r>
                        <a:rPr lang="en-US" dirty="0" smtClean="0"/>
                        <a:t>100</a:t>
                      </a:r>
                      <a:endParaRPr lang="en-US" dirty="0"/>
                    </a:p>
                  </a:txBody>
                  <a:tcPr/>
                </a:tc>
                <a:tc>
                  <a:txBody>
                    <a:bodyPr/>
                    <a:lstStyle/>
                    <a:p>
                      <a:r>
                        <a:rPr lang="en-US" dirty="0" smtClean="0"/>
                        <a:t>67.123477</a:t>
                      </a:r>
                      <a:endParaRPr lang="en-US" dirty="0"/>
                    </a:p>
                  </a:txBody>
                  <a:tcPr/>
                </a:tc>
                <a:tc>
                  <a:txBody>
                    <a:bodyPr/>
                    <a:lstStyle/>
                    <a:p>
                      <a:r>
                        <a:rPr lang="en-US" dirty="0" smtClean="0"/>
                        <a:t>21.139948</a:t>
                      </a:r>
                      <a:endParaRPr lang="en-US" dirty="0"/>
                    </a:p>
                  </a:txBody>
                  <a:tcPr/>
                </a:tc>
                <a:tc>
                  <a:txBody>
                    <a:bodyPr/>
                    <a:lstStyle/>
                    <a:p>
                      <a:r>
                        <a:rPr lang="en-US" dirty="0" smtClean="0"/>
                        <a:t>16.139948</a:t>
                      </a:r>
                      <a:endParaRPr lang="en-US" dirty="0"/>
                    </a:p>
                  </a:txBody>
                  <a:tcPr/>
                </a:tc>
              </a:tr>
              <a:tr h="411467">
                <a:tc>
                  <a:txBody>
                    <a:bodyPr/>
                    <a:lstStyle/>
                    <a:p>
                      <a:r>
                        <a:rPr lang="en-US" dirty="0" smtClean="0"/>
                        <a:t>1000</a:t>
                      </a:r>
                      <a:endParaRPr lang="en-US" dirty="0"/>
                    </a:p>
                  </a:txBody>
                  <a:tcPr/>
                </a:tc>
                <a:tc>
                  <a:txBody>
                    <a:bodyPr/>
                    <a:lstStyle/>
                    <a:p>
                      <a:r>
                        <a:rPr lang="en-US" dirty="0" smtClean="0"/>
                        <a:t>300.93839</a:t>
                      </a:r>
                      <a:endParaRPr lang="en-US" dirty="0"/>
                    </a:p>
                  </a:txBody>
                  <a:tcPr/>
                </a:tc>
                <a:tc>
                  <a:txBody>
                    <a:bodyPr/>
                    <a:lstStyle/>
                    <a:p>
                      <a:r>
                        <a:rPr lang="en-US" dirty="0" smtClean="0"/>
                        <a:t>79.983281</a:t>
                      </a:r>
                      <a:endParaRPr lang="en-US" dirty="0"/>
                    </a:p>
                  </a:txBody>
                  <a:tcPr/>
                </a:tc>
                <a:tc>
                  <a:txBody>
                    <a:bodyPr/>
                    <a:lstStyle/>
                    <a:p>
                      <a:r>
                        <a:rPr lang="en-US" dirty="0" smtClean="0"/>
                        <a:t>67.3983</a:t>
                      </a:r>
                      <a:endParaRPr lang="en-US" dirty="0"/>
                    </a:p>
                  </a:txBody>
                  <a:tcPr/>
                </a:tc>
              </a:tr>
            </a:tbl>
          </a:graphicData>
        </a:graphic>
      </p:graphicFrame>
      <p:sp>
        <p:nvSpPr>
          <p:cNvPr id="6" name="TextBox 5"/>
          <p:cNvSpPr txBox="1"/>
          <p:nvPr/>
        </p:nvSpPr>
        <p:spPr>
          <a:xfrm>
            <a:off x="1171552" y="5472752"/>
            <a:ext cx="7835970" cy="1200329"/>
          </a:xfrm>
          <a:prstGeom prst="rect">
            <a:avLst/>
          </a:prstGeom>
          <a:noFill/>
        </p:spPr>
        <p:txBody>
          <a:bodyPr wrap="square" rtlCol="0">
            <a:spAutoFit/>
          </a:bodyPr>
          <a:lstStyle/>
          <a:p>
            <a:r>
              <a:rPr lang="en-US" dirty="0" smtClean="0"/>
              <a:t>The advantage of 2</a:t>
            </a:r>
            <a:r>
              <a:rPr lang="en-US" baseline="30000" dirty="0" smtClean="0"/>
              <a:t>nd</a:t>
            </a:r>
            <a:r>
              <a:rPr lang="en-US" dirty="0" smtClean="0"/>
              <a:t> approach is seen over 1</a:t>
            </a:r>
            <a:r>
              <a:rPr lang="en-US" baseline="30000" dirty="0" smtClean="0"/>
              <a:t>st</a:t>
            </a:r>
            <a:r>
              <a:rPr lang="en-US" dirty="0" smtClean="0"/>
              <a:t> parallel approach here when synthetic data is used where variation is along X-axis and partition is made along that dimension – as distance computation is reduced by sending only few centroids and not all</a:t>
            </a:r>
            <a:endParaRPr lang="en-US" dirty="0"/>
          </a:p>
        </p:txBody>
      </p:sp>
    </p:spTree>
    <p:extLst>
      <p:ext uri="{BB962C8B-B14F-4D97-AF65-F5344CB8AC3E}">
        <p14:creationId xmlns:p14="http://schemas.microsoft.com/office/powerpoint/2010/main" val="3331284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2058"/>
          </a:xfrm>
        </p:spPr>
        <p:txBody>
          <a:bodyPr/>
          <a:lstStyle/>
          <a:p>
            <a:r>
              <a:rPr lang="en-US" sz="3600" dirty="0" smtClean="0"/>
              <a:t>Speedup for different K and p</a:t>
            </a:r>
            <a:endParaRPr lang="en-US" sz="3600" dirty="0"/>
          </a:p>
        </p:txBody>
      </p:sp>
      <p:pic>
        <p:nvPicPr>
          <p:cNvPr id="3074" name="Picture 2" descr="http://imageresize.org/Output/0bc83200-0f0b-47cb-a1ac-b28e483a7e4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1408" y="1801503"/>
            <a:ext cx="3981100" cy="26917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34268" y="4929943"/>
            <a:ext cx="5240537" cy="923330"/>
          </a:xfrm>
          <a:prstGeom prst="rect">
            <a:avLst/>
          </a:prstGeom>
          <a:noFill/>
        </p:spPr>
        <p:txBody>
          <a:bodyPr wrap="none" rtlCol="0">
            <a:spAutoFit/>
          </a:bodyPr>
          <a:lstStyle/>
          <a:p>
            <a:r>
              <a:rPr lang="en-US" dirty="0" smtClean="0"/>
              <a:t>Horizontal Axis – Number of processors</a:t>
            </a:r>
          </a:p>
          <a:p>
            <a:r>
              <a:rPr lang="en-US" dirty="0" smtClean="0"/>
              <a:t>Vertical Axis – Speedup</a:t>
            </a:r>
          </a:p>
          <a:p>
            <a:r>
              <a:rPr lang="en-US" dirty="0" smtClean="0"/>
              <a:t>Lowermost to Topmost curve for K=5,7,9,11,13</a:t>
            </a:r>
            <a:endParaRPr lang="en-US" dirty="0"/>
          </a:p>
        </p:txBody>
      </p:sp>
    </p:spTree>
    <p:extLst>
      <p:ext uri="{BB962C8B-B14F-4D97-AF65-F5344CB8AC3E}">
        <p14:creationId xmlns:p14="http://schemas.microsoft.com/office/powerpoint/2010/main" val="3679012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Details</a:t>
            </a:r>
            <a:endParaRPr lang="en-US" dirty="0"/>
          </a:p>
        </p:txBody>
      </p:sp>
      <p:sp>
        <p:nvSpPr>
          <p:cNvPr id="3" name="Content Placeholder 2"/>
          <p:cNvSpPr>
            <a:spLocks noGrp="1"/>
          </p:cNvSpPr>
          <p:nvPr>
            <p:ph idx="1"/>
          </p:nvPr>
        </p:nvSpPr>
        <p:spPr>
          <a:xfrm>
            <a:off x="646111" y="1501254"/>
            <a:ext cx="9808073" cy="4747145"/>
          </a:xfrm>
        </p:spPr>
        <p:txBody>
          <a:bodyPr/>
          <a:lstStyle/>
          <a:p>
            <a:r>
              <a:rPr lang="en-US" dirty="0" smtClean="0"/>
              <a:t>The source code folder consists of </a:t>
            </a:r>
            <a:r>
              <a:rPr lang="en-US" dirty="0" err="1" smtClean="0"/>
              <a:t>pkmeans.c</a:t>
            </a:r>
            <a:r>
              <a:rPr lang="en-US" dirty="0" smtClean="0"/>
              <a:t>(1</a:t>
            </a:r>
            <a:r>
              <a:rPr lang="en-US" baseline="30000" dirty="0" smtClean="0"/>
              <a:t>st</a:t>
            </a:r>
            <a:r>
              <a:rPr lang="en-US" dirty="0" smtClean="0"/>
              <a:t> approach), </a:t>
            </a:r>
            <a:r>
              <a:rPr lang="en-US" dirty="0" err="1" smtClean="0"/>
              <a:t>loadpkmeans.c</a:t>
            </a:r>
            <a:r>
              <a:rPr lang="en-US" dirty="0" smtClean="0"/>
              <a:t> (2</a:t>
            </a:r>
            <a:r>
              <a:rPr lang="en-US" baseline="30000" dirty="0" smtClean="0"/>
              <a:t>nd</a:t>
            </a:r>
            <a:r>
              <a:rPr lang="en-US" dirty="0" smtClean="0"/>
              <a:t> approach) and README containing </a:t>
            </a:r>
            <a:r>
              <a:rPr lang="en-US" dirty="0" err="1" smtClean="0"/>
              <a:t>OpenMPI</a:t>
            </a:r>
            <a:r>
              <a:rPr lang="en-US" dirty="0" smtClean="0"/>
              <a:t> compilation and execution commands</a:t>
            </a:r>
          </a:p>
          <a:p>
            <a:r>
              <a:rPr lang="en-US" dirty="0" smtClean="0"/>
              <a:t>2-D iris and Image segmentation data is also present which was used to test the correctness of the parallel K-means algorithm</a:t>
            </a:r>
          </a:p>
          <a:p>
            <a:r>
              <a:rPr lang="en-US" dirty="0" smtClean="0"/>
              <a:t>There is no separate file for serial k-means as </a:t>
            </a:r>
            <a:r>
              <a:rPr lang="en-US" dirty="0" err="1" smtClean="0"/>
              <a:t>pkmeans.c</a:t>
            </a:r>
            <a:r>
              <a:rPr lang="en-US" dirty="0" smtClean="0"/>
              <a:t> was used for the same.</a:t>
            </a:r>
          </a:p>
          <a:p>
            <a:r>
              <a:rPr lang="en-US" dirty="0" smtClean="0"/>
              <a:t>The execution command takes number of processors and number of instances, number of features &amp; k(clusters) as command line arguments for synthetic data experiments.</a:t>
            </a:r>
          </a:p>
          <a:p>
            <a:r>
              <a:rPr lang="en-US" dirty="0" smtClean="0"/>
              <a:t>The output of parallel k-means gives sum of squared distance of each point with it’s centroid after each iteration showing it’s convergence.</a:t>
            </a:r>
          </a:p>
          <a:p>
            <a:r>
              <a:rPr lang="en-US" dirty="0" smtClean="0"/>
              <a:t>At the end, time elapsed is also given as output.</a:t>
            </a:r>
          </a:p>
          <a:p>
            <a:endParaRPr lang="en-US" dirty="0"/>
          </a:p>
        </p:txBody>
      </p:sp>
    </p:spTree>
    <p:extLst>
      <p:ext uri="{BB962C8B-B14F-4D97-AF65-F5344CB8AC3E}">
        <p14:creationId xmlns:p14="http://schemas.microsoft.com/office/powerpoint/2010/main" val="3719890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646112" y="1364776"/>
            <a:ext cx="9403742" cy="4883623"/>
          </a:xfrm>
        </p:spPr>
        <p:txBody>
          <a:bodyPr/>
          <a:lstStyle/>
          <a:p>
            <a:r>
              <a:rPr lang="en-US" dirty="0" smtClean="0"/>
              <a:t>Thus, it can be deduced that parallel K-means has significant advantages over serial algorithm especially for high dimensional large dataset size.</a:t>
            </a:r>
          </a:p>
          <a:p>
            <a:r>
              <a:rPr lang="en-US" dirty="0" smtClean="0"/>
              <a:t>Also, it can be seen that 2</a:t>
            </a:r>
            <a:r>
              <a:rPr lang="en-US" baseline="30000" dirty="0" smtClean="0"/>
              <a:t>nd</a:t>
            </a:r>
            <a:r>
              <a:rPr lang="en-US" dirty="0" smtClean="0"/>
              <a:t> new approach can be effective when exclusive memory of each processor is low and dataset is of specific type where there is variation along certain dimensions only.</a:t>
            </a:r>
          </a:p>
          <a:p>
            <a:r>
              <a:rPr lang="en-US" dirty="0" smtClean="0"/>
              <a:t>Dynamic Load balancing reduces the idle time at each iteration increasing the efficiency of the system.</a:t>
            </a:r>
          </a:p>
          <a:p>
            <a:endParaRPr lang="en-US" dirty="0"/>
          </a:p>
          <a:p>
            <a:r>
              <a:rPr lang="en-US" dirty="0" smtClean="0"/>
              <a:t>For future work,  approximate K-means clustering algorithm can also be used with the above parallel approaches to further increase the speed of clustering </a:t>
            </a:r>
            <a:endParaRPr lang="en-US" dirty="0"/>
          </a:p>
        </p:txBody>
      </p:sp>
    </p:spTree>
    <p:extLst>
      <p:ext uri="{BB962C8B-B14F-4D97-AF65-F5344CB8AC3E}">
        <p14:creationId xmlns:p14="http://schemas.microsoft.com/office/powerpoint/2010/main" val="3394496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1" y="220706"/>
            <a:ext cx="9072076" cy="720990"/>
          </a:xfrm>
        </p:spPr>
        <p:txBody>
          <a:bodyPr/>
          <a:lstStyle/>
          <a:p>
            <a:r>
              <a:rPr lang="en-US" dirty="0" smtClean="0"/>
              <a:t>PROBLEM DESCRIPTION -SCOPE</a:t>
            </a:r>
            <a:endParaRPr lang="en-US" dirty="0"/>
          </a:p>
        </p:txBody>
      </p:sp>
      <p:sp>
        <p:nvSpPr>
          <p:cNvPr id="3" name="Content Placeholder 2"/>
          <p:cNvSpPr>
            <a:spLocks noGrp="1"/>
          </p:cNvSpPr>
          <p:nvPr>
            <p:ph idx="1"/>
          </p:nvPr>
        </p:nvSpPr>
        <p:spPr>
          <a:xfrm>
            <a:off x="645132" y="1050878"/>
            <a:ext cx="10327668" cy="5197521"/>
          </a:xfrm>
        </p:spPr>
        <p:txBody>
          <a:bodyPr/>
          <a:lstStyle/>
          <a:p>
            <a:r>
              <a:rPr lang="en-US" dirty="0" smtClean="0"/>
              <a:t>K-means </a:t>
            </a:r>
            <a:r>
              <a:rPr lang="en-US" dirty="0"/>
              <a:t>clustering iteratively performs two major steps: data assignment and calculating the relocation of mean points</a:t>
            </a:r>
            <a:r>
              <a:rPr lang="en-US" dirty="0" smtClean="0"/>
              <a:t>. (centroid)</a:t>
            </a:r>
          </a:p>
          <a:p>
            <a:r>
              <a:rPr lang="en-US" dirty="0" smtClean="0"/>
              <a:t>The </a:t>
            </a:r>
            <a:r>
              <a:rPr lang="en-US" dirty="0"/>
              <a:t>data assignment step sends each data point to a cluster with closest mean, or centroid. Normally, the measure of closeness is the Euclidean distance. On clustering large datasets, the k-means method spends most of its execution time on computing distances between all data points and existing centroids. </a:t>
            </a:r>
            <a:endParaRPr lang="en-US" dirty="0" smtClean="0"/>
          </a:p>
          <a:p>
            <a:r>
              <a:rPr lang="en-US" dirty="0" smtClean="0"/>
              <a:t>Since distance </a:t>
            </a:r>
            <a:r>
              <a:rPr lang="en-US" dirty="0"/>
              <a:t>computation of one data point is irrelevant to others. Therefore, data parallelism can be achieved in this case and it is the main focus of this </a:t>
            </a:r>
            <a:r>
              <a:rPr lang="en-US" dirty="0" smtClean="0"/>
              <a:t>project.</a:t>
            </a:r>
          </a:p>
          <a:p>
            <a:r>
              <a:rPr lang="en-US" dirty="0" smtClean="0"/>
              <a:t>A tradeoff between approximate K-means and computational cost in parallel environment is also explored.</a:t>
            </a:r>
          </a:p>
          <a:p>
            <a:r>
              <a:rPr lang="en-US" dirty="0" smtClean="0"/>
              <a:t>The clustering has been implemented using </a:t>
            </a:r>
            <a:r>
              <a:rPr lang="en-US" dirty="0" err="1" smtClean="0"/>
              <a:t>OpenMPI</a:t>
            </a:r>
            <a:r>
              <a:rPr lang="en-US" dirty="0" smtClean="0"/>
              <a:t> for all the experiments on 8-core mc cluster.</a:t>
            </a:r>
            <a:endParaRPr lang="en-US" dirty="0"/>
          </a:p>
        </p:txBody>
      </p:sp>
    </p:spTree>
    <p:extLst>
      <p:ext uri="{BB962C8B-B14F-4D97-AF65-F5344CB8AC3E}">
        <p14:creationId xmlns:p14="http://schemas.microsoft.com/office/powerpoint/2010/main" val="3230397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PROBLEM DESCRIPTION</a:t>
            </a:r>
            <a:endParaRPr lang="en-US" dirty="0"/>
          </a:p>
        </p:txBody>
      </p:sp>
      <p:sp>
        <p:nvSpPr>
          <p:cNvPr id="3" name="Content Placeholder 2"/>
          <p:cNvSpPr>
            <a:spLocks noGrp="1"/>
          </p:cNvSpPr>
          <p:nvPr>
            <p:ph idx="1"/>
          </p:nvPr>
        </p:nvSpPr>
        <p:spPr>
          <a:xfrm>
            <a:off x="504967" y="1351128"/>
            <a:ext cx="10590663" cy="5254388"/>
          </a:xfrm>
        </p:spPr>
        <p:txBody>
          <a:bodyPr>
            <a:normAutofit fontScale="92500" lnSpcReduction="10000"/>
          </a:bodyPr>
          <a:lstStyle/>
          <a:p>
            <a:r>
              <a:rPr lang="en-US" dirty="0" smtClean="0"/>
              <a:t>K-Means clustering involves 3 basic parameters as mentioned below:</a:t>
            </a:r>
          </a:p>
          <a:p>
            <a:pPr marL="514350" indent="-514350">
              <a:buAutoNum type="romanLcParenR"/>
            </a:pPr>
            <a:r>
              <a:rPr lang="en-US" b="1" dirty="0" smtClean="0"/>
              <a:t>Number of clusters (k)</a:t>
            </a:r>
          </a:p>
          <a:p>
            <a:pPr marL="514350" indent="-514350">
              <a:buAutoNum type="romanLcParenR"/>
            </a:pPr>
            <a:r>
              <a:rPr lang="en-US" b="1" dirty="0" smtClean="0"/>
              <a:t>Number of features/attributes per data point (f)</a:t>
            </a:r>
          </a:p>
          <a:p>
            <a:pPr marL="514350" indent="-514350">
              <a:buAutoNum type="romanLcParenR"/>
            </a:pPr>
            <a:r>
              <a:rPr lang="en-US" b="1" dirty="0" smtClean="0"/>
              <a:t>Number of </a:t>
            </a:r>
            <a:r>
              <a:rPr lang="en-US" b="1" dirty="0" err="1" smtClean="0"/>
              <a:t>Datapoints</a:t>
            </a:r>
            <a:r>
              <a:rPr lang="en-US" b="1" dirty="0" smtClean="0"/>
              <a:t>/ Sample Size (n)</a:t>
            </a:r>
          </a:p>
          <a:p>
            <a:pPr marL="0" indent="0">
              <a:buNone/>
            </a:pPr>
            <a:endParaRPr lang="en-US" dirty="0" smtClean="0"/>
          </a:p>
          <a:p>
            <a:r>
              <a:rPr lang="en-US" dirty="0" smtClean="0"/>
              <a:t>2 data partitioning techniques  are explored– a) equal sized partition among processors  and b) Partitioning of data points based on values along a particular dimension</a:t>
            </a:r>
          </a:p>
          <a:p>
            <a:r>
              <a:rPr lang="en-US" dirty="0" smtClean="0"/>
              <a:t> The idea is to see the effectiveness of these parallel strategies for cases when n&gt;&gt;k  or </a:t>
            </a:r>
            <a:r>
              <a:rPr lang="en-US" dirty="0" err="1" smtClean="0"/>
              <a:t>f~k</a:t>
            </a:r>
            <a:r>
              <a:rPr lang="en-US" dirty="0"/>
              <a:t> </a:t>
            </a:r>
            <a:r>
              <a:rPr lang="en-US" dirty="0" smtClean="0"/>
              <a:t>or small k  for K-means in terms of performance using optimized communication patterns in MPI.</a:t>
            </a:r>
          </a:p>
          <a:p>
            <a:r>
              <a:rPr lang="en-US" b="1" dirty="0" smtClean="0"/>
              <a:t>Number of processors (p) </a:t>
            </a:r>
            <a:r>
              <a:rPr lang="en-US" dirty="0" smtClean="0"/>
              <a:t>are also varied for a dataset with fixed (</a:t>
            </a:r>
            <a:r>
              <a:rPr lang="en-US" dirty="0" err="1" smtClean="0"/>
              <a:t>k,f,n</a:t>
            </a:r>
            <a:r>
              <a:rPr lang="en-US" dirty="0" smtClean="0"/>
              <a:t>) to see the affect of data partitioning over parallel execution </a:t>
            </a:r>
            <a:r>
              <a:rPr lang="en-US" dirty="0"/>
              <a:t>and bring down the </a:t>
            </a:r>
            <a:r>
              <a:rPr lang="en-US" dirty="0" smtClean="0"/>
              <a:t>computational </a:t>
            </a:r>
            <a:r>
              <a:rPr lang="en-US" dirty="0"/>
              <a:t>complexity of </a:t>
            </a:r>
            <a:r>
              <a:rPr lang="en-US" dirty="0" smtClean="0"/>
              <a:t>k-means which </a:t>
            </a:r>
            <a:r>
              <a:rPr lang="en-US" dirty="0"/>
              <a:t>is O(</a:t>
            </a:r>
            <a:r>
              <a:rPr lang="en-US" dirty="0" err="1"/>
              <a:t>nkt</a:t>
            </a:r>
            <a:r>
              <a:rPr lang="en-US" dirty="0"/>
              <a:t>), where n is the number of data points or objects, k is the number of desired clusters, and t is the number of iterations the algorithm takes for converging to a stable state</a:t>
            </a:r>
          </a:p>
          <a:p>
            <a:pPr marL="0" indent="0">
              <a:buNone/>
            </a:pPr>
            <a:endParaRPr lang="en-US" dirty="0" smtClean="0"/>
          </a:p>
        </p:txBody>
      </p:sp>
    </p:spTree>
    <p:extLst>
      <p:ext uri="{BB962C8B-B14F-4D97-AF65-F5344CB8AC3E}">
        <p14:creationId xmlns:p14="http://schemas.microsoft.com/office/powerpoint/2010/main" val="2557811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a:xfrm>
            <a:off x="646111" y="1310186"/>
            <a:ext cx="10381279" cy="4938214"/>
          </a:xfrm>
        </p:spPr>
        <p:txBody>
          <a:bodyPr>
            <a:normAutofit lnSpcReduction="10000"/>
          </a:bodyPr>
          <a:lstStyle/>
          <a:p>
            <a:r>
              <a:rPr lang="en-US" dirty="0" smtClean="0"/>
              <a:t>Some work is related to increase the convergence of the algorithm  like Zhao et al. proposed a fast parallel K-means clustering algorithm based on MapReduce. [</a:t>
            </a:r>
            <a:r>
              <a:rPr lang="en-US" dirty="0"/>
              <a:t>W. Zhao, H. Ma, Q. He, "Parallel K-Means Clustering Based </a:t>
            </a:r>
            <a:r>
              <a:rPr lang="en-US" dirty="0" smtClean="0"/>
              <a:t>on MapReduce]</a:t>
            </a:r>
          </a:p>
          <a:p>
            <a:r>
              <a:rPr lang="en-US" dirty="0"/>
              <a:t>Li and Fang proposed a parallel algorithm on a single instruction multiple data (SIMD) </a:t>
            </a:r>
            <a:r>
              <a:rPr lang="en-US" dirty="0" smtClean="0"/>
              <a:t>architecture</a:t>
            </a:r>
            <a:r>
              <a:rPr lang="en-US" dirty="0"/>
              <a:t>. [X. Li and Z. Fang, Parallel clustering algorithms, Parallel Computing, Vol.11, Issue 3, 1989, pp. </a:t>
            </a:r>
            <a:r>
              <a:rPr lang="en-US" dirty="0" smtClean="0"/>
              <a:t>275-290]</a:t>
            </a:r>
          </a:p>
          <a:p>
            <a:r>
              <a:rPr lang="en-US" dirty="0"/>
              <a:t>Tirumala Rao, Prasad and </a:t>
            </a:r>
            <a:r>
              <a:rPr lang="en-US" dirty="0" err="1"/>
              <a:t>Venkateswarlu</a:t>
            </a:r>
            <a:r>
              <a:rPr lang="en-US" dirty="0"/>
              <a:t> </a:t>
            </a:r>
            <a:r>
              <a:rPr lang="en-US" dirty="0" smtClean="0"/>
              <a:t> </a:t>
            </a:r>
            <a:r>
              <a:rPr lang="en-US" dirty="0"/>
              <a:t>studied memory mapping performance on multi-core processors of k-means algorithm. They conducted experiments on quad-core and dual-core shared memory architecture using </a:t>
            </a:r>
            <a:r>
              <a:rPr lang="en-US" dirty="0" err="1"/>
              <a:t>OpenMP</a:t>
            </a:r>
            <a:r>
              <a:rPr lang="en-US" dirty="0"/>
              <a:t> and POSIX </a:t>
            </a:r>
            <a:r>
              <a:rPr lang="en-US" dirty="0" smtClean="0"/>
              <a:t>threads</a:t>
            </a:r>
            <a:r>
              <a:rPr lang="en-US" dirty="0"/>
              <a:t>. [S. Tirumala Rao, E. Prasad, and N. </a:t>
            </a:r>
            <a:r>
              <a:rPr lang="en-US" dirty="0" err="1"/>
              <a:t>Venkateswarlu</a:t>
            </a:r>
            <a:r>
              <a:rPr lang="en-US" dirty="0"/>
              <a:t>, A critical performance study of memory mapping on multi-core processors: An experiment with k-means algorithm with large data mining data sets, International Journal of Computer Applications, Vol.1, No.9, pp. 90-98. </a:t>
            </a:r>
            <a:r>
              <a:rPr lang="en-US" dirty="0" smtClean="0"/>
              <a:t>]</a:t>
            </a:r>
          </a:p>
          <a:p>
            <a:r>
              <a:rPr lang="en-US" dirty="0" smtClean="0"/>
              <a:t>Zhang studied parallel K-Means using Master/Slave model but with static data partitioning [Zhang</a:t>
            </a:r>
            <a:r>
              <a:rPr lang="en-US" dirty="0"/>
              <a:t>, X.Z., Mao, J., Ling </a:t>
            </a:r>
            <a:r>
              <a:rPr lang="en-US" dirty="0" err="1"/>
              <a:t>Ou</a:t>
            </a:r>
            <a:r>
              <a:rPr lang="en-US" dirty="0"/>
              <a:t>, L.: The Study of Parallel </a:t>
            </a:r>
            <a:r>
              <a:rPr lang="en-US" dirty="0" err="1"/>
              <a:t>KMeans</a:t>
            </a:r>
            <a:r>
              <a:rPr lang="en-US" dirty="0"/>
              <a:t> Algorithm. In: </a:t>
            </a:r>
            <a:r>
              <a:rPr lang="en-US" dirty="0" smtClean="0"/>
              <a:t>Proceedings of </a:t>
            </a:r>
            <a:r>
              <a:rPr lang="en-US" dirty="0"/>
              <a:t>the 6th </a:t>
            </a:r>
            <a:r>
              <a:rPr lang="en-US" dirty="0" smtClean="0"/>
              <a:t>WCAIAC]</a:t>
            </a:r>
            <a:endParaRPr lang="en-US" dirty="0"/>
          </a:p>
        </p:txBody>
      </p:sp>
    </p:spTree>
    <p:extLst>
      <p:ext uri="{BB962C8B-B14F-4D97-AF65-F5344CB8AC3E}">
        <p14:creationId xmlns:p14="http://schemas.microsoft.com/office/powerpoint/2010/main" val="2581668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NOVELTY</a:t>
            </a:r>
            <a:endParaRPr lang="en-US" dirty="0"/>
          </a:p>
        </p:txBody>
      </p:sp>
      <p:sp>
        <p:nvSpPr>
          <p:cNvPr id="3" name="Content Placeholder 2"/>
          <p:cNvSpPr>
            <a:spLocks noGrp="1"/>
          </p:cNvSpPr>
          <p:nvPr>
            <p:ph idx="1"/>
          </p:nvPr>
        </p:nvSpPr>
        <p:spPr>
          <a:xfrm>
            <a:off x="680468" y="1351129"/>
            <a:ext cx="10660821" cy="5363570"/>
          </a:xfrm>
        </p:spPr>
        <p:txBody>
          <a:bodyPr/>
          <a:lstStyle/>
          <a:p>
            <a:r>
              <a:rPr lang="en-US" dirty="0" smtClean="0"/>
              <a:t>Although Master/Slave configuration has been used before, but there is no work related to data partitioning along a particular dimension and then optimizing using dynamic load balancing. </a:t>
            </a:r>
          </a:p>
          <a:p>
            <a:r>
              <a:rPr lang="en-US" dirty="0" smtClean="0"/>
              <a:t>The above approach along with static equal partitioning have been compared for various values of n, </a:t>
            </a:r>
            <a:r>
              <a:rPr lang="en-US" dirty="0" err="1" smtClean="0"/>
              <a:t>k,f</a:t>
            </a:r>
            <a:r>
              <a:rPr lang="en-US" dirty="0" smtClean="0"/>
              <a:t> and p.  There can be many reasons for such kind of partitioning like:</a:t>
            </a:r>
          </a:p>
          <a:p>
            <a:pPr marL="457200" indent="-457200">
              <a:buAutoNum type="alphaLcParenR"/>
            </a:pPr>
            <a:r>
              <a:rPr lang="en-US" dirty="0" smtClean="0"/>
              <a:t>If there is high variation of data points along with a particular dimension, then we can use that to pass few(not all) centroids close to all the </a:t>
            </a:r>
            <a:r>
              <a:rPr lang="en-US" dirty="0" err="1" smtClean="0"/>
              <a:t>i-th</a:t>
            </a:r>
            <a:r>
              <a:rPr lang="en-US" dirty="0" smtClean="0"/>
              <a:t> dimension values in a partition. This is because other remaining centroids will automatically be far away for that partition if there is not much variation along other dimension.</a:t>
            </a:r>
          </a:p>
          <a:p>
            <a:pPr marL="457200" indent="-457200">
              <a:buAutoNum type="alphaLcParenR"/>
            </a:pPr>
            <a:r>
              <a:rPr lang="en-US" dirty="0" smtClean="0"/>
              <a:t>Dimensionality Reduction Techniques can be followed by such approach where top ranked vector contain maximum variation</a:t>
            </a:r>
          </a:p>
          <a:p>
            <a:pPr marL="457200" indent="-457200">
              <a:buAutoNum type="alphaLcParenR"/>
            </a:pPr>
            <a:r>
              <a:rPr lang="en-US" dirty="0" smtClean="0"/>
              <a:t> Sometimes, batch-wise data points are added to the existing dataset which affect few centroids only. Dynamic Load balancing can play significant role in this scenario</a:t>
            </a:r>
            <a:endParaRPr lang="en-US" dirty="0"/>
          </a:p>
        </p:txBody>
      </p:sp>
    </p:spTree>
    <p:extLst>
      <p:ext uri="{BB962C8B-B14F-4D97-AF65-F5344CB8AC3E}">
        <p14:creationId xmlns:p14="http://schemas.microsoft.com/office/powerpoint/2010/main" val="2547459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NOVELTY</a:t>
            </a:r>
            <a:endParaRPr lang="en-US" dirty="0"/>
          </a:p>
        </p:txBody>
      </p:sp>
      <p:sp>
        <p:nvSpPr>
          <p:cNvPr id="3" name="Content Placeholder 2"/>
          <p:cNvSpPr>
            <a:spLocks noGrp="1"/>
          </p:cNvSpPr>
          <p:nvPr>
            <p:ph idx="1"/>
          </p:nvPr>
        </p:nvSpPr>
        <p:spPr>
          <a:xfrm>
            <a:off x="646112" y="1337482"/>
            <a:ext cx="10654234" cy="4910918"/>
          </a:xfrm>
        </p:spPr>
        <p:txBody>
          <a:bodyPr/>
          <a:lstStyle/>
          <a:p>
            <a:r>
              <a:rPr lang="en-US" dirty="0" smtClean="0"/>
              <a:t>By partitioning dataset along a particular dimension, we can get uneven sized partitions and some processors can be idle while other processors are computing distance for data points.</a:t>
            </a:r>
          </a:p>
          <a:p>
            <a:endParaRPr lang="en-US" dirty="0" smtClean="0"/>
          </a:p>
          <a:p>
            <a:r>
              <a:rPr lang="en-US" dirty="0" smtClean="0"/>
              <a:t>In such a case, master can provide another partition to that processor for computing distances in a particular iteration.</a:t>
            </a:r>
          </a:p>
          <a:p>
            <a:pPr marL="0" indent="0">
              <a:buNone/>
            </a:pPr>
            <a:endParaRPr lang="en-US" dirty="0" smtClean="0"/>
          </a:p>
          <a:p>
            <a:r>
              <a:rPr lang="en-US" dirty="0" smtClean="0"/>
              <a:t>This can be useful dataset is very large and one round of partitioning of </a:t>
            </a:r>
            <a:r>
              <a:rPr lang="en-US" dirty="0" err="1" smtClean="0"/>
              <a:t>datapoints</a:t>
            </a:r>
            <a:r>
              <a:rPr lang="en-US" dirty="0" smtClean="0"/>
              <a:t> doesn’t suffice. Remaining </a:t>
            </a:r>
            <a:r>
              <a:rPr lang="en-US" dirty="0" err="1" smtClean="0"/>
              <a:t>datapoints</a:t>
            </a:r>
            <a:r>
              <a:rPr lang="en-US" dirty="0" smtClean="0"/>
              <a:t> are retained by master and given to other processors when  they finish their previous batch.</a:t>
            </a:r>
            <a:endParaRPr lang="en-US" dirty="0"/>
          </a:p>
          <a:p>
            <a:endParaRPr lang="en-US" dirty="0"/>
          </a:p>
        </p:txBody>
      </p:sp>
    </p:spTree>
    <p:extLst>
      <p:ext uri="{BB962C8B-B14F-4D97-AF65-F5344CB8AC3E}">
        <p14:creationId xmlns:p14="http://schemas.microsoft.com/office/powerpoint/2010/main" val="3904625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K-Means Approach</a:t>
            </a:r>
            <a:endParaRPr lang="en-US" dirty="0"/>
          </a:p>
        </p:txBody>
      </p:sp>
      <p:sp>
        <p:nvSpPr>
          <p:cNvPr id="3" name="Content Placeholder 2"/>
          <p:cNvSpPr>
            <a:spLocks noGrp="1"/>
          </p:cNvSpPr>
          <p:nvPr>
            <p:ph idx="1"/>
          </p:nvPr>
        </p:nvSpPr>
        <p:spPr>
          <a:xfrm>
            <a:off x="764275" y="1255595"/>
            <a:ext cx="10467831" cy="4924566"/>
          </a:xfrm>
        </p:spPr>
        <p:txBody>
          <a:bodyPr/>
          <a:lstStyle/>
          <a:p>
            <a:r>
              <a:rPr lang="en-US" dirty="0"/>
              <a:t>Input: a set of data points and the number of clusters, K </a:t>
            </a:r>
            <a:endParaRPr lang="en-US" dirty="0" smtClean="0"/>
          </a:p>
          <a:p>
            <a:r>
              <a:rPr lang="en-US" dirty="0" smtClean="0"/>
              <a:t>Output</a:t>
            </a:r>
            <a:r>
              <a:rPr lang="en-US" dirty="0"/>
              <a:t>: K-centroids and members of each cluster </a:t>
            </a:r>
            <a:endParaRPr lang="en-US" dirty="0" smtClean="0"/>
          </a:p>
          <a:p>
            <a:r>
              <a:rPr lang="en-US" dirty="0" smtClean="0"/>
              <a:t>Steps </a:t>
            </a:r>
          </a:p>
          <a:p>
            <a:pPr marL="0" indent="0">
              <a:buNone/>
            </a:pPr>
            <a:r>
              <a:rPr lang="en-US" dirty="0" smtClean="0"/>
              <a:t>	1</a:t>
            </a:r>
            <a:r>
              <a:rPr lang="en-US" dirty="0"/>
              <a:t>. Select initial centroid C = </a:t>
            </a:r>
            <a:r>
              <a:rPr lang="en-US" dirty="0" smtClean="0"/>
              <a:t>C1,C2,C3,…</a:t>
            </a:r>
            <a:r>
              <a:rPr lang="en-US" dirty="0" err="1" smtClean="0"/>
              <a:t>Ck</a:t>
            </a:r>
            <a:endParaRPr lang="en-US" dirty="0" smtClean="0"/>
          </a:p>
          <a:p>
            <a:pPr marL="0" indent="0">
              <a:buNone/>
            </a:pPr>
            <a:r>
              <a:rPr lang="en-US" dirty="0"/>
              <a:t>	</a:t>
            </a:r>
            <a:r>
              <a:rPr lang="en-US" dirty="0" smtClean="0"/>
              <a:t>2</a:t>
            </a:r>
            <a:r>
              <a:rPr lang="en-US" dirty="0"/>
              <a:t>. Repeat </a:t>
            </a:r>
            <a:endParaRPr lang="en-US" dirty="0" smtClean="0"/>
          </a:p>
          <a:p>
            <a:pPr marL="0" indent="0">
              <a:buNone/>
            </a:pPr>
            <a:r>
              <a:rPr lang="en-US" dirty="0"/>
              <a:t>	</a:t>
            </a:r>
            <a:r>
              <a:rPr lang="en-US" dirty="0" smtClean="0"/>
              <a:t>	2.1 </a:t>
            </a:r>
            <a:r>
              <a:rPr lang="en-US" dirty="0"/>
              <a:t>Assign each data point to its nearest cluster center </a:t>
            </a:r>
            <a:endParaRPr lang="en-US" dirty="0" smtClean="0"/>
          </a:p>
          <a:p>
            <a:pPr marL="0" indent="0">
              <a:buNone/>
            </a:pPr>
            <a:r>
              <a:rPr lang="en-US" dirty="0"/>
              <a:t>	</a:t>
            </a:r>
            <a:r>
              <a:rPr lang="en-US" dirty="0" smtClean="0"/>
              <a:t>	2.2 </a:t>
            </a:r>
            <a:r>
              <a:rPr lang="en-US" dirty="0"/>
              <a:t>Re-compute the cluster centers using the current cluster memberships </a:t>
            </a:r>
            <a:endParaRPr lang="en-US" dirty="0" smtClean="0"/>
          </a:p>
          <a:p>
            <a:pPr marL="0" indent="0">
              <a:buNone/>
            </a:pPr>
            <a:r>
              <a:rPr lang="en-US" dirty="0"/>
              <a:t>	</a:t>
            </a:r>
            <a:r>
              <a:rPr lang="en-US" dirty="0" smtClean="0"/>
              <a:t>3</a:t>
            </a:r>
            <a:r>
              <a:rPr lang="en-US" dirty="0"/>
              <a:t>. Until there is no further change in the assignment of the data points to new </a:t>
            </a:r>
            <a:r>
              <a:rPr lang="en-US" dirty="0" smtClean="0"/>
              <a:t>		    cluster </a:t>
            </a:r>
            <a:r>
              <a:rPr lang="en-US" dirty="0"/>
              <a:t>centers </a:t>
            </a:r>
            <a:r>
              <a:rPr lang="en-US" dirty="0" smtClean="0"/>
              <a:t>(convergence)</a:t>
            </a:r>
          </a:p>
          <a:p>
            <a:r>
              <a:rPr lang="en-US" dirty="0" smtClean="0"/>
              <a:t>Executed on one processor without any threads/message passing interface. </a:t>
            </a:r>
            <a:endParaRPr lang="en-US" dirty="0"/>
          </a:p>
        </p:txBody>
      </p:sp>
    </p:spTree>
    <p:extLst>
      <p:ext uri="{BB962C8B-B14F-4D97-AF65-F5344CB8AC3E}">
        <p14:creationId xmlns:p14="http://schemas.microsoft.com/office/powerpoint/2010/main" val="490977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80547"/>
          </a:xfrm>
        </p:spPr>
        <p:txBody>
          <a:bodyPr/>
          <a:lstStyle/>
          <a:p>
            <a:r>
              <a:rPr lang="en-US" dirty="0" smtClean="0"/>
              <a:t>PARALLEL K-Means Using Equal Size Partitioning</a:t>
            </a:r>
            <a:endParaRPr lang="en-US" dirty="0"/>
          </a:p>
        </p:txBody>
      </p:sp>
      <p:sp>
        <p:nvSpPr>
          <p:cNvPr id="3" name="Content Placeholder 2"/>
          <p:cNvSpPr>
            <a:spLocks noGrp="1"/>
          </p:cNvSpPr>
          <p:nvPr>
            <p:ph idx="1"/>
          </p:nvPr>
        </p:nvSpPr>
        <p:spPr>
          <a:xfrm>
            <a:off x="646111" y="1733265"/>
            <a:ext cx="10149268" cy="4967785"/>
          </a:xfrm>
        </p:spPr>
        <p:txBody>
          <a:bodyPr>
            <a:normAutofit fontScale="92500" lnSpcReduction="20000"/>
          </a:bodyPr>
          <a:lstStyle/>
          <a:p>
            <a:r>
              <a:rPr lang="en-US" dirty="0"/>
              <a:t>Input: a set of data points and the number of clusters, K </a:t>
            </a:r>
            <a:endParaRPr lang="en-US" dirty="0" smtClean="0"/>
          </a:p>
          <a:p>
            <a:r>
              <a:rPr lang="en-US" dirty="0" smtClean="0"/>
              <a:t>Output</a:t>
            </a:r>
            <a:r>
              <a:rPr lang="en-US" dirty="0"/>
              <a:t>: K-centroids and members of each cluster </a:t>
            </a:r>
            <a:endParaRPr lang="en-US" dirty="0" smtClean="0"/>
          </a:p>
          <a:p>
            <a:r>
              <a:rPr lang="en-US" dirty="0" smtClean="0"/>
              <a:t>Steps </a:t>
            </a:r>
          </a:p>
          <a:p>
            <a:pPr marL="0" indent="0">
              <a:buNone/>
            </a:pPr>
            <a:r>
              <a:rPr lang="en-US" dirty="0"/>
              <a:t>	</a:t>
            </a:r>
            <a:r>
              <a:rPr lang="en-US" dirty="0" smtClean="0"/>
              <a:t>1</a:t>
            </a:r>
            <a:r>
              <a:rPr lang="en-US" dirty="0"/>
              <a:t>. Set initial </a:t>
            </a:r>
            <a:r>
              <a:rPr lang="en-US" dirty="0" smtClean="0"/>
              <a:t>centroids </a:t>
            </a:r>
            <a:r>
              <a:rPr lang="en-US" dirty="0"/>
              <a:t>C </a:t>
            </a:r>
            <a:r>
              <a:rPr lang="en-US" dirty="0" smtClean="0"/>
              <a:t>= C1, C2, C3…..</a:t>
            </a:r>
            <a:r>
              <a:rPr lang="en-US" dirty="0" err="1" smtClean="0"/>
              <a:t>Ck</a:t>
            </a:r>
            <a:r>
              <a:rPr lang="en-US" dirty="0" smtClean="0"/>
              <a:t> </a:t>
            </a:r>
          </a:p>
          <a:p>
            <a:pPr marL="0" indent="0">
              <a:buNone/>
            </a:pPr>
            <a:r>
              <a:rPr lang="en-US" dirty="0"/>
              <a:t>	</a:t>
            </a:r>
            <a:r>
              <a:rPr lang="en-US" dirty="0" smtClean="0"/>
              <a:t>2</a:t>
            </a:r>
            <a:r>
              <a:rPr lang="en-US" dirty="0"/>
              <a:t>. Partition data to P subgroups, each subgroup has equal size </a:t>
            </a:r>
            <a:endParaRPr lang="en-US" dirty="0" smtClean="0"/>
          </a:p>
          <a:p>
            <a:pPr marL="0" indent="0">
              <a:buNone/>
            </a:pPr>
            <a:r>
              <a:rPr lang="en-US" dirty="0"/>
              <a:t>	</a:t>
            </a:r>
            <a:r>
              <a:rPr lang="en-US" dirty="0" smtClean="0"/>
              <a:t>3</a:t>
            </a:r>
            <a:r>
              <a:rPr lang="en-US" dirty="0"/>
              <a:t>. For each P, </a:t>
            </a:r>
            <a:r>
              <a:rPr lang="en-US" dirty="0" smtClean="0"/>
              <a:t> </a:t>
            </a:r>
          </a:p>
          <a:p>
            <a:pPr marL="0" indent="0">
              <a:buNone/>
            </a:pPr>
            <a:r>
              <a:rPr lang="en-US" dirty="0"/>
              <a:t>	</a:t>
            </a:r>
            <a:r>
              <a:rPr lang="en-US" dirty="0" smtClean="0"/>
              <a:t>	Create </a:t>
            </a:r>
            <a:r>
              <a:rPr lang="en-US" dirty="0"/>
              <a:t>a new process </a:t>
            </a:r>
          </a:p>
          <a:p>
            <a:pPr marL="0" indent="0">
              <a:buNone/>
            </a:pPr>
            <a:r>
              <a:rPr lang="en-US" dirty="0" smtClean="0"/>
              <a:t>		Send </a:t>
            </a:r>
            <a:r>
              <a:rPr lang="en-US" dirty="0"/>
              <a:t>C to the created process for calculating distances and assigning </a:t>
            </a:r>
            <a:r>
              <a:rPr lang="en-US" dirty="0" smtClean="0"/>
              <a:t>		cluster </a:t>
            </a:r>
            <a:r>
              <a:rPr lang="en-US" dirty="0"/>
              <a:t>members </a:t>
            </a:r>
            <a:endParaRPr lang="en-US" dirty="0" smtClean="0"/>
          </a:p>
          <a:p>
            <a:pPr marL="0" indent="0">
              <a:buNone/>
            </a:pPr>
            <a:r>
              <a:rPr lang="en-US" dirty="0"/>
              <a:t>	4</a:t>
            </a:r>
            <a:r>
              <a:rPr lang="en-US" dirty="0" smtClean="0"/>
              <a:t>. </a:t>
            </a:r>
            <a:r>
              <a:rPr lang="en-US" dirty="0"/>
              <a:t>Receive cluster members of K clusters from P processes </a:t>
            </a:r>
            <a:endParaRPr lang="en-US" dirty="0" smtClean="0"/>
          </a:p>
          <a:p>
            <a:pPr marL="0" indent="0">
              <a:buNone/>
            </a:pPr>
            <a:r>
              <a:rPr lang="en-US" dirty="0"/>
              <a:t>	</a:t>
            </a:r>
            <a:r>
              <a:rPr lang="en-US" dirty="0" smtClean="0"/>
              <a:t>5. </a:t>
            </a:r>
            <a:r>
              <a:rPr lang="en-US" dirty="0"/>
              <a:t>Recalculate new </a:t>
            </a:r>
            <a:r>
              <a:rPr lang="en-US" dirty="0" smtClean="0"/>
              <a:t>centroids </a:t>
            </a:r>
            <a:r>
              <a:rPr lang="en-US" dirty="0"/>
              <a:t>C‟ </a:t>
            </a:r>
            <a:endParaRPr lang="en-US" dirty="0" smtClean="0"/>
          </a:p>
          <a:p>
            <a:pPr marL="0" indent="0">
              <a:buNone/>
            </a:pPr>
            <a:r>
              <a:rPr lang="en-US" dirty="0"/>
              <a:t>	</a:t>
            </a:r>
            <a:r>
              <a:rPr lang="en-US" dirty="0" smtClean="0"/>
              <a:t>6. </a:t>
            </a:r>
            <a:r>
              <a:rPr lang="en-US" dirty="0"/>
              <a:t>If </a:t>
            </a:r>
            <a:r>
              <a:rPr lang="en-US" dirty="0" smtClean="0"/>
              <a:t>significant difference(</a:t>
            </a:r>
            <a:r>
              <a:rPr lang="en-US" dirty="0" err="1" smtClean="0"/>
              <a:t>sumOfSquaredDistance</a:t>
            </a:r>
            <a:r>
              <a:rPr lang="en-US" dirty="0" smtClean="0"/>
              <a:t>(C</a:t>
            </a:r>
            <a:r>
              <a:rPr lang="en-US" dirty="0"/>
              <a:t>, C‟) </a:t>
            </a:r>
          </a:p>
          <a:p>
            <a:pPr marL="0" indent="0">
              <a:buNone/>
            </a:pPr>
            <a:r>
              <a:rPr lang="en-US" dirty="0" smtClean="0"/>
              <a:t>			Then </a:t>
            </a:r>
            <a:r>
              <a:rPr lang="en-US" dirty="0"/>
              <a:t>set C to be C‟ and go back to step 2 </a:t>
            </a:r>
            <a:endParaRPr lang="en-US" dirty="0" smtClean="0"/>
          </a:p>
          <a:p>
            <a:pPr marL="0" indent="0">
              <a:buNone/>
            </a:pPr>
            <a:r>
              <a:rPr lang="en-US" dirty="0"/>
              <a:t>	 </a:t>
            </a:r>
            <a:r>
              <a:rPr lang="en-US" dirty="0" smtClean="0"/>
              <a:t>  </a:t>
            </a:r>
            <a:r>
              <a:rPr lang="en-US" dirty="0"/>
              <a:t>Else stop and return C as well as cluster members </a:t>
            </a:r>
          </a:p>
        </p:txBody>
      </p:sp>
    </p:spTree>
    <p:extLst>
      <p:ext uri="{BB962C8B-B14F-4D97-AF65-F5344CB8AC3E}">
        <p14:creationId xmlns:p14="http://schemas.microsoft.com/office/powerpoint/2010/main" val="209067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10026438" cy="1198662"/>
          </a:xfrm>
        </p:spPr>
        <p:txBody>
          <a:bodyPr/>
          <a:lstStyle/>
          <a:p>
            <a:r>
              <a:rPr lang="en-US" sz="3200" dirty="0" smtClean="0"/>
              <a:t>1</a:t>
            </a:r>
            <a:r>
              <a:rPr lang="en-US" sz="3200" baseline="30000" dirty="0" smtClean="0"/>
              <a:t>st</a:t>
            </a:r>
            <a:r>
              <a:rPr lang="en-US" sz="3200" dirty="0" smtClean="0"/>
              <a:t> Approach – Parallel Data  Partitioning using Equal Sized partitions</a:t>
            </a:r>
            <a:endParaRPr lang="en-US" sz="3200" dirty="0"/>
          </a:p>
        </p:txBody>
      </p:sp>
      <p:sp>
        <p:nvSpPr>
          <p:cNvPr id="3" name="Content Placeholder 2"/>
          <p:cNvSpPr>
            <a:spLocks noGrp="1"/>
          </p:cNvSpPr>
          <p:nvPr>
            <p:ph idx="1"/>
          </p:nvPr>
        </p:nvSpPr>
        <p:spPr>
          <a:xfrm>
            <a:off x="641620" y="1787857"/>
            <a:ext cx="10422223" cy="4899546"/>
          </a:xfrm>
        </p:spPr>
        <p:txBody>
          <a:bodyPr>
            <a:normAutofit/>
          </a:bodyPr>
          <a:lstStyle/>
          <a:p>
            <a:r>
              <a:rPr lang="en-US" dirty="0" smtClean="0"/>
              <a:t>Diagram</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In order to test the correctness of the algorithm, the famous 2-D Iris dataset is used to see the plot of parallel of K-means with actual clusters in scatter plot.</a:t>
            </a:r>
          </a:p>
          <a:p>
            <a:r>
              <a:rPr lang="en-US" dirty="0" smtClean="0"/>
              <a:t>For emphasizing the scalability and performance of K-means, synthetic data is used that consists of randomly generated float values although results will be no different for original datasets.</a:t>
            </a:r>
            <a:endParaRPr lang="en-US" dirty="0"/>
          </a:p>
        </p:txBody>
      </p:sp>
      <p:pic>
        <p:nvPicPr>
          <p:cNvPr id="1026" name="Picture 2" descr="http://imageresize.org/Output/93aaaa20-8212-4adc-8e9e-35ede548808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343" y="2134713"/>
            <a:ext cx="5611150" cy="2573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687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969</TotalTime>
  <Words>1627</Words>
  <Application>Microsoft Office PowerPoint</Application>
  <PresentationFormat>Widescreen</PresentationFormat>
  <Paragraphs>149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Parallel K-means Clustering using Multiple Data Partitioning Techniques and Dynamic Load Balancing </vt:lpstr>
      <vt:lpstr>PROBLEM DESCRIPTION -SCOPE</vt:lpstr>
      <vt:lpstr>FORMAL PROBLEM DESCRIPTION</vt:lpstr>
      <vt:lpstr>RELATED WORK</vt:lpstr>
      <vt:lpstr>NOVELTY</vt:lpstr>
      <vt:lpstr>NOVELTY</vt:lpstr>
      <vt:lpstr>SEQUENTIAL K-Means Approach</vt:lpstr>
      <vt:lpstr>PARALLEL K-Means Using Equal Size Partitioning</vt:lpstr>
      <vt:lpstr>1st Approach – Parallel Data  Partitioning using Equal Sized partitions</vt:lpstr>
      <vt:lpstr>PowerPoint Presentation</vt:lpstr>
      <vt:lpstr>2nd approach – Data partitioning along a particular dimension and dynamic load balancing</vt:lpstr>
      <vt:lpstr>PowerPoint Presentation</vt:lpstr>
      <vt:lpstr>Experiments</vt:lpstr>
      <vt:lpstr>PowerPoint Presentation</vt:lpstr>
      <vt:lpstr>Speedup for different K and p</vt:lpstr>
      <vt:lpstr>Implementation Details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K-means Algorithm using Multiple Data Partitioning Techniques and Dynamic Load Balancing</dc:title>
  <dc:creator>Ayush Jain</dc:creator>
  <cp:lastModifiedBy>Ayush Jain</cp:lastModifiedBy>
  <cp:revision>37</cp:revision>
  <dcterms:created xsi:type="dcterms:W3CDTF">2017-04-28T11:47:41Z</dcterms:created>
  <dcterms:modified xsi:type="dcterms:W3CDTF">2017-04-29T03:57:03Z</dcterms:modified>
</cp:coreProperties>
</file>