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67" r:id="rId6"/>
    <p:sldId id="259" r:id="rId7"/>
    <p:sldId id="260" r:id="rId8"/>
    <p:sldId id="261" r:id="rId9"/>
    <p:sldId id="262" r:id="rId10"/>
    <p:sldId id="263" r:id="rId11"/>
    <p:sldId id="269" r:id="rId12"/>
    <p:sldId id="270" r:id="rId13"/>
    <p:sldId id="264" r:id="rId14"/>
    <p:sldId id="271" r:id="rId15"/>
    <p:sldId id="265" r:id="rId16"/>
    <p:sldId id="272"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3/28/2023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3/28/2023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65595-7163-7DAE-A2FD-88878A241B1E}"/>
              </a:ext>
            </a:extLst>
          </p:cNvPr>
          <p:cNvSpPr>
            <a:spLocks noGrp="1"/>
          </p:cNvSpPr>
          <p:nvPr>
            <p:ph type="ctrTitle"/>
          </p:nvPr>
        </p:nvSpPr>
        <p:spPr>
          <a:xfrm>
            <a:off x="934764" y="3428999"/>
            <a:ext cx="8144134" cy="1373070"/>
          </a:xfrm>
        </p:spPr>
        <p:txBody>
          <a:bodyPr/>
          <a:lstStyle/>
          <a:p>
            <a:pPr marL="0" marR="0" algn="ctr">
              <a:spcBef>
                <a:spcPts val="0"/>
              </a:spcBef>
              <a:spcAft>
                <a:spcPts val="0"/>
              </a:spcAft>
              <a:tabLst>
                <a:tab pos="695325" algn="l"/>
              </a:tabLst>
            </a:pPr>
            <a:br>
              <a:rPr lang="en-US" sz="1800" b="1" dirty="0">
                <a:effectLst/>
                <a:latin typeface="Arial" panose="020B0604020202020204" pitchFamily="34" charset="0"/>
                <a:ea typeface="Times New Roman" panose="02020603050405020304" pitchFamily="18" charset="0"/>
              </a:rPr>
            </a:br>
            <a:br>
              <a:rPr lang="en-US" sz="1800" b="1" dirty="0">
                <a:effectLst/>
                <a:latin typeface="Arial" panose="020B0604020202020204" pitchFamily="34" charset="0"/>
                <a:ea typeface="Times New Roman" panose="02020603050405020304" pitchFamily="18" charset="0"/>
              </a:rPr>
            </a:br>
            <a:br>
              <a:rPr lang="en-US" sz="1800" b="1" dirty="0">
                <a:effectLst/>
                <a:latin typeface="Arial" panose="020B0604020202020204" pitchFamily="34" charset="0"/>
                <a:ea typeface="Times New Roman" panose="02020603050405020304" pitchFamily="18" charset="0"/>
              </a:rPr>
            </a:br>
            <a:r>
              <a:rPr lang="en-US" sz="1600" b="1" dirty="0">
                <a:effectLst/>
                <a:latin typeface="Arial" panose="020B0604020202020204" pitchFamily="34" charset="0"/>
                <a:ea typeface="Times New Roman" panose="02020603050405020304" pitchFamily="18" charset="0"/>
              </a:rPr>
              <a:t>MINOR PROJECT REPORT</a:t>
            </a:r>
            <a:br>
              <a:rPr lang="en-US" sz="1600" dirty="0">
                <a:effectLst/>
                <a:latin typeface="Times New Roman" panose="02020603050405020304" pitchFamily="18" charset="0"/>
                <a:ea typeface="Times New Roman" panose="02020603050405020304" pitchFamily="18" charset="0"/>
              </a:rPr>
            </a:br>
            <a:br>
              <a:rPr lang="en-US" sz="1600" dirty="0">
                <a:latin typeface="Times New Roman" panose="02020603050405020304" pitchFamily="18" charset="0"/>
                <a:ea typeface="Times New Roman" panose="02020603050405020304" pitchFamily="18" charset="0"/>
              </a:rPr>
            </a:br>
            <a:r>
              <a:rPr lang="en-US" sz="1600" b="1" dirty="0">
                <a:effectLst/>
                <a:latin typeface="Arial" panose="020B0604020202020204" pitchFamily="34" charset="0"/>
                <a:ea typeface="Times New Roman" panose="02020603050405020304" pitchFamily="18" charset="0"/>
              </a:rPr>
              <a:t>ON</a:t>
            </a:r>
            <a:br>
              <a:rPr lang="en-US" sz="1600" b="1" dirty="0">
                <a:effectLst/>
                <a:latin typeface="Arial" panose="020B0604020202020204" pitchFamily="34" charset="0"/>
                <a:ea typeface="Times New Roman" panose="02020603050405020304" pitchFamily="18" charset="0"/>
              </a:rPr>
            </a:br>
            <a:br>
              <a:rPr lang="en-US" sz="1600" b="1" dirty="0">
                <a:effectLst/>
                <a:latin typeface="Arial" panose="020B0604020202020204" pitchFamily="34" charset="0"/>
                <a:ea typeface="Times New Roman" panose="02020603050405020304" pitchFamily="18" charset="0"/>
              </a:rPr>
            </a:br>
            <a:r>
              <a:rPr lang="en-US" sz="1600" b="1" dirty="0">
                <a:effectLst/>
                <a:latin typeface="Arial" panose="020B0604020202020204" pitchFamily="34" charset="0"/>
                <a:ea typeface="Times New Roman" panose="02020603050405020304" pitchFamily="18" charset="0"/>
              </a:rPr>
              <a:t>Working on real project with python</a:t>
            </a:r>
            <a:r>
              <a:rPr lang="en-US" sz="1600" b="1" dirty="0">
                <a:latin typeface="Times New Roman" panose="02020603050405020304" pitchFamily="18" charset="0"/>
                <a:ea typeface="Times New Roman" panose="02020603050405020304" pitchFamily="18" charset="0"/>
              </a:rPr>
              <a:t> </a:t>
            </a:r>
            <a:r>
              <a:rPr lang="en-US" sz="1600" b="1" dirty="0">
                <a:latin typeface="Arial" panose="020B0604020202020204" pitchFamily="34" charset="0"/>
                <a:ea typeface="Times New Roman" panose="02020603050405020304" pitchFamily="18" charset="0"/>
              </a:rPr>
              <a:t>on</a:t>
            </a:r>
            <a:r>
              <a:rPr lang="en-US" sz="1600" b="1" dirty="0">
                <a:latin typeface="Times New Roman" panose="02020603050405020304" pitchFamily="18" charset="0"/>
                <a:ea typeface="Times New Roman" panose="02020603050405020304" pitchFamily="18" charset="0"/>
              </a:rPr>
              <a:t> </a:t>
            </a:r>
            <a:r>
              <a:rPr lang="en-US" sz="1600" b="1" dirty="0">
                <a:effectLst/>
                <a:latin typeface="Arial" panose="020B0604020202020204" pitchFamily="34" charset="0"/>
                <a:ea typeface="Times New Roman" panose="02020603050405020304" pitchFamily="18" charset="0"/>
              </a:rPr>
              <a:t>‘COVID-19 Dataset’</a:t>
            </a:r>
            <a:br>
              <a:rPr lang="en-US" sz="1600" dirty="0">
                <a:effectLst/>
                <a:latin typeface="Times New Roman" panose="02020603050405020304" pitchFamily="18" charset="0"/>
                <a:ea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61F63C8F-8AAE-7512-9A4D-E51F45897A65}"/>
              </a:ext>
            </a:extLst>
          </p:cNvPr>
          <p:cNvSpPr>
            <a:spLocks noGrp="1"/>
          </p:cNvSpPr>
          <p:nvPr>
            <p:ph type="subTitle" idx="1"/>
          </p:nvPr>
        </p:nvSpPr>
        <p:spPr>
          <a:xfrm>
            <a:off x="3546282" y="4333461"/>
            <a:ext cx="5328959" cy="1138508"/>
          </a:xfrm>
        </p:spPr>
        <p:txBody>
          <a:bodyPr>
            <a:normAutofit/>
          </a:bodyPr>
          <a:lstStyle/>
          <a:p>
            <a:pPr marL="0" marR="0" algn="ctr">
              <a:spcBef>
                <a:spcPts val="0"/>
              </a:spcBef>
              <a:spcAft>
                <a:spcPts val="0"/>
              </a:spcAft>
              <a:tabLst>
                <a:tab pos="695325" algn="l"/>
              </a:tabLst>
            </a:pPr>
            <a:r>
              <a:rPr lang="en-US" dirty="0">
                <a:effectLst/>
                <a:latin typeface="Arial" panose="020B0604020202020204" pitchFamily="34" charset="0"/>
                <a:ea typeface="Times New Roman" panose="02020603050405020304" pitchFamily="18" charset="0"/>
              </a:rPr>
              <a:t>                        </a:t>
            </a:r>
            <a:r>
              <a:rPr lang="en-US" sz="1600" dirty="0">
                <a:effectLst/>
                <a:latin typeface="Arial" panose="020B0604020202020204" pitchFamily="34" charset="0"/>
                <a:ea typeface="Times New Roman" panose="02020603050405020304" pitchFamily="18" charset="0"/>
              </a:rPr>
              <a:t>Submitted By:-</a:t>
            </a:r>
            <a:endParaRPr lang="en-US" sz="1600" dirty="0">
              <a:effectLst/>
              <a:latin typeface="Times New Roman" panose="02020603050405020304" pitchFamily="18" charset="0"/>
              <a:ea typeface="Times New Roman" panose="02020603050405020304" pitchFamily="18" charset="0"/>
            </a:endParaRPr>
          </a:p>
          <a:p>
            <a:pPr marL="0" marR="0" algn="l">
              <a:spcBef>
                <a:spcPts val="0"/>
              </a:spcBef>
              <a:spcAft>
                <a:spcPts val="0"/>
              </a:spcAft>
              <a:tabLst>
                <a:tab pos="695325" algn="l"/>
              </a:tabLst>
            </a:pPr>
            <a:r>
              <a:rPr lang="en-US" sz="1600" dirty="0">
                <a:effectLst/>
                <a:latin typeface="Arial" panose="020B0604020202020204" pitchFamily="34" charset="0"/>
                <a:ea typeface="Times New Roman" panose="02020603050405020304" pitchFamily="18" charset="0"/>
              </a:rPr>
              <a:t>                           </a:t>
            </a:r>
            <a:r>
              <a:rPr lang="en-US" sz="1400" dirty="0">
                <a:effectLst/>
                <a:latin typeface="Arial" panose="020B0604020202020204" pitchFamily="34" charset="0"/>
                <a:ea typeface="Times New Roman" panose="02020603050405020304" pitchFamily="18" charset="0"/>
              </a:rPr>
              <a:t>Name of the student: Ayush Kumar Rai</a:t>
            </a:r>
            <a:endParaRPr lang="en-US" sz="1600" dirty="0">
              <a:effectLst/>
              <a:latin typeface="Arial" panose="020B0604020202020204" pitchFamily="34" charset="0"/>
              <a:ea typeface="Times New Roman" panose="02020603050405020304" pitchFamily="18" charset="0"/>
            </a:endParaRPr>
          </a:p>
          <a:p>
            <a:pPr marL="0" marR="0" algn="l">
              <a:spcBef>
                <a:spcPts val="0"/>
              </a:spcBef>
              <a:spcAft>
                <a:spcPts val="0"/>
              </a:spcAft>
              <a:tabLst>
                <a:tab pos="695325" algn="l"/>
              </a:tabLst>
            </a:pPr>
            <a:r>
              <a:rPr lang="en-US" sz="1600" dirty="0">
                <a:effectLst/>
                <a:latin typeface="Arial" panose="020B0604020202020204" pitchFamily="34" charset="0"/>
                <a:ea typeface="Times New Roman" panose="02020603050405020304" pitchFamily="18" charset="0"/>
              </a:rPr>
              <a:t>                           Roll no: 200935106038                        </a:t>
            </a:r>
            <a:endParaRPr lang="en-US" sz="1600" dirty="0">
              <a:effectLst/>
              <a:latin typeface="Times New Roman" panose="02020603050405020304" pitchFamily="18" charset="0"/>
              <a:ea typeface="Times New Roman" panose="02020603050405020304" pitchFamily="18" charset="0"/>
            </a:endParaRPr>
          </a:p>
          <a:p>
            <a:pPr marL="0" marR="0" algn="l">
              <a:spcBef>
                <a:spcPts val="0"/>
              </a:spcBef>
              <a:spcAft>
                <a:spcPts val="0"/>
              </a:spcAft>
              <a:tabLst>
                <a:tab pos="695325" algn="l"/>
              </a:tabLst>
            </a:pPr>
            <a:r>
              <a:rPr lang="en-US" sz="1600" dirty="0">
                <a:effectLst/>
                <a:latin typeface="Arial" panose="020B0604020202020204" pitchFamily="34" charset="0"/>
                <a:ea typeface="Times New Roman" panose="02020603050405020304" pitchFamily="18" charset="0"/>
              </a:rPr>
              <a:t>                           Session: 2020-23</a:t>
            </a:r>
            <a:endParaRPr lang="en-US" sz="1600" dirty="0">
              <a:effectLst/>
              <a:latin typeface="Times New Roman" panose="02020603050405020304" pitchFamily="18" charset="0"/>
              <a:ea typeface="Times New Roman" panose="02020603050405020304" pitchFamily="18" charset="0"/>
            </a:endParaRPr>
          </a:p>
          <a:p>
            <a:endParaRPr lang="en-US" dirty="0"/>
          </a:p>
        </p:txBody>
      </p:sp>
      <p:pic>
        <p:nvPicPr>
          <p:cNvPr id="1026" name="Picture 1" descr="Image result for imsuc logo">
            <a:extLst>
              <a:ext uri="{FF2B5EF4-FFF2-40B4-BE49-F238E27FC236}">
                <a16:creationId xmlns:a16="http://schemas.microsoft.com/office/drawing/2014/main" id="{936DF581-6C7D-A3DF-3956-84F40F1C1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4397" y="2899741"/>
            <a:ext cx="2780078" cy="105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ubtitle 2">
            <a:extLst>
              <a:ext uri="{FF2B5EF4-FFF2-40B4-BE49-F238E27FC236}">
                <a16:creationId xmlns:a16="http://schemas.microsoft.com/office/drawing/2014/main" id="{37C6A0B9-D9A0-DC68-1B12-78A19D2BFED8}"/>
              </a:ext>
            </a:extLst>
          </p:cNvPr>
          <p:cNvSpPr txBox="1">
            <a:spLocks/>
          </p:cNvSpPr>
          <p:nvPr/>
        </p:nvSpPr>
        <p:spPr>
          <a:xfrm>
            <a:off x="269932" y="4354282"/>
            <a:ext cx="4039675" cy="111768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lgn="ctr">
              <a:spcBef>
                <a:spcPts val="0"/>
              </a:spcBef>
              <a:spcAft>
                <a:spcPts val="0"/>
              </a:spcAft>
              <a:tabLst>
                <a:tab pos="0" algn="l"/>
              </a:tabLst>
            </a:pPr>
            <a:r>
              <a:rPr lang="en-US" sz="1600" dirty="0">
                <a:effectLst/>
                <a:latin typeface="Arial" panose="020B0604020202020204" pitchFamily="34" charset="0"/>
                <a:ea typeface="Times New Roman" panose="02020603050405020304" pitchFamily="18" charset="0"/>
              </a:rPr>
              <a:t>Under the guidance of</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tabLst>
                <a:tab pos="0" algn="l"/>
              </a:tabLst>
            </a:pPr>
            <a:r>
              <a:rPr lang="en-US" sz="1600" b="1" kern="0" dirty="0">
                <a:effectLst/>
                <a:latin typeface="Arial" panose="020B0604020202020204" pitchFamily="34" charset="0"/>
              </a:rPr>
              <a:t>Prof. Abhishek Mishra</a:t>
            </a:r>
            <a:endParaRPr lang="en-US" sz="1600" b="1" kern="0" dirty="0">
              <a:effectLst/>
              <a:latin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57C54DB3-0439-62D5-B7FE-642AE125F315}"/>
              </a:ext>
            </a:extLst>
          </p:cNvPr>
          <p:cNvSpPr txBox="1"/>
          <p:nvPr/>
        </p:nvSpPr>
        <p:spPr>
          <a:xfrm>
            <a:off x="1488882" y="5852119"/>
            <a:ext cx="6094674" cy="861774"/>
          </a:xfrm>
          <a:prstGeom prst="rect">
            <a:avLst/>
          </a:prstGeom>
          <a:noFill/>
        </p:spPr>
        <p:txBody>
          <a:bodyPr wrap="square">
            <a:spAutoFit/>
          </a:bodyPr>
          <a:lstStyle/>
          <a:p>
            <a:pPr marL="0" marR="0" algn="ctr">
              <a:spcBef>
                <a:spcPts val="0"/>
              </a:spcBef>
              <a:spcAft>
                <a:spcPts val="0"/>
              </a:spcAft>
              <a:tabLst>
                <a:tab pos="695325" algn="l"/>
              </a:tabLst>
            </a:pPr>
            <a:r>
              <a:rPr lang="en-US" sz="1200" dirty="0">
                <a:effectLst/>
                <a:latin typeface="Arial" panose="020B0604020202020204" pitchFamily="34" charset="0"/>
                <a:ea typeface="Times New Roman" panose="02020603050405020304" pitchFamily="18" charset="0"/>
              </a:rPr>
              <a:t>INSTITUTE OF MANAGEMENT STUDIES GHAZIABAD</a:t>
            </a:r>
            <a:endParaRPr lang="en-US" sz="12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tabLst>
                <a:tab pos="695325" algn="l"/>
              </a:tabLst>
            </a:pPr>
            <a:r>
              <a:rPr lang="en-US" sz="1200" dirty="0">
                <a:effectLst/>
                <a:latin typeface="Arial" panose="020B0604020202020204" pitchFamily="34" charset="0"/>
                <a:ea typeface="Times New Roman" panose="02020603050405020304" pitchFamily="18" charset="0"/>
              </a:rPr>
              <a:t>(UNIVERSITY COURSES CAMPUS)</a:t>
            </a:r>
            <a:endParaRPr lang="en-US" sz="12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NH 24, ADHYATAMIK NAGAR, GHAZIABAD</a:t>
            </a:r>
            <a:endParaRPr lang="en-US" sz="12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tabLst>
                <a:tab pos="0" algn="l"/>
              </a:tabLst>
            </a:pPr>
            <a:endParaRPr lang="en-US" sz="14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C9E0065D-5C57-8AE9-6CAF-DE957A8DE438}"/>
              </a:ext>
            </a:extLst>
          </p:cNvPr>
          <p:cNvSpPr txBox="1"/>
          <p:nvPr/>
        </p:nvSpPr>
        <p:spPr>
          <a:xfrm>
            <a:off x="1711519" y="1119617"/>
            <a:ext cx="6094674" cy="861774"/>
          </a:xfrm>
          <a:prstGeom prst="rect">
            <a:avLst/>
          </a:prstGeom>
          <a:noFill/>
        </p:spPr>
        <p:txBody>
          <a:bodyPr wrap="square">
            <a:spAutoFit/>
          </a:bodyPr>
          <a:lstStyle/>
          <a:p>
            <a:pPr marL="0" marR="0" algn="ctr">
              <a:spcBef>
                <a:spcPts val="0"/>
              </a:spcBef>
              <a:spcAft>
                <a:spcPts val="0"/>
              </a:spcAft>
              <a:tabLst>
                <a:tab pos="695325" algn="l"/>
              </a:tabLst>
            </a:pPr>
            <a:r>
              <a:rPr lang="en-US" sz="1800" dirty="0">
                <a:effectLst/>
                <a:latin typeface="Arial" panose="020B0604020202020204" pitchFamily="34" charset="0"/>
                <a:ea typeface="Times New Roman" panose="02020603050405020304" pitchFamily="18" charset="0"/>
              </a:rPr>
              <a:t>BACHELOR OF COMPUTER APPLICATIONS</a:t>
            </a:r>
            <a:endParaRPr lang="en-US" sz="14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tabLst>
                <a:tab pos="695325" algn="l"/>
              </a:tabLst>
            </a:pPr>
            <a:r>
              <a:rPr lang="en-US" sz="1600" dirty="0">
                <a:effectLst/>
                <a:latin typeface="Arial" panose="020B0604020202020204" pitchFamily="34" charset="0"/>
                <a:ea typeface="Times New Roman" panose="02020603050405020304" pitchFamily="18" charset="0"/>
              </a:rPr>
              <a:t>Of</a:t>
            </a:r>
            <a:endParaRPr lang="en-US" sz="14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tabLst>
                <a:tab pos="695325" algn="l"/>
              </a:tabLst>
            </a:pPr>
            <a:r>
              <a:rPr lang="en-US" sz="1600" dirty="0">
                <a:effectLst/>
                <a:latin typeface="Arial" panose="020B0604020202020204" pitchFamily="34" charset="0"/>
                <a:ea typeface="Times New Roman" panose="02020603050405020304" pitchFamily="18" charset="0"/>
              </a:rPr>
              <a:t>C.C.S University, MEERUT</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572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0AB4-502D-D73D-E684-D90111D2955E}"/>
              </a:ext>
            </a:extLst>
          </p:cNvPr>
          <p:cNvSpPr>
            <a:spLocks noGrp="1"/>
          </p:cNvSpPr>
          <p:nvPr>
            <p:ph type="title"/>
          </p:nvPr>
        </p:nvSpPr>
        <p:spPr>
          <a:xfrm>
            <a:off x="383141" y="936108"/>
            <a:ext cx="9613861" cy="1080938"/>
          </a:xfrm>
        </p:spPr>
        <p:txBody>
          <a:bodyPr/>
          <a:lstStyle/>
          <a:p>
            <a:r>
              <a:rPr lang="en-US" sz="3200" b="1" i="1" dirty="0">
                <a:uFill>
                  <a:solidFill>
                    <a:srgbClr val="000000"/>
                  </a:solidFill>
                </a:uFill>
                <a:latin typeface="Arial" panose="020B0604020202020204" pitchFamily="34" charset="0"/>
                <a:cs typeface="Arial" panose="020B0604020202020204" pitchFamily="34" charset="0"/>
              </a:rPr>
              <a:t>Hardware And Software to Be Used</a:t>
            </a:r>
            <a:br>
              <a:rPr lang="en-US" sz="3200" b="1" i="1" dirty="0">
                <a:uFill>
                  <a:solidFill>
                    <a:srgbClr val="000000"/>
                  </a:solidFill>
                </a:uFill>
                <a:latin typeface="Arial" panose="020B0604020202020204" pitchFamily="34" charset="0"/>
                <a:cs typeface="Arial" panose="020B0604020202020204" pitchFamily="34" charset="0"/>
              </a:rPr>
            </a:br>
            <a:endParaRPr lang="en-US" sz="3200" b="1" i="1" dirty="0">
              <a:uFill>
                <a:solidFill>
                  <a:srgbClr val="000000"/>
                </a:solidFill>
              </a:u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AD74276-22B8-422A-AEBA-BABED7511C13}"/>
              </a:ext>
            </a:extLst>
          </p:cNvPr>
          <p:cNvSpPr txBox="1"/>
          <p:nvPr/>
        </p:nvSpPr>
        <p:spPr>
          <a:xfrm>
            <a:off x="302812" y="2017046"/>
            <a:ext cx="7106478" cy="4087466"/>
          </a:xfrm>
          <a:prstGeom prst="rect">
            <a:avLst/>
          </a:prstGeom>
          <a:noFill/>
        </p:spPr>
        <p:txBody>
          <a:bodyPr wrap="square">
            <a:spAutoFit/>
          </a:bodyPr>
          <a:lstStyle/>
          <a:p>
            <a:pPr marL="457200" marR="0">
              <a:lnSpc>
                <a:spcPct val="107000"/>
              </a:lnSpc>
              <a:spcBef>
                <a:spcPts val="0"/>
              </a:spcBef>
              <a:spcAft>
                <a:spcPts val="1865"/>
              </a:spcAft>
            </a:pPr>
            <a:endParaRPr lang="en-US" sz="11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1865"/>
              </a:spcAft>
              <a:buFont typeface="Wingdings" panose="05000000000000000000" pitchFamily="2" charset="2"/>
              <a:buChar char=""/>
            </a:pPr>
            <a:r>
              <a:rPr lang="en-US" sz="1600" dirty="0">
                <a:effectLst/>
                <a:latin typeface="Arial" panose="020B0604020202020204" pitchFamily="34" charset="0"/>
                <a:ea typeface="Times New Roman" panose="02020603050405020304" pitchFamily="18" charset="0"/>
              </a:rPr>
              <a:t>Hardware:</a:t>
            </a:r>
            <a:endParaRPr lang="en-US" sz="1600" dirty="0">
              <a:effectLst/>
              <a:latin typeface="Calibri" panose="020F0502020204030204" pitchFamily="34" charset="0"/>
              <a:ea typeface="Calibri" panose="020F0502020204030204" pitchFamily="34" charset="0"/>
            </a:endParaRPr>
          </a:p>
          <a:p>
            <a:pPr marL="685800" lvl="1" indent="-228600">
              <a:lnSpc>
                <a:spcPct val="107000"/>
              </a:lnSpc>
              <a:spcAft>
                <a:spcPts val="1865"/>
              </a:spcAft>
              <a:buFont typeface="Wingdings" panose="05000000000000000000" pitchFamily="2" charset="2"/>
              <a:buChar char=""/>
            </a:pPr>
            <a:r>
              <a:rPr lang="en-US" sz="1600" dirty="0">
                <a:effectLst/>
                <a:latin typeface="Arial" panose="020B0604020202020204" pitchFamily="34" charset="0"/>
                <a:ea typeface="Times New Roman" panose="02020603050405020304" pitchFamily="18" charset="0"/>
              </a:rPr>
              <a:t>System requirements:-</a:t>
            </a:r>
            <a:endParaRPr lang="en-US" sz="1600" dirty="0">
              <a:effectLst/>
              <a:latin typeface="Calibri" panose="020F0502020204030204" pitchFamily="34" charset="0"/>
              <a:ea typeface="Calibri" panose="020F0502020204030204" pitchFamily="34" charset="0"/>
            </a:endParaRPr>
          </a:p>
          <a:p>
            <a:pPr marL="1257300" lvl="2" indent="-342900">
              <a:lnSpc>
                <a:spcPct val="107000"/>
              </a:lnSpc>
              <a:spcAft>
                <a:spcPts val="1865"/>
              </a:spcAft>
              <a:buFont typeface="Wingdings" panose="05000000000000000000" pitchFamily="2" charset="2"/>
              <a:buChar char=""/>
            </a:pPr>
            <a:r>
              <a:rPr lang="en-US" sz="1600" dirty="0">
                <a:effectLst/>
                <a:latin typeface="Arial" panose="020B0604020202020204" pitchFamily="34" charset="0"/>
                <a:ea typeface="Times New Roman" panose="02020603050405020304" pitchFamily="18" charset="0"/>
              </a:rPr>
              <a:t>Memory- 16GB minimum</a:t>
            </a:r>
            <a:endParaRPr lang="en-US" sz="1600" dirty="0">
              <a:effectLst/>
              <a:latin typeface="Calibri" panose="020F0502020204030204" pitchFamily="34" charset="0"/>
              <a:ea typeface="Calibri" panose="020F0502020204030204" pitchFamily="34" charset="0"/>
            </a:endParaRPr>
          </a:p>
          <a:p>
            <a:pPr marL="1257300" lvl="2" indent="-342900">
              <a:lnSpc>
                <a:spcPct val="107000"/>
              </a:lnSpc>
              <a:spcAft>
                <a:spcPts val="1865"/>
              </a:spcAft>
              <a:buFont typeface="Wingdings" panose="05000000000000000000" pitchFamily="2" charset="2"/>
              <a:buChar char=""/>
            </a:pPr>
            <a:r>
              <a:rPr lang="en-US" sz="1600" dirty="0">
                <a:effectLst/>
                <a:latin typeface="Arial" panose="020B0604020202020204" pitchFamily="34" charset="0"/>
                <a:ea typeface="Times New Roman" panose="02020603050405020304" pitchFamily="18" charset="0"/>
              </a:rPr>
              <a:t>Hard Drive- SSD is preferred, 500GB minimum(or 256 GB and an external hard drive)</a:t>
            </a:r>
            <a:endParaRPr lang="en-US" sz="1600" dirty="0">
              <a:effectLst/>
              <a:latin typeface="Calibri" panose="020F0502020204030204" pitchFamily="34" charset="0"/>
              <a:ea typeface="Calibri" panose="020F0502020204030204" pitchFamily="34" charset="0"/>
            </a:endParaRPr>
          </a:p>
          <a:p>
            <a:pPr marL="1257300" lvl="2" indent="-342900">
              <a:lnSpc>
                <a:spcPct val="107000"/>
              </a:lnSpc>
              <a:spcAft>
                <a:spcPts val="1865"/>
              </a:spcAft>
              <a:buFont typeface="Wingdings" panose="05000000000000000000" pitchFamily="2" charset="2"/>
              <a:buChar char=""/>
            </a:pPr>
            <a:r>
              <a:rPr lang="en-US" sz="1600" dirty="0">
                <a:effectLst/>
                <a:latin typeface="Arial" panose="020B0604020202020204" pitchFamily="34" charset="0"/>
                <a:ea typeface="Times New Roman" panose="02020603050405020304" pitchFamily="18" charset="0"/>
              </a:rPr>
              <a:t>CPU- Intel i5 minimum, Intel i7 or i9 preferred, (M1 and M2 NOT recommended)</a:t>
            </a:r>
            <a:endParaRPr lang="en-US" sz="1600" dirty="0">
              <a:effectLst/>
              <a:latin typeface="Calibri" panose="020F0502020204030204" pitchFamily="34" charset="0"/>
              <a:ea typeface="Calibri" panose="020F0502020204030204" pitchFamily="34" charset="0"/>
            </a:endParaRPr>
          </a:p>
          <a:p>
            <a:pPr marL="1257300" lvl="2" indent="-342900">
              <a:lnSpc>
                <a:spcPct val="107000"/>
              </a:lnSpc>
              <a:spcAft>
                <a:spcPts val="1865"/>
              </a:spcAft>
              <a:buFont typeface="Wingdings" panose="05000000000000000000" pitchFamily="2" charset="2"/>
              <a:buChar char=""/>
            </a:pPr>
            <a:r>
              <a:rPr lang="en-US" sz="1600" dirty="0">
                <a:effectLst/>
                <a:latin typeface="Arial" panose="020B0604020202020204" pitchFamily="34" charset="0"/>
                <a:ea typeface="Times New Roman" panose="02020603050405020304" pitchFamily="18" charset="0"/>
              </a:rPr>
              <a:t>Operating Systems- Windows 10 or 11 (Home or Pro), Mac: High Sierra or later.</a:t>
            </a:r>
          </a:p>
        </p:txBody>
      </p:sp>
    </p:spTree>
    <p:extLst>
      <p:ext uri="{BB962C8B-B14F-4D97-AF65-F5344CB8AC3E}">
        <p14:creationId xmlns:p14="http://schemas.microsoft.com/office/powerpoint/2010/main" val="2056031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0AB4-502D-D73D-E684-D90111D2955E}"/>
              </a:ext>
            </a:extLst>
          </p:cNvPr>
          <p:cNvSpPr>
            <a:spLocks noGrp="1"/>
          </p:cNvSpPr>
          <p:nvPr>
            <p:ph type="title"/>
          </p:nvPr>
        </p:nvSpPr>
        <p:spPr>
          <a:xfrm>
            <a:off x="520301" y="958968"/>
            <a:ext cx="9613861" cy="1080938"/>
          </a:xfrm>
        </p:spPr>
        <p:txBody>
          <a:bodyPr/>
          <a:lstStyle/>
          <a:p>
            <a:r>
              <a:rPr lang="en-US" sz="3200" b="1" i="1" dirty="0">
                <a:uFill>
                  <a:solidFill>
                    <a:srgbClr val="000000"/>
                  </a:solidFill>
                </a:uFill>
                <a:latin typeface="Arial" panose="020B0604020202020204" pitchFamily="34" charset="0"/>
                <a:cs typeface="Arial" panose="020B0604020202020204" pitchFamily="34" charset="0"/>
              </a:rPr>
              <a:t>Hardware And Software to Be Used</a:t>
            </a:r>
            <a:br>
              <a:rPr lang="en-US" sz="3200" b="1" i="1" dirty="0">
                <a:uFill>
                  <a:solidFill>
                    <a:srgbClr val="000000"/>
                  </a:solidFill>
                </a:uFill>
                <a:latin typeface="Arial" panose="020B0604020202020204" pitchFamily="34" charset="0"/>
                <a:cs typeface="Arial" panose="020B0604020202020204" pitchFamily="34" charset="0"/>
              </a:rPr>
            </a:br>
            <a:endParaRPr lang="en-US" sz="3200" b="1" i="1" dirty="0">
              <a:uFill>
                <a:solidFill>
                  <a:srgbClr val="000000"/>
                </a:solidFill>
              </a:u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AD74276-22B8-422A-AEBA-BABED7511C13}"/>
              </a:ext>
            </a:extLst>
          </p:cNvPr>
          <p:cNvSpPr txBox="1"/>
          <p:nvPr/>
        </p:nvSpPr>
        <p:spPr>
          <a:xfrm>
            <a:off x="272332" y="1671679"/>
            <a:ext cx="7106478" cy="2552109"/>
          </a:xfrm>
          <a:prstGeom prst="rect">
            <a:avLst/>
          </a:prstGeom>
          <a:noFill/>
        </p:spPr>
        <p:txBody>
          <a:bodyPr wrap="square">
            <a:spAutoFit/>
          </a:bodyPr>
          <a:lstStyle/>
          <a:p>
            <a:pPr marL="457200" marR="0">
              <a:lnSpc>
                <a:spcPct val="107000"/>
              </a:lnSpc>
              <a:spcBef>
                <a:spcPts val="0"/>
              </a:spcBef>
              <a:spcAft>
                <a:spcPts val="1865"/>
              </a:spcAft>
            </a:pPr>
            <a:endParaRPr lang="en-US" sz="1100" dirty="0">
              <a:solidFill>
                <a:srgbClr val="000000"/>
              </a:solidFill>
              <a:effectLst/>
              <a:latin typeface="Calibri" panose="020F0502020204030204" pitchFamily="34" charset="0"/>
              <a:ea typeface="Calibri" panose="020F0502020204030204" pitchFamily="34" charset="0"/>
            </a:endParaRPr>
          </a:p>
          <a:p>
            <a:pPr marR="0" lvl="0">
              <a:lnSpc>
                <a:spcPct val="107000"/>
              </a:lnSpc>
              <a:spcBef>
                <a:spcPts val="0"/>
              </a:spcBef>
              <a:spcAft>
                <a:spcPts val="1865"/>
              </a:spcAft>
            </a:pPr>
            <a:endParaRPr lang="en-US" sz="32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1865"/>
              </a:spcAft>
              <a:buFont typeface="Wingdings" panose="05000000000000000000" pitchFamily="2" charset="2"/>
              <a:buChar char=""/>
            </a:pPr>
            <a:r>
              <a:rPr lang="en-US" sz="1600" dirty="0">
                <a:effectLst/>
                <a:latin typeface="Arial" panose="020B0604020202020204" pitchFamily="34" charset="0"/>
                <a:ea typeface="Times New Roman" panose="02020603050405020304" pitchFamily="18" charset="0"/>
              </a:rPr>
              <a:t>Software:</a:t>
            </a:r>
            <a:endParaRPr lang="en-US" sz="1600" dirty="0">
              <a:effectLst/>
              <a:latin typeface="Calibri" panose="020F0502020204030204" pitchFamily="34" charset="0"/>
              <a:ea typeface="Calibri" panose="020F0502020204030204" pitchFamily="34" charset="0"/>
            </a:endParaRPr>
          </a:p>
          <a:p>
            <a:pPr marL="1143000" marR="0" lvl="2" indent="-228600">
              <a:lnSpc>
                <a:spcPct val="107000"/>
              </a:lnSpc>
              <a:spcBef>
                <a:spcPts val="0"/>
              </a:spcBef>
              <a:spcAft>
                <a:spcPts val="1865"/>
              </a:spcAft>
              <a:buFont typeface="Wingdings" panose="05000000000000000000" pitchFamily="2" charset="2"/>
              <a:buChar char=""/>
            </a:pPr>
            <a:r>
              <a:rPr lang="en-US" sz="1600" dirty="0">
                <a:effectLst/>
                <a:latin typeface="Arial" panose="020B0604020202020204" pitchFamily="34" charset="0"/>
                <a:ea typeface="Times New Roman" panose="02020603050405020304" pitchFamily="18" charset="0"/>
              </a:rPr>
              <a:t>Google Colab </a:t>
            </a:r>
            <a:endParaRPr lang="en-US" sz="1600" dirty="0">
              <a:effectLst/>
              <a:latin typeface="Calibri" panose="020F0502020204030204" pitchFamily="34" charset="0"/>
              <a:ea typeface="Calibri" panose="020F0502020204030204" pitchFamily="34" charset="0"/>
            </a:endParaRPr>
          </a:p>
          <a:p>
            <a:pPr marL="1143000" marR="0" lvl="2" indent="-228600">
              <a:lnSpc>
                <a:spcPct val="107000"/>
              </a:lnSpc>
              <a:spcBef>
                <a:spcPts val="0"/>
              </a:spcBef>
              <a:spcAft>
                <a:spcPts val="1865"/>
              </a:spcAft>
              <a:buFont typeface="Wingdings" panose="05000000000000000000" pitchFamily="2" charset="2"/>
              <a:buChar char=""/>
            </a:pPr>
            <a:r>
              <a:rPr lang="en-US" sz="1600" dirty="0">
                <a:effectLst/>
                <a:latin typeface="Arial" panose="020B0604020202020204" pitchFamily="34" charset="0"/>
                <a:ea typeface="Times New Roman" panose="02020603050405020304" pitchFamily="18" charset="0"/>
              </a:rPr>
              <a:t>MS Excel</a:t>
            </a: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434306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2762-EE5C-E0AE-AE91-B7DD937B128F}"/>
              </a:ext>
            </a:extLst>
          </p:cNvPr>
          <p:cNvSpPr>
            <a:spLocks noGrp="1"/>
          </p:cNvSpPr>
          <p:nvPr>
            <p:ph type="title"/>
          </p:nvPr>
        </p:nvSpPr>
        <p:spPr>
          <a:xfrm>
            <a:off x="188831" y="1022179"/>
            <a:ext cx="9613861" cy="1080938"/>
          </a:xfrm>
        </p:spPr>
        <p:txBody>
          <a:bodyPr/>
          <a:lstStyle/>
          <a:p>
            <a:r>
              <a:rPr lang="en-US" sz="3200" b="1" i="1" dirty="0">
                <a:uFill>
                  <a:solidFill>
                    <a:srgbClr val="000000"/>
                  </a:solidFill>
                </a:uFill>
                <a:latin typeface="Arial" panose="020B0604020202020204" pitchFamily="34" charset="0"/>
                <a:cs typeface="Arial" panose="020B0604020202020204" pitchFamily="34" charset="0"/>
              </a:rPr>
              <a:t>Testing Technologies Used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ADD2FDC7-2065-BAA0-EA37-67AD42D86184}"/>
              </a:ext>
            </a:extLst>
          </p:cNvPr>
          <p:cNvSpPr txBox="1"/>
          <p:nvPr/>
        </p:nvSpPr>
        <p:spPr>
          <a:xfrm>
            <a:off x="274320" y="2377437"/>
            <a:ext cx="9006840" cy="3912161"/>
          </a:xfrm>
          <a:prstGeom prst="rect">
            <a:avLst/>
          </a:prstGeom>
          <a:noFill/>
        </p:spPr>
        <p:txBody>
          <a:bodyPr wrap="square">
            <a:spAutoFit/>
          </a:bodyPr>
          <a:lstStyle/>
          <a:p>
            <a:pPr marL="0" marR="0">
              <a:lnSpc>
                <a:spcPct val="107000"/>
              </a:lnSpc>
              <a:spcBef>
                <a:spcPts val="0"/>
              </a:spcBef>
              <a:spcAft>
                <a:spcPts val="1865"/>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Data Analysis is the technique to collect, transform, and organize data to make future predictions, and make informed data-driven decisions. It also helps to find possible solutions for a business problem. There are six steps for Data Analysis. They are: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1865"/>
              </a:spcAft>
            </a:pPr>
            <a:r>
              <a:rPr lang="en-US" sz="1600" dirty="0">
                <a:effectLst/>
                <a:latin typeface="Arial" panose="020B0604020202020204" pitchFamily="34" charset="0"/>
                <a:ea typeface="Calibri" panose="020F0502020204030204" pitchFamily="34" charset="0"/>
              </a:rPr>
              <a:t>1.    Ask or Specify Data Requirements</a:t>
            </a:r>
            <a:endParaRPr lang="en-US" sz="16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1865"/>
              </a:spcAft>
              <a:buAutoNum type="arabicPeriod" startAt="2"/>
            </a:pPr>
            <a:r>
              <a:rPr lang="en-US" sz="1600" dirty="0">
                <a:effectLst/>
                <a:latin typeface="Arial" panose="020B0604020202020204" pitchFamily="34" charset="0"/>
                <a:ea typeface="Calibri" panose="020F0502020204030204" pitchFamily="34" charset="0"/>
              </a:rPr>
              <a:t>Prepare or Collect Data </a:t>
            </a:r>
            <a:endParaRPr lang="en-US" sz="1600" dirty="0">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1865"/>
              </a:spcAft>
              <a:buAutoNum type="arabicPeriod" startAt="2"/>
            </a:pPr>
            <a:r>
              <a:rPr lang="en-US" sz="1600" dirty="0">
                <a:effectLst/>
                <a:latin typeface="Arial" panose="020B0604020202020204" pitchFamily="34" charset="0"/>
                <a:ea typeface="Calibri" panose="020F0502020204030204" pitchFamily="34" charset="0"/>
              </a:rPr>
              <a:t>Clean and Process</a:t>
            </a:r>
            <a:endParaRPr lang="en-US" sz="1600" dirty="0">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1865"/>
              </a:spcAft>
              <a:buAutoNum type="arabicPeriod" startAt="2"/>
            </a:pPr>
            <a:r>
              <a:rPr lang="en-US" sz="1600" dirty="0">
                <a:effectLst/>
                <a:latin typeface="Arial" panose="020B0604020202020204" pitchFamily="34" charset="0"/>
                <a:ea typeface="Calibri" panose="020F0502020204030204" pitchFamily="34" charset="0"/>
              </a:rPr>
              <a:t>Analyze</a:t>
            </a:r>
            <a:endParaRPr lang="en-US" sz="1600" dirty="0">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1865"/>
              </a:spcAft>
              <a:buAutoNum type="arabicPeriod" startAt="2"/>
            </a:pPr>
            <a:r>
              <a:rPr lang="en-US" sz="1600" dirty="0">
                <a:effectLst/>
                <a:latin typeface="Arial" panose="020B0604020202020204" pitchFamily="34" charset="0"/>
                <a:ea typeface="Calibri" panose="020F0502020204030204" pitchFamily="34" charset="0"/>
              </a:rPr>
              <a:t>Share</a:t>
            </a:r>
            <a:endParaRPr lang="en-US" sz="1600" dirty="0">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1865"/>
              </a:spcAft>
              <a:buAutoNum type="arabicPeriod" startAt="2"/>
            </a:pPr>
            <a:r>
              <a:rPr lang="en-US" sz="1600" dirty="0">
                <a:effectLst/>
                <a:latin typeface="Arial" panose="020B0604020202020204" pitchFamily="34" charset="0"/>
                <a:ea typeface="Calibri" panose="020F0502020204030204" pitchFamily="34" charset="0"/>
              </a:rPr>
              <a:t>Act or Report</a:t>
            </a: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28086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2762-EE5C-E0AE-AE91-B7DD937B128F}"/>
              </a:ext>
            </a:extLst>
          </p:cNvPr>
          <p:cNvSpPr>
            <a:spLocks noGrp="1"/>
          </p:cNvSpPr>
          <p:nvPr>
            <p:ph type="title"/>
          </p:nvPr>
        </p:nvSpPr>
        <p:spPr>
          <a:xfrm>
            <a:off x="188831" y="1022179"/>
            <a:ext cx="9613861" cy="1080938"/>
          </a:xfrm>
        </p:spPr>
        <p:txBody>
          <a:bodyPr/>
          <a:lstStyle/>
          <a:p>
            <a:r>
              <a:rPr lang="en-US" sz="3200" b="1" i="1" dirty="0">
                <a:uFill>
                  <a:solidFill>
                    <a:srgbClr val="000000"/>
                  </a:solidFill>
                </a:uFill>
                <a:latin typeface="Arial" panose="020B0604020202020204" pitchFamily="34" charset="0"/>
                <a:cs typeface="Arial" panose="020B0604020202020204" pitchFamily="34" charset="0"/>
              </a:rPr>
              <a:t>Testing Technologies Used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ADD2FDC7-2065-BAA0-EA37-67AD42D86184}"/>
              </a:ext>
            </a:extLst>
          </p:cNvPr>
          <p:cNvSpPr txBox="1"/>
          <p:nvPr/>
        </p:nvSpPr>
        <p:spPr>
          <a:xfrm>
            <a:off x="0" y="1889757"/>
            <a:ext cx="9006840" cy="5147178"/>
          </a:xfrm>
          <a:prstGeom prst="rect">
            <a:avLst/>
          </a:prstGeom>
          <a:noFill/>
        </p:spPr>
        <p:txBody>
          <a:bodyPr wrap="square">
            <a:spAutoFit/>
          </a:bodyPr>
          <a:lstStyle/>
          <a:p>
            <a:pPr marL="228600" marR="0" algn="just">
              <a:lnSpc>
                <a:spcPct val="200000"/>
              </a:lnSpc>
              <a:spcBef>
                <a:spcPts val="0"/>
              </a:spcBef>
              <a:spcAft>
                <a:spcPts val="0"/>
              </a:spcAft>
              <a:tabLst>
                <a:tab pos="695325" algn="l"/>
              </a:tabLst>
            </a:pPr>
            <a:r>
              <a:rPr lang="en-US" sz="1600" dirty="0">
                <a:effectLst/>
                <a:latin typeface="Arial" panose="020B0604020202020204" pitchFamily="34" charset="0"/>
                <a:ea typeface="Times New Roman" panose="02020603050405020304" pitchFamily="18" charset="0"/>
              </a:rPr>
              <a:t>Some of the tools and technologies that can be used for working on a real project with Python on the COVID-19 dataset are:</a:t>
            </a:r>
            <a:endParaRPr lang="en-US" sz="1600" dirty="0">
              <a:latin typeface="Times New Roman" panose="02020603050405020304" pitchFamily="18" charset="0"/>
              <a:ea typeface="Times New Roman" panose="02020603050405020304" pitchFamily="18" charset="0"/>
            </a:endParaRPr>
          </a:p>
          <a:p>
            <a:pPr marL="514350" marR="0" indent="-285750" algn="just">
              <a:lnSpc>
                <a:spcPct val="200000"/>
              </a:lnSpc>
              <a:spcBef>
                <a:spcPts val="0"/>
              </a:spcBef>
              <a:spcAft>
                <a:spcPts val="0"/>
              </a:spcAft>
              <a:buFont typeface="Arial" panose="020B0604020202020204" pitchFamily="34" charset="0"/>
              <a:buChar char="•"/>
              <a:tabLst>
                <a:tab pos="695325" algn="l"/>
              </a:tabLst>
            </a:pPr>
            <a:r>
              <a:rPr lang="en-US" sz="1600" b="1" dirty="0">
                <a:effectLst/>
                <a:latin typeface="Arial" panose="020B0604020202020204" pitchFamily="34" charset="0"/>
                <a:ea typeface="Times New Roman" panose="02020603050405020304" pitchFamily="18" charset="0"/>
              </a:rPr>
              <a:t>Python:</a:t>
            </a:r>
            <a:r>
              <a:rPr lang="en-US" sz="1600" dirty="0">
                <a:effectLst/>
                <a:latin typeface="Arial" panose="020B0604020202020204" pitchFamily="34" charset="0"/>
                <a:ea typeface="Times New Roman" panose="02020603050405020304" pitchFamily="18" charset="0"/>
              </a:rPr>
              <a:t> </a:t>
            </a:r>
          </a:p>
          <a:p>
            <a:pPr marL="228600" marR="0" algn="just">
              <a:lnSpc>
                <a:spcPct val="200000"/>
              </a:lnSpc>
              <a:spcBef>
                <a:spcPts val="0"/>
              </a:spcBef>
              <a:spcAft>
                <a:spcPts val="0"/>
              </a:spcAft>
              <a:tabLst>
                <a:tab pos="695325" algn="l"/>
              </a:tabLst>
            </a:pPr>
            <a:r>
              <a:rPr lang="en-US" sz="1600" dirty="0">
                <a:effectLst/>
                <a:latin typeface="Arial" panose="020B0604020202020204" pitchFamily="34" charset="0"/>
                <a:ea typeface="Times New Roman" panose="02020603050405020304" pitchFamily="18" charset="0"/>
              </a:rPr>
              <a:t>Python is a popular programming language used for data analysis, machine learning, and scientific computing.</a:t>
            </a:r>
          </a:p>
          <a:p>
            <a:pPr marL="514350" indent="-285750" algn="just">
              <a:lnSpc>
                <a:spcPct val="200000"/>
              </a:lnSpc>
              <a:buFont typeface="Arial" panose="020B0604020202020204" pitchFamily="34" charset="0"/>
              <a:buChar char="•"/>
              <a:tabLst>
                <a:tab pos="695325" algn="l"/>
              </a:tabLst>
            </a:pPr>
            <a:r>
              <a:rPr lang="en-US" sz="1600" b="1" dirty="0">
                <a:effectLst/>
                <a:latin typeface="Arial" panose="020B0604020202020204" pitchFamily="34" charset="0"/>
                <a:ea typeface="Times New Roman" panose="02020603050405020304" pitchFamily="18" charset="0"/>
              </a:rPr>
              <a:t>Colab Notebook</a:t>
            </a:r>
            <a:r>
              <a:rPr lang="en-US" sz="1600" dirty="0">
                <a:effectLst/>
                <a:latin typeface="Arial" panose="020B0604020202020204" pitchFamily="34" charset="0"/>
                <a:ea typeface="Times New Roman" panose="02020603050405020304" pitchFamily="18" charset="0"/>
              </a:rPr>
              <a:t>:</a:t>
            </a:r>
          </a:p>
          <a:p>
            <a:pPr marL="228600" algn="just">
              <a:lnSpc>
                <a:spcPct val="200000"/>
              </a:lnSpc>
              <a:tabLst>
                <a:tab pos="695325" algn="l"/>
              </a:tabLst>
            </a:pPr>
            <a:r>
              <a:rPr lang="en-US" sz="1600" dirty="0">
                <a:latin typeface="Arial" panose="020B0604020202020204" pitchFamily="34" charset="0"/>
                <a:ea typeface="Times New Roman" panose="02020603050405020304" pitchFamily="18" charset="0"/>
              </a:rPr>
              <a:t>C</a:t>
            </a:r>
            <a:r>
              <a:rPr lang="en-US" sz="1600" dirty="0">
                <a:effectLst/>
                <a:latin typeface="Arial" panose="020B0604020202020204" pitchFamily="34" charset="0"/>
                <a:ea typeface="Times New Roman" panose="02020603050405020304" pitchFamily="18" charset="0"/>
              </a:rPr>
              <a:t>olab Notebook is an open-source web application that allows you to create and share documents that contain live code, equations, visualizations, and narrative text.</a:t>
            </a:r>
          </a:p>
          <a:p>
            <a:pPr marL="514350" indent="-285750" algn="just">
              <a:lnSpc>
                <a:spcPct val="200000"/>
              </a:lnSpc>
              <a:buFont typeface="Arial" panose="020B0604020202020204" pitchFamily="34" charset="0"/>
              <a:buChar char="•"/>
              <a:tabLst>
                <a:tab pos="695325" algn="l"/>
              </a:tabLst>
            </a:pPr>
            <a:r>
              <a:rPr lang="en-US" sz="1600" b="1" dirty="0">
                <a:effectLst/>
                <a:latin typeface="Arial" panose="020B0604020202020204" pitchFamily="34" charset="0"/>
                <a:ea typeface="Times New Roman" panose="02020603050405020304" pitchFamily="18" charset="0"/>
              </a:rPr>
              <a:t>Pandas:</a:t>
            </a:r>
            <a:endParaRPr lang="en-US" sz="1600" b="1" dirty="0">
              <a:latin typeface="Times New Roman" panose="02020603050405020304" pitchFamily="18" charset="0"/>
              <a:ea typeface="Times New Roman" panose="02020603050405020304" pitchFamily="18" charset="0"/>
            </a:endParaRPr>
          </a:p>
          <a:p>
            <a:pPr marL="228600" algn="just">
              <a:lnSpc>
                <a:spcPct val="200000"/>
              </a:lnSpc>
              <a:tabLst>
                <a:tab pos="695325" algn="l"/>
              </a:tabLst>
            </a:pPr>
            <a:r>
              <a:rPr lang="en-US" sz="1600" dirty="0">
                <a:effectLst/>
                <a:latin typeface="Arial" panose="020B0604020202020204" pitchFamily="34" charset="0"/>
                <a:ea typeface="Times New Roman" panose="02020603050405020304" pitchFamily="18" charset="0"/>
              </a:rPr>
              <a:t>Pandas is a Python library used for data manipulation and analysis.</a:t>
            </a:r>
            <a:endParaRPr lang="en-US" sz="1600" dirty="0">
              <a:effectLst/>
              <a:latin typeface="Times New Roman" panose="02020603050405020304" pitchFamily="18" charset="0"/>
              <a:ea typeface="Times New Roman" panose="02020603050405020304" pitchFamily="18" charset="0"/>
            </a:endParaRPr>
          </a:p>
          <a:p>
            <a:pPr marR="0" lvl="0" algn="just">
              <a:lnSpc>
                <a:spcPct val="200000"/>
              </a:lnSpc>
              <a:spcBef>
                <a:spcPts val="0"/>
              </a:spcBef>
              <a:spcAft>
                <a:spcPts val="0"/>
              </a:spcAft>
              <a:tabLst>
                <a:tab pos="457200" algn="l"/>
                <a:tab pos="695325" algn="l"/>
              </a:tabLst>
            </a:pPr>
            <a:endParaRPr lang="en-US" sz="5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89054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2762-EE5C-E0AE-AE91-B7DD937B128F}"/>
              </a:ext>
            </a:extLst>
          </p:cNvPr>
          <p:cNvSpPr>
            <a:spLocks noGrp="1"/>
          </p:cNvSpPr>
          <p:nvPr>
            <p:ph type="title"/>
          </p:nvPr>
        </p:nvSpPr>
        <p:spPr>
          <a:xfrm>
            <a:off x="188831" y="1022179"/>
            <a:ext cx="9613861" cy="1080938"/>
          </a:xfrm>
        </p:spPr>
        <p:txBody>
          <a:bodyPr/>
          <a:lstStyle/>
          <a:p>
            <a:r>
              <a:rPr lang="en-US" sz="3200" b="1" i="1" dirty="0">
                <a:uFill>
                  <a:solidFill>
                    <a:srgbClr val="000000"/>
                  </a:solidFill>
                </a:uFill>
                <a:latin typeface="Arial" panose="020B0604020202020204" pitchFamily="34" charset="0"/>
                <a:cs typeface="Arial" panose="020B0604020202020204" pitchFamily="34" charset="0"/>
              </a:rPr>
              <a:t>Testing Technologies Used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TextBox 6">
            <a:extLst>
              <a:ext uri="{FF2B5EF4-FFF2-40B4-BE49-F238E27FC236}">
                <a16:creationId xmlns:a16="http://schemas.microsoft.com/office/drawing/2014/main" id="{ADD2FDC7-2065-BAA0-EA37-67AD42D86184}"/>
              </a:ext>
            </a:extLst>
          </p:cNvPr>
          <p:cNvSpPr txBox="1"/>
          <p:nvPr/>
        </p:nvSpPr>
        <p:spPr>
          <a:xfrm>
            <a:off x="188831" y="1897377"/>
            <a:ext cx="11469769" cy="5237075"/>
          </a:xfrm>
          <a:prstGeom prst="rect">
            <a:avLst/>
          </a:prstGeom>
          <a:noFill/>
        </p:spPr>
        <p:txBody>
          <a:bodyPr wrap="square">
            <a:spAutoFit/>
          </a:bodyPr>
          <a:lstStyle/>
          <a:p>
            <a:pPr marL="285750" indent="-285750" algn="just">
              <a:lnSpc>
                <a:spcPct val="200000"/>
              </a:lnSpc>
              <a:buFont typeface="Arial" panose="020B0604020202020204" pitchFamily="34" charset="0"/>
              <a:buChar char="•"/>
              <a:tabLst>
                <a:tab pos="457200" algn="l"/>
                <a:tab pos="695325" algn="l"/>
              </a:tabLst>
            </a:pPr>
            <a:r>
              <a:rPr lang="en-US" sz="1600" b="1" dirty="0">
                <a:latin typeface="Arial" panose="020B0604020202020204" pitchFamily="34" charset="0"/>
              </a:rPr>
              <a:t>NumPy: </a:t>
            </a:r>
          </a:p>
          <a:p>
            <a:pPr algn="just">
              <a:lnSpc>
                <a:spcPct val="200000"/>
              </a:lnSpc>
              <a:tabLst>
                <a:tab pos="457200" algn="l"/>
                <a:tab pos="695325" algn="l"/>
              </a:tabLst>
            </a:pPr>
            <a:r>
              <a:rPr lang="en-US" sz="1600" dirty="0">
                <a:effectLst/>
                <a:latin typeface="Arial" panose="020B0604020202020204" pitchFamily="34" charset="0"/>
                <a:ea typeface="Times New Roman" panose="02020603050405020304" pitchFamily="18" charset="0"/>
              </a:rPr>
              <a:t>NumPy is a Python library used for numerical computing.</a:t>
            </a:r>
            <a:endParaRPr lang="en-US" sz="1600" b="1" dirty="0">
              <a:latin typeface="Arial" panose="020B0604020202020204" pitchFamily="34" charset="0"/>
            </a:endParaRPr>
          </a:p>
          <a:p>
            <a:pPr marL="285750" indent="-285750" algn="just">
              <a:lnSpc>
                <a:spcPct val="200000"/>
              </a:lnSpc>
              <a:buFont typeface="Arial" panose="020B0604020202020204" pitchFamily="34" charset="0"/>
              <a:buChar char="•"/>
              <a:tabLst>
                <a:tab pos="457200" algn="l"/>
                <a:tab pos="695325" algn="l"/>
              </a:tabLst>
            </a:pPr>
            <a:r>
              <a:rPr lang="en-US" sz="1600" b="1" dirty="0">
                <a:effectLst/>
                <a:latin typeface="Arial" panose="020B0604020202020204" pitchFamily="34" charset="0"/>
                <a:ea typeface="Times New Roman" panose="02020603050405020304" pitchFamily="18" charset="0"/>
              </a:rPr>
              <a:t>Matplotlib:</a:t>
            </a:r>
          </a:p>
          <a:p>
            <a:pPr algn="just">
              <a:lnSpc>
                <a:spcPct val="200000"/>
              </a:lnSpc>
              <a:tabLst>
                <a:tab pos="457200" algn="l"/>
                <a:tab pos="695325" algn="l"/>
              </a:tabLst>
            </a:pPr>
            <a:r>
              <a:rPr lang="en-US" sz="1600" dirty="0">
                <a:effectLst/>
                <a:latin typeface="Arial" panose="020B0604020202020204" pitchFamily="34" charset="0"/>
                <a:ea typeface="Times New Roman" panose="02020603050405020304" pitchFamily="18" charset="0"/>
              </a:rPr>
              <a:t>Matplotlib is a Python library used for data visualization.</a:t>
            </a:r>
            <a:endParaRPr lang="en-US" sz="1600" b="1" dirty="0">
              <a:effectLst/>
              <a:latin typeface="Arial" panose="020B0604020202020204" pitchFamily="34" charset="0"/>
              <a:ea typeface="Times New Roman" panose="02020603050405020304" pitchFamily="18" charset="0"/>
            </a:endParaRPr>
          </a:p>
          <a:p>
            <a:pPr marL="285750" indent="-285750" algn="just">
              <a:lnSpc>
                <a:spcPct val="200000"/>
              </a:lnSpc>
              <a:buFont typeface="Arial" panose="020B0604020202020204" pitchFamily="34" charset="0"/>
              <a:buChar char="•"/>
              <a:tabLst>
                <a:tab pos="457200" algn="l"/>
                <a:tab pos="695325" algn="l"/>
              </a:tabLst>
            </a:pPr>
            <a:r>
              <a:rPr lang="en-US" sz="1600" b="1" dirty="0">
                <a:effectLst/>
                <a:latin typeface="Arial" panose="020B0604020202020204" pitchFamily="34" charset="0"/>
                <a:ea typeface="Times New Roman" panose="02020603050405020304" pitchFamily="18" charset="0"/>
              </a:rPr>
              <a:t>Seaborn</a:t>
            </a:r>
            <a:r>
              <a:rPr lang="en-US" sz="1600" dirty="0">
                <a:effectLst/>
                <a:latin typeface="Arial" panose="020B0604020202020204" pitchFamily="34" charset="0"/>
                <a:ea typeface="Times New Roman" panose="02020603050405020304" pitchFamily="18" charset="0"/>
              </a:rPr>
              <a:t>:</a:t>
            </a:r>
          </a:p>
          <a:p>
            <a:pPr algn="just">
              <a:lnSpc>
                <a:spcPct val="200000"/>
              </a:lnSpc>
              <a:tabLst>
                <a:tab pos="457200" algn="l"/>
                <a:tab pos="695325" algn="l"/>
              </a:tabLst>
            </a:pPr>
            <a:r>
              <a:rPr lang="en-US" sz="1600" dirty="0">
                <a:effectLst/>
                <a:latin typeface="Arial" panose="020B0604020202020204" pitchFamily="34" charset="0"/>
                <a:ea typeface="Times New Roman" panose="02020603050405020304" pitchFamily="18" charset="0"/>
              </a:rPr>
              <a:t>Seaborn is a Python library based on Matplotlib that provides a high-level interface for creating informative and attractive statistical graphics.</a:t>
            </a:r>
          </a:p>
          <a:p>
            <a:pPr algn="just">
              <a:lnSpc>
                <a:spcPct val="200000"/>
              </a:lnSpc>
              <a:tabLst>
                <a:tab pos="457200" algn="l"/>
                <a:tab pos="695325" algn="l"/>
              </a:tabLst>
            </a:pPr>
            <a:endParaRPr lang="en-US" sz="1600" dirty="0">
              <a:effectLst/>
              <a:latin typeface="Times New Roman" panose="02020603050405020304" pitchFamily="18" charset="0"/>
              <a:ea typeface="Times New Roman" panose="02020603050405020304" pitchFamily="18" charset="0"/>
            </a:endParaRPr>
          </a:p>
          <a:p>
            <a:pPr marL="0" marR="0" algn="just">
              <a:lnSpc>
                <a:spcPct val="200000"/>
              </a:lnSpc>
              <a:spcBef>
                <a:spcPts val="0"/>
              </a:spcBef>
              <a:spcAft>
                <a:spcPts val="0"/>
              </a:spcAft>
              <a:tabLst>
                <a:tab pos="695325" algn="l"/>
              </a:tabLst>
            </a:pPr>
            <a:r>
              <a:rPr lang="en-US" sz="1600" dirty="0">
                <a:latin typeface="Arial" panose="020B0604020202020204" pitchFamily="34" charset="0"/>
              </a:rPr>
              <a:t>These tools and technologies can help you to effectively work on the COVID-19 dataset and create meaningful visualizations, analyses, and models to better understand the pandemic.</a:t>
            </a:r>
          </a:p>
          <a:p>
            <a:pPr marR="0" lvl="0">
              <a:lnSpc>
                <a:spcPct val="107000"/>
              </a:lnSpc>
              <a:spcBef>
                <a:spcPts val="0"/>
              </a:spcBef>
              <a:spcAft>
                <a:spcPts val="1865"/>
              </a:spcAft>
            </a:pP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42774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3423-7D98-A40F-BCD2-0CCF9AD168A6}"/>
              </a:ext>
            </a:extLst>
          </p:cNvPr>
          <p:cNvSpPr>
            <a:spLocks noGrp="1"/>
          </p:cNvSpPr>
          <p:nvPr>
            <p:ph type="title"/>
          </p:nvPr>
        </p:nvSpPr>
        <p:spPr>
          <a:xfrm>
            <a:off x="369737" y="974208"/>
            <a:ext cx="9613861" cy="1080938"/>
          </a:xfrm>
        </p:spPr>
        <p:txBody>
          <a:bodyPr>
            <a:normAutofit/>
          </a:bodyPr>
          <a:lstStyle/>
          <a:p>
            <a:r>
              <a:rPr lang="en-US" sz="3200" b="1" i="1" dirty="0">
                <a:uFill>
                  <a:solidFill>
                    <a:srgbClr val="000000"/>
                  </a:solidFill>
                </a:uFill>
                <a:latin typeface="Arial" panose="020B0604020202020204" pitchFamily="34" charset="0"/>
                <a:cs typeface="Arial" panose="020B0604020202020204" pitchFamily="34" charset="0"/>
              </a:rPr>
              <a:t>What Contribution Would the Project Make?</a:t>
            </a:r>
            <a:br>
              <a:rPr lang="en-US" sz="3200" b="1" i="1" dirty="0">
                <a:uFill>
                  <a:solidFill>
                    <a:srgbClr val="000000"/>
                  </a:solidFill>
                </a:uFill>
                <a:latin typeface="Arial" panose="020B0604020202020204" pitchFamily="34" charset="0"/>
                <a:cs typeface="Arial" panose="020B0604020202020204" pitchFamily="34" charset="0"/>
              </a:rPr>
            </a:br>
            <a:endParaRPr lang="en-US" sz="3200" b="1" i="1" dirty="0">
              <a:uFill>
                <a:solidFill>
                  <a:srgbClr val="000000"/>
                </a:solidFill>
              </a:u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7021FAD-D4A0-642B-6BC2-AC0790BFB201}"/>
              </a:ext>
            </a:extLst>
          </p:cNvPr>
          <p:cNvSpPr txBox="1"/>
          <p:nvPr/>
        </p:nvSpPr>
        <p:spPr>
          <a:xfrm>
            <a:off x="-174929" y="1905550"/>
            <a:ext cx="11997192" cy="4872937"/>
          </a:xfrm>
          <a:prstGeom prst="rect">
            <a:avLst/>
          </a:prstGeom>
          <a:noFill/>
        </p:spPr>
        <p:txBody>
          <a:bodyPr wrap="square">
            <a:spAutoFit/>
          </a:bodyPr>
          <a:lstStyle/>
          <a:p>
            <a:pPr marL="457200" marR="0">
              <a:lnSpc>
                <a:spcPct val="200000"/>
              </a:lnSpc>
              <a:spcBef>
                <a:spcPts val="0"/>
              </a:spcBef>
              <a:spcAft>
                <a:spcPts val="800"/>
              </a:spcAft>
              <a:tabLst>
                <a:tab pos="695325" algn="l"/>
              </a:tabLst>
            </a:pPr>
            <a:r>
              <a:rPr lang="en-US" sz="1400" dirty="0">
                <a:effectLst/>
                <a:latin typeface="Arial" panose="020B0604020202020204" pitchFamily="34" charset="0"/>
                <a:ea typeface="Calibri" panose="020F0502020204030204" pitchFamily="34" charset="0"/>
                <a:cs typeface="Times New Roman" panose="02020603050405020304" pitchFamily="18" charset="0"/>
              </a:rPr>
              <a:t>Working on a real project with Python on the COVID-19 and World Happiness datasets provides an opportunity to gain insights into the relationship between the pandemic and people's well-being. By combining these two datasets, we can analyze the impact of the pandemic on people's happiness and identify patterns and trends that could inform public policy and public health decisions. While there may be limitations to the datasets, a careful analysis of the data can provide valuable insights that can be used to inform future research and decision-making. Overall, this project is a great way to apply data science skills to real-world problems and gain valuable experience working with complex datasets.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200000"/>
              </a:lnSpc>
              <a:spcBef>
                <a:spcPts val="0"/>
              </a:spcBef>
              <a:spcAft>
                <a:spcPts val="800"/>
              </a:spcAft>
              <a:tabLst>
                <a:tab pos="695325" algn="l"/>
              </a:tabLst>
            </a:pPr>
            <a:r>
              <a:rPr lang="en-US" sz="1400" dirty="0">
                <a:effectLst/>
                <a:latin typeface="Arial" panose="020B0604020202020204" pitchFamily="34" charset="0"/>
                <a:ea typeface="Calibri" panose="020F0502020204030204" pitchFamily="34" charset="0"/>
                <a:cs typeface="Times New Roman" panose="02020603050405020304" pitchFamily="18" charset="0"/>
              </a:rPr>
              <a:t>Through this project, the analysis on COVID-19 data has been performed successfully. The analysis on this pandemic spread has been done and compared between different countries. The analysis of confirmed cases, active cases, recovered cases and deaths are done separately to give a clear look on how the virus is spreading, which countries are getting affected mostly and how different countries are recovering. A separate analysis on cases of INDIA has been done and predictions of different cases both around the world and INDIA has been done. At last, the accuracy check using different metrics is performed over all the analysis done in this project.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5323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3423-7D98-A40F-BCD2-0CCF9AD168A6}"/>
              </a:ext>
            </a:extLst>
          </p:cNvPr>
          <p:cNvSpPr>
            <a:spLocks noGrp="1"/>
          </p:cNvSpPr>
          <p:nvPr>
            <p:ph type="title"/>
          </p:nvPr>
        </p:nvSpPr>
        <p:spPr>
          <a:xfrm>
            <a:off x="369737" y="974208"/>
            <a:ext cx="9613861" cy="1080938"/>
          </a:xfrm>
        </p:spPr>
        <p:txBody>
          <a:bodyPr>
            <a:normAutofit/>
          </a:bodyPr>
          <a:lstStyle/>
          <a:p>
            <a:r>
              <a:rPr lang="en-US" sz="3200" b="1" i="1" dirty="0">
                <a:uFill>
                  <a:solidFill>
                    <a:srgbClr val="000000"/>
                  </a:solidFill>
                </a:uFill>
                <a:latin typeface="Arial" panose="020B0604020202020204" pitchFamily="34" charset="0"/>
                <a:cs typeface="Arial" panose="020B0604020202020204" pitchFamily="34" charset="0"/>
              </a:rPr>
              <a:t>What Contribution Would the Project Make?</a:t>
            </a:r>
            <a:br>
              <a:rPr lang="en-US" sz="3200" b="1" i="1" dirty="0">
                <a:uFill>
                  <a:solidFill>
                    <a:srgbClr val="000000"/>
                  </a:solidFill>
                </a:uFill>
                <a:latin typeface="Arial" panose="020B0604020202020204" pitchFamily="34" charset="0"/>
                <a:cs typeface="Arial" panose="020B0604020202020204" pitchFamily="34" charset="0"/>
              </a:rPr>
            </a:br>
            <a:endParaRPr lang="en-US" sz="3200" b="1" i="1" dirty="0">
              <a:uFill>
                <a:solidFill>
                  <a:srgbClr val="000000"/>
                </a:solidFill>
              </a:u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7021FAD-D4A0-642B-6BC2-AC0790BFB201}"/>
              </a:ext>
            </a:extLst>
          </p:cNvPr>
          <p:cNvSpPr txBox="1"/>
          <p:nvPr/>
        </p:nvSpPr>
        <p:spPr>
          <a:xfrm>
            <a:off x="-174929" y="1905550"/>
            <a:ext cx="11997192" cy="4872937"/>
          </a:xfrm>
          <a:prstGeom prst="rect">
            <a:avLst/>
          </a:prstGeom>
          <a:noFill/>
        </p:spPr>
        <p:txBody>
          <a:bodyPr wrap="square">
            <a:spAutoFit/>
          </a:bodyPr>
          <a:lstStyle/>
          <a:p>
            <a:pPr marL="457200" marR="0">
              <a:lnSpc>
                <a:spcPct val="200000"/>
              </a:lnSpc>
              <a:spcBef>
                <a:spcPts val="0"/>
              </a:spcBef>
              <a:spcAft>
                <a:spcPts val="800"/>
              </a:spcAft>
              <a:tabLst>
                <a:tab pos="695325" algn="l"/>
              </a:tabLst>
            </a:pPr>
            <a:r>
              <a:rPr lang="en-US" sz="1400" dirty="0">
                <a:effectLst/>
                <a:latin typeface="Arial" panose="020B0604020202020204" pitchFamily="34" charset="0"/>
                <a:ea typeface="Calibri" panose="020F0502020204030204" pitchFamily="34" charset="0"/>
                <a:cs typeface="Times New Roman" panose="02020603050405020304" pitchFamily="18" charset="0"/>
              </a:rPr>
              <a:t>Working on a real project with Python on the COVID-19 and World Happiness datasets provides an opportunity to gain insights into the relationship between the pandemic and people's well-being. By combining these two datasets, we can analyze the impact of the pandemic on people's happiness and identify patterns and trends that could inform public policy and public health decisions. While there may be limitations to the datasets, a careful analysis of the data can provide valuable insights that can be used to inform future research and decision-making. Overall, this project is a great way to apply data science skills to real-world problems and gain valuable experience working with complex datasets.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200000"/>
              </a:lnSpc>
              <a:spcBef>
                <a:spcPts val="0"/>
              </a:spcBef>
              <a:spcAft>
                <a:spcPts val="800"/>
              </a:spcAft>
              <a:tabLst>
                <a:tab pos="695325" algn="l"/>
              </a:tabLst>
            </a:pPr>
            <a:r>
              <a:rPr lang="en-US" sz="1400" dirty="0">
                <a:effectLst/>
                <a:latin typeface="Arial" panose="020B0604020202020204" pitchFamily="34" charset="0"/>
                <a:ea typeface="Calibri" panose="020F0502020204030204" pitchFamily="34" charset="0"/>
                <a:cs typeface="Times New Roman" panose="02020603050405020304" pitchFamily="18" charset="0"/>
              </a:rPr>
              <a:t>Through this project, the analysis on COVID-19 data has been performed successfully. The analysis on this pandemic spread has been done and compared between different countries. The analysis of confirmed cases, active cases, recovered cases and deaths are done separately to give a clear look on how the virus is spreading, which countries are getting affected mostly and how different countries are recovering. A separate analysis on cases of INDIA has been done and predictions of different cases both around the world and INDIA has been done. At last, the accuracy check using different metrics is performed over all the analysis done in this project.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0473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8620010-0FD1-23ED-9B2F-15E2F6C00C9E}"/>
              </a:ext>
            </a:extLst>
          </p:cNvPr>
          <p:cNvSpPr/>
          <p:nvPr/>
        </p:nvSpPr>
        <p:spPr>
          <a:xfrm>
            <a:off x="3665744" y="3253582"/>
            <a:ext cx="331796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1271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FA20-86C0-FF3D-060E-88DE33DBB52D}"/>
              </a:ext>
            </a:extLst>
          </p:cNvPr>
          <p:cNvSpPr>
            <a:spLocks noGrp="1"/>
          </p:cNvSpPr>
          <p:nvPr>
            <p:ph type="title"/>
          </p:nvPr>
        </p:nvSpPr>
        <p:spPr>
          <a:xfrm>
            <a:off x="600311" y="993258"/>
            <a:ext cx="9613861" cy="1080938"/>
          </a:xfrm>
        </p:spPr>
        <p:txBody>
          <a:bodyPr/>
          <a:lstStyle/>
          <a:p>
            <a:r>
              <a:rPr lang="en-US" sz="3200" b="1" i="1" u="sng" dirty="0">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Problem</a:t>
            </a:r>
            <a:r>
              <a:rPr lang="en-US" sz="2800" b="1" i="1" u="sng" dirty="0">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 </a:t>
            </a:r>
            <a:r>
              <a:rPr lang="en-US" sz="3200" b="1" i="1" u="sng" dirty="0">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Statements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5A7C9EAD-790B-5A6B-36F9-FA761F595FEA}"/>
              </a:ext>
            </a:extLst>
          </p:cNvPr>
          <p:cNvSpPr txBox="1"/>
          <p:nvPr/>
        </p:nvSpPr>
        <p:spPr>
          <a:xfrm>
            <a:off x="256761" y="2606578"/>
            <a:ext cx="11678477" cy="2937535"/>
          </a:xfrm>
          <a:prstGeom prst="rect">
            <a:avLst/>
          </a:prstGeom>
          <a:noFill/>
        </p:spPr>
        <p:txBody>
          <a:bodyPr wrap="square">
            <a:spAutoFit/>
          </a:bodyPr>
          <a:lstStyle/>
          <a:p>
            <a:pPr marL="214630" marR="0">
              <a:lnSpc>
                <a:spcPct val="107000"/>
              </a:lnSpc>
              <a:spcBef>
                <a:spcPts val="0"/>
              </a:spcBef>
              <a:spcAft>
                <a:spcPts val="1865"/>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On 31 December 2019, in the city of Wuhan (CHINA), a cluster of cases of pneumonia of unknown cause was reported to World Health Organisation. In January 2020, a previously unknown new virus was identified, subsequently named 2019 novel corona virus. WHO has declared the COVID-19 as a </a:t>
            </a: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pandemic.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14630" marR="0">
              <a:lnSpc>
                <a:spcPct val="107000"/>
              </a:lnSpc>
              <a:spcBef>
                <a:spcPts val="0"/>
              </a:spcBef>
              <a:spcAft>
                <a:spcPts val="1865"/>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A </a:t>
            </a: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pandemic</a:t>
            </a:r>
            <a:r>
              <a:rPr lang="en-US" sz="1600" dirty="0">
                <a:effectLst/>
                <a:latin typeface="Arial" panose="020B0604020202020204" pitchFamily="34" charset="0"/>
                <a:ea typeface="Times New Roman" panose="02020603050405020304" pitchFamily="18" charset="0"/>
                <a:cs typeface="Times New Roman" panose="02020603050405020304" pitchFamily="18" charset="0"/>
              </a:rPr>
              <a:t> is defined as disease spread over a wide range of geographical area and that has affected high proportion of the population. The pandemic has already taken grip over people’s life. In first phase of the pandemic, some countries are facing problem of ever-increasing cases.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14630" marR="0">
              <a:lnSpc>
                <a:spcPct val="107000"/>
              </a:lnSpc>
              <a:spcBef>
                <a:spcPts val="0"/>
              </a:spcBef>
              <a:spcAft>
                <a:spcPts val="1865"/>
              </a:spcAft>
            </a:pPr>
            <a:r>
              <a:rPr lang="en-US" sz="1600" dirty="0">
                <a:effectLst/>
                <a:latin typeface="Arial" panose="020B0604020202020204" pitchFamily="34" charset="0"/>
                <a:ea typeface="Times New Roman" panose="02020603050405020304" pitchFamily="18" charset="0"/>
              </a:rPr>
              <a:t>The COVID-19 pandemic has had a significant impact on the world, affecting nearly every aspect of our lives. As a result, there has been an abundance of data generated related to the virus, including infection rates, mortality rates, testing rates, and more. This dataset is of immense value for researchers, policymakers, and the general public.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812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FA20-86C0-FF3D-060E-88DE33DBB52D}"/>
              </a:ext>
            </a:extLst>
          </p:cNvPr>
          <p:cNvSpPr>
            <a:spLocks noGrp="1"/>
          </p:cNvSpPr>
          <p:nvPr>
            <p:ph type="title"/>
          </p:nvPr>
        </p:nvSpPr>
        <p:spPr>
          <a:xfrm>
            <a:off x="680321" y="958968"/>
            <a:ext cx="9613861" cy="1080938"/>
          </a:xfrm>
        </p:spPr>
        <p:txBody>
          <a:bodyPr/>
          <a:lstStyle/>
          <a:p>
            <a:r>
              <a:rPr lang="en-US" sz="3200" b="1" i="1" u="sng" dirty="0">
                <a:uFill>
                  <a:solidFill>
                    <a:srgbClr val="000000"/>
                  </a:solidFill>
                </a:uFill>
                <a:latin typeface="Arial" panose="020B0604020202020204" pitchFamily="34" charset="0"/>
                <a:cs typeface="Arial" panose="020B0604020202020204" pitchFamily="34" charset="0"/>
              </a:rPr>
              <a:t>Problem Statements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5A7C9EAD-790B-5A6B-36F9-FA761F595FEA}"/>
              </a:ext>
            </a:extLst>
          </p:cNvPr>
          <p:cNvSpPr txBox="1"/>
          <p:nvPr/>
        </p:nvSpPr>
        <p:spPr>
          <a:xfrm>
            <a:off x="256761" y="2423698"/>
            <a:ext cx="11678477" cy="1132874"/>
          </a:xfrm>
          <a:prstGeom prst="rect">
            <a:avLst/>
          </a:prstGeom>
          <a:noFill/>
        </p:spPr>
        <p:txBody>
          <a:bodyPr wrap="square">
            <a:spAutoFit/>
          </a:bodyPr>
          <a:lstStyle/>
          <a:p>
            <a:pPr marL="214630" marR="0">
              <a:lnSpc>
                <a:spcPct val="107000"/>
              </a:lnSpc>
              <a:spcBef>
                <a:spcPts val="0"/>
              </a:spcBef>
              <a:spcAft>
                <a:spcPts val="1865"/>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Through the data analysis of cases, we can analyse how countries all over the world are doing in terms of controlling the pandemic. Analysing data leads to the prevention model of the countries that are doing great in terms of lowering the graph. Predictions are made with the dataset available to the individual/country/organisations, thus helping them to decide how far they are able to control the pandemic or up to how much extent they should guide preventive measures.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0424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ECF5-253C-EF6B-E7B7-0844307B7460}"/>
              </a:ext>
            </a:extLst>
          </p:cNvPr>
          <p:cNvSpPr>
            <a:spLocks noGrp="1"/>
          </p:cNvSpPr>
          <p:nvPr>
            <p:ph type="title"/>
          </p:nvPr>
        </p:nvSpPr>
        <p:spPr>
          <a:xfrm>
            <a:off x="417431" y="1016118"/>
            <a:ext cx="9613861" cy="1080938"/>
          </a:xfrm>
        </p:spPr>
        <p:txBody>
          <a:bodyPr/>
          <a:lstStyle/>
          <a:p>
            <a:r>
              <a:rPr lang="en-US" sz="3200" b="1" i="1" dirty="0">
                <a:uFill>
                  <a:solidFill>
                    <a:srgbClr val="000000"/>
                  </a:solidFill>
                </a:uFill>
                <a:latin typeface="Arial" panose="020B0604020202020204" pitchFamily="34" charset="0"/>
                <a:cs typeface="Arial" panose="020B0604020202020204" pitchFamily="34" charset="0"/>
              </a:rPr>
              <a:t>Why Is the Particular Topic Chosen?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2228FA7F-99E2-B7AA-06E9-18555CCA2439}"/>
              </a:ext>
            </a:extLst>
          </p:cNvPr>
          <p:cNvSpPr txBox="1"/>
          <p:nvPr/>
        </p:nvSpPr>
        <p:spPr>
          <a:xfrm>
            <a:off x="120250" y="2513868"/>
            <a:ext cx="11590085" cy="3820085"/>
          </a:xfrm>
          <a:prstGeom prst="rect">
            <a:avLst/>
          </a:prstGeom>
          <a:noFill/>
        </p:spPr>
        <p:txBody>
          <a:bodyPr wrap="square">
            <a:spAutoFit/>
          </a:bodyPr>
          <a:lstStyle/>
          <a:p>
            <a:pPr marL="0" marR="0" algn="just">
              <a:lnSpc>
                <a:spcPct val="107000"/>
              </a:lnSpc>
              <a:spcBef>
                <a:spcPts val="0"/>
              </a:spcBef>
              <a:spcAft>
                <a:spcPts val="1865"/>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In this project, I will walk you through the task of Global Pandemic COVID 19 Analysis with Python.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1865"/>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It is the latest infectious disease to take hold of the whole world. So, have you wondered how the world has changed in recent months? Even after the lockdown, this still resulted in a rapid increase in cases as in some countries cases were brought under control but the economy was sacrificed.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1865"/>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Through this project, a step towards helping people to understand the spread and predict the cases in their country is done. This project also gives an insight of how a country is doing in terms of limiting the spread.</a:t>
            </a:r>
          </a:p>
          <a:p>
            <a:pPr algn="just">
              <a:lnSpc>
                <a:spcPct val="107000"/>
              </a:lnSpc>
              <a:spcAft>
                <a:spcPts val="1865"/>
              </a:spcAft>
            </a:pPr>
            <a:r>
              <a:rPr lang="en-US" sz="1600" dirty="0">
                <a:effectLst/>
                <a:latin typeface="Arial" panose="020B0604020202020204" pitchFamily="34" charset="0"/>
                <a:ea typeface="Times New Roman" panose="02020603050405020304" pitchFamily="18" charset="0"/>
              </a:rPr>
              <a:t>The COVID-19 pandemic has had a significant impact on the world, affecting nearly every aspect of our lives. As a result, there has been an abundance of data generated related to the virus, including infection rates, mortality rates, testing rates, and more. This dataset is of immense value for researchers, policymakers, and the general public.</a:t>
            </a:r>
            <a:endParaRPr lang="en-US" sz="16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1865"/>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3428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ECF5-253C-EF6B-E7B7-0844307B7460}"/>
              </a:ext>
            </a:extLst>
          </p:cNvPr>
          <p:cNvSpPr>
            <a:spLocks noGrp="1"/>
          </p:cNvSpPr>
          <p:nvPr>
            <p:ph type="title"/>
          </p:nvPr>
        </p:nvSpPr>
        <p:spPr>
          <a:xfrm>
            <a:off x="406001" y="970398"/>
            <a:ext cx="9613861" cy="1080938"/>
          </a:xfrm>
        </p:spPr>
        <p:txBody>
          <a:bodyPr/>
          <a:lstStyle/>
          <a:p>
            <a:r>
              <a:rPr lang="en-US" sz="3200" b="1" i="1" dirty="0">
                <a:uFill>
                  <a:solidFill>
                    <a:srgbClr val="000000"/>
                  </a:solidFill>
                </a:uFill>
                <a:latin typeface="Arial" panose="020B0604020202020204" pitchFamily="34" charset="0"/>
                <a:cs typeface="Arial" panose="020B0604020202020204" pitchFamily="34" charset="0"/>
              </a:rPr>
              <a:t>Why</a:t>
            </a:r>
            <a:r>
              <a:rPr lang="en-US" sz="3200" b="1" i="1" u="sng" dirty="0">
                <a:uFill>
                  <a:solidFill>
                    <a:srgbClr val="000000"/>
                  </a:solidFill>
                </a:uFill>
                <a:latin typeface="Arial" panose="020B0604020202020204" pitchFamily="34" charset="0"/>
                <a:cs typeface="Arial" panose="020B0604020202020204" pitchFamily="34" charset="0"/>
              </a:rPr>
              <a:t> Is the Particular Topic Chosen? </a:t>
            </a:r>
            <a:br>
              <a:rPr lang="en-US" sz="3200" b="1" i="1" u="sng" dirty="0">
                <a:uFill>
                  <a:solidFill>
                    <a:srgbClr val="000000"/>
                  </a:solidFill>
                </a:uFill>
                <a:latin typeface="Arial" panose="020B0604020202020204" pitchFamily="34" charset="0"/>
                <a:cs typeface="Arial" panose="020B0604020202020204" pitchFamily="34" charset="0"/>
              </a:rPr>
            </a:br>
            <a:endParaRPr lang="en-US" sz="3200" b="1" i="1" u="sng" dirty="0">
              <a:uFill>
                <a:solidFill>
                  <a:srgbClr val="000000"/>
                </a:solidFill>
              </a:u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228FA7F-99E2-B7AA-06E9-18555CCA2439}"/>
              </a:ext>
            </a:extLst>
          </p:cNvPr>
          <p:cNvSpPr txBox="1"/>
          <p:nvPr/>
        </p:nvSpPr>
        <p:spPr>
          <a:xfrm>
            <a:off x="152400" y="2555778"/>
            <a:ext cx="10759440" cy="3691395"/>
          </a:xfrm>
          <a:prstGeom prst="rect">
            <a:avLst/>
          </a:prstGeom>
          <a:noFill/>
        </p:spPr>
        <p:txBody>
          <a:bodyPr wrap="square">
            <a:spAutoFit/>
          </a:bodyPr>
          <a:lstStyle/>
          <a:p>
            <a:pPr>
              <a:lnSpc>
                <a:spcPct val="107000"/>
              </a:lnSpc>
              <a:spcAft>
                <a:spcPts val="1865"/>
              </a:spcAft>
              <a:tabLst>
                <a:tab pos="695325" algn="l"/>
              </a:tabLst>
            </a:pPr>
            <a:r>
              <a:rPr lang="en-US" sz="1600" dirty="0">
                <a:latin typeface="Arial" panose="020B0604020202020204" pitchFamily="34" charset="0"/>
                <a:cs typeface="Times New Roman" panose="02020603050405020304" pitchFamily="18" charset="0"/>
              </a:rPr>
              <a:t>Python, with its wide range of powerful libraries and tools, is an excellent programming language for working with large datasets. In this project, we will be working with COVID-19 dataset to perform data analysis, visualization, and modeling using Python</a:t>
            </a:r>
          </a:p>
          <a:p>
            <a:pPr>
              <a:lnSpc>
                <a:spcPct val="107000"/>
              </a:lnSpc>
              <a:spcAft>
                <a:spcPts val="1865"/>
              </a:spcAft>
              <a:tabLst>
                <a:tab pos="695325" algn="l"/>
              </a:tabLst>
            </a:pPr>
            <a:r>
              <a:rPr lang="en-US" sz="1600" dirty="0">
                <a:latin typeface="Arial" panose="020B0604020202020204" pitchFamily="34" charset="0"/>
                <a:cs typeface="Times New Roman" panose="02020603050405020304" pitchFamily="18" charset="0"/>
              </a:rPr>
              <a:t>The goal of this project is to gain insights into the impact of COVID-19 and to provide meaningful information that can aid decision-making. We will explore various aspects of the data, including trends over time, geographical distribution, and correlations between variables. We will also develop models to predict future trends and outcomes.</a:t>
            </a:r>
          </a:p>
          <a:p>
            <a:pPr>
              <a:lnSpc>
                <a:spcPct val="107000"/>
              </a:lnSpc>
              <a:spcAft>
                <a:spcPts val="1865"/>
              </a:spcAft>
              <a:tabLst>
                <a:tab pos="695325" algn="l"/>
              </a:tabLs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I have chosen this topic because this is the topic that provide vast amount of data from around the world accurately. And it is easy to analyze the data because everyone is familiar with its key points.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865"/>
              </a:spcAft>
              <a:tabLst>
                <a:tab pos="695325" algn="l"/>
              </a:tabLst>
            </a:pPr>
            <a:endParaRPr lang="en-US" dirty="0">
              <a:latin typeface="Arial" panose="020B0604020202020204" pitchFamily="34" charset="0"/>
              <a:cs typeface="Times New Roman" panose="02020603050405020304" pitchFamily="18" charset="0"/>
            </a:endParaRPr>
          </a:p>
          <a:p>
            <a:pPr marL="0" marR="0">
              <a:lnSpc>
                <a:spcPct val="107000"/>
              </a:lnSpc>
              <a:spcBef>
                <a:spcPts val="0"/>
              </a:spcBef>
              <a:spcAft>
                <a:spcPts val="1865"/>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2173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2866-929C-F2E7-9631-516F3C6CDEB9}"/>
              </a:ext>
            </a:extLst>
          </p:cNvPr>
          <p:cNvSpPr>
            <a:spLocks noGrp="1"/>
          </p:cNvSpPr>
          <p:nvPr>
            <p:ph type="title"/>
          </p:nvPr>
        </p:nvSpPr>
        <p:spPr>
          <a:xfrm>
            <a:off x="508871" y="947538"/>
            <a:ext cx="9613861" cy="1080938"/>
          </a:xfrm>
        </p:spPr>
        <p:txBody>
          <a:bodyPr/>
          <a:lstStyle/>
          <a:p>
            <a:r>
              <a:rPr lang="en-US" sz="3200" b="1" i="1" dirty="0">
                <a:uFill>
                  <a:solidFill>
                    <a:srgbClr val="000000"/>
                  </a:solidFill>
                </a:uFill>
                <a:latin typeface="Arial" panose="020B0604020202020204" pitchFamily="34" charset="0"/>
                <a:cs typeface="Arial" panose="020B0604020202020204" pitchFamily="34" charset="0"/>
              </a:rPr>
              <a:t>Objectives Of the Project </a:t>
            </a:r>
            <a:br>
              <a:rPr lang="en-US" sz="3200" b="1" i="1" u="sng" dirty="0">
                <a:uFill>
                  <a:solidFill>
                    <a:srgbClr val="000000"/>
                  </a:solidFill>
                </a:uFill>
                <a:latin typeface="Arial" panose="020B0604020202020204" pitchFamily="34" charset="0"/>
                <a:cs typeface="Arial" panose="020B0604020202020204" pitchFamily="34" charset="0"/>
              </a:rPr>
            </a:br>
            <a:endParaRPr lang="en-US" sz="3200" b="1" i="1" u="sng" dirty="0">
              <a:uFill>
                <a:solidFill>
                  <a:srgbClr val="000000"/>
                </a:solidFill>
              </a:u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C63D372-6CB1-F688-53D8-C36570570C51}"/>
              </a:ext>
            </a:extLst>
          </p:cNvPr>
          <p:cNvSpPr txBox="1"/>
          <p:nvPr/>
        </p:nvSpPr>
        <p:spPr>
          <a:xfrm>
            <a:off x="320842" y="2788058"/>
            <a:ext cx="11871158" cy="2634439"/>
          </a:xfrm>
          <a:prstGeom prst="rect">
            <a:avLst/>
          </a:prstGeom>
          <a:noFill/>
        </p:spPr>
        <p:txBody>
          <a:bodyPr wrap="square">
            <a:spAutoFit/>
          </a:bodyPr>
          <a:lstStyle/>
          <a:p>
            <a:pPr marL="342900" marR="0" lvl="0" indent="-342900">
              <a:lnSpc>
                <a:spcPct val="107000"/>
              </a:lnSpc>
              <a:spcBef>
                <a:spcPts val="0"/>
              </a:spcBef>
              <a:spcAft>
                <a:spcPts val="1865"/>
              </a:spcAft>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rPr>
              <a:t>To learn the steps, needed to be taken to prepare the data for an analysis.</a:t>
            </a:r>
            <a:endParaRPr lang="en-US" sz="16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1865"/>
              </a:spcAft>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rPr>
              <a:t>To learn how to look at the data to find a good measure to establish the analysis based upon </a:t>
            </a:r>
            <a:endParaRPr lang="en-US" sz="16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1865"/>
              </a:spcAft>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rPr>
              <a:t>To learn to visualize the result of the analysis.</a:t>
            </a:r>
            <a:endParaRPr lang="en-US" sz="16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1865"/>
              </a:spcAft>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rPr>
              <a:t>To describe common Python functionality , </a:t>
            </a:r>
            <a:r>
              <a:rPr lang="en-US" sz="1600" dirty="0" err="1">
                <a:effectLst/>
                <a:latin typeface="Arial" panose="020B0604020202020204" pitchFamily="34" charset="0"/>
                <a:ea typeface="Times New Roman" panose="02020603050405020304" pitchFamily="18" charset="0"/>
              </a:rPr>
              <a:t>libararies</a:t>
            </a:r>
            <a:r>
              <a:rPr lang="en-US" sz="1600" dirty="0">
                <a:effectLst/>
                <a:latin typeface="Arial" panose="020B0604020202020204" pitchFamily="34" charset="0"/>
                <a:ea typeface="Times New Roman" panose="02020603050405020304" pitchFamily="18" charset="0"/>
              </a:rPr>
              <a:t> and features used for data science </a:t>
            </a:r>
            <a:endParaRPr lang="en-US" sz="16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0"/>
              </a:spcAft>
            </a:pPr>
            <a:r>
              <a:rPr lang="en-US" sz="1600" dirty="0">
                <a:effectLst/>
                <a:latin typeface="Arial" panose="020B0604020202020204" pitchFamily="34" charset="0"/>
                <a:ea typeface="Times New Roman" panose="02020603050405020304" pitchFamily="18" charset="0"/>
              </a:rPr>
              <a:t> </a:t>
            </a:r>
            <a:endParaRPr lang="en-US" sz="16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1865"/>
              </a:spcAft>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rPr>
              <a:t>To query Data Frames structures for cleaning and processing.</a:t>
            </a:r>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040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6DE0-6239-7F86-1415-07697D56227C}"/>
              </a:ext>
            </a:extLst>
          </p:cNvPr>
          <p:cNvSpPr>
            <a:spLocks noGrp="1"/>
          </p:cNvSpPr>
          <p:nvPr>
            <p:ph type="title"/>
          </p:nvPr>
        </p:nvSpPr>
        <p:spPr>
          <a:xfrm>
            <a:off x="680321" y="1004688"/>
            <a:ext cx="9613861" cy="1080938"/>
          </a:xfrm>
        </p:spPr>
        <p:txBody>
          <a:bodyPr>
            <a:normAutofit fontScale="90000"/>
          </a:bodyPr>
          <a:lstStyle/>
          <a:p>
            <a:r>
              <a:rPr lang="en-US" sz="3200" b="1" i="1" dirty="0">
                <a:uFill>
                  <a:solidFill>
                    <a:srgbClr val="000000"/>
                  </a:solidFill>
                </a:uFill>
                <a:latin typeface="Arial" panose="020B0604020202020204" pitchFamily="34" charset="0"/>
                <a:cs typeface="Arial" panose="020B0604020202020204" pitchFamily="34" charset="0"/>
              </a:rPr>
              <a:t>Scope Of the Project</a:t>
            </a:r>
            <a:br>
              <a:rPr lang="en-US" sz="2400" dirty="0">
                <a:effectLst/>
                <a:latin typeface="Arial" panose="020B0604020202020204" pitchFamily="34" charset="0"/>
                <a:ea typeface="Calibri" panose="020F0502020204030204" pitchFamily="34" charset="0"/>
                <a:cs typeface="Arial" panose="020B0604020202020204" pitchFamily="34" charset="0"/>
              </a:rPr>
            </a:br>
            <a:endParaRPr lang="en-US" sz="4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AE5886A-327B-5913-AB3B-77BE6A01386C}"/>
              </a:ext>
            </a:extLst>
          </p:cNvPr>
          <p:cNvSpPr txBox="1"/>
          <p:nvPr/>
        </p:nvSpPr>
        <p:spPr>
          <a:xfrm>
            <a:off x="323248" y="2719052"/>
            <a:ext cx="11301663" cy="2831544"/>
          </a:xfrm>
          <a:prstGeom prst="rect">
            <a:avLst/>
          </a:prstGeom>
          <a:noFill/>
        </p:spPr>
        <p:txBody>
          <a:bodyPr wrap="square">
            <a:spAutoFit/>
          </a:bodyPr>
          <a:lstStyle/>
          <a:p>
            <a:r>
              <a:rPr lang="en-US" dirty="0"/>
              <a:t>•	</a:t>
            </a:r>
            <a:r>
              <a:rPr lang="en-US" sz="1600" dirty="0">
                <a:latin typeface="Arial" panose="020B0604020202020204" pitchFamily="34" charset="0"/>
                <a:cs typeface="Arial" panose="020B0604020202020204" pitchFamily="34" charset="0"/>
              </a:rPr>
              <a:t>To know which country requires more attention towards their healthcare facilities for their citizens.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To know which country has better emergency service.</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To know which country has better treatment facility.</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To know which country is ready to fight in any pandemic situation. </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To know which county is safer and active related to health issues.</a:t>
            </a:r>
          </a:p>
        </p:txBody>
      </p:sp>
    </p:spTree>
    <p:extLst>
      <p:ext uri="{BB962C8B-B14F-4D97-AF65-F5344CB8AC3E}">
        <p14:creationId xmlns:p14="http://schemas.microsoft.com/office/powerpoint/2010/main" val="288789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21C3-C86C-2A94-9B38-B7B8CAFF724D}"/>
              </a:ext>
            </a:extLst>
          </p:cNvPr>
          <p:cNvSpPr>
            <a:spLocks noGrp="1"/>
          </p:cNvSpPr>
          <p:nvPr>
            <p:ph type="title"/>
          </p:nvPr>
        </p:nvSpPr>
        <p:spPr>
          <a:xfrm>
            <a:off x="554591" y="924678"/>
            <a:ext cx="9613861" cy="1080938"/>
          </a:xfrm>
        </p:spPr>
        <p:txBody>
          <a:bodyPr/>
          <a:lstStyle/>
          <a:p>
            <a:r>
              <a:rPr lang="en-US" sz="3200" b="1" i="1" dirty="0">
                <a:uFill>
                  <a:solidFill>
                    <a:srgbClr val="000000"/>
                  </a:solidFill>
                </a:uFill>
                <a:latin typeface="Arial" panose="020B0604020202020204" pitchFamily="34" charset="0"/>
                <a:cs typeface="Arial" panose="020B0604020202020204" pitchFamily="34" charset="0"/>
              </a:rPr>
              <a:t>Methodologies Adopted</a:t>
            </a:r>
            <a:br>
              <a:rPr lang="en-US" sz="3200" b="1" i="1" u="sng" dirty="0">
                <a:uFill>
                  <a:solidFill>
                    <a:srgbClr val="000000"/>
                  </a:solidFill>
                </a:uFill>
                <a:latin typeface="Arial" panose="020B0604020202020204" pitchFamily="34" charset="0"/>
                <a:cs typeface="Arial" panose="020B0604020202020204" pitchFamily="34" charset="0"/>
              </a:rPr>
            </a:br>
            <a:endParaRPr lang="en-US" sz="3200" b="1" i="1" u="sng" dirty="0">
              <a:uFill>
                <a:solidFill>
                  <a:srgbClr val="000000"/>
                </a:solidFill>
              </a:u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329DECD-F4F3-F67F-2B8C-CD13322BB25B}"/>
              </a:ext>
            </a:extLst>
          </p:cNvPr>
          <p:cNvSpPr txBox="1"/>
          <p:nvPr/>
        </p:nvSpPr>
        <p:spPr>
          <a:xfrm>
            <a:off x="294197" y="2118988"/>
            <a:ext cx="8768301" cy="5210465"/>
          </a:xfrm>
          <a:prstGeom prst="rect">
            <a:avLst/>
          </a:prstGeom>
          <a:noFill/>
        </p:spPr>
        <p:txBody>
          <a:bodyPr wrap="square">
            <a:spAutoFit/>
          </a:bodyPr>
          <a:lstStyle/>
          <a:p>
            <a:pPr marL="0" marR="0">
              <a:lnSpc>
                <a:spcPct val="107000"/>
              </a:lnSpc>
              <a:spcBef>
                <a:spcPts val="0"/>
              </a:spcBef>
              <a:spcAft>
                <a:spcPts val="1865"/>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The commands that we used in this project: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865"/>
              </a:spcAft>
              <a:buFont typeface="Symbol" panose="05050102010706020507" pitchFamily="18" charset="2"/>
              <a:buChar char=""/>
            </a:pPr>
            <a:r>
              <a:rPr lang="en-US" sz="1600" b="1" dirty="0">
                <a:effectLst/>
                <a:latin typeface="Arial" panose="020B0604020202020204" pitchFamily="34" charset="0"/>
                <a:ea typeface="Times New Roman" panose="02020603050405020304" pitchFamily="18" charset="0"/>
              </a:rPr>
              <a:t>import pandas as pd : </a:t>
            </a:r>
            <a:endParaRPr lang="en-US" sz="16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1865"/>
              </a:spcAft>
            </a:pPr>
            <a:r>
              <a:rPr lang="en-US" sz="1600" dirty="0">
                <a:effectLst/>
                <a:latin typeface="Arial" panose="020B0604020202020204" pitchFamily="34" charset="0"/>
                <a:ea typeface="Times New Roman" panose="02020603050405020304" pitchFamily="18" charset="0"/>
              </a:rPr>
              <a:t>To import Pandas library </a:t>
            </a:r>
            <a:endParaRPr lang="en-US" sz="16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1865"/>
              </a:spcAft>
              <a:buFont typeface="Symbol" panose="05050102010706020507" pitchFamily="18" charset="2"/>
              <a:buChar char=""/>
            </a:pPr>
            <a:r>
              <a:rPr lang="en-US" sz="1600" b="1" dirty="0" err="1">
                <a:effectLst/>
                <a:latin typeface="Arial" panose="020B0604020202020204" pitchFamily="34" charset="0"/>
                <a:ea typeface="Times New Roman" panose="02020603050405020304" pitchFamily="18" charset="0"/>
              </a:rPr>
              <a:t>pd.read_csv</a:t>
            </a:r>
            <a:r>
              <a:rPr lang="en-US" sz="1600" b="1" dirty="0">
                <a:effectLst/>
                <a:latin typeface="Arial" panose="020B0604020202020204" pitchFamily="34" charset="0"/>
                <a:ea typeface="Times New Roman" panose="02020603050405020304" pitchFamily="18" charset="0"/>
              </a:rPr>
              <a:t> : </a:t>
            </a:r>
            <a:endParaRPr lang="en-US" sz="16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1865"/>
              </a:spcAft>
            </a:pPr>
            <a:r>
              <a:rPr lang="en-US" sz="1600" dirty="0">
                <a:effectLst/>
                <a:latin typeface="Arial" panose="020B0604020202020204" pitchFamily="34" charset="0"/>
                <a:ea typeface="Times New Roman" panose="02020603050405020304" pitchFamily="18" charset="0"/>
              </a:rPr>
              <a:t>To import the CSV file in </a:t>
            </a:r>
            <a:r>
              <a:rPr lang="en-US" sz="1600" dirty="0">
                <a:latin typeface="Arial" panose="020B0604020202020204" pitchFamily="34" charset="0"/>
                <a:ea typeface="Times New Roman" panose="02020603050405020304" pitchFamily="18" charset="0"/>
              </a:rPr>
              <a:t>Google </a:t>
            </a:r>
            <a:r>
              <a:rPr lang="en-US" sz="1600" dirty="0" err="1">
                <a:latin typeface="Arial" panose="020B0604020202020204" pitchFamily="34" charset="0"/>
                <a:ea typeface="Times New Roman" panose="02020603050405020304" pitchFamily="18" charset="0"/>
              </a:rPr>
              <a:t>colab</a:t>
            </a:r>
            <a:r>
              <a:rPr lang="en-US" sz="1600" dirty="0">
                <a:effectLst/>
                <a:latin typeface="Arial" panose="020B0604020202020204" pitchFamily="34" charset="0"/>
                <a:ea typeface="Times New Roman" panose="02020603050405020304" pitchFamily="18" charset="0"/>
              </a:rPr>
              <a:t> notebook.</a:t>
            </a:r>
            <a:endParaRPr lang="en-US" sz="16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1865"/>
              </a:spcAft>
              <a:buFont typeface="Symbol" panose="05050102010706020507" pitchFamily="18" charset="2"/>
              <a:buChar char=""/>
            </a:pPr>
            <a:r>
              <a:rPr lang="en-US" sz="1600" b="1" dirty="0" err="1">
                <a:effectLst/>
                <a:latin typeface="Arial" panose="020B0604020202020204" pitchFamily="34" charset="0"/>
                <a:ea typeface="Times New Roman" panose="02020603050405020304" pitchFamily="18" charset="0"/>
              </a:rPr>
              <a:t>df.count</a:t>
            </a:r>
            <a:r>
              <a:rPr lang="en-US" sz="1600" b="1" dirty="0">
                <a:effectLst/>
                <a:latin typeface="Arial" panose="020B0604020202020204" pitchFamily="34" charset="0"/>
                <a:ea typeface="Times New Roman" panose="02020603050405020304" pitchFamily="18" charset="0"/>
              </a:rPr>
              <a:t>() :</a:t>
            </a:r>
            <a:endParaRPr lang="en-US" sz="16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1865"/>
              </a:spcAft>
            </a:pPr>
            <a:r>
              <a:rPr lang="en-US" sz="1600" dirty="0">
                <a:effectLst/>
                <a:latin typeface="Arial" panose="020B0604020202020204" pitchFamily="34" charset="0"/>
                <a:ea typeface="Times New Roman" panose="02020603050405020304" pitchFamily="18" charset="0"/>
              </a:rPr>
              <a:t>It counts the no. of non-null values of each column.</a:t>
            </a:r>
          </a:p>
          <a:p>
            <a:pPr marL="342900" marR="0" lvl="0" indent="-342900">
              <a:lnSpc>
                <a:spcPct val="107000"/>
              </a:lnSpc>
              <a:spcBef>
                <a:spcPts val="0"/>
              </a:spcBef>
              <a:spcAft>
                <a:spcPts val="1865"/>
              </a:spcAft>
              <a:buFont typeface="Symbol" panose="05050102010706020507" pitchFamily="18" charset="2"/>
              <a:buChar char=""/>
            </a:pPr>
            <a:r>
              <a:rPr lang="en-US" sz="1600" b="1" dirty="0">
                <a:effectLst/>
                <a:latin typeface="Arial" panose="020B0604020202020204" pitchFamily="34" charset="0"/>
                <a:ea typeface="Times New Roman" panose="02020603050405020304" pitchFamily="18" charset="0"/>
              </a:rPr>
              <a:t>df.shape () :</a:t>
            </a:r>
            <a:endParaRPr lang="en-US" sz="16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1865"/>
              </a:spcAft>
            </a:pPr>
            <a:r>
              <a:rPr lang="en-US" sz="1600" dirty="0">
                <a:effectLst/>
                <a:latin typeface="Arial" panose="020B0604020202020204" pitchFamily="34" charset="0"/>
                <a:ea typeface="Times New Roman" panose="02020603050405020304" pitchFamily="18" charset="0"/>
              </a:rPr>
              <a:t>It detects the shape of the dataframe.</a:t>
            </a:r>
            <a:endParaRPr lang="en-US" sz="1600" dirty="0">
              <a:effectLst/>
              <a:latin typeface="Calibri" panose="020F0502020204030204" pitchFamily="34" charset="0"/>
              <a:ea typeface="Calibri" panose="020F0502020204030204" pitchFamily="34" charset="0"/>
            </a:endParaRPr>
          </a:p>
          <a:p>
            <a:br>
              <a:rPr lang="en-US" sz="1800" dirty="0">
                <a:effectLst/>
                <a:latin typeface="Arial" panose="020B0604020202020204" pitchFamily="34" charset="0"/>
                <a:ea typeface="Times New Roman" panose="02020603050405020304" pitchFamily="18" charset="0"/>
              </a:rPr>
            </a:br>
            <a:endParaRPr lang="en-US" dirty="0"/>
          </a:p>
        </p:txBody>
      </p:sp>
    </p:spTree>
    <p:extLst>
      <p:ext uri="{BB962C8B-B14F-4D97-AF65-F5344CB8AC3E}">
        <p14:creationId xmlns:p14="http://schemas.microsoft.com/office/powerpoint/2010/main" val="2721496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21C3-C86C-2A94-9B38-B7B8CAFF724D}"/>
              </a:ext>
            </a:extLst>
          </p:cNvPr>
          <p:cNvSpPr>
            <a:spLocks noGrp="1"/>
          </p:cNvSpPr>
          <p:nvPr>
            <p:ph type="title"/>
          </p:nvPr>
        </p:nvSpPr>
        <p:spPr>
          <a:xfrm>
            <a:off x="310100" y="1004688"/>
            <a:ext cx="9613861" cy="1080938"/>
          </a:xfrm>
        </p:spPr>
        <p:txBody>
          <a:bodyPr/>
          <a:lstStyle/>
          <a:p>
            <a:r>
              <a:rPr lang="en-US" sz="3200" b="1" i="1" dirty="0">
                <a:uFill>
                  <a:solidFill>
                    <a:srgbClr val="000000"/>
                  </a:solidFill>
                </a:uFill>
                <a:latin typeface="Arial" panose="020B0604020202020204" pitchFamily="34" charset="0"/>
                <a:cs typeface="Arial" panose="020B0604020202020204" pitchFamily="34" charset="0"/>
              </a:rPr>
              <a:t>Methodologies Adopted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5329DECD-F4F3-F67F-2B8C-CD13322BB25B}"/>
              </a:ext>
            </a:extLst>
          </p:cNvPr>
          <p:cNvSpPr txBox="1"/>
          <p:nvPr/>
        </p:nvSpPr>
        <p:spPr>
          <a:xfrm>
            <a:off x="317720" y="2213742"/>
            <a:ext cx="8768301" cy="3892348"/>
          </a:xfrm>
          <a:prstGeom prst="rect">
            <a:avLst/>
          </a:prstGeom>
          <a:noFill/>
        </p:spPr>
        <p:txBody>
          <a:bodyPr wrap="square">
            <a:spAutoFit/>
          </a:bodyPr>
          <a:lstStyle/>
          <a:p>
            <a:pPr marL="342900" marR="0" lvl="0" indent="-342900">
              <a:lnSpc>
                <a:spcPct val="107000"/>
              </a:lnSpc>
              <a:spcBef>
                <a:spcPts val="0"/>
              </a:spcBef>
              <a:spcAft>
                <a:spcPts val="1865"/>
              </a:spcAft>
              <a:buFont typeface="Symbol" panose="05050102010706020507" pitchFamily="18" charset="2"/>
              <a:buChar char=""/>
            </a:pPr>
            <a:r>
              <a:rPr lang="en-US" sz="1600" b="1" dirty="0">
                <a:effectLst/>
                <a:latin typeface="Arial" panose="020B0604020202020204" pitchFamily="34" charset="0"/>
                <a:ea typeface="Times New Roman" panose="02020603050405020304" pitchFamily="18" charset="0"/>
              </a:rPr>
              <a:t>import seaborn as sns :</a:t>
            </a:r>
            <a:endParaRPr lang="en-US" sz="16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1865"/>
              </a:spcAft>
            </a:pPr>
            <a:r>
              <a:rPr lang="en-US" sz="1600" dirty="0">
                <a:effectLst/>
                <a:latin typeface="Arial" panose="020B0604020202020204" pitchFamily="34" charset="0"/>
                <a:ea typeface="Times New Roman" panose="02020603050405020304" pitchFamily="18" charset="0"/>
              </a:rPr>
              <a:t>To import the Seaborn library.</a:t>
            </a:r>
            <a:endParaRPr lang="en-US" sz="16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1865"/>
              </a:spcAft>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rPr>
              <a:t> </a:t>
            </a:r>
            <a:r>
              <a:rPr lang="en-US" sz="1600" b="1" dirty="0">
                <a:effectLst/>
                <a:latin typeface="Arial" panose="020B0604020202020204" pitchFamily="34" charset="0"/>
                <a:ea typeface="Times New Roman" panose="02020603050405020304" pitchFamily="18" charset="0"/>
              </a:rPr>
              <a:t>import matplotlib.pyplot as plt :</a:t>
            </a:r>
            <a:endParaRPr lang="en-US" sz="16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1865"/>
              </a:spcAft>
            </a:pPr>
            <a:r>
              <a:rPr lang="en-US" sz="1600" dirty="0">
                <a:effectLst/>
                <a:latin typeface="Arial" panose="020B0604020202020204" pitchFamily="34" charset="0"/>
                <a:ea typeface="Times New Roman" panose="02020603050405020304" pitchFamily="18" charset="0"/>
              </a:rPr>
              <a:t>To import the Matplotlib library. </a:t>
            </a:r>
            <a:endParaRPr lang="en-US" sz="16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1865"/>
              </a:spcAft>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rPr>
              <a:t> </a:t>
            </a:r>
            <a:r>
              <a:rPr lang="en-US" sz="1600" b="1" dirty="0">
                <a:effectLst/>
                <a:latin typeface="Arial" panose="020B0604020202020204" pitchFamily="34" charset="0"/>
                <a:ea typeface="Times New Roman" panose="02020603050405020304" pitchFamily="18" charset="0"/>
              </a:rPr>
              <a:t>df.drop(["Lat","Long"],axis=1,inplace=True) :</a:t>
            </a:r>
            <a:endParaRPr lang="en-US" sz="16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1865"/>
              </a:spcAft>
            </a:pPr>
            <a:r>
              <a:rPr lang="en-US" sz="1600" dirty="0">
                <a:effectLst/>
                <a:latin typeface="Arial" panose="020B0604020202020204" pitchFamily="34" charset="0"/>
                <a:ea typeface="Times New Roman" panose="02020603050405020304" pitchFamily="18" charset="0"/>
              </a:rPr>
              <a:t>It will delete all the unwanted columns</a:t>
            </a:r>
            <a:endParaRPr lang="en-US" sz="1600" b="1" dirty="0">
              <a:effectLst/>
              <a:latin typeface="Arial" panose="020B0604020202020204" pitchFamily="34" charset="0"/>
              <a:ea typeface="Times New Roman" panose="02020603050405020304" pitchFamily="18" charset="0"/>
            </a:endParaRPr>
          </a:p>
          <a:p>
            <a:pPr marL="342900" marR="0" lvl="0" indent="-342900">
              <a:lnSpc>
                <a:spcPct val="107000"/>
              </a:lnSpc>
              <a:spcBef>
                <a:spcPts val="0"/>
              </a:spcBef>
              <a:spcAft>
                <a:spcPts val="1865"/>
              </a:spcAft>
              <a:buFont typeface="Symbol" panose="05050102010706020507" pitchFamily="18" charset="2"/>
              <a:buChar char=""/>
            </a:pPr>
            <a:r>
              <a:rPr lang="en-US" sz="1600" b="1" dirty="0">
                <a:effectLst/>
                <a:latin typeface="Arial" panose="020B0604020202020204" pitchFamily="34" charset="0"/>
                <a:ea typeface="Times New Roman" panose="02020603050405020304" pitchFamily="18" charset="0"/>
              </a:rPr>
              <a:t>df.groupby(‘Col_name’) :</a:t>
            </a:r>
            <a:endParaRPr lang="en-US" sz="16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1865"/>
              </a:spcAft>
            </a:pPr>
            <a:r>
              <a:rPr lang="en-US" sz="1600" dirty="0">
                <a:effectLst/>
                <a:latin typeface="Arial" panose="020B0604020202020204" pitchFamily="34" charset="0"/>
                <a:ea typeface="Times New Roman" panose="02020603050405020304" pitchFamily="18" charset="0"/>
              </a:rPr>
              <a:t>To form groups of all unique values of the column. </a:t>
            </a:r>
            <a:endParaRPr lang="en-US" sz="1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732301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812</TotalTime>
  <Words>1790</Words>
  <Application>Microsoft Office PowerPoint</Application>
  <PresentationFormat>Widescreen</PresentationFormat>
  <Paragraphs>113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Symbol</vt:lpstr>
      <vt:lpstr>Times New Roman</vt:lpstr>
      <vt:lpstr>Trebuchet MS</vt:lpstr>
      <vt:lpstr>Wingdings</vt:lpstr>
      <vt:lpstr>Berlin</vt:lpstr>
      <vt:lpstr>   MINOR PROJECT REPORT  ON  Working on real project with python on ‘COVID-19 Dataset’ </vt:lpstr>
      <vt:lpstr>Problem Statements </vt:lpstr>
      <vt:lpstr>Problem Statements </vt:lpstr>
      <vt:lpstr>Why Is the Particular Topic Chosen?  </vt:lpstr>
      <vt:lpstr>Why Is the Particular Topic Chosen?  </vt:lpstr>
      <vt:lpstr>Objectives Of the Project  </vt:lpstr>
      <vt:lpstr>Scope Of the Project </vt:lpstr>
      <vt:lpstr>Methodologies Adopted </vt:lpstr>
      <vt:lpstr>Methodologies Adopted </vt:lpstr>
      <vt:lpstr>Hardware And Software to Be Used </vt:lpstr>
      <vt:lpstr>Hardware And Software to Be Used </vt:lpstr>
      <vt:lpstr>Testing Technologies Used  </vt:lpstr>
      <vt:lpstr>Testing Technologies Used  </vt:lpstr>
      <vt:lpstr>Testing Technologies Used  </vt:lpstr>
      <vt:lpstr>What Contribution Would the Project Make? </vt:lpstr>
      <vt:lpstr>What Contribution Would the Project Make?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MINOR PROJECT REPORT  ON  Working on real project with python on ‘COVID-19 Dataset’ </dc:title>
  <dc:creator>Ayush k Rai</dc:creator>
  <cp:lastModifiedBy>Ayush k Rai</cp:lastModifiedBy>
  <cp:revision>3</cp:revision>
  <dcterms:created xsi:type="dcterms:W3CDTF">2023-03-28T00:21:15Z</dcterms:created>
  <dcterms:modified xsi:type="dcterms:W3CDTF">2023-03-28T16:13:36Z</dcterms:modified>
</cp:coreProperties>
</file>