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1"/>
  </p:notesMasterIdLst>
  <p:sldIdLst>
    <p:sldId id="256" r:id="rId5"/>
    <p:sldId id="257" r:id="rId6"/>
    <p:sldId id="258" r:id="rId7"/>
    <p:sldId id="276" r:id="rId8"/>
    <p:sldId id="278" r:id="rId9"/>
    <p:sldId id="259" r:id="rId10"/>
    <p:sldId id="260" r:id="rId11"/>
    <p:sldId id="283" r:id="rId12"/>
    <p:sldId id="261" r:id="rId13"/>
    <p:sldId id="262" r:id="rId14"/>
    <p:sldId id="279" r:id="rId15"/>
    <p:sldId id="263" r:id="rId16"/>
    <p:sldId id="273" r:id="rId17"/>
    <p:sldId id="264" r:id="rId18"/>
    <p:sldId id="265" r:id="rId19"/>
    <p:sldId id="266" r:id="rId20"/>
    <p:sldId id="272" r:id="rId21"/>
    <p:sldId id="280" r:id="rId22"/>
    <p:sldId id="267" r:id="rId23"/>
    <p:sldId id="284" r:id="rId24"/>
    <p:sldId id="268" r:id="rId25"/>
    <p:sldId id="269" r:id="rId26"/>
    <p:sldId id="270" r:id="rId27"/>
    <p:sldId id="271" r:id="rId28"/>
    <p:sldId id="274"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7" d="100"/>
          <a:sy n="67" d="100"/>
        </p:scale>
        <p:origin x="-926"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3A5FA-EC66-4042-909F-F482FB629D85}" type="datetimeFigureOut">
              <a:rPr lang="en-IN" smtClean="0"/>
              <a:pPr/>
              <a:t>08-03-2021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FEB67-93D4-4EBF-A992-0DA65B45931D}" type="slidenum">
              <a:rPr lang="en-IN" smtClean="0"/>
              <a:pPr/>
              <a:t>‹#›</a:t>
            </a:fld>
            <a:endParaRPr lang="en-IN"/>
          </a:p>
        </p:txBody>
      </p:sp>
    </p:spTree>
    <p:extLst>
      <p:ext uri="{BB962C8B-B14F-4D97-AF65-F5344CB8AC3E}">
        <p14:creationId xmlns:p14="http://schemas.microsoft.com/office/powerpoint/2010/main" xmlns="" val="288763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B59BE4-C286-4048-A2F6-2E3807817332}" type="slidenum">
              <a:rPr lang="en-US">
                <a:latin typeface="Calibri" panose="020F0502020204030204" pitchFamily="34" charset="0"/>
              </a:rPr>
              <a:pPr eaLnBrk="1" hangingPunct="1"/>
              <a:t>4</a:t>
            </a:fld>
            <a:endParaRPr lang="en-US">
              <a:latin typeface="Calibri" panose="020F0502020204030204" pitchFamily="34" charset="0"/>
            </a:endParaRPr>
          </a:p>
        </p:txBody>
      </p:sp>
    </p:spTree>
    <p:extLst>
      <p:ext uri="{BB962C8B-B14F-4D97-AF65-F5344CB8AC3E}">
        <p14:creationId xmlns:p14="http://schemas.microsoft.com/office/powerpoint/2010/main" xmlns="" val="37694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3/8/2021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3/8/2021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3/8/2021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3/8/2021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3/8/2021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3/8/2021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90600"/>
            <a:ext cx="10058400" cy="2590800"/>
          </a:xfrm>
        </p:spPr>
        <p:txBody>
          <a:bodyPr>
            <a:noAutofit/>
          </a:bodyPr>
          <a:lstStyle/>
          <a:p>
            <a:pPr lvl="0">
              <a:lnSpc>
                <a:spcPts val="5789"/>
              </a:lnSpc>
              <a:tabLst>
                <a:tab pos="2298700" algn="l"/>
              </a:tabLst>
              <a:defRPr/>
            </a:pPr>
            <a:r>
              <a:rPr lang="en-US" sz="3200" b="1" dirty="0" smtClean="0">
                <a:latin typeface="Times New Roman" pitchFamily="18" charset="0"/>
                <a:cs typeface="Times New Roman" pitchFamily="18" charset="0"/>
              </a:rPr>
              <a:t>NEW ECONOMIC POLICIES: </a:t>
            </a:r>
            <a:br>
              <a:rPr lang="en-US" sz="3200" b="1" dirty="0" smtClean="0">
                <a:latin typeface="Times New Roman" pitchFamily="18" charset="0"/>
                <a:cs typeface="Times New Roman" pitchFamily="18" charset="0"/>
              </a:rPr>
            </a:b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                                          Liberalization</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Privatization</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                                           Globalization</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endParaRPr lang="en-US" sz="3200" dirty="0"/>
          </a:p>
        </p:txBody>
      </p:sp>
      <p:sp>
        <p:nvSpPr>
          <p:cNvPr id="3" name="Rectangle 2"/>
          <p:cNvSpPr/>
          <p:nvPr/>
        </p:nvSpPr>
        <p:spPr>
          <a:xfrm>
            <a:off x="-152400" y="3124200"/>
            <a:ext cx="4572000" cy="4401205"/>
          </a:xfrm>
          <a:prstGeom prst="rect">
            <a:avLst/>
          </a:prstGeom>
        </p:spPr>
        <p:txBody>
          <a:bodyPr>
            <a:spAutoFit/>
          </a:bodyPr>
          <a:lstStyle/>
          <a:p>
            <a:pPr algn="ctr">
              <a:defRPr/>
            </a:pPr>
            <a:r>
              <a:rPr lang="en-US" sz="2800" b="1" dirty="0">
                <a:solidFill>
                  <a:srgbClr val="002060"/>
                </a:solidFill>
                <a:latin typeface="Times New Roman" panose="02020603050405020304" pitchFamily="18" charset="0"/>
                <a:cs typeface="Times New Roman" panose="02020603050405020304" pitchFamily="18" charset="0"/>
              </a:rPr>
              <a:t>By</a:t>
            </a:r>
          </a:p>
          <a:p>
            <a:pPr algn="ctr">
              <a:defRPr/>
            </a:pPr>
            <a:endParaRPr lang="en-US" sz="2800" b="1" dirty="0">
              <a:solidFill>
                <a:srgbClr val="002060"/>
              </a:solidFill>
              <a:latin typeface="Times New Roman" panose="02020603050405020304" pitchFamily="18" charset="0"/>
              <a:cs typeface="Times New Roman" panose="02020603050405020304" pitchFamily="18" charset="0"/>
            </a:endParaRPr>
          </a:p>
          <a:p>
            <a:pPr algn="ctr">
              <a:defRPr/>
            </a:pPr>
            <a:r>
              <a:rPr lang="en-US" sz="2800" b="1" dirty="0">
                <a:solidFill>
                  <a:srgbClr val="002060"/>
                </a:solidFill>
                <a:latin typeface="Times New Roman" panose="02020603050405020304" pitchFamily="18" charset="0"/>
                <a:cs typeface="Times New Roman" panose="02020603050405020304" pitchFamily="18" charset="0"/>
              </a:rPr>
              <a:t>Dr. Mahendra Parihar</a:t>
            </a:r>
          </a:p>
          <a:p>
            <a:pPr algn="ctr">
              <a:defRPr/>
            </a:pPr>
            <a:r>
              <a:rPr lang="en-US" sz="2800" b="1" dirty="0">
                <a:solidFill>
                  <a:srgbClr val="002060"/>
                </a:solidFill>
                <a:latin typeface="Times New Roman" panose="02020603050405020304" pitchFamily="18" charset="0"/>
                <a:cs typeface="Times New Roman" panose="02020603050405020304" pitchFamily="18" charset="0"/>
              </a:rPr>
              <a:t>Associate Professor, </a:t>
            </a:r>
          </a:p>
          <a:p>
            <a:pPr algn="ctr">
              <a:defRPr/>
            </a:pPr>
            <a:r>
              <a:rPr lang="en-US" sz="2800" b="1" dirty="0">
                <a:solidFill>
                  <a:srgbClr val="002060"/>
                </a:solidFill>
                <a:latin typeface="Times New Roman" panose="02020603050405020304" pitchFamily="18" charset="0"/>
                <a:cs typeface="Times New Roman" panose="02020603050405020304" pitchFamily="18" charset="0"/>
              </a:rPr>
              <a:t>MPSTME, NMIMS Mumbai</a:t>
            </a:r>
          </a:p>
          <a:p>
            <a:pPr algn="ctr">
              <a:defRPr/>
            </a:pPr>
            <a:endParaRPr lang="en-US" sz="2800" b="1" dirty="0">
              <a:solidFill>
                <a:srgbClr val="002060"/>
              </a:solidFill>
              <a:latin typeface="Times New Roman" panose="02020603050405020304" pitchFamily="18" charset="0"/>
              <a:cs typeface="Times New Roman" panose="02020603050405020304" pitchFamily="18" charset="0"/>
            </a:endParaRPr>
          </a:p>
          <a:p>
            <a:pPr algn="ctr">
              <a:defRPr/>
            </a:pPr>
            <a:endParaRPr lang="en-US" sz="2800" dirty="0">
              <a:latin typeface="Times New Roman" panose="02020603050405020304" pitchFamily="18" charset="0"/>
              <a:cs typeface="Times New Roman" panose="02020603050405020304" pitchFamily="18" charset="0"/>
            </a:endParaRPr>
          </a:p>
          <a:p>
            <a:pPr algn="ctr">
              <a:defRPr/>
            </a:pPr>
            <a:endParaRPr lang="en-US" sz="2800" dirty="0">
              <a:latin typeface="Times New Roman" panose="02020603050405020304" pitchFamily="18" charset="0"/>
              <a:cs typeface="Times New Roman" panose="02020603050405020304" pitchFamily="18" charset="0"/>
            </a:endParaRPr>
          </a:p>
          <a:p>
            <a:pPr algn="ctr">
              <a:defRPr/>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5956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LIBERLIZATION</a:t>
            </a: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in unemployment.</a:t>
            </a:r>
          </a:p>
          <a:p>
            <a:r>
              <a:rPr lang="en-US" dirty="0" smtClean="0">
                <a:latin typeface="Times New Roman" pitchFamily="18" charset="0"/>
                <a:cs typeface="Times New Roman" pitchFamily="18" charset="0"/>
              </a:rPr>
              <a:t>Loss </a:t>
            </a:r>
            <a:r>
              <a:rPr lang="en-US" dirty="0">
                <a:latin typeface="Times New Roman" pitchFamily="18" charset="0"/>
                <a:cs typeface="Times New Roman" pitchFamily="18" charset="0"/>
              </a:rPr>
              <a:t>to domestic units</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dependence on foreign nations.</a:t>
            </a:r>
          </a:p>
          <a:p>
            <a:r>
              <a:rPr lang="en-US" dirty="0" smtClean="0">
                <a:latin typeface="Times New Roman" pitchFamily="18" charset="0"/>
                <a:cs typeface="Times New Roman" pitchFamily="18" charset="0"/>
              </a:rPr>
              <a:t>Unbalanced </a:t>
            </a:r>
            <a:r>
              <a:rPr lang="en-US" dirty="0">
                <a:latin typeface="Times New Roman" pitchFamily="18" charset="0"/>
                <a:cs typeface="Times New Roman" pitchFamily="18" charset="0"/>
              </a:rPr>
              <a:t>development.</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the imbalances.</a:t>
            </a:r>
          </a:p>
          <a:p>
            <a:endParaRPr lang="en-US" dirty="0"/>
          </a:p>
        </p:txBody>
      </p:sp>
    </p:spTree>
    <p:extLst>
      <p:ext uri="{BB962C8B-B14F-4D97-AF65-F5344CB8AC3E}">
        <p14:creationId xmlns:p14="http://schemas.microsoft.com/office/powerpoint/2010/main" xmlns="" val="285542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1752600" y="1524001"/>
            <a:ext cx="5334000" cy="4267200"/>
          </a:xfrm>
          <a:effectLst>
            <a:outerShdw blurRad="50800" dist="50800" dir="5400000" sx="3000" sy="3000" algn="ctr" rotWithShape="0">
              <a:srgbClr val="000000">
                <a:alpha val="43137"/>
              </a:srgbClr>
            </a:outerShdw>
            <a:reflection stA="99000" endPos="14000" dist="50800" dir="5400000" sy="-100000" algn="bl" rotWithShape="0"/>
          </a:effectLst>
        </p:spPr>
      </p:pic>
    </p:spTree>
    <p:extLst>
      <p:ext uri="{BB962C8B-B14F-4D97-AF65-F5344CB8AC3E}">
        <p14:creationId xmlns:p14="http://schemas.microsoft.com/office/powerpoint/2010/main" xmlns="" val="344174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uhaus 93" pitchFamily="82" charset="0"/>
                <a:ea typeface="Tahoma" pitchFamily="34" charset="0"/>
                <a:cs typeface="Times New Roman" pitchFamily="18" charset="0"/>
              </a:rPr>
              <a:t>PRIVATIZATION</a:t>
            </a:r>
            <a:endParaRPr lang="en-US" dirty="0">
              <a:latin typeface="Bauhaus 93" pitchFamily="82" charset="0"/>
            </a:endParaRPr>
          </a:p>
        </p:txBody>
      </p:sp>
      <p:sp>
        <p:nvSpPr>
          <p:cNvPr id="3" name="Content Placeholder 2"/>
          <p:cNvSpPr>
            <a:spLocks noGrp="1"/>
          </p:cNvSpPr>
          <p:nvPr>
            <p:ph sz="quarter" idx="1"/>
          </p:nvPr>
        </p:nvSpPr>
        <p:spPr/>
        <p:txBody>
          <a:bodyPr>
            <a:normAutofit fontScale="85000" lnSpcReduction="20000"/>
          </a:bodyPr>
          <a:lstStyle/>
          <a:p>
            <a:pPr algn="just"/>
            <a:r>
              <a:rPr lang="en-US" sz="3200" dirty="0">
                <a:latin typeface="Times New Roman" pitchFamily="18" charset="0"/>
                <a:ea typeface="Tahoma" pitchFamily="34" charset="0"/>
                <a:cs typeface="Times New Roman" pitchFamily="18" charset="0"/>
              </a:rPr>
              <a:t>Privatization means transfer of ownership and/or management of an enterprise from the public sector to the private sector .</a:t>
            </a:r>
          </a:p>
          <a:p>
            <a:pPr algn="just"/>
            <a:endParaRPr lang="en-US" sz="3200" dirty="0">
              <a:latin typeface="Times New Roman" pitchFamily="18" charset="0"/>
              <a:ea typeface="Tahoma" pitchFamily="34" charset="0"/>
              <a:cs typeface="Times New Roman" pitchFamily="18" charset="0"/>
            </a:endParaRPr>
          </a:p>
          <a:p>
            <a:pPr algn="just"/>
            <a:r>
              <a:rPr lang="en-US" sz="3200" dirty="0">
                <a:latin typeface="Times New Roman" pitchFamily="18" charset="0"/>
                <a:ea typeface="Tahoma" pitchFamily="34" charset="0"/>
                <a:cs typeface="Times New Roman" pitchFamily="18" charset="0"/>
              </a:rPr>
              <a:t>Privatization is opening up of an industry that has been reserved for public sector to the private sector.</a:t>
            </a:r>
          </a:p>
          <a:p>
            <a:pPr algn="just"/>
            <a:endParaRPr lang="en-US" sz="3200" dirty="0">
              <a:latin typeface="Times New Roman" pitchFamily="18" charset="0"/>
              <a:ea typeface="Tahoma" pitchFamily="34" charset="0"/>
              <a:cs typeface="Times New Roman" pitchFamily="18" charset="0"/>
            </a:endParaRPr>
          </a:p>
          <a:p>
            <a:pPr algn="just"/>
            <a:r>
              <a:rPr lang="en-US" sz="3200" dirty="0">
                <a:latin typeface="Times New Roman" pitchFamily="18" charset="0"/>
                <a:ea typeface="Tahoma" pitchFamily="34" charset="0"/>
                <a:cs typeface="Times New Roman" pitchFamily="18" charset="0"/>
              </a:rPr>
              <a:t>Privatization means replacing government monopolies with the competitive pressures of the marketplace to encourage efficiency, quality and innovation in the delivery of goods and services.</a:t>
            </a:r>
          </a:p>
          <a:p>
            <a:endParaRPr lang="en-US" dirty="0"/>
          </a:p>
        </p:txBody>
      </p:sp>
    </p:spTree>
    <p:extLst>
      <p:ext uri="{BB962C8B-B14F-4D97-AF65-F5344CB8AC3E}">
        <p14:creationId xmlns:p14="http://schemas.microsoft.com/office/powerpoint/2010/main" xmlns="" val="138432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Disinvestment</a:t>
            </a:r>
            <a:endParaRPr lang="en-US" dirty="0"/>
          </a:p>
        </p:txBody>
      </p:sp>
      <p:sp>
        <p:nvSpPr>
          <p:cNvPr id="3" name="Content Placeholder 2"/>
          <p:cNvSpPr>
            <a:spLocks noGrp="1"/>
          </p:cNvSpPr>
          <p:nvPr>
            <p:ph sz="quarter" idx="1"/>
          </p:nvPr>
        </p:nvSpPr>
        <p:spPr>
          <a:xfrm>
            <a:off x="228600" y="1600200"/>
            <a:ext cx="8763000" cy="4876800"/>
          </a:xfrm>
        </p:spPr>
        <p:txBody>
          <a:bodyPr>
            <a:normAutofit fontScale="77500" lnSpcReduction="20000"/>
          </a:bodyPr>
          <a:lstStyle/>
          <a:p>
            <a:pPr>
              <a:spcBef>
                <a:spcPts val="0"/>
              </a:spcBef>
              <a:spcAft>
                <a:spcPts val="1200"/>
              </a:spcAft>
            </a:pPr>
            <a:r>
              <a:rPr lang="en-US" sz="3100" dirty="0" smtClean="0"/>
              <a:t>Privatization </a:t>
            </a:r>
            <a:r>
              <a:rPr lang="en-US" sz="3100" dirty="0"/>
              <a:t>of PSUs by selling off part of the equity (share) to the public is known as disinvestment.</a:t>
            </a:r>
          </a:p>
          <a:p>
            <a:r>
              <a:rPr lang="en-US" sz="3100" dirty="0"/>
              <a:t>The purpose of Disinvestment is to improve financial discipline and to facilitate modernization. Private capital and managerial capabilities would improve the efficiency of PSUs. </a:t>
            </a:r>
            <a:endParaRPr lang="en-US" sz="3100" dirty="0" smtClean="0"/>
          </a:p>
          <a:p>
            <a:endParaRPr lang="en-US" sz="3100" dirty="0"/>
          </a:p>
          <a:p>
            <a:r>
              <a:rPr lang="en-US" sz="3100" dirty="0"/>
              <a:t>Government adopted following two main methods for disinvestment</a:t>
            </a:r>
            <a:r>
              <a:rPr lang="en-US" sz="3100" dirty="0" smtClean="0"/>
              <a:t>:</a:t>
            </a:r>
          </a:p>
          <a:p>
            <a:endParaRPr lang="en-US" sz="3100" dirty="0"/>
          </a:p>
          <a:p>
            <a:pPr marL="514350" lvl="0" indent="-514350">
              <a:buFont typeface="+mj-lt"/>
              <a:buAutoNum type="arabicPeriod"/>
            </a:pPr>
            <a:r>
              <a:rPr lang="en-US" sz="3100" b="1" dirty="0"/>
              <a:t>Minority Sale</a:t>
            </a:r>
            <a:r>
              <a:rPr lang="en-US" sz="3100" dirty="0"/>
              <a:t>: Equity is offered to investors through domestic public issue. The </a:t>
            </a:r>
            <a:r>
              <a:rPr lang="en-US" sz="3100" dirty="0" err="1"/>
              <a:t>govt</a:t>
            </a:r>
            <a:r>
              <a:rPr lang="en-US" sz="3100" dirty="0"/>
              <a:t> transfers minority share to private persons. The management control is not transferred.</a:t>
            </a:r>
          </a:p>
          <a:p>
            <a:pPr marL="514350" lvl="0" indent="-514350">
              <a:buFont typeface="+mj-lt"/>
              <a:buAutoNum type="arabicPeriod"/>
            </a:pPr>
            <a:r>
              <a:rPr lang="en-US" sz="3100" b="1" dirty="0"/>
              <a:t>Strategic Sale</a:t>
            </a:r>
            <a:r>
              <a:rPr lang="en-US" sz="3100" dirty="0"/>
              <a:t>: </a:t>
            </a:r>
            <a:r>
              <a:rPr lang="en-US" sz="3100" dirty="0" err="1"/>
              <a:t>Govt</a:t>
            </a:r>
            <a:r>
              <a:rPr lang="en-US" sz="3100" dirty="0"/>
              <a:t> sells majority share above 51% to the private sector. It is called strategic as management is transferred to the private sector as a matter of strategy.</a:t>
            </a:r>
          </a:p>
          <a:p>
            <a:endParaRPr lang="en-US" dirty="0"/>
          </a:p>
        </p:txBody>
      </p:sp>
    </p:spTree>
    <p:extLst>
      <p:ext uri="{BB962C8B-B14F-4D97-AF65-F5344CB8AC3E}">
        <p14:creationId xmlns:p14="http://schemas.microsoft.com/office/powerpoint/2010/main" xmlns="" val="163615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MEASURES ADOPT FOR PRIVATIZATION</a:t>
            </a:r>
            <a:endParaRPr lang="en-US" sz="3600" b="1"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Contractions </a:t>
            </a:r>
            <a:r>
              <a:rPr lang="en-US" dirty="0">
                <a:latin typeface="Times New Roman" pitchFamily="18" charset="0"/>
                <a:cs typeface="Times New Roman" pitchFamily="18" charset="0"/>
              </a:rPr>
              <a:t>of public sectors.</a:t>
            </a:r>
          </a:p>
          <a:p>
            <a:r>
              <a:rPr lang="en-US" dirty="0" smtClean="0">
                <a:latin typeface="Times New Roman" pitchFamily="18" charset="0"/>
                <a:cs typeface="Times New Roman" pitchFamily="18" charset="0"/>
              </a:rPr>
              <a:t>Sales </a:t>
            </a:r>
            <a:r>
              <a:rPr lang="en-US" dirty="0">
                <a:latin typeface="Times New Roman" pitchFamily="18" charset="0"/>
                <a:cs typeface="Times New Roman" pitchFamily="18" charset="0"/>
              </a:rPr>
              <a:t>shares of public sectors to the private sector.</a:t>
            </a:r>
          </a:p>
          <a:p>
            <a:r>
              <a:rPr lang="en-US" dirty="0" smtClean="0">
                <a:latin typeface="Times New Roman" pitchFamily="18" charset="0"/>
                <a:cs typeface="Times New Roman" pitchFamily="18" charset="0"/>
              </a:rPr>
              <a:t>Sick </a:t>
            </a:r>
            <a:r>
              <a:rPr lang="en-US" dirty="0">
                <a:latin typeface="Times New Roman" pitchFamily="18" charset="0"/>
                <a:cs typeface="Times New Roman" pitchFamily="18" charset="0"/>
              </a:rPr>
              <a:t>public sector industries.</a:t>
            </a:r>
          </a:p>
          <a:p>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emorandum </a:t>
            </a:r>
            <a:r>
              <a:rPr lang="en-US" dirty="0">
                <a:latin typeface="Times New Roman" pitchFamily="18" charset="0"/>
                <a:cs typeface="Times New Roman" pitchFamily="18" charset="0"/>
              </a:rPr>
              <a:t>of understanding.</a:t>
            </a:r>
          </a:p>
          <a:p>
            <a:r>
              <a:rPr lang="en-US" dirty="0" smtClean="0">
                <a:latin typeface="Times New Roman" pitchFamily="18" charset="0"/>
                <a:cs typeface="Times New Roman" pitchFamily="18" charset="0"/>
              </a:rPr>
              <a:t>National </a:t>
            </a:r>
            <a:r>
              <a:rPr lang="en-US" dirty="0">
                <a:latin typeface="Times New Roman" pitchFamily="18" charset="0"/>
                <a:cs typeface="Times New Roman" pitchFamily="18" charset="0"/>
              </a:rPr>
              <a:t>renewal fund.</a:t>
            </a:r>
          </a:p>
          <a:p>
            <a:endParaRPr lang="en-US" dirty="0"/>
          </a:p>
        </p:txBody>
      </p:sp>
    </p:spTree>
    <p:extLst>
      <p:ext uri="{BB962C8B-B14F-4D97-AF65-F5344CB8AC3E}">
        <p14:creationId xmlns:p14="http://schemas.microsoft.com/office/powerpoint/2010/main" xmlns="" val="355894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ADVANTAGES OF PRIVATIZATION</a:t>
            </a:r>
            <a:endParaRPr lang="en-US" b="1" dirty="0"/>
          </a:p>
        </p:txBody>
      </p:sp>
      <p:sp>
        <p:nvSpPr>
          <p:cNvPr id="3" name="Content Placeholder 2"/>
          <p:cNvSpPr>
            <a:spLocks noGrp="1"/>
          </p:cNvSpPr>
          <p:nvPr>
            <p:ph sz="quarter" idx="1"/>
          </p:nvPr>
        </p:nvSpPr>
        <p:spPr/>
        <p:txBody>
          <a:bodyPr>
            <a:normAutofit lnSpcReduction="10000"/>
          </a:bodyPr>
          <a:lstStyle/>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in efficiency.</a:t>
            </a:r>
          </a:p>
          <a:p>
            <a:r>
              <a:rPr lang="en-US" dirty="0" smtClean="0">
                <a:latin typeface="Times New Roman" pitchFamily="18" charset="0"/>
                <a:cs typeface="Times New Roman" pitchFamily="18" charset="0"/>
              </a:rPr>
              <a:t>Professional </a:t>
            </a:r>
            <a:r>
              <a:rPr lang="en-US" dirty="0">
                <a:latin typeface="Times New Roman" pitchFamily="18" charset="0"/>
                <a:cs typeface="Times New Roman" pitchFamily="18" charset="0"/>
              </a:rPr>
              <a:t>management.</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in competition.</a:t>
            </a: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line with international trends.</a:t>
            </a:r>
          </a:p>
          <a:p>
            <a:r>
              <a:rPr lang="en-US" dirty="0" smtClean="0">
                <a:latin typeface="Times New Roman" pitchFamily="18" charset="0"/>
                <a:cs typeface="Times New Roman" pitchFamily="18" charset="0"/>
              </a:rPr>
              <a:t>Reduction </a:t>
            </a:r>
            <a:r>
              <a:rPr lang="en-US" dirty="0">
                <a:latin typeface="Times New Roman" pitchFamily="18" charset="0"/>
                <a:cs typeface="Times New Roman" pitchFamily="18" charset="0"/>
              </a:rPr>
              <a:t>in political interference.</a:t>
            </a:r>
          </a:p>
          <a:p>
            <a:r>
              <a:rPr lang="en-US" dirty="0" smtClean="0">
                <a:latin typeface="Times New Roman" pitchFamily="18" charset="0"/>
                <a:cs typeface="Times New Roman" pitchFamily="18" charset="0"/>
              </a:rPr>
              <a:t>Encourage </a:t>
            </a:r>
            <a:r>
              <a:rPr lang="en-US" dirty="0">
                <a:latin typeface="Times New Roman" pitchFamily="18" charset="0"/>
                <a:cs typeface="Times New Roman" pitchFamily="18" charset="0"/>
              </a:rPr>
              <a:t>to new innovations.</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the industrial growth.</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the foreign investment.</a:t>
            </a:r>
          </a:p>
          <a:p>
            <a:r>
              <a:rPr lang="en-US" dirty="0" smtClean="0">
                <a:latin typeface="Times New Roman" pitchFamily="18" charset="0"/>
                <a:cs typeface="Times New Roman" pitchFamily="18" charset="0"/>
              </a:rPr>
              <a:t>Reduction </a:t>
            </a:r>
            <a:r>
              <a:rPr lang="en-US" dirty="0">
                <a:latin typeface="Times New Roman" pitchFamily="18" charset="0"/>
                <a:cs typeface="Times New Roman" pitchFamily="18" charset="0"/>
              </a:rPr>
              <a:t>in public sector.</a:t>
            </a:r>
          </a:p>
          <a:p>
            <a:endParaRPr lang="en-US" dirty="0"/>
          </a:p>
        </p:txBody>
      </p:sp>
    </p:spTree>
    <p:extLst>
      <p:ext uri="{BB962C8B-B14F-4D97-AF65-F5344CB8AC3E}">
        <p14:creationId xmlns:p14="http://schemas.microsoft.com/office/powerpoint/2010/main" xmlns="" val="746789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LIMITATIONS OF PRIVATIZATION</a:t>
            </a:r>
            <a:endParaRPr lang="en-US" sz="3600" b="1"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Industrial </a:t>
            </a:r>
            <a:r>
              <a:rPr lang="en-US" dirty="0">
                <a:latin typeface="Times New Roman" pitchFamily="18" charset="0"/>
                <a:cs typeface="Times New Roman" pitchFamily="18" charset="0"/>
              </a:rPr>
              <a:t>sickness.</a:t>
            </a:r>
          </a:p>
          <a:p>
            <a:r>
              <a:rPr lang="en-US" dirty="0" smtClean="0">
                <a:latin typeface="Times New Roman" pitchFamily="18" charset="0"/>
                <a:cs typeface="Times New Roman" pitchFamily="18" charset="0"/>
              </a:rPr>
              <a:t>Lack </a:t>
            </a:r>
            <a:r>
              <a:rPr lang="en-US" dirty="0">
                <a:latin typeface="Times New Roman" pitchFamily="18" charset="0"/>
                <a:cs typeface="Times New Roman" pitchFamily="18" charset="0"/>
              </a:rPr>
              <a:t>of welfare.</a:t>
            </a:r>
          </a:p>
          <a:p>
            <a:r>
              <a:rPr lang="en-US" dirty="0" smtClean="0">
                <a:latin typeface="Times New Roman" pitchFamily="18" charset="0"/>
                <a:cs typeface="Times New Roman" pitchFamily="18" charset="0"/>
              </a:rPr>
              <a:t>Class </a:t>
            </a:r>
            <a:r>
              <a:rPr lang="en-US" dirty="0">
                <a:latin typeface="Times New Roman" pitchFamily="18" charset="0"/>
                <a:cs typeface="Times New Roman" pitchFamily="18" charset="0"/>
              </a:rPr>
              <a:t>struggle.</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in inequality.</a:t>
            </a:r>
          </a:p>
          <a:p>
            <a:r>
              <a:rPr lang="en-US" dirty="0" smtClean="0">
                <a:latin typeface="Times New Roman" pitchFamily="18" charset="0"/>
                <a:cs typeface="Times New Roman" pitchFamily="18" charset="0"/>
              </a:rPr>
              <a:t>Opposition </a:t>
            </a:r>
            <a:r>
              <a:rPr lang="en-US" dirty="0">
                <a:latin typeface="Times New Roman" pitchFamily="18" charset="0"/>
                <a:cs typeface="Times New Roman" pitchFamily="18" charset="0"/>
              </a:rPr>
              <a:t>by employees.</a:t>
            </a:r>
          </a:p>
          <a:p>
            <a:r>
              <a:rPr lang="en-US" dirty="0" smtClean="0">
                <a:latin typeface="Times New Roman" pitchFamily="18" charset="0"/>
                <a:cs typeface="Times New Roman" pitchFamily="18" charset="0"/>
              </a:rPr>
              <a:t>Political </a:t>
            </a:r>
            <a:r>
              <a:rPr lang="en-US" dirty="0">
                <a:latin typeface="Times New Roman" pitchFamily="18" charset="0"/>
                <a:cs typeface="Times New Roman" pitchFamily="18" charset="0"/>
              </a:rPr>
              <a:t>pressure.</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in unemployment.</a:t>
            </a:r>
          </a:p>
          <a:p>
            <a:r>
              <a:rPr lang="en-US" dirty="0" smtClean="0">
                <a:latin typeface="Times New Roman" pitchFamily="18" charset="0"/>
                <a:cs typeface="Times New Roman" pitchFamily="18" charset="0"/>
              </a:rPr>
              <a:t>Ignores </a:t>
            </a:r>
            <a:r>
              <a:rPr lang="en-US" dirty="0">
                <a:latin typeface="Times New Roman" pitchFamily="18" charset="0"/>
                <a:cs typeface="Times New Roman" pitchFamily="18" charset="0"/>
              </a:rPr>
              <a:t>the weaker sections.</a:t>
            </a:r>
          </a:p>
          <a:p>
            <a:endParaRPr lang="en-US" dirty="0"/>
          </a:p>
        </p:txBody>
      </p:sp>
    </p:spTree>
    <p:extLst>
      <p:ext uri="{BB962C8B-B14F-4D97-AF65-F5344CB8AC3E}">
        <p14:creationId xmlns:p14="http://schemas.microsoft.com/office/powerpoint/2010/main" xmlns="" val="281812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itchFamily="18" charset="0"/>
                <a:cs typeface="Times New Roman" pitchFamily="18" charset="0"/>
              </a:rPr>
              <a:t>Successful Privatizations in </a:t>
            </a:r>
            <a:r>
              <a:rPr lang="en-US" sz="3600" b="1" dirty="0" smtClean="0">
                <a:latin typeface="Times New Roman" pitchFamily="18" charset="0"/>
                <a:cs typeface="Times New Roman" pitchFamily="18" charset="0"/>
              </a:rPr>
              <a:t>India</a:t>
            </a:r>
            <a:endParaRPr lang="en-US" sz="3600" b="1" dirty="0"/>
          </a:p>
        </p:txBody>
      </p:sp>
      <p:sp>
        <p:nvSpPr>
          <p:cNvPr id="3" name="Content Placeholder 2"/>
          <p:cNvSpPr>
            <a:spLocks noGrp="1"/>
          </p:cNvSpPr>
          <p:nvPr>
            <p:ph sz="quarter" idx="1"/>
          </p:nvPr>
        </p:nvSpPr>
        <p:spPr>
          <a:xfrm>
            <a:off x="228600" y="1600200"/>
            <a:ext cx="8537448" cy="5029200"/>
          </a:xfrm>
        </p:spPr>
        <p:txBody>
          <a:bodyPr>
            <a:normAutofit fontScale="25000" lnSpcReduction="20000"/>
          </a:bodyPr>
          <a:lstStyle/>
          <a:p>
            <a:pPr>
              <a:lnSpc>
                <a:spcPct val="120000"/>
              </a:lnSpc>
              <a:spcBef>
                <a:spcPts val="0"/>
              </a:spcBef>
              <a:tabLst>
                <a:tab pos="190500" algn="l"/>
                <a:tab pos="2679700" algn="l"/>
                <a:tab pos="3784600" algn="l"/>
              </a:tabLst>
              <a:defRPr/>
            </a:pPr>
            <a:r>
              <a:rPr lang="en-US" sz="8000" dirty="0">
                <a:solidFill>
                  <a:srgbClr val="000000"/>
                </a:solidFill>
                <a:latin typeface="Times New Roman"/>
              </a:rPr>
              <a:t>Lagan jute machinery company limited (LJMC) </a:t>
            </a:r>
          </a:p>
          <a:p>
            <a:pPr marL="0" indent="0">
              <a:lnSpc>
                <a:spcPct val="120000"/>
              </a:lnSpc>
              <a:spcBef>
                <a:spcPts val="0"/>
              </a:spcBef>
              <a:buNone/>
              <a:tabLst>
                <a:tab pos="190500" algn="l"/>
                <a:tab pos="2679700" algn="l"/>
                <a:tab pos="3784600" algn="l"/>
              </a:tabLst>
              <a:defRPr/>
            </a:pPr>
            <a:r>
              <a:rPr lang="en-US" sz="8000" dirty="0" smtClean="0">
                <a:solidFill>
                  <a:srgbClr val="000000"/>
                </a:solidFill>
                <a:latin typeface="Times New Roman"/>
              </a:rPr>
              <a:t>	{Gross </a:t>
            </a:r>
            <a:r>
              <a:rPr lang="en-US" sz="8000" dirty="0">
                <a:solidFill>
                  <a:srgbClr val="000000"/>
                </a:solidFill>
                <a:latin typeface="Times New Roman"/>
              </a:rPr>
              <a:t>turnover: pre-privatization= </a:t>
            </a:r>
            <a:r>
              <a:rPr lang="en-US" sz="8000" dirty="0" err="1">
                <a:solidFill>
                  <a:srgbClr val="000000"/>
                </a:solidFill>
                <a:latin typeface="Times New Roman"/>
              </a:rPr>
              <a:t>Rs</a:t>
            </a:r>
            <a:r>
              <a:rPr lang="en-US" sz="8000" dirty="0">
                <a:solidFill>
                  <a:srgbClr val="000000"/>
                </a:solidFill>
                <a:latin typeface="Times New Roman"/>
              </a:rPr>
              <a:t>. 6 million (</a:t>
            </a:r>
            <a:r>
              <a:rPr lang="en-US" sz="8000" dirty="0" err="1" smtClean="0">
                <a:solidFill>
                  <a:srgbClr val="000000"/>
                </a:solidFill>
                <a:latin typeface="Times New Roman"/>
              </a:rPr>
              <a:t>april-june</a:t>
            </a:r>
            <a:r>
              <a:rPr lang="en-US" sz="8000" dirty="0" smtClean="0">
                <a:solidFill>
                  <a:srgbClr val="000000"/>
                </a:solidFill>
                <a:latin typeface="Times New Roman"/>
              </a:rPr>
              <a:t> 2000), </a:t>
            </a:r>
          </a:p>
          <a:p>
            <a:pPr marL="0" indent="0">
              <a:lnSpc>
                <a:spcPct val="120000"/>
              </a:lnSpc>
              <a:spcBef>
                <a:spcPts val="0"/>
              </a:spcBef>
              <a:buNone/>
              <a:tabLst>
                <a:tab pos="190500" algn="l"/>
                <a:tab pos="2679700" algn="l"/>
                <a:tab pos="3784600" algn="l"/>
              </a:tabLst>
              <a:defRPr/>
            </a:pPr>
            <a:r>
              <a:rPr lang="en-US" sz="8000" dirty="0" smtClean="0">
                <a:solidFill>
                  <a:srgbClr val="000000"/>
                </a:solidFill>
                <a:latin typeface="Times New Roman"/>
              </a:rPr>
              <a:t>	post-privatization= </a:t>
            </a:r>
            <a:r>
              <a:rPr lang="en-US" sz="8000" dirty="0" err="1" smtClean="0">
                <a:solidFill>
                  <a:srgbClr val="000000"/>
                </a:solidFill>
                <a:latin typeface="Times New Roman"/>
              </a:rPr>
              <a:t>Rs</a:t>
            </a:r>
            <a:r>
              <a:rPr lang="en-US" sz="8000" dirty="0" smtClean="0">
                <a:solidFill>
                  <a:srgbClr val="000000"/>
                </a:solidFill>
                <a:latin typeface="Times New Roman"/>
              </a:rPr>
              <a:t>. 24 million (</a:t>
            </a:r>
            <a:r>
              <a:rPr lang="en-US" sz="8000" dirty="0" err="1" smtClean="0">
                <a:solidFill>
                  <a:srgbClr val="000000"/>
                </a:solidFill>
                <a:latin typeface="Times New Roman"/>
              </a:rPr>
              <a:t>july-september</a:t>
            </a:r>
            <a:r>
              <a:rPr lang="en-US" sz="8000" dirty="0" smtClean="0">
                <a:solidFill>
                  <a:srgbClr val="000000"/>
                </a:solidFill>
                <a:latin typeface="Times New Roman"/>
              </a:rPr>
              <a:t> 2000)}</a:t>
            </a:r>
          </a:p>
          <a:p>
            <a:pPr marL="0" indent="0">
              <a:lnSpc>
                <a:spcPct val="120000"/>
              </a:lnSpc>
              <a:spcBef>
                <a:spcPts val="0"/>
              </a:spcBef>
              <a:buNone/>
              <a:tabLst>
                <a:tab pos="190500" algn="l"/>
                <a:tab pos="2679700" algn="l"/>
                <a:tab pos="3784600" algn="l"/>
              </a:tabLst>
              <a:defRPr/>
            </a:pPr>
            <a:endParaRPr lang="en-US" sz="8000" dirty="0" smtClean="0">
              <a:solidFill>
                <a:srgbClr val="000000"/>
              </a:solidFill>
              <a:latin typeface="Times New Roman"/>
            </a:endParaRPr>
          </a:p>
          <a:p>
            <a:pPr>
              <a:lnSpc>
                <a:spcPct val="120000"/>
              </a:lnSpc>
              <a:spcBef>
                <a:spcPts val="0"/>
              </a:spcBef>
              <a:tabLst>
                <a:tab pos="190500" algn="l"/>
                <a:tab pos="2679700" algn="l"/>
                <a:tab pos="3784600" algn="l"/>
              </a:tabLst>
              <a:defRPr/>
            </a:pPr>
            <a:r>
              <a:rPr lang="en-US" sz="8000" dirty="0" smtClean="0">
                <a:solidFill>
                  <a:srgbClr val="000000"/>
                </a:solidFill>
                <a:latin typeface="Times New Roman"/>
              </a:rPr>
              <a:t>Modern </a:t>
            </a:r>
            <a:r>
              <a:rPr lang="en-US" sz="8000" dirty="0">
                <a:solidFill>
                  <a:srgbClr val="000000"/>
                </a:solidFill>
                <a:latin typeface="Times New Roman"/>
              </a:rPr>
              <a:t>food industries limited (</a:t>
            </a:r>
            <a:r>
              <a:rPr lang="en-US" sz="8000" dirty="0" smtClean="0">
                <a:solidFill>
                  <a:srgbClr val="000000"/>
                </a:solidFill>
                <a:latin typeface="Times New Roman"/>
              </a:rPr>
              <a:t>MFIL)</a:t>
            </a:r>
          </a:p>
          <a:p>
            <a:pPr marL="0" indent="0">
              <a:lnSpc>
                <a:spcPct val="120000"/>
              </a:lnSpc>
              <a:spcBef>
                <a:spcPts val="0"/>
              </a:spcBef>
              <a:buNone/>
              <a:tabLst>
                <a:tab pos="190500" algn="l"/>
                <a:tab pos="2679700" algn="l"/>
                <a:tab pos="3784600" algn="l"/>
              </a:tabLst>
              <a:defRPr/>
            </a:pPr>
            <a:r>
              <a:rPr lang="en-US" sz="8000" dirty="0" smtClean="0">
                <a:solidFill>
                  <a:srgbClr val="000000"/>
                </a:solidFill>
                <a:latin typeface="Times New Roman"/>
              </a:rPr>
              <a:t>	{</a:t>
            </a:r>
            <a:r>
              <a:rPr lang="en-US" sz="8000" dirty="0" smtClean="0">
                <a:solidFill>
                  <a:schemeClr val="bg2">
                    <a:lumMod val="10000"/>
                  </a:schemeClr>
                </a:solidFill>
                <a:latin typeface="Times New Roman" pitchFamily="18" charset="0"/>
                <a:cs typeface="Times New Roman" pitchFamily="18" charset="0"/>
              </a:rPr>
              <a:t>Share </a:t>
            </a:r>
            <a:r>
              <a:rPr lang="en-US" sz="8000" dirty="0">
                <a:solidFill>
                  <a:schemeClr val="bg2">
                    <a:lumMod val="10000"/>
                  </a:schemeClr>
                </a:solidFill>
                <a:latin typeface="Times New Roman" pitchFamily="18" charset="0"/>
                <a:cs typeface="Times New Roman" pitchFamily="18" charset="0"/>
              </a:rPr>
              <a:t>value went up from </a:t>
            </a:r>
            <a:r>
              <a:rPr lang="en-US" sz="8000" dirty="0" err="1">
                <a:solidFill>
                  <a:schemeClr val="bg2">
                    <a:lumMod val="10000"/>
                  </a:schemeClr>
                </a:solidFill>
                <a:latin typeface="Times New Roman" pitchFamily="18" charset="0"/>
                <a:cs typeface="Times New Roman" pitchFamily="18" charset="0"/>
              </a:rPr>
              <a:t>Rs</a:t>
            </a:r>
            <a:r>
              <a:rPr lang="en-US" sz="8000" dirty="0">
                <a:solidFill>
                  <a:schemeClr val="bg2">
                    <a:lumMod val="10000"/>
                  </a:schemeClr>
                </a:solidFill>
                <a:latin typeface="Times New Roman" pitchFamily="18" charset="0"/>
                <a:cs typeface="Times New Roman" pitchFamily="18" charset="0"/>
              </a:rPr>
              <a:t>. 2138 on 30th Dec.(prior to sale) to </a:t>
            </a:r>
            <a:endParaRPr lang="en-US" sz="8000" dirty="0" smtClean="0">
              <a:solidFill>
                <a:schemeClr val="bg2">
                  <a:lumMod val="10000"/>
                </a:schemeClr>
              </a:solidFill>
              <a:latin typeface="Times New Roman" pitchFamily="18" charset="0"/>
              <a:cs typeface="Times New Roman" pitchFamily="18" charset="0"/>
            </a:endParaRPr>
          </a:p>
          <a:p>
            <a:pPr marL="0" indent="0">
              <a:lnSpc>
                <a:spcPct val="120000"/>
              </a:lnSpc>
              <a:spcBef>
                <a:spcPts val="0"/>
              </a:spcBef>
              <a:buNone/>
              <a:tabLst>
                <a:tab pos="190500" algn="l"/>
                <a:tab pos="2679700" algn="l"/>
                <a:tab pos="3784600" algn="l"/>
              </a:tabLst>
              <a:defRPr/>
            </a:pPr>
            <a:r>
              <a:rPr lang="en-US" sz="8000" dirty="0" smtClean="0">
                <a:solidFill>
                  <a:schemeClr val="bg2">
                    <a:lumMod val="10000"/>
                  </a:schemeClr>
                </a:solidFill>
                <a:latin typeface="Times New Roman" pitchFamily="18" charset="0"/>
                <a:cs typeface="Times New Roman" pitchFamily="18" charset="0"/>
              </a:rPr>
              <a:t>	</a:t>
            </a:r>
            <a:r>
              <a:rPr lang="en-US" sz="8000" dirty="0" err="1" smtClean="0">
                <a:solidFill>
                  <a:schemeClr val="bg2">
                    <a:lumMod val="10000"/>
                  </a:schemeClr>
                </a:solidFill>
                <a:latin typeface="Times New Roman" pitchFamily="18" charset="0"/>
                <a:cs typeface="Times New Roman" pitchFamily="18" charset="0"/>
              </a:rPr>
              <a:t>Rs</a:t>
            </a:r>
            <a:r>
              <a:rPr lang="en-US" sz="8000" dirty="0">
                <a:solidFill>
                  <a:schemeClr val="bg2">
                    <a:lumMod val="10000"/>
                  </a:schemeClr>
                </a:solidFill>
                <a:latin typeface="Times New Roman" pitchFamily="18" charset="0"/>
                <a:cs typeface="Times New Roman" pitchFamily="18" charset="0"/>
              </a:rPr>
              <a:t>. 3247 on </a:t>
            </a:r>
            <a:r>
              <a:rPr lang="en-US" sz="8000" dirty="0" smtClean="0">
                <a:solidFill>
                  <a:schemeClr val="bg2">
                    <a:lumMod val="10000"/>
                  </a:schemeClr>
                </a:solidFill>
                <a:latin typeface="Times New Roman" pitchFamily="18" charset="0"/>
                <a:cs typeface="Times New Roman" pitchFamily="18" charset="0"/>
              </a:rPr>
              <a:t>25th </a:t>
            </a:r>
            <a:r>
              <a:rPr lang="en-US" sz="8000" dirty="0">
                <a:solidFill>
                  <a:schemeClr val="bg2">
                    <a:lumMod val="10000"/>
                  </a:schemeClr>
                </a:solidFill>
                <a:latin typeface="Times New Roman" pitchFamily="18" charset="0"/>
                <a:cs typeface="Times New Roman" pitchFamily="18" charset="0"/>
              </a:rPr>
              <a:t>Feb.(post sale</a:t>
            </a:r>
            <a:r>
              <a:rPr lang="en-US" sz="8000" dirty="0" smtClean="0">
                <a:solidFill>
                  <a:schemeClr val="bg2">
                    <a:lumMod val="10000"/>
                  </a:schemeClr>
                </a:solidFill>
                <a:latin typeface="Times New Roman" pitchFamily="18" charset="0"/>
                <a:cs typeface="Times New Roman" pitchFamily="18" charset="0"/>
              </a:rPr>
              <a:t>).}</a:t>
            </a:r>
          </a:p>
          <a:p>
            <a:pPr marL="0" indent="0">
              <a:lnSpc>
                <a:spcPct val="120000"/>
              </a:lnSpc>
              <a:spcBef>
                <a:spcPts val="0"/>
              </a:spcBef>
              <a:buNone/>
              <a:tabLst>
                <a:tab pos="190500" algn="l"/>
                <a:tab pos="2679700" algn="l"/>
                <a:tab pos="3784600" algn="l"/>
              </a:tabLst>
              <a:defRPr/>
            </a:pPr>
            <a:endParaRPr lang="en-US" sz="8000" dirty="0">
              <a:solidFill>
                <a:schemeClr val="bg2">
                  <a:lumMod val="10000"/>
                </a:schemeClr>
              </a:solidFill>
              <a:latin typeface="Times New Roman" pitchFamily="18" charset="0"/>
              <a:cs typeface="Times New Roman" pitchFamily="18" charset="0"/>
            </a:endParaRPr>
          </a:p>
          <a:p>
            <a:pPr>
              <a:lnSpc>
                <a:spcPct val="120000"/>
              </a:lnSpc>
              <a:spcBef>
                <a:spcPts val="0"/>
              </a:spcBef>
              <a:tabLst>
                <a:tab pos="190500" algn="l"/>
                <a:tab pos="2679700" algn="l"/>
                <a:tab pos="3784600" algn="l"/>
              </a:tabLst>
              <a:defRPr/>
            </a:pPr>
            <a:r>
              <a:rPr lang="en-US" sz="8000" dirty="0" err="1">
                <a:solidFill>
                  <a:srgbClr val="000000"/>
                </a:solidFill>
                <a:latin typeface="Times New Roman"/>
              </a:rPr>
              <a:t>Paradeep</a:t>
            </a:r>
            <a:r>
              <a:rPr lang="en-US" sz="8000" dirty="0">
                <a:solidFill>
                  <a:srgbClr val="000000"/>
                </a:solidFill>
                <a:latin typeface="Times New Roman"/>
              </a:rPr>
              <a:t> Phosphates Limited (</a:t>
            </a:r>
            <a:r>
              <a:rPr lang="en-US" sz="8000" dirty="0" smtClean="0">
                <a:solidFill>
                  <a:srgbClr val="000000"/>
                </a:solidFill>
                <a:latin typeface="Times New Roman"/>
              </a:rPr>
              <a:t>PPL) </a:t>
            </a:r>
          </a:p>
          <a:p>
            <a:pPr marL="0" indent="0">
              <a:lnSpc>
                <a:spcPct val="120000"/>
              </a:lnSpc>
              <a:spcBef>
                <a:spcPts val="0"/>
              </a:spcBef>
              <a:buNone/>
              <a:tabLst>
                <a:tab pos="190500" algn="l"/>
                <a:tab pos="2679700" algn="l"/>
                <a:tab pos="3784600" algn="l"/>
              </a:tabLst>
              <a:defRPr/>
            </a:pPr>
            <a:r>
              <a:rPr lang="en-US" sz="8000" dirty="0" smtClean="0">
                <a:solidFill>
                  <a:srgbClr val="000000"/>
                </a:solidFill>
                <a:latin typeface="Times New Roman"/>
              </a:rPr>
              <a:t>	{Net </a:t>
            </a:r>
            <a:r>
              <a:rPr lang="en-US" sz="8000" dirty="0">
                <a:solidFill>
                  <a:srgbClr val="000000"/>
                </a:solidFill>
                <a:latin typeface="Times New Roman"/>
              </a:rPr>
              <a:t>profit: pre sale= </a:t>
            </a:r>
            <a:r>
              <a:rPr lang="en-US" sz="8000" dirty="0" err="1">
                <a:solidFill>
                  <a:srgbClr val="000000"/>
                </a:solidFill>
                <a:latin typeface="Times New Roman"/>
              </a:rPr>
              <a:t>Rs</a:t>
            </a:r>
            <a:r>
              <a:rPr lang="en-US" sz="8000" dirty="0">
                <a:solidFill>
                  <a:srgbClr val="000000"/>
                </a:solidFill>
                <a:latin typeface="Times New Roman"/>
              </a:rPr>
              <a:t>. -57.95 Cr., post sale= </a:t>
            </a:r>
            <a:r>
              <a:rPr lang="en-US" sz="8000" dirty="0" err="1">
                <a:solidFill>
                  <a:srgbClr val="000000"/>
                </a:solidFill>
                <a:latin typeface="Times New Roman"/>
              </a:rPr>
              <a:t>Rs</a:t>
            </a:r>
            <a:r>
              <a:rPr lang="en-US" sz="8000" dirty="0">
                <a:solidFill>
                  <a:srgbClr val="000000"/>
                </a:solidFill>
                <a:latin typeface="Times New Roman"/>
              </a:rPr>
              <a:t>. 23.96 Cr</a:t>
            </a:r>
            <a:r>
              <a:rPr lang="en-US" sz="8000" dirty="0" smtClean="0">
                <a:solidFill>
                  <a:srgbClr val="000000"/>
                </a:solidFill>
                <a:latin typeface="Times New Roman"/>
              </a:rPr>
              <a:t>.}</a:t>
            </a:r>
          </a:p>
          <a:p>
            <a:pPr marL="0" indent="0">
              <a:lnSpc>
                <a:spcPct val="120000"/>
              </a:lnSpc>
              <a:spcBef>
                <a:spcPts val="0"/>
              </a:spcBef>
              <a:buNone/>
              <a:tabLst>
                <a:tab pos="190500" algn="l"/>
                <a:tab pos="2679700" algn="l"/>
                <a:tab pos="3784600" algn="l"/>
              </a:tabLst>
              <a:defRPr/>
            </a:pPr>
            <a:endParaRPr lang="en-US" sz="8000" u="sng" dirty="0">
              <a:solidFill>
                <a:srgbClr val="000000"/>
              </a:solidFill>
              <a:latin typeface="Times New Roman"/>
            </a:endParaRPr>
          </a:p>
          <a:p>
            <a:pPr>
              <a:lnSpc>
                <a:spcPct val="120000"/>
              </a:lnSpc>
              <a:spcAft>
                <a:spcPts val="1200"/>
              </a:spcAft>
              <a:tabLst>
                <a:tab pos="190500" algn="l"/>
                <a:tab pos="2679700" algn="l"/>
                <a:tab pos="3784600" algn="l"/>
              </a:tabLst>
              <a:defRPr/>
            </a:pPr>
            <a:r>
              <a:rPr lang="en-US" sz="8000" dirty="0">
                <a:solidFill>
                  <a:srgbClr val="000000"/>
                </a:solidFill>
                <a:latin typeface="Times New Roman"/>
              </a:rPr>
              <a:t>Bharat </a:t>
            </a:r>
            <a:r>
              <a:rPr lang="en-US" sz="8000" dirty="0" smtClean="0">
                <a:solidFill>
                  <a:srgbClr val="000000"/>
                </a:solidFill>
                <a:latin typeface="Times New Roman"/>
              </a:rPr>
              <a:t>aluminum </a:t>
            </a:r>
            <a:r>
              <a:rPr lang="en-US" sz="8000" dirty="0">
                <a:solidFill>
                  <a:srgbClr val="000000"/>
                </a:solidFill>
                <a:latin typeface="Times New Roman"/>
              </a:rPr>
              <a:t>company limited (BALCO)</a:t>
            </a:r>
          </a:p>
          <a:p>
            <a:pPr>
              <a:lnSpc>
                <a:spcPct val="120000"/>
              </a:lnSpc>
              <a:spcAft>
                <a:spcPts val="1200"/>
              </a:spcAft>
              <a:tabLst>
                <a:tab pos="190500" algn="l"/>
                <a:tab pos="2679700" algn="l"/>
                <a:tab pos="3784600" algn="l"/>
              </a:tabLst>
              <a:defRPr/>
            </a:pPr>
            <a:r>
              <a:rPr lang="en-US" sz="8000" dirty="0">
                <a:solidFill>
                  <a:srgbClr val="000000"/>
                </a:solidFill>
                <a:latin typeface="Times New Roman"/>
              </a:rPr>
              <a:t>Hotel Corporation of India limited (HCI)</a:t>
            </a:r>
          </a:p>
          <a:p>
            <a:pPr>
              <a:lnSpc>
                <a:spcPct val="120000"/>
              </a:lnSpc>
              <a:spcAft>
                <a:spcPts val="1200"/>
              </a:spcAft>
              <a:tabLst>
                <a:tab pos="190500" algn="l"/>
                <a:tab pos="2679700" algn="l"/>
                <a:tab pos="3784600" algn="l"/>
              </a:tabLst>
              <a:defRPr/>
            </a:pPr>
            <a:r>
              <a:rPr lang="en-US" sz="8000" dirty="0">
                <a:solidFill>
                  <a:srgbClr val="000000"/>
                </a:solidFill>
                <a:latin typeface="Times New Roman"/>
              </a:rPr>
              <a:t>Hindustan Zinc limited (HZL)</a:t>
            </a:r>
          </a:p>
          <a:p>
            <a:endParaRPr lang="en-US" dirty="0"/>
          </a:p>
        </p:txBody>
      </p:sp>
    </p:spTree>
    <p:extLst>
      <p:ext uri="{BB962C8B-B14F-4D97-AF65-F5344CB8AC3E}">
        <p14:creationId xmlns:p14="http://schemas.microsoft.com/office/powerpoint/2010/main" xmlns="" val="4125082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5" t="-348" r="15" b="5688"/>
          <a:stretch/>
        </p:blipFill>
        <p:spPr>
          <a:xfrm>
            <a:off x="-33270" y="-457200"/>
            <a:ext cx="9177270" cy="7315200"/>
          </a:xfrm>
          <a:prstGeom prst="rect">
            <a:avLst/>
          </a:prstGeom>
        </p:spPr>
      </p:pic>
    </p:spTree>
    <p:extLst>
      <p:ext uri="{BB962C8B-B14F-4D97-AF65-F5344CB8AC3E}">
        <p14:creationId xmlns:p14="http://schemas.microsoft.com/office/powerpoint/2010/main" xmlns="" val="1830049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uhaus 93" pitchFamily="82" charset="0"/>
                <a:ea typeface="Tahoma" pitchFamily="34" charset="0"/>
                <a:cs typeface="Times New Roman" pitchFamily="18" charset="0"/>
              </a:rPr>
              <a:t>GLOBALIZATION</a:t>
            </a:r>
            <a:endParaRPr lang="en-US" dirty="0">
              <a:latin typeface="Bauhaus 93" pitchFamily="82" charset="0"/>
            </a:endParaRPr>
          </a:p>
        </p:txBody>
      </p:sp>
      <p:sp>
        <p:nvSpPr>
          <p:cNvPr id="3" name="Content Placeholder 2"/>
          <p:cNvSpPr>
            <a:spLocks noGrp="1"/>
          </p:cNvSpPr>
          <p:nvPr>
            <p:ph sz="quarter" idx="1"/>
          </p:nvPr>
        </p:nvSpPr>
        <p:spPr/>
        <p:txBody>
          <a:bodyPr>
            <a:normAutofit fontScale="92500" lnSpcReduction="10000"/>
          </a:bodyPr>
          <a:lstStyle/>
          <a:p>
            <a:pPr algn="just"/>
            <a:r>
              <a:rPr lang="en-US" sz="3000" dirty="0">
                <a:latin typeface="Times New Roman" pitchFamily="18" charset="0"/>
                <a:ea typeface="Tahoma" pitchFamily="34" charset="0"/>
                <a:cs typeface="Times New Roman" pitchFamily="18" charset="0"/>
              </a:rPr>
              <a:t>It </a:t>
            </a:r>
            <a:r>
              <a:rPr lang="en-US" sz="3000" dirty="0" smtClean="0">
                <a:latin typeface="Times New Roman" pitchFamily="18" charset="0"/>
                <a:ea typeface="Tahoma" pitchFamily="34" charset="0"/>
                <a:cs typeface="Times New Roman" pitchFamily="18" charset="0"/>
              </a:rPr>
              <a:t>means </a:t>
            </a:r>
            <a:r>
              <a:rPr lang="en-US" sz="3000" dirty="0">
                <a:latin typeface="Times New Roman" pitchFamily="18" charset="0"/>
                <a:ea typeface="Tahoma" pitchFamily="34" charset="0"/>
                <a:cs typeface="Times New Roman" pitchFamily="18" charset="0"/>
              </a:rPr>
              <a:t>that opening up of the economy for foreign direct investment by liberalizing the rules and regulations and by creating favorable socio-economic and political climate for global business.</a:t>
            </a:r>
            <a:endParaRPr lang="en-IN" sz="3000" dirty="0">
              <a:latin typeface="Times New Roman" pitchFamily="18" charset="0"/>
              <a:cs typeface="Times New Roman" pitchFamily="18" charset="0"/>
            </a:endParaRPr>
          </a:p>
          <a:p>
            <a:pPr algn="just"/>
            <a:endParaRPr lang="en-US" sz="3000" dirty="0">
              <a:latin typeface="Times New Roman" pitchFamily="18" charset="0"/>
              <a:ea typeface="Tahoma" pitchFamily="34" charset="0"/>
              <a:cs typeface="Times New Roman" pitchFamily="18" charset="0"/>
            </a:endParaRPr>
          </a:p>
          <a:p>
            <a:pPr algn="just"/>
            <a:r>
              <a:rPr lang="en-US" sz="3000" dirty="0">
                <a:latin typeface="Times New Roman" pitchFamily="18" charset="0"/>
                <a:ea typeface="Tahoma" pitchFamily="34" charset="0"/>
                <a:cs typeface="Times New Roman" pitchFamily="18" charset="0"/>
              </a:rPr>
              <a:t>Opening and planning  to expand business throughout the world.</a:t>
            </a:r>
          </a:p>
          <a:p>
            <a:pPr algn="just"/>
            <a:endParaRPr lang="en-US" sz="3000" dirty="0">
              <a:latin typeface="Times New Roman" pitchFamily="18" charset="0"/>
              <a:ea typeface="Tahoma" pitchFamily="34" charset="0"/>
              <a:cs typeface="Times New Roman" pitchFamily="18" charset="0"/>
            </a:endParaRPr>
          </a:p>
          <a:p>
            <a:pPr algn="just"/>
            <a:r>
              <a:rPr lang="en-US" sz="3000" dirty="0">
                <a:latin typeface="Times New Roman" pitchFamily="18" charset="0"/>
                <a:ea typeface="Tahoma" pitchFamily="34" charset="0"/>
                <a:cs typeface="Times New Roman" pitchFamily="18" charset="0"/>
              </a:rPr>
              <a:t>Buying and selling  goods and services from/to any countries in the world.</a:t>
            </a:r>
          </a:p>
          <a:p>
            <a:endParaRPr lang="en-US" dirty="0"/>
          </a:p>
        </p:txBody>
      </p:sp>
    </p:spTree>
    <p:extLst>
      <p:ext uri="{BB962C8B-B14F-4D97-AF65-F5344CB8AC3E}">
        <p14:creationId xmlns:p14="http://schemas.microsoft.com/office/powerpoint/2010/main" xmlns="" val="4147400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uhaus 93" pitchFamily="82" charset="0"/>
              </a:rPr>
              <a:t>LPG</a:t>
            </a:r>
            <a:endParaRPr lang="en-US" dirty="0">
              <a:latin typeface="Bauhaus 93" pitchFamily="82" charset="0"/>
            </a:endParaRPr>
          </a:p>
        </p:txBody>
      </p:sp>
      <p:sp>
        <p:nvSpPr>
          <p:cNvPr id="3" name="Content Placeholder 2"/>
          <p:cNvSpPr>
            <a:spLocks noGrp="1"/>
          </p:cNvSpPr>
          <p:nvPr>
            <p:ph sz="quarter" idx="1"/>
          </p:nvPr>
        </p:nvSpPr>
        <p:spPr/>
        <p:txBody>
          <a:bodyPr>
            <a:normAutofit lnSpcReduction="10000"/>
          </a:bodyPr>
          <a:lstStyle/>
          <a:p>
            <a:pPr algn="just"/>
            <a:r>
              <a:rPr lang="en-US" dirty="0">
                <a:latin typeface="Times New Roman" pitchFamily="18" charset="0"/>
                <a:cs typeface="Times New Roman" pitchFamily="18" charset="0"/>
              </a:rPr>
              <a:t>Indian economy had experienced major policy changes in early 1990s. The new economic reform, popularly known as, Liberalization, Privatization and Globalization (LPG model)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was aimed </a:t>
            </a:r>
            <a:r>
              <a:rPr lang="en-US" dirty="0">
                <a:latin typeface="Times New Roman" pitchFamily="18" charset="0"/>
                <a:cs typeface="Times New Roman" pitchFamily="18" charset="0"/>
              </a:rPr>
              <a:t>at making the Indian economy as fastest growing economy and globally competitive. The series of reforms undertaken with respect to industrial sector, trade as well as financial sector aimed at making the economy more efficient.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00" y="-9525"/>
            <a:ext cx="2286000" cy="1228725"/>
          </a:xfrm>
          <a:prstGeom prst="rect">
            <a:avLst/>
          </a:prstGeom>
        </p:spPr>
      </p:pic>
    </p:spTree>
    <p:extLst>
      <p:ext uri="{BB962C8B-B14F-4D97-AF65-F5344CB8AC3E}">
        <p14:creationId xmlns:p14="http://schemas.microsoft.com/office/powerpoint/2010/main" xmlns="" val="2776343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381000" y="381000"/>
            <a:ext cx="8511862" cy="583081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xmlns="" val="143822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15400" cy="990600"/>
          </a:xfrm>
        </p:spPr>
        <p:txBody>
          <a:bodyPr>
            <a:noAutofit/>
          </a:bodyPr>
          <a:lstStyle/>
          <a:p>
            <a:pPr algn="ctr"/>
            <a:r>
              <a:rPr lang="en-US" sz="3200" b="1" dirty="0" smtClean="0">
                <a:latin typeface="Bauhaus 93" panose="04030905020B02020C02" pitchFamily="82" charset="0"/>
                <a:cs typeface="Times New Roman" pitchFamily="18" charset="0"/>
              </a:rPr>
              <a:t>MEASURES ADOPTED FOR GLOBALIZATION</a:t>
            </a:r>
            <a:endParaRPr lang="en-US" sz="3200" b="1" dirty="0">
              <a:latin typeface="Bauhaus 93" panose="04030905020B02020C02" pitchFamily="82"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the foreign investment.</a:t>
            </a:r>
          </a:p>
          <a:p>
            <a:r>
              <a:rPr lang="en-US" dirty="0" smtClean="0">
                <a:latin typeface="Times New Roman" pitchFamily="18" charset="0"/>
                <a:cs typeface="Times New Roman" pitchFamily="18" charset="0"/>
              </a:rPr>
              <a:t>Partial convertibility </a:t>
            </a:r>
            <a:r>
              <a:rPr lang="en-US" dirty="0">
                <a:latin typeface="Times New Roman" pitchFamily="18" charset="0"/>
                <a:cs typeface="Times New Roman" pitchFamily="18" charset="0"/>
              </a:rPr>
              <a:t>of </a:t>
            </a:r>
            <a:r>
              <a:rPr lang="en-US" dirty="0" smtClean="0">
                <a:latin typeface="Times New Roman" pitchFamily="18" charset="0"/>
                <a:cs typeface="Times New Roman" pitchFamily="18" charset="0"/>
              </a:rPr>
              <a:t>Indian Rupee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oreign </a:t>
            </a:r>
            <a:r>
              <a:rPr lang="en-US" dirty="0">
                <a:latin typeface="Times New Roman" pitchFamily="18" charset="0"/>
                <a:cs typeface="Times New Roman" pitchFamily="18" charset="0"/>
              </a:rPr>
              <a:t>trade policy.</a:t>
            </a:r>
          </a:p>
          <a:p>
            <a:r>
              <a:rPr lang="en-US" dirty="0" smtClean="0">
                <a:latin typeface="Times New Roman" pitchFamily="18" charset="0"/>
                <a:cs typeface="Times New Roman" pitchFamily="18" charset="0"/>
              </a:rPr>
              <a:t>Reduction </a:t>
            </a:r>
            <a:r>
              <a:rPr lang="en-US" dirty="0">
                <a:latin typeface="Times New Roman" pitchFamily="18" charset="0"/>
                <a:cs typeface="Times New Roman" pitchFamily="18" charset="0"/>
              </a:rPr>
              <a:t>of </a:t>
            </a:r>
            <a:r>
              <a:rPr lang="en-US" dirty="0" smtClean="0">
                <a:latin typeface="Times New Roman" pitchFamily="18" charset="0"/>
                <a:cs typeface="Times New Roman" pitchFamily="18" charset="0"/>
              </a:rPr>
              <a:t>tariffs.</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Export </a:t>
            </a:r>
            <a:r>
              <a:rPr lang="en-US" dirty="0">
                <a:latin typeface="Times New Roman" pitchFamily="18" charset="0"/>
                <a:cs typeface="Times New Roman" pitchFamily="18" charset="0"/>
              </a:rPr>
              <a:t>promotion.</a:t>
            </a:r>
          </a:p>
          <a:p>
            <a:r>
              <a:rPr lang="en-US" dirty="0" smtClean="0">
                <a:latin typeface="Times New Roman" pitchFamily="18" charset="0"/>
                <a:cs typeface="Times New Roman" pitchFamily="18" charset="0"/>
              </a:rPr>
              <a:t>Freedom </a:t>
            </a:r>
            <a:r>
              <a:rPr lang="en-US" dirty="0">
                <a:latin typeface="Times New Roman" pitchFamily="18" charset="0"/>
                <a:cs typeface="Times New Roman" pitchFamily="18" charset="0"/>
              </a:rPr>
              <a:t>of repatriate.</a:t>
            </a:r>
          </a:p>
          <a:p>
            <a:endParaRPr lang="en-US" dirty="0"/>
          </a:p>
        </p:txBody>
      </p:sp>
    </p:spTree>
    <p:extLst>
      <p:ext uri="{BB962C8B-B14F-4D97-AF65-F5344CB8AC3E}">
        <p14:creationId xmlns:p14="http://schemas.microsoft.com/office/powerpoint/2010/main" xmlns="" val="3780243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POSITIVE EFFECT OF GLOBALIZATION</a:t>
            </a:r>
            <a:endParaRPr lang="en-US" sz="3600" b="1" dirty="0"/>
          </a:p>
        </p:txBody>
      </p:sp>
      <p:sp>
        <p:nvSpPr>
          <p:cNvPr id="3" name="Content Placeholder 2"/>
          <p:cNvSpPr>
            <a:spLocks noGrp="1"/>
          </p:cNvSpPr>
          <p:nvPr>
            <p:ph sz="quarter" idx="1"/>
          </p:nvPr>
        </p:nvSpPr>
        <p:spPr>
          <a:xfrm>
            <a:off x="612648" y="1600200"/>
            <a:ext cx="8153400" cy="5105400"/>
          </a:xfrm>
        </p:spPr>
        <p:txBody>
          <a:bodyPr>
            <a:noAutofit/>
          </a:bodyPr>
          <a:lstStyle/>
          <a:p>
            <a:r>
              <a:rPr lang="en-US" sz="2300" dirty="0" smtClean="0">
                <a:latin typeface="Times New Roman" pitchFamily="18" charset="0"/>
                <a:cs typeface="Times New Roman" pitchFamily="18" charset="0"/>
              </a:rPr>
              <a:t>Increase </a:t>
            </a:r>
            <a:r>
              <a:rPr lang="en-US" sz="2300" dirty="0">
                <a:latin typeface="Times New Roman" pitchFamily="18" charset="0"/>
                <a:cs typeface="Times New Roman" pitchFamily="18" charset="0"/>
              </a:rPr>
              <a:t>in foreign trade</a:t>
            </a:r>
            <a:r>
              <a:rPr lang="en-US" sz="2300" dirty="0" smtClean="0">
                <a:latin typeface="Times New Roman" pitchFamily="18" charset="0"/>
                <a:cs typeface="Times New Roman" pitchFamily="18" charset="0"/>
              </a:rPr>
              <a:t>. </a:t>
            </a:r>
            <a:endParaRPr lang="en-US" sz="2300" dirty="0">
              <a:latin typeface="Times New Roman" pitchFamily="18" charset="0"/>
              <a:cs typeface="Times New Roman" pitchFamily="18" charset="0"/>
            </a:endParaRPr>
          </a:p>
          <a:p>
            <a:r>
              <a:rPr lang="en-US" sz="2300" dirty="0" smtClean="0">
                <a:latin typeface="Times New Roman" pitchFamily="18" charset="0"/>
                <a:cs typeface="Times New Roman" pitchFamily="18" charset="0"/>
              </a:rPr>
              <a:t>Increase </a:t>
            </a:r>
            <a:r>
              <a:rPr lang="en-US" sz="2300" dirty="0">
                <a:latin typeface="Times New Roman" pitchFamily="18" charset="0"/>
                <a:cs typeface="Times New Roman" pitchFamily="18" charset="0"/>
              </a:rPr>
              <a:t>in foreign investment.</a:t>
            </a:r>
          </a:p>
          <a:p>
            <a:r>
              <a:rPr lang="en-US" sz="2300" dirty="0" smtClean="0">
                <a:latin typeface="Times New Roman" pitchFamily="18" charset="0"/>
                <a:cs typeface="Times New Roman" pitchFamily="18" charset="0"/>
              </a:rPr>
              <a:t>Foreign </a:t>
            </a:r>
            <a:r>
              <a:rPr lang="en-US" sz="2300" dirty="0">
                <a:latin typeface="Times New Roman" pitchFamily="18" charset="0"/>
                <a:cs typeface="Times New Roman" pitchFamily="18" charset="0"/>
              </a:rPr>
              <a:t>direct investment.</a:t>
            </a:r>
          </a:p>
          <a:p>
            <a:r>
              <a:rPr lang="en-US" sz="2300" dirty="0" smtClean="0">
                <a:latin typeface="Times New Roman" pitchFamily="18" charset="0"/>
                <a:cs typeface="Times New Roman" pitchFamily="18" charset="0"/>
              </a:rPr>
              <a:t>Increase </a:t>
            </a:r>
            <a:r>
              <a:rPr lang="en-US" sz="2300" dirty="0">
                <a:latin typeface="Times New Roman" pitchFamily="18" charset="0"/>
                <a:cs typeface="Times New Roman" pitchFamily="18" charset="0"/>
              </a:rPr>
              <a:t>in foreign collaboration.</a:t>
            </a:r>
          </a:p>
          <a:p>
            <a:r>
              <a:rPr lang="en-US" sz="2300" dirty="0" smtClean="0">
                <a:latin typeface="Times New Roman" pitchFamily="18" charset="0"/>
                <a:cs typeface="Times New Roman" pitchFamily="18" charset="0"/>
              </a:rPr>
              <a:t>Increase </a:t>
            </a:r>
            <a:r>
              <a:rPr lang="en-US" sz="2300" dirty="0">
                <a:latin typeface="Times New Roman" pitchFamily="18" charset="0"/>
                <a:cs typeface="Times New Roman" pitchFamily="18" charset="0"/>
              </a:rPr>
              <a:t>in foreign exchange reserves.</a:t>
            </a:r>
          </a:p>
          <a:p>
            <a:r>
              <a:rPr lang="en-US" sz="2300" dirty="0" smtClean="0">
                <a:latin typeface="Times New Roman" pitchFamily="18" charset="0"/>
                <a:cs typeface="Times New Roman" pitchFamily="18" charset="0"/>
              </a:rPr>
              <a:t>Expansion </a:t>
            </a:r>
            <a:r>
              <a:rPr lang="en-US" sz="2300" dirty="0">
                <a:latin typeface="Times New Roman" pitchFamily="18" charset="0"/>
                <a:cs typeface="Times New Roman" pitchFamily="18" charset="0"/>
              </a:rPr>
              <a:t>of market.</a:t>
            </a:r>
          </a:p>
          <a:p>
            <a:r>
              <a:rPr lang="en-US" sz="2300" dirty="0" smtClean="0">
                <a:latin typeface="Times New Roman" pitchFamily="18" charset="0"/>
                <a:cs typeface="Times New Roman" pitchFamily="18" charset="0"/>
              </a:rPr>
              <a:t>Technological </a:t>
            </a:r>
            <a:r>
              <a:rPr lang="en-US" sz="2300" dirty="0">
                <a:latin typeface="Times New Roman" pitchFamily="18" charset="0"/>
                <a:cs typeface="Times New Roman" pitchFamily="18" charset="0"/>
              </a:rPr>
              <a:t>development.</a:t>
            </a:r>
          </a:p>
          <a:p>
            <a:r>
              <a:rPr lang="en-US" sz="2300" dirty="0" smtClean="0">
                <a:latin typeface="Times New Roman" pitchFamily="18" charset="0"/>
                <a:cs typeface="Times New Roman" pitchFamily="18" charset="0"/>
              </a:rPr>
              <a:t>Brand </a:t>
            </a:r>
            <a:r>
              <a:rPr lang="en-US" sz="2300" dirty="0">
                <a:latin typeface="Times New Roman" pitchFamily="18" charset="0"/>
                <a:cs typeface="Times New Roman" pitchFamily="18" charset="0"/>
              </a:rPr>
              <a:t>development.</a:t>
            </a:r>
          </a:p>
          <a:p>
            <a:r>
              <a:rPr lang="en-US" sz="2300" dirty="0" smtClean="0">
                <a:latin typeface="Times New Roman" pitchFamily="18" charset="0"/>
                <a:cs typeface="Times New Roman" pitchFamily="18" charset="0"/>
              </a:rPr>
              <a:t>Development </a:t>
            </a:r>
            <a:r>
              <a:rPr lang="en-US" sz="2300" dirty="0">
                <a:latin typeface="Times New Roman" pitchFamily="18" charset="0"/>
                <a:cs typeface="Times New Roman" pitchFamily="18" charset="0"/>
              </a:rPr>
              <a:t>of service sectors.</a:t>
            </a:r>
          </a:p>
          <a:p>
            <a:r>
              <a:rPr lang="en-US" sz="2300" dirty="0" smtClean="0">
                <a:latin typeface="Times New Roman" pitchFamily="18" charset="0"/>
                <a:cs typeface="Times New Roman" pitchFamily="18" charset="0"/>
              </a:rPr>
              <a:t>Development </a:t>
            </a:r>
            <a:r>
              <a:rPr lang="en-US" sz="2300" dirty="0">
                <a:latin typeface="Times New Roman" pitchFamily="18" charset="0"/>
                <a:cs typeface="Times New Roman" pitchFamily="18" charset="0"/>
              </a:rPr>
              <a:t>of capital market.</a:t>
            </a:r>
          </a:p>
          <a:p>
            <a:r>
              <a:rPr lang="en-US" sz="2300" dirty="0" smtClean="0">
                <a:latin typeface="Times New Roman" pitchFamily="18" charset="0"/>
                <a:cs typeface="Times New Roman" pitchFamily="18" charset="0"/>
              </a:rPr>
              <a:t>Increase </a:t>
            </a:r>
            <a:r>
              <a:rPr lang="en-US" sz="2300" dirty="0">
                <a:latin typeface="Times New Roman" pitchFamily="18" charset="0"/>
                <a:cs typeface="Times New Roman" pitchFamily="18" charset="0"/>
              </a:rPr>
              <a:t>in employment.</a:t>
            </a:r>
          </a:p>
          <a:p>
            <a:r>
              <a:rPr lang="en-US" sz="2300" dirty="0">
                <a:latin typeface="Times New Roman" pitchFamily="18" charset="0"/>
                <a:cs typeface="Times New Roman" pitchFamily="18" charset="0"/>
              </a:rPr>
              <a:t>I</a:t>
            </a:r>
            <a:r>
              <a:rPr lang="en-US" sz="2300" dirty="0" smtClean="0">
                <a:latin typeface="Times New Roman" pitchFamily="18" charset="0"/>
                <a:cs typeface="Times New Roman" pitchFamily="18" charset="0"/>
              </a:rPr>
              <a:t>mprovement </a:t>
            </a:r>
            <a:r>
              <a:rPr lang="en-US" sz="2300" dirty="0">
                <a:latin typeface="Times New Roman" pitchFamily="18" charset="0"/>
                <a:cs typeface="Times New Roman" pitchFamily="18" charset="0"/>
              </a:rPr>
              <a:t>in standard of living</a:t>
            </a:r>
            <a:r>
              <a:rPr lang="en-US" sz="2300" dirty="0" smtClean="0">
                <a:latin typeface="Times New Roman" pitchFamily="18" charset="0"/>
                <a:cs typeface="Times New Roman" pitchFamily="18" charset="0"/>
              </a:rPr>
              <a:t>.</a:t>
            </a: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97076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52400"/>
            <a:ext cx="8153400" cy="990600"/>
          </a:xfrm>
        </p:spPr>
        <p:txBody>
          <a:bodyPr>
            <a:normAutofit/>
          </a:bodyPr>
          <a:lstStyle/>
          <a:p>
            <a:pPr algn="ctr"/>
            <a:r>
              <a:rPr lang="en-US" sz="3600" b="1" dirty="0" smtClean="0"/>
              <a:t>NEGATIVE EFFECTS OF GLOBALIZATION</a:t>
            </a:r>
            <a:endParaRPr lang="en-US" sz="3600" b="1"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Loss </a:t>
            </a:r>
            <a:r>
              <a:rPr lang="en-US" dirty="0">
                <a:latin typeface="Times New Roman" pitchFamily="18" charset="0"/>
                <a:cs typeface="Times New Roman" pitchFamily="18" charset="0"/>
              </a:rPr>
              <a:t>of domestic industries.</a:t>
            </a:r>
          </a:p>
          <a:p>
            <a:r>
              <a:rPr lang="en-US" dirty="0" smtClean="0">
                <a:latin typeface="Times New Roman" pitchFamily="18" charset="0"/>
                <a:cs typeface="Times New Roman" pitchFamily="18" charset="0"/>
              </a:rPr>
              <a:t>Unemployment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xploitation </a:t>
            </a:r>
            <a:r>
              <a:rPr lang="en-US" dirty="0">
                <a:latin typeface="Times New Roman" pitchFamily="18" charset="0"/>
                <a:cs typeface="Times New Roman" pitchFamily="18" charset="0"/>
              </a:rPr>
              <a:t>of </a:t>
            </a:r>
            <a:r>
              <a:rPr lang="en-US" dirty="0" err="1">
                <a:latin typeface="Times New Roman" pitchFamily="18" charset="0"/>
                <a:cs typeface="Times New Roman" pitchFamily="18" charset="0"/>
              </a:rPr>
              <a:t>labour</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Demonstration </a:t>
            </a:r>
            <a:r>
              <a:rPr lang="en-US" dirty="0">
                <a:latin typeface="Times New Roman" pitchFamily="18" charset="0"/>
                <a:cs typeface="Times New Roman" pitchFamily="18" charset="0"/>
              </a:rPr>
              <a:t>effect.</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in inequalities.</a:t>
            </a:r>
          </a:p>
          <a:p>
            <a:r>
              <a:rPr lang="en-US" dirty="0" smtClean="0">
                <a:latin typeface="Times New Roman" pitchFamily="18" charset="0"/>
                <a:cs typeface="Times New Roman" pitchFamily="18" charset="0"/>
              </a:rPr>
              <a:t>Dominance </a:t>
            </a:r>
            <a:r>
              <a:rPr lang="en-US" dirty="0">
                <a:latin typeface="Times New Roman" pitchFamily="18" charset="0"/>
                <a:cs typeface="Times New Roman" pitchFamily="18" charset="0"/>
              </a:rPr>
              <a:t>of foreign institutions.</a:t>
            </a:r>
          </a:p>
          <a:p>
            <a:endParaRPr lang="en-US" dirty="0"/>
          </a:p>
        </p:txBody>
      </p:sp>
    </p:spTree>
    <p:extLst>
      <p:ext uri="{BB962C8B-B14F-4D97-AF65-F5344CB8AC3E}">
        <p14:creationId xmlns:p14="http://schemas.microsoft.com/office/powerpoint/2010/main" xmlns="" val="1411020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52400"/>
            <a:ext cx="8153400" cy="990600"/>
          </a:xfrm>
        </p:spPr>
        <p:txBody>
          <a:bodyPr>
            <a:noAutofit/>
          </a:bodyPr>
          <a:lstStyle/>
          <a:p>
            <a:pPr lvl="0" algn="ctr"/>
            <a:r>
              <a:rPr lang="en-US" sz="3600" b="1" dirty="0">
                <a:latin typeface="Times New Roman" pitchFamily="18" charset="0"/>
                <a:cs typeface="Times New Roman" pitchFamily="18" charset="0"/>
              </a:rPr>
              <a:t>Main organizations facilitating </a:t>
            </a:r>
            <a:r>
              <a:rPr lang="en-US" sz="3600" b="1" dirty="0" smtClean="0">
                <a:latin typeface="Times New Roman" pitchFamily="18" charset="0"/>
                <a:cs typeface="Times New Roman" pitchFamily="18" charset="0"/>
              </a:rPr>
              <a:t>Globalization</a:t>
            </a:r>
            <a:endParaRPr lang="en-US" sz="3600" b="1" dirty="0"/>
          </a:p>
        </p:txBody>
      </p:sp>
      <p:sp>
        <p:nvSpPr>
          <p:cNvPr id="3" name="Content Placeholder 2"/>
          <p:cNvSpPr>
            <a:spLocks noGrp="1"/>
          </p:cNvSpPr>
          <p:nvPr>
            <p:ph sz="quarter" idx="1"/>
          </p:nvPr>
        </p:nvSpPr>
        <p:spPr>
          <a:xfrm>
            <a:off x="612648" y="2057400"/>
            <a:ext cx="8153400" cy="4495800"/>
          </a:xfrm>
        </p:spPr>
        <p:txBody>
          <a:bodyPr/>
          <a:lstStyle/>
          <a:p>
            <a:pPr marL="0" lvl="0" indent="0">
              <a:lnSpc>
                <a:spcPts val="3824"/>
              </a:lnSpc>
              <a:spcAft>
                <a:spcPts val="1200"/>
              </a:spcAft>
              <a:buClrTx/>
              <a:buSzTx/>
              <a:buNone/>
              <a:tabLst>
                <a:tab pos="228600" algn="l"/>
                <a:tab pos="2679700" algn="l"/>
                <a:tab pos="3784600" algn="l"/>
              </a:tabLst>
              <a:defRPr/>
            </a:pPr>
            <a:r>
              <a:rPr lang="en-US" sz="2800" dirty="0">
                <a:solidFill>
                  <a:srgbClr val="000000"/>
                </a:solidFill>
                <a:latin typeface="Times New Roman"/>
              </a:rPr>
              <a:t>Some of the international </a:t>
            </a:r>
            <a:r>
              <a:rPr lang="en-US" sz="2800" dirty="0" smtClean="0">
                <a:solidFill>
                  <a:srgbClr val="000000"/>
                </a:solidFill>
                <a:latin typeface="Times New Roman"/>
              </a:rPr>
              <a:t>organizations </a:t>
            </a:r>
            <a:r>
              <a:rPr lang="en-US" sz="2800" dirty="0">
                <a:solidFill>
                  <a:srgbClr val="000000"/>
                </a:solidFill>
                <a:latin typeface="Times New Roman"/>
              </a:rPr>
              <a:t>which facilitate the process of </a:t>
            </a:r>
            <a:r>
              <a:rPr lang="en-US" sz="2800" dirty="0" smtClean="0">
                <a:solidFill>
                  <a:srgbClr val="000000"/>
                </a:solidFill>
                <a:latin typeface="Times New Roman"/>
              </a:rPr>
              <a:t>globalization</a:t>
            </a:r>
            <a:r>
              <a:rPr lang="en-US" sz="2800" dirty="0">
                <a:solidFill>
                  <a:srgbClr val="000000"/>
                </a:solidFill>
                <a:latin typeface="Times New Roman"/>
              </a:rPr>
              <a:t>:</a:t>
            </a:r>
          </a:p>
          <a:p>
            <a:pPr marL="457200" marR="0" lvl="0" indent="-457200" fontAlgn="auto">
              <a:lnSpc>
                <a:spcPts val="2958"/>
              </a:lnSpc>
              <a:spcAft>
                <a:spcPts val="1200"/>
              </a:spcAft>
              <a:buClrTx/>
              <a:buSzTx/>
              <a:buFont typeface="Arial" pitchFamily="34" charset="0"/>
              <a:buChar char="•"/>
              <a:tabLst>
                <a:tab pos="114300" algn="l"/>
                <a:tab pos="2565400" algn="l"/>
                <a:tab pos="3670300" algn="l"/>
              </a:tabLst>
              <a:defRPr/>
            </a:pPr>
            <a:r>
              <a:rPr lang="en-US" sz="2800" dirty="0">
                <a:solidFill>
                  <a:srgbClr val="000000"/>
                </a:solidFill>
                <a:latin typeface="Times New Roman"/>
              </a:rPr>
              <a:t>International Monetary Fund (IMF)</a:t>
            </a:r>
          </a:p>
          <a:p>
            <a:pPr marL="457200" marR="0" lvl="0" indent="-457200" fontAlgn="auto">
              <a:lnSpc>
                <a:spcPts val="2958"/>
              </a:lnSpc>
              <a:spcAft>
                <a:spcPts val="1200"/>
              </a:spcAft>
              <a:buClrTx/>
              <a:buSzTx/>
              <a:buFont typeface="Arial" pitchFamily="34" charset="0"/>
              <a:buChar char="•"/>
              <a:tabLst>
                <a:tab pos="114300" algn="l"/>
                <a:tab pos="2565400" algn="l"/>
                <a:tab pos="3670300" algn="l"/>
              </a:tabLst>
              <a:defRPr/>
            </a:pPr>
            <a:r>
              <a:rPr lang="en-US" sz="2800" dirty="0">
                <a:solidFill>
                  <a:srgbClr val="000000"/>
                </a:solidFill>
                <a:latin typeface="Times New Roman"/>
              </a:rPr>
              <a:t>World Bank</a:t>
            </a:r>
          </a:p>
          <a:p>
            <a:pPr marL="457200" marR="0" lvl="0" indent="-457200" fontAlgn="auto">
              <a:lnSpc>
                <a:spcPts val="2958"/>
              </a:lnSpc>
              <a:spcAft>
                <a:spcPts val="1200"/>
              </a:spcAft>
              <a:buClrTx/>
              <a:buSzTx/>
              <a:buFont typeface="Arial" pitchFamily="34" charset="0"/>
              <a:buChar char="•"/>
              <a:tabLst>
                <a:tab pos="114300" algn="l"/>
                <a:tab pos="2565400" algn="l"/>
                <a:tab pos="3670300" algn="l"/>
              </a:tabLst>
              <a:defRPr/>
            </a:pPr>
            <a:r>
              <a:rPr lang="en-US" sz="2800" dirty="0">
                <a:solidFill>
                  <a:srgbClr val="000000"/>
                </a:solidFill>
                <a:latin typeface="Times New Roman"/>
              </a:rPr>
              <a:t>World Trade </a:t>
            </a:r>
            <a:r>
              <a:rPr lang="en-US" sz="2800" dirty="0" smtClean="0">
                <a:solidFill>
                  <a:srgbClr val="000000"/>
                </a:solidFill>
                <a:latin typeface="Times New Roman"/>
              </a:rPr>
              <a:t>Organization </a:t>
            </a:r>
            <a:r>
              <a:rPr lang="en-US" sz="2800" dirty="0">
                <a:solidFill>
                  <a:srgbClr val="000000"/>
                </a:solidFill>
                <a:latin typeface="Times New Roman"/>
              </a:rPr>
              <a:t>(WTO)</a:t>
            </a:r>
          </a:p>
          <a:p>
            <a:endParaRPr lang="en-US" dirty="0"/>
          </a:p>
        </p:txBody>
      </p:sp>
    </p:spTree>
    <p:extLst>
      <p:ext uri="{BB962C8B-B14F-4D97-AF65-F5344CB8AC3E}">
        <p14:creationId xmlns:p14="http://schemas.microsoft.com/office/powerpoint/2010/main" xmlns="" val="402150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uhaus 93" pitchFamily="82" charset="0"/>
              </a:rPr>
              <a:t>CONCLUSION</a:t>
            </a:r>
            <a:endParaRPr lang="en-US" dirty="0">
              <a:latin typeface="Bauhaus 93" pitchFamily="82" charset="0"/>
            </a:endParaRPr>
          </a:p>
        </p:txBody>
      </p:sp>
      <p:sp>
        <p:nvSpPr>
          <p:cNvPr id="3" name="Content Placeholder 2"/>
          <p:cNvSpPr>
            <a:spLocks noGrp="1"/>
          </p:cNvSpPr>
          <p:nvPr>
            <p:ph sz="quarter" idx="1"/>
          </p:nvPr>
        </p:nvSpPr>
        <p:spPr>
          <a:xfrm>
            <a:off x="457200" y="1828800"/>
            <a:ext cx="8153400" cy="4495800"/>
          </a:xfrm>
        </p:spPr>
        <p:txBody>
          <a:bodyPr>
            <a:normAutofit/>
          </a:bodyPr>
          <a:lstStyle/>
          <a:p>
            <a:pPr fontAlgn="base"/>
            <a:r>
              <a:rPr lang="en-US" dirty="0"/>
              <a:t>On the whole it can be concluded that changes across Euro, USA and other countries have significantly changed the Indian economy. India has </a:t>
            </a:r>
            <a:r>
              <a:rPr lang="en-US" dirty="0" smtClean="0"/>
              <a:t>realized </a:t>
            </a:r>
            <a:r>
              <a:rPr lang="en-US" dirty="0"/>
              <a:t>that its business can’t survive without focusing on changes in other countries. Indian economy has become a major economy of the world and a significant trading partner. In the new era, India is looking at the potentials of the new products.</a:t>
            </a:r>
          </a:p>
          <a:p>
            <a:endParaRPr lang="en-US" dirty="0"/>
          </a:p>
        </p:txBody>
      </p:sp>
    </p:spTree>
    <p:extLst>
      <p:ext uri="{BB962C8B-B14F-4D97-AF65-F5344CB8AC3E}">
        <p14:creationId xmlns:p14="http://schemas.microsoft.com/office/powerpoint/2010/main" xmlns="" val="498316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467600" cy="639762"/>
          </a:xfrm>
        </p:spPr>
        <p:txBody>
          <a:bodyPr>
            <a:normAutofit fontScale="90000"/>
          </a:bodyPr>
          <a:lstStyle/>
          <a:p>
            <a:r>
              <a:rPr lang="en-IN" b="1" dirty="0" smtClean="0">
                <a:solidFill>
                  <a:schemeClr val="accent2">
                    <a:lumMod val="75000"/>
                  </a:schemeClr>
                </a:solidFill>
                <a:latin typeface="Bauhaus 93" panose="04030905020B02020C02" pitchFamily="82" charset="0"/>
                <a:cs typeface="Times New Roman" pitchFamily="18" charset="0"/>
              </a:rPr>
              <a:t>C o n c l u s </a:t>
            </a:r>
            <a:r>
              <a:rPr lang="en-IN" b="1" dirty="0" err="1" smtClean="0">
                <a:solidFill>
                  <a:schemeClr val="accent2">
                    <a:lumMod val="75000"/>
                  </a:schemeClr>
                </a:solidFill>
                <a:latin typeface="Bauhaus 93" panose="04030905020B02020C02" pitchFamily="82" charset="0"/>
                <a:cs typeface="Times New Roman" pitchFamily="18" charset="0"/>
              </a:rPr>
              <a:t>i</a:t>
            </a:r>
            <a:r>
              <a:rPr lang="en-IN" b="1" dirty="0" smtClean="0">
                <a:solidFill>
                  <a:schemeClr val="accent2">
                    <a:lumMod val="75000"/>
                  </a:schemeClr>
                </a:solidFill>
                <a:latin typeface="Bauhaus 93" panose="04030905020B02020C02" pitchFamily="82" charset="0"/>
                <a:cs typeface="Times New Roman" pitchFamily="18" charset="0"/>
              </a:rPr>
              <a:t> o n</a:t>
            </a:r>
            <a:endParaRPr lang="en-IN" dirty="0">
              <a:solidFill>
                <a:schemeClr val="accent2">
                  <a:lumMod val="75000"/>
                </a:schemeClr>
              </a:solidFill>
              <a:latin typeface="Bauhaus 93" panose="04030905020B02020C02" pitchFamily="82" charset="0"/>
              <a:cs typeface="Times New Roman" pitchFamily="18" charset="0"/>
            </a:endParaRPr>
          </a:p>
        </p:txBody>
      </p:sp>
      <p:sp>
        <p:nvSpPr>
          <p:cNvPr id="3" name="Content Placeholder 2"/>
          <p:cNvSpPr>
            <a:spLocks noGrp="1"/>
          </p:cNvSpPr>
          <p:nvPr>
            <p:ph idx="1"/>
          </p:nvPr>
        </p:nvSpPr>
        <p:spPr>
          <a:xfrm>
            <a:off x="152400" y="1752600"/>
            <a:ext cx="8686800" cy="4876800"/>
          </a:xfrm>
        </p:spPr>
        <p:txBody>
          <a:bodyPr>
            <a:normAutofit/>
          </a:bodyPr>
          <a:lstStyle/>
          <a:p>
            <a:pPr algn="just"/>
            <a:r>
              <a:rPr lang="en-IN" sz="2000" dirty="0" smtClean="0">
                <a:latin typeface="Times New Roman" pitchFamily="18" charset="0"/>
                <a:cs typeface="Times New Roman" pitchFamily="18" charset="0"/>
              </a:rPr>
              <a:t>Indian economy has made rapid strides in the process of globalisation.</a:t>
            </a:r>
          </a:p>
          <a:p>
            <a:pPr algn="just"/>
            <a:r>
              <a:rPr lang="en-IN" sz="2000" dirty="0" smtClean="0">
                <a:latin typeface="Times New Roman" pitchFamily="18" charset="0"/>
                <a:cs typeface="Times New Roman" pitchFamily="18" charset="0"/>
              </a:rPr>
              <a:t>Globalisation is increasing the integration of national markets and the interdependence of countries world wide for a wide range of goods, services, and commodities. </a:t>
            </a:r>
          </a:p>
          <a:p>
            <a:pPr algn="just"/>
            <a:r>
              <a:rPr lang="en-IN" sz="2000" dirty="0" smtClean="0">
                <a:latin typeface="Times New Roman" pitchFamily="18" charset="0"/>
                <a:cs typeface="Times New Roman" pitchFamily="18" charset="0"/>
              </a:rPr>
              <a:t>The most important lesson that we must learn from the crisis is that we must be self-reliant. </a:t>
            </a:r>
          </a:p>
          <a:p>
            <a:pPr algn="just"/>
            <a:r>
              <a:rPr lang="en-IN" sz="2000" dirty="0" smtClean="0">
                <a:latin typeface="Times New Roman" pitchFamily="18" charset="0"/>
                <a:cs typeface="Times New Roman" pitchFamily="18" charset="0"/>
              </a:rPr>
              <a:t>India’s trade reform programme resulted in strong economic growth in the globalization age.</a:t>
            </a:r>
          </a:p>
          <a:p>
            <a:pPr algn="just"/>
            <a:r>
              <a:rPr lang="en-IN" sz="2000" dirty="0" smtClean="0">
                <a:latin typeface="Times New Roman" pitchFamily="18" charset="0"/>
                <a:cs typeface="Times New Roman" pitchFamily="18" charset="0"/>
              </a:rPr>
              <a:t>In particular, difficult decisions are to redress the fiscal imbalance, by reducing subsidies, completing the process of tariff and tax reform, and stepping-up privatization of state-owned enterprises.</a:t>
            </a:r>
          </a:p>
          <a:p>
            <a:pPr algn="just"/>
            <a:r>
              <a:rPr lang="en-IN" sz="2000" dirty="0" smtClean="0">
                <a:latin typeface="Times New Roman" pitchFamily="18" charset="0"/>
                <a:cs typeface="Times New Roman" pitchFamily="18" charset="0"/>
              </a:rPr>
              <a:t>The efforts are needed to balance the trade and consider expansion of trade in other countries of the world.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3980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9964"/>
            <a:ext cx="8534400" cy="990600"/>
          </a:xfrm>
        </p:spPr>
        <p:txBody>
          <a:bodyPr>
            <a:noAutofit/>
          </a:bodyPr>
          <a:lstStyle/>
          <a:p>
            <a:pPr lvl="0"/>
            <a:r>
              <a:rPr lang="en-US" dirty="0" smtClean="0">
                <a:latin typeface="Bauhaus 93" pitchFamily="82" charset="0"/>
                <a:cs typeface="Times New Roman" pitchFamily="18" charset="0"/>
              </a:rPr>
              <a:t>REASONS FOR IMPLEMENTING LPG</a:t>
            </a:r>
            <a:endParaRPr lang="en-US" dirty="0">
              <a:latin typeface="Bauhaus 93" pitchFamily="82" charset="0"/>
            </a:endParaRPr>
          </a:p>
        </p:txBody>
      </p:sp>
      <p:sp>
        <p:nvSpPr>
          <p:cNvPr id="3" name="Content Placeholder 2"/>
          <p:cNvSpPr>
            <a:spLocks noGrp="1"/>
          </p:cNvSpPr>
          <p:nvPr>
            <p:ph sz="quarter" idx="1"/>
          </p:nvPr>
        </p:nvSpPr>
        <p:spPr>
          <a:xfrm>
            <a:off x="224307" y="1676400"/>
            <a:ext cx="6248400" cy="4953000"/>
          </a:xfrm>
        </p:spPr>
        <p:txBody>
          <a:bodyPr>
            <a:noAutofit/>
          </a:bodyPr>
          <a:lstStyle/>
          <a:p>
            <a:pPr lvl="0" algn="just"/>
            <a:r>
              <a:rPr lang="en-US" sz="2400" dirty="0">
                <a:solidFill>
                  <a:schemeClr val="bg2">
                    <a:lumMod val="10000"/>
                  </a:schemeClr>
                </a:solidFill>
                <a:latin typeface="Times New Roman" pitchFamily="18" charset="0"/>
                <a:cs typeface="Times New Roman" pitchFamily="18" charset="0"/>
              </a:rPr>
              <a:t>Large and growing fiscal imbalances</a:t>
            </a:r>
            <a:r>
              <a:rPr lang="en-US" sz="2400" dirty="0">
                <a:solidFill>
                  <a:srgbClr val="000000"/>
                </a:solidFill>
                <a:latin typeface="Times New Roman" pitchFamily="18" charset="0"/>
                <a:cs typeface="Times New Roman" pitchFamily="18" charset="0"/>
              </a:rPr>
              <a:t>.(Gross fiscal deficit rose to 12.1% of GDP in 1991</a:t>
            </a:r>
            <a:r>
              <a:rPr lang="en-US" sz="2400" dirty="0" smtClean="0">
                <a:solidFill>
                  <a:srgbClr val="000000"/>
                </a:solidFill>
                <a:latin typeface="Times New Roman" pitchFamily="18" charset="0"/>
                <a:cs typeface="Times New Roman" pitchFamily="18" charset="0"/>
              </a:rPr>
              <a:t>).</a:t>
            </a:r>
          </a:p>
          <a:p>
            <a:pPr lvl="0" algn="just"/>
            <a:r>
              <a:rPr lang="en-US" sz="2400" dirty="0" smtClean="0">
                <a:solidFill>
                  <a:srgbClr val="000000"/>
                </a:solidFill>
                <a:latin typeface="Times New Roman" pitchFamily="18" charset="0"/>
                <a:cs typeface="Times New Roman" pitchFamily="18" charset="0"/>
              </a:rPr>
              <a:t>Growing </a:t>
            </a:r>
            <a:r>
              <a:rPr lang="en-US" sz="2400" dirty="0">
                <a:solidFill>
                  <a:srgbClr val="000000"/>
                </a:solidFill>
                <a:latin typeface="Times New Roman" pitchFamily="18" charset="0"/>
                <a:cs typeface="Times New Roman" pitchFamily="18" charset="0"/>
              </a:rPr>
              <a:t>inefficiency in the use of resources</a:t>
            </a:r>
            <a:r>
              <a:rPr lang="en-US" sz="2400" dirty="0" smtClean="0">
                <a:solidFill>
                  <a:srgbClr val="000000"/>
                </a:solidFill>
                <a:latin typeface="Times New Roman" pitchFamily="18" charset="0"/>
                <a:cs typeface="Times New Roman" pitchFamily="18" charset="0"/>
              </a:rPr>
              <a:t>.</a:t>
            </a:r>
          </a:p>
          <a:p>
            <a:pPr algn="just"/>
            <a:r>
              <a:rPr lang="en-US" sz="2400" dirty="0">
                <a:solidFill>
                  <a:srgbClr val="000000"/>
                </a:solidFill>
                <a:latin typeface="Times New Roman" pitchFamily="18" charset="0"/>
                <a:cs typeface="Times New Roman" pitchFamily="18" charset="0"/>
              </a:rPr>
              <a:t>Low foreign exchange reserves.(</a:t>
            </a:r>
            <a:r>
              <a:rPr lang="en-US" sz="2400" dirty="0">
                <a:solidFill>
                  <a:schemeClr val="bg2">
                    <a:lumMod val="10000"/>
                  </a:schemeClr>
                </a:solidFill>
                <a:latin typeface="Times New Roman" pitchFamily="18" charset="0"/>
                <a:cs typeface="Times New Roman" pitchFamily="18" charset="0"/>
              </a:rPr>
              <a:t>$1.2 billion in January 1991)</a:t>
            </a:r>
          </a:p>
          <a:p>
            <a:pPr algn="just"/>
            <a:r>
              <a:rPr lang="en-US" sz="2400" dirty="0">
                <a:solidFill>
                  <a:srgbClr val="000000"/>
                </a:solidFill>
                <a:latin typeface="Times New Roman" pitchFamily="18" charset="0"/>
                <a:cs typeface="Times New Roman" pitchFamily="18" charset="0"/>
              </a:rPr>
              <a:t>High inflation rate.(13.87% in year 1990-91)</a:t>
            </a:r>
          </a:p>
          <a:p>
            <a:pPr algn="just"/>
            <a:r>
              <a:rPr lang="en-US" sz="2400" dirty="0">
                <a:solidFill>
                  <a:schemeClr val="bg2">
                    <a:lumMod val="10000"/>
                  </a:schemeClr>
                </a:solidFill>
                <a:latin typeface="Times New Roman" pitchFamily="18" charset="0"/>
                <a:cs typeface="Times New Roman" pitchFamily="18" charset="0"/>
              </a:rPr>
              <a:t>The low annual growth rate of Indian economy stagnated around 3.5% from 1950s to 1980s, while per capita income averaged 1.3%.</a:t>
            </a:r>
            <a:endParaRPr lang="en-US" sz="2400" dirty="0">
              <a:solidFill>
                <a:srgbClr val="000000"/>
              </a:solidFill>
              <a:latin typeface="Times New Roman" pitchFamily="18" charset="0"/>
              <a:cs typeface="Times New Roman" pitchFamily="18" charset="0"/>
            </a:endParaRPr>
          </a:p>
          <a:p>
            <a:pPr lvl="0"/>
            <a:endParaRPr lang="en-US" sz="2400" dirty="0">
              <a:solidFill>
                <a:srgbClr val="000000"/>
              </a:solidFill>
              <a:latin typeface="Times New Roman"/>
            </a:endParaRPr>
          </a:p>
          <a:p>
            <a:endParaRPr lang="en-US" sz="28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l="9891" t="1382" r="18680" b="1382"/>
          <a:stretch/>
        </p:blipFill>
        <p:spPr>
          <a:xfrm>
            <a:off x="6477000" y="2590805"/>
            <a:ext cx="2667000" cy="2819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38197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828800"/>
            <a:ext cx="8229600" cy="4876800"/>
          </a:xfrm>
        </p:spPr>
        <p:txBody>
          <a:bodyPr rtlCol="0">
            <a:normAutofit lnSpcReduction="10000"/>
          </a:bodyPr>
          <a:lstStyle/>
          <a:p>
            <a:pPr marL="365760" indent="-256032" algn="just" eaLnBrk="1" fontAlgn="auto" hangingPunct="1">
              <a:spcAft>
                <a:spcPts val="0"/>
              </a:spcAft>
              <a:buFont typeface="Arial" pitchFamily="34" charset="0"/>
              <a:buChar char="•"/>
              <a:defRPr/>
            </a:pPr>
            <a:r>
              <a:rPr lang="en-US" dirty="0" smtClean="0"/>
              <a:t>India opened up the economy in the early nineties following a major crisis that led by a foreign exchange crunch that dragged the economy close to defaulting on loans. </a:t>
            </a:r>
          </a:p>
          <a:p>
            <a:pPr marL="365760" indent="-256032" algn="just" eaLnBrk="1" fontAlgn="auto" hangingPunct="1">
              <a:spcAft>
                <a:spcPts val="0"/>
              </a:spcAft>
              <a:buFont typeface="Arial" pitchFamily="34" charset="0"/>
              <a:buChar char="•"/>
              <a:defRPr/>
            </a:pPr>
            <a:r>
              <a:rPr lang="en-US" dirty="0" smtClean="0"/>
              <a:t>The response was a number of Domestic and external sector policy measures partly prompted by the immediate needs and partly by the demand of the multilateral organizations. </a:t>
            </a:r>
          </a:p>
          <a:p>
            <a:pPr marL="365760" indent="-256032" algn="just" eaLnBrk="1" fontAlgn="auto" hangingPunct="1">
              <a:spcAft>
                <a:spcPts val="0"/>
              </a:spcAft>
              <a:buFont typeface="Arial" pitchFamily="34" charset="0"/>
              <a:buChar char="•"/>
              <a:defRPr/>
            </a:pPr>
            <a:r>
              <a:rPr lang="en-US" dirty="0" smtClean="0"/>
              <a:t>The new policy regime radically pushed forward in favor of a more open and market oriented economy. </a:t>
            </a:r>
          </a:p>
          <a:p>
            <a:pPr marL="365760" indent="-256032" algn="just" eaLnBrk="1" fontAlgn="auto" hangingPunct="1">
              <a:spcAft>
                <a:spcPts val="0"/>
              </a:spcAft>
              <a:buFont typeface="Arial" pitchFamily="34" charset="0"/>
              <a:buChar char="•"/>
              <a:defRPr/>
            </a:pPr>
            <a:endParaRPr lang="en-US" dirty="0" smtClean="0"/>
          </a:p>
        </p:txBody>
      </p:sp>
      <p:sp>
        <p:nvSpPr>
          <p:cNvPr id="6146" name="Title 1"/>
          <p:cNvSpPr>
            <a:spLocks noGrp="1"/>
          </p:cNvSpPr>
          <p:nvPr>
            <p:ph type="title"/>
          </p:nvPr>
        </p:nvSpPr>
        <p:spPr>
          <a:xfrm>
            <a:off x="457200" y="228600"/>
            <a:ext cx="8153400" cy="990600"/>
          </a:xfrm>
        </p:spPr>
        <p:txBody>
          <a:bodyPr/>
          <a:lstStyle/>
          <a:p>
            <a:pPr eaLnBrk="1" fontAlgn="auto" hangingPunct="1">
              <a:spcAft>
                <a:spcPts val="0"/>
              </a:spcAft>
              <a:defRPr/>
            </a:pPr>
            <a:r>
              <a:rPr lang="en-US" b="1" dirty="0" smtClean="0"/>
              <a:t>Impact on India</a:t>
            </a:r>
          </a:p>
        </p:txBody>
      </p:sp>
    </p:spTree>
    <p:extLst>
      <p:ext uri="{BB962C8B-B14F-4D97-AF65-F5344CB8AC3E}">
        <p14:creationId xmlns:p14="http://schemas.microsoft.com/office/powerpoint/2010/main" xmlns="" val="141374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p:spPr>
      </p:pic>
      <p:sp>
        <p:nvSpPr>
          <p:cNvPr id="2" name="Rectangle 1"/>
          <p:cNvSpPr/>
          <p:nvPr/>
        </p:nvSpPr>
        <p:spPr>
          <a:xfrm>
            <a:off x="838200" y="5638800"/>
            <a:ext cx="723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56222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uhaus 93" pitchFamily="82" charset="0"/>
                <a:cs typeface="Times New Roman" pitchFamily="18" charset="0"/>
              </a:rPr>
              <a:t>LIBERALIZATION</a:t>
            </a:r>
            <a:endParaRPr lang="en-US" dirty="0">
              <a:latin typeface="Bauhaus 93" pitchFamily="82" charset="0"/>
            </a:endParaRPr>
          </a:p>
        </p:txBody>
      </p:sp>
      <p:sp>
        <p:nvSpPr>
          <p:cNvPr id="3" name="Content Placeholder 2"/>
          <p:cNvSpPr>
            <a:spLocks noGrp="1"/>
          </p:cNvSpPr>
          <p:nvPr>
            <p:ph sz="quarter" idx="1"/>
          </p:nvPr>
        </p:nvSpPr>
        <p:spPr>
          <a:xfrm>
            <a:off x="152400" y="1600200"/>
            <a:ext cx="8839200" cy="5105400"/>
          </a:xfrm>
        </p:spPr>
        <p:txBody>
          <a:bodyPr>
            <a:noAutofit/>
          </a:bodyPr>
          <a:lstStyle/>
          <a:p>
            <a:pPr algn="just"/>
            <a:r>
              <a:rPr lang="en-IN" sz="2100" dirty="0">
                <a:latin typeface="Times New Roman" pitchFamily="18" charset="0"/>
                <a:cs typeface="Times New Roman" pitchFamily="18" charset="0"/>
              </a:rPr>
              <a:t>It means the process of opening up of the Indian economy to trade and investment with the rest of the world.</a:t>
            </a:r>
          </a:p>
          <a:p>
            <a:pPr algn="just"/>
            <a:endParaRPr lang="en-IN" sz="2100"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It means that opening the Door for doing Business to all over the world.</a:t>
            </a:r>
          </a:p>
          <a:p>
            <a:pPr algn="just"/>
            <a:endParaRPr lang="en-US" sz="2100" dirty="0">
              <a:latin typeface="Times New Roman" pitchFamily="18" charset="0"/>
              <a:cs typeface="Times New Roman" pitchFamily="18" charset="0"/>
            </a:endParaRPr>
          </a:p>
          <a:p>
            <a:pPr algn="just"/>
            <a:r>
              <a:rPr lang="en-IN" sz="2100" dirty="0">
                <a:latin typeface="Times New Roman" pitchFamily="18" charset="0"/>
                <a:cs typeface="Times New Roman" pitchFamily="18" charset="0"/>
              </a:rPr>
              <a:t>Till 1991 India had a import protection policy wherein trade with the rest of the world was limited to exports.</a:t>
            </a:r>
          </a:p>
          <a:p>
            <a:pPr algn="just"/>
            <a:endParaRPr lang="en-IN" sz="2100" dirty="0">
              <a:latin typeface="Times New Roman" pitchFamily="18" charset="0"/>
              <a:cs typeface="Times New Roman" pitchFamily="18" charset="0"/>
            </a:endParaRPr>
          </a:p>
          <a:p>
            <a:pPr algn="just"/>
            <a:r>
              <a:rPr lang="en-IN" sz="2100" dirty="0">
                <a:latin typeface="Times New Roman" pitchFamily="18" charset="0"/>
                <a:cs typeface="Times New Roman" pitchFamily="18" charset="0"/>
              </a:rPr>
              <a:t>Foreign investment was very difficult to come into India due to a bureaucratic framework.</a:t>
            </a:r>
          </a:p>
          <a:p>
            <a:pPr algn="just"/>
            <a:endParaRPr lang="en-IN" sz="2100" dirty="0">
              <a:latin typeface="Times New Roman" pitchFamily="18" charset="0"/>
              <a:cs typeface="Times New Roman" pitchFamily="18" charset="0"/>
            </a:endParaRPr>
          </a:p>
          <a:p>
            <a:pPr algn="just"/>
            <a:r>
              <a:rPr lang="en-IN" sz="2100" dirty="0">
                <a:latin typeface="Times New Roman" pitchFamily="18" charset="0"/>
                <a:cs typeface="Times New Roman" pitchFamily="18" charset="0"/>
              </a:rPr>
              <a:t>After the start of the economic liberalization, India started getting huge capital inflows and it has emerged as the 2nd fastest growing country in the world</a:t>
            </a:r>
            <a:r>
              <a:rPr lang="en-IN" sz="2100" dirty="0" smtClean="0">
                <a:latin typeface="Times New Roman" pitchFamily="18" charset="0"/>
                <a:cs typeface="Times New Roman" pitchFamily="18" charset="0"/>
              </a:rPr>
              <a:t>.</a:t>
            </a:r>
            <a:endParaRPr lang="en-IN" sz="2100" dirty="0"/>
          </a:p>
        </p:txBody>
      </p:sp>
    </p:spTree>
    <p:extLst>
      <p:ext uri="{BB962C8B-B14F-4D97-AF65-F5344CB8AC3E}">
        <p14:creationId xmlns:p14="http://schemas.microsoft.com/office/powerpoint/2010/main" xmlns="" val="189526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5048" cy="990600"/>
          </a:xfrm>
        </p:spPr>
        <p:txBody>
          <a:bodyPr>
            <a:normAutofit fontScale="90000"/>
          </a:bodyPr>
          <a:lstStyle/>
          <a:p>
            <a:r>
              <a:rPr lang="en-US" dirty="0" smtClean="0">
                <a:latin typeface="Bauhaus 93" panose="04030905020B02020C02" pitchFamily="82" charset="0"/>
              </a:rPr>
              <a:t>MEASURES TAKEN FOR LIBERLIZATION</a:t>
            </a:r>
            <a:endParaRPr lang="en-US" dirty="0">
              <a:latin typeface="Bauhaus 93" panose="04030905020B02020C02" pitchFamily="82" charset="0"/>
            </a:endParaRPr>
          </a:p>
        </p:txBody>
      </p:sp>
      <p:sp>
        <p:nvSpPr>
          <p:cNvPr id="3" name="Content Placeholder 2"/>
          <p:cNvSpPr>
            <a:spLocks noGrp="1"/>
          </p:cNvSpPr>
          <p:nvPr>
            <p:ph sz="quarter" idx="1"/>
          </p:nvPr>
        </p:nvSpPr>
        <p:spPr>
          <a:xfrm>
            <a:off x="381000" y="1600200"/>
            <a:ext cx="8385048" cy="5257800"/>
          </a:xfrm>
        </p:spPr>
        <p:txBody>
          <a:bodyPr>
            <a:normAutofit fontScale="77500" lnSpcReduction="20000"/>
          </a:bodyPr>
          <a:lstStyle/>
          <a:p>
            <a:r>
              <a:rPr lang="en-US" dirty="0" smtClean="0">
                <a:latin typeface="Times New Roman" pitchFamily="18" charset="0"/>
                <a:cs typeface="Times New Roman" pitchFamily="18" charset="0"/>
              </a:rPr>
              <a:t>Freedom </a:t>
            </a:r>
            <a:r>
              <a:rPr lang="en-US" dirty="0">
                <a:latin typeface="Times New Roman" pitchFamily="18" charset="0"/>
                <a:cs typeface="Times New Roman" pitchFamily="18" charset="0"/>
              </a:rPr>
              <a:t>for expansion and production to industries.</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in the investment limit of the small industries.</a:t>
            </a:r>
          </a:p>
          <a:p>
            <a:r>
              <a:rPr lang="en-US" dirty="0" smtClean="0">
                <a:latin typeface="Times New Roman" pitchFamily="18" charset="0"/>
                <a:cs typeface="Times New Roman" pitchFamily="18" charset="0"/>
              </a:rPr>
              <a:t>Freedom </a:t>
            </a:r>
            <a:r>
              <a:rPr lang="en-US" dirty="0">
                <a:latin typeface="Times New Roman" pitchFamily="18" charset="0"/>
                <a:cs typeface="Times New Roman" pitchFamily="18" charset="0"/>
              </a:rPr>
              <a:t>to import the capital goods and raw materials.</a:t>
            </a:r>
          </a:p>
          <a:p>
            <a:r>
              <a:rPr lang="en-US" dirty="0" smtClean="0">
                <a:latin typeface="Times New Roman" pitchFamily="18" charset="0"/>
                <a:cs typeface="Times New Roman" pitchFamily="18" charset="0"/>
              </a:rPr>
              <a:t>Freedom </a:t>
            </a:r>
            <a:r>
              <a:rPr lang="en-US" dirty="0">
                <a:latin typeface="Times New Roman" pitchFamily="18" charset="0"/>
                <a:cs typeface="Times New Roman" pitchFamily="18" charset="0"/>
              </a:rPr>
              <a:t>to import technology.</a:t>
            </a:r>
          </a:p>
          <a:p>
            <a:r>
              <a:rPr lang="en-US" dirty="0">
                <a:latin typeface="Times New Roman" pitchFamily="18" charset="0"/>
                <a:cs typeface="Times New Roman" pitchFamily="18" charset="0"/>
              </a:rPr>
              <a:t>L</a:t>
            </a:r>
            <a:r>
              <a:rPr lang="en-US" dirty="0" smtClean="0">
                <a:latin typeface="Times New Roman" pitchFamily="18" charset="0"/>
                <a:cs typeface="Times New Roman" pitchFamily="18" charset="0"/>
              </a:rPr>
              <a:t>iberalization </a:t>
            </a:r>
            <a:r>
              <a:rPr lang="en-US" dirty="0">
                <a:latin typeface="Times New Roman" pitchFamily="18" charset="0"/>
                <a:cs typeface="Times New Roman" pitchFamily="18" charset="0"/>
              </a:rPr>
              <a:t>of export and import transactions.</a:t>
            </a:r>
          </a:p>
          <a:p>
            <a:r>
              <a:rPr lang="en-US" dirty="0" smtClean="0">
                <a:latin typeface="Times New Roman" pitchFamily="18" charset="0"/>
                <a:cs typeface="Times New Roman" pitchFamily="18" charset="0"/>
              </a:rPr>
              <a:t>Liberalization </a:t>
            </a:r>
            <a:r>
              <a:rPr lang="en-US" dirty="0">
                <a:latin typeface="Times New Roman" pitchFamily="18" charset="0"/>
                <a:cs typeface="Times New Roman" pitchFamily="18" charset="0"/>
              </a:rPr>
              <a:t>in taxation policy.</a:t>
            </a:r>
          </a:p>
          <a:p>
            <a:r>
              <a:rPr lang="en-US" dirty="0">
                <a:latin typeface="Times New Roman" pitchFamily="18" charset="0"/>
                <a:cs typeface="Times New Roman" pitchFamily="18" charset="0"/>
              </a:rPr>
              <a:t>L</a:t>
            </a:r>
            <a:r>
              <a:rPr lang="en-US" dirty="0" smtClean="0">
                <a:latin typeface="Times New Roman" pitchFamily="18" charset="0"/>
                <a:cs typeface="Times New Roman" pitchFamily="18" charset="0"/>
              </a:rPr>
              <a:t>iberalization </a:t>
            </a:r>
            <a:r>
              <a:rPr lang="en-US" dirty="0">
                <a:latin typeface="Times New Roman" pitchFamily="18" charset="0"/>
                <a:cs typeface="Times New Roman" pitchFamily="18" charset="0"/>
              </a:rPr>
              <a:t>in capital markets.</a:t>
            </a:r>
          </a:p>
          <a:p>
            <a:r>
              <a:rPr lang="en-US" dirty="0">
                <a:latin typeface="Times New Roman" pitchFamily="18" charset="0"/>
                <a:cs typeface="Times New Roman" pitchFamily="18" charset="0"/>
              </a:rPr>
              <a:t>L</a:t>
            </a:r>
            <a:r>
              <a:rPr lang="en-US" dirty="0" smtClean="0">
                <a:latin typeface="Times New Roman" pitchFamily="18" charset="0"/>
                <a:cs typeface="Times New Roman" pitchFamily="18" charset="0"/>
              </a:rPr>
              <a:t>iberalization </a:t>
            </a:r>
            <a:r>
              <a:rPr lang="en-US" dirty="0">
                <a:latin typeface="Times New Roman" pitchFamily="18" charset="0"/>
                <a:cs typeface="Times New Roman" pitchFamily="18" charset="0"/>
              </a:rPr>
              <a:t>in banking sector.</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the foreign investment.</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the foreign exchange reserve.</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in consumption.</a:t>
            </a:r>
          </a:p>
          <a:p>
            <a:r>
              <a:rPr lang="en-US" dirty="0" smtClean="0">
                <a:latin typeface="Times New Roman" pitchFamily="18" charset="0"/>
                <a:cs typeface="Times New Roman" pitchFamily="18" charset="0"/>
              </a:rPr>
              <a:t>Control </a:t>
            </a:r>
            <a:r>
              <a:rPr lang="en-US" dirty="0">
                <a:latin typeface="Times New Roman" pitchFamily="18" charset="0"/>
                <a:cs typeface="Times New Roman" pitchFamily="18" charset="0"/>
              </a:rPr>
              <a:t>over price.</a:t>
            </a:r>
          </a:p>
          <a:p>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heck </a:t>
            </a:r>
            <a:r>
              <a:rPr lang="en-US" dirty="0">
                <a:latin typeface="Times New Roman" pitchFamily="18" charset="0"/>
                <a:cs typeface="Times New Roman" pitchFamily="18" charset="0"/>
              </a:rPr>
              <a:t>on corruption.</a:t>
            </a:r>
          </a:p>
          <a:p>
            <a:r>
              <a:rPr lang="en-US" dirty="0" smtClean="0">
                <a:latin typeface="Times New Roman" pitchFamily="18" charset="0"/>
                <a:cs typeface="Times New Roman" pitchFamily="18" charset="0"/>
              </a:rPr>
              <a:t>Reduction </a:t>
            </a:r>
            <a:r>
              <a:rPr lang="en-US" dirty="0">
                <a:latin typeface="Times New Roman" pitchFamily="18" charset="0"/>
                <a:cs typeface="Times New Roman" pitchFamily="18" charset="0"/>
              </a:rPr>
              <a:t>in dependence on external commercial borrowings.</a:t>
            </a:r>
          </a:p>
          <a:p>
            <a:endParaRPr lang="en-US" dirty="0"/>
          </a:p>
        </p:txBody>
      </p:sp>
    </p:spTree>
    <p:extLst>
      <p:ext uri="{BB962C8B-B14F-4D97-AF65-F5344CB8AC3E}">
        <p14:creationId xmlns:p14="http://schemas.microsoft.com/office/powerpoint/2010/main" xmlns="" val="47864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0" y="243625"/>
            <a:ext cx="9202455" cy="67667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xmlns="" val="87604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90600"/>
          </a:xfrm>
        </p:spPr>
        <p:txBody>
          <a:bodyPr/>
          <a:lstStyle/>
          <a:p>
            <a:r>
              <a:rPr lang="en-US" dirty="0" smtClean="0">
                <a:latin typeface="Bauhaus 93" panose="04030905020B02020C02" pitchFamily="82" charset="0"/>
              </a:rPr>
              <a:t>BENEFITS OF LIBERLIZATION</a:t>
            </a:r>
            <a:endParaRPr lang="en-US" dirty="0">
              <a:latin typeface="Bauhaus 93" panose="04030905020B02020C02" pitchFamily="82"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the foreign investment.</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the foreign exchange reserve.</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in consumption.</a:t>
            </a:r>
          </a:p>
          <a:p>
            <a:r>
              <a:rPr lang="en-US" dirty="0" smtClean="0">
                <a:latin typeface="Times New Roman" pitchFamily="18" charset="0"/>
                <a:cs typeface="Times New Roman" pitchFamily="18" charset="0"/>
              </a:rPr>
              <a:t>Control </a:t>
            </a:r>
            <a:r>
              <a:rPr lang="en-US" dirty="0">
                <a:latin typeface="Times New Roman" pitchFamily="18" charset="0"/>
                <a:cs typeface="Times New Roman" pitchFamily="18" charset="0"/>
              </a:rPr>
              <a:t>over price.</a:t>
            </a:r>
          </a:p>
          <a:p>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heck </a:t>
            </a:r>
            <a:r>
              <a:rPr lang="en-US" dirty="0">
                <a:latin typeface="Times New Roman" pitchFamily="18" charset="0"/>
                <a:cs typeface="Times New Roman" pitchFamily="18" charset="0"/>
              </a:rPr>
              <a:t>on corruption.</a:t>
            </a:r>
          </a:p>
          <a:p>
            <a:r>
              <a:rPr lang="en-US" dirty="0" smtClean="0">
                <a:latin typeface="Times New Roman" pitchFamily="18" charset="0"/>
                <a:cs typeface="Times New Roman" pitchFamily="18" charset="0"/>
              </a:rPr>
              <a:t>Reduction </a:t>
            </a:r>
            <a:r>
              <a:rPr lang="en-US" dirty="0">
                <a:latin typeface="Times New Roman" pitchFamily="18" charset="0"/>
                <a:cs typeface="Times New Roman" pitchFamily="18" charset="0"/>
              </a:rPr>
              <a:t>in dependence on external commercial borrowings.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00800" y="4800600"/>
            <a:ext cx="2438400" cy="1828800"/>
          </a:xfrm>
          <a:prstGeom prst="rect">
            <a:avLst/>
          </a:prstGeom>
          <a:effectLst>
            <a:outerShdw blurRad="50800" dist="50800" dir="5400000" algn="ctr" rotWithShape="0">
              <a:schemeClr val="accent6"/>
            </a:outerShdw>
          </a:effectLst>
        </p:spPr>
      </p:pic>
    </p:spTree>
    <p:extLst>
      <p:ext uri="{BB962C8B-B14F-4D97-AF65-F5344CB8AC3E}">
        <p14:creationId xmlns:p14="http://schemas.microsoft.com/office/powerpoint/2010/main" xmlns="" val="37042584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50819B34069274BAE4C3F2D592309F5" ma:contentTypeVersion="2" ma:contentTypeDescription="Create a new document." ma:contentTypeScope="" ma:versionID="21f32387c514959471216aefdc6ad31a">
  <xsd:schema xmlns:xsd="http://www.w3.org/2001/XMLSchema" xmlns:xs="http://www.w3.org/2001/XMLSchema" xmlns:p="http://schemas.microsoft.com/office/2006/metadata/properties" xmlns:ns2="0fe8b6f7-013f-46e2-bbb4-3b04bd36085b" targetNamespace="http://schemas.microsoft.com/office/2006/metadata/properties" ma:root="true" ma:fieldsID="d360eec429790310d1a6d279d5246124" ns2:_="">
    <xsd:import namespace="0fe8b6f7-013f-46e2-bbb4-3b04bd36085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8b6f7-013f-46e2-bbb4-3b04bd3608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E6F51B-B561-4C98-876D-FFE6AAE772D4}">
  <ds:schemaRefs>
    <ds:schemaRef ds:uri="http://schemas.microsoft.com/sharepoint/v3/contenttype/forms"/>
  </ds:schemaRefs>
</ds:datastoreItem>
</file>

<file path=customXml/itemProps2.xml><?xml version="1.0" encoding="utf-8"?>
<ds:datastoreItem xmlns:ds="http://schemas.openxmlformats.org/officeDocument/2006/customXml" ds:itemID="{B3BD3C2D-A47E-43D9-973E-5E50DDA993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8b6f7-013f-46e2-bbb4-3b04bd360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A0F772-3516-4DD9-ADC1-2581BF3BB72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Median</Template>
  <TotalTime>411</TotalTime>
  <Words>1204</Words>
  <Application>Microsoft Office PowerPoint</Application>
  <PresentationFormat>On-screen Show (4:3)</PresentationFormat>
  <Paragraphs>162</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NEW ECONOMIC POLICIES:                                             Liberalization                                            Privatization                                            Globalization </vt:lpstr>
      <vt:lpstr>LPG</vt:lpstr>
      <vt:lpstr>REASONS FOR IMPLEMENTING LPG</vt:lpstr>
      <vt:lpstr>Impact on India</vt:lpstr>
      <vt:lpstr>Slide 5</vt:lpstr>
      <vt:lpstr>LIBERALIZATION</vt:lpstr>
      <vt:lpstr>MEASURES TAKEN FOR LIBERLIZATION</vt:lpstr>
      <vt:lpstr>Slide 8</vt:lpstr>
      <vt:lpstr>BENEFITS OF LIBERLIZATION</vt:lpstr>
      <vt:lpstr>LIMITATIONS OF LIBERLIZATION</vt:lpstr>
      <vt:lpstr>Slide 11</vt:lpstr>
      <vt:lpstr>PRIVATIZATION</vt:lpstr>
      <vt:lpstr>Disinvestment</vt:lpstr>
      <vt:lpstr>MEASURES ADOPT FOR PRIVATIZATION</vt:lpstr>
      <vt:lpstr>ADVANTAGES OF PRIVATIZATION</vt:lpstr>
      <vt:lpstr>LIMITATIONS OF PRIVATIZATION</vt:lpstr>
      <vt:lpstr>Successful Privatizations in India</vt:lpstr>
      <vt:lpstr>Slide 18</vt:lpstr>
      <vt:lpstr>GLOBALIZATION</vt:lpstr>
      <vt:lpstr>Slide 20</vt:lpstr>
      <vt:lpstr>MEASURES ADOPTED FOR GLOBALIZATION</vt:lpstr>
      <vt:lpstr>POSITIVE EFFECT OF GLOBALIZATION</vt:lpstr>
      <vt:lpstr>NEGATIVE EFFECTS OF GLOBALIZATION</vt:lpstr>
      <vt:lpstr>Main organizations facilitating Globalization</vt:lpstr>
      <vt:lpstr>CONCLUSION</vt:lpstr>
      <vt:lpstr>C o n c l u s i o 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LPG</dc:title>
  <dc:creator>THINK TANK</dc:creator>
  <cp:lastModifiedBy>mundhra</cp:lastModifiedBy>
  <cp:revision>26</cp:revision>
  <dcterms:created xsi:type="dcterms:W3CDTF">2006-08-16T00:00:00Z</dcterms:created>
  <dcterms:modified xsi:type="dcterms:W3CDTF">2021-03-08T12:00:56Z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0x010100050819B34069274BAE4C3F2D592309F5</vt:lpwstr>
  </property>
</Properties>
</file>