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18"/>
  </p:notesMasterIdLst>
  <p:sldIdLst>
    <p:sldId id="256" r:id="rId2"/>
    <p:sldId id="258" r:id="rId3"/>
    <p:sldId id="259" r:id="rId4"/>
    <p:sldId id="261" r:id="rId5"/>
    <p:sldId id="262" r:id="rId6"/>
    <p:sldId id="264" r:id="rId7"/>
    <p:sldId id="265" r:id="rId8"/>
    <p:sldId id="267" r:id="rId9"/>
    <p:sldId id="268" r:id="rId10"/>
    <p:sldId id="270" r:id="rId11"/>
    <p:sldId id="271" r:id="rId12"/>
    <p:sldId id="272" r:id="rId13"/>
    <p:sldId id="273" r:id="rId14"/>
    <p:sldId id="274" r:id="rId15"/>
    <p:sldId id="275" r:id="rId16"/>
    <p:sldId id="276" r:id="rId17"/>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9" d="100"/>
          <a:sy n="109" d="100"/>
        </p:scale>
        <p:origin x="70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3804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1544259"/>
            <a:ext cx="9146751"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20" y="1624774"/>
            <a:ext cx="8603674" cy="1304510"/>
          </a:xfrm>
        </p:spPr>
        <p:txBody>
          <a:bodyPr tIns="45720" bIns="45720" anchor="ctr">
            <a:normAutofit/>
          </a:bodyPr>
          <a:lstStyle>
            <a:lvl1pPr algn="ctr">
              <a:lnSpc>
                <a:spcPct val="80000"/>
              </a:lnSpc>
              <a:defRPr sz="4500" spc="113" baseline="0"/>
            </a:lvl1pPr>
          </a:lstStyle>
          <a:p>
            <a:r>
              <a:rPr lang="en-US"/>
              <a:t>Click to edit Master title style</a:t>
            </a:r>
            <a:endParaRPr lang="en-US" dirty="0"/>
          </a:p>
        </p:txBody>
      </p:sp>
      <p:sp>
        <p:nvSpPr>
          <p:cNvPr id="3" name="Subtitle 2"/>
          <p:cNvSpPr>
            <a:spLocks noGrp="1"/>
          </p:cNvSpPr>
          <p:nvPr>
            <p:ph type="subTitle" idx="1"/>
          </p:nvPr>
        </p:nvSpPr>
        <p:spPr>
          <a:xfrm>
            <a:off x="1143000" y="2997188"/>
            <a:ext cx="6858000" cy="981941"/>
          </a:xfrm>
        </p:spPr>
        <p:txBody>
          <a:bodyPr>
            <a:normAutofit/>
          </a:bodyPr>
          <a:lstStyle>
            <a:lvl1pPr marL="0" indent="0" algn="ctr">
              <a:buNone/>
              <a:defRPr sz="1500"/>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96404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779419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205978"/>
            <a:ext cx="180178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05978"/>
            <a:ext cx="5979968"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817141"/>
            <a:ext cx="2057397" cy="273844"/>
          </a:xfrm>
        </p:spPr>
        <p:txBody>
          <a:bodyPr/>
          <a:lstStyle/>
          <a:p>
            <a:fld id="{E26F7E3A-B166-407D-9866-32884E7D5B37}" type="datetimeFigureOut">
              <a:rPr lang="en-US" smtClean="0"/>
              <a:t>1/10/2025</a:t>
            </a:fld>
            <a:endParaRPr lang="en-US" dirty="0"/>
          </a:p>
        </p:txBody>
      </p:sp>
      <p:sp>
        <p:nvSpPr>
          <p:cNvPr id="5" name="Footer Placeholder 4"/>
          <p:cNvSpPr>
            <a:spLocks noGrp="1"/>
          </p:cNvSpPr>
          <p:nvPr>
            <p:ph type="ftr" sz="quarter" idx="11"/>
          </p:nvPr>
        </p:nvSpPr>
        <p:spPr>
          <a:xfrm>
            <a:off x="2832102" y="4817141"/>
            <a:ext cx="3209752" cy="273844"/>
          </a:xfrm>
        </p:spPr>
        <p:txBody>
          <a:bodyPr/>
          <a:lstStyle/>
          <a:p>
            <a:endParaRPr lang="en-US" dirty="0"/>
          </a:p>
        </p:txBody>
      </p:sp>
      <p:sp>
        <p:nvSpPr>
          <p:cNvPr id="6" name="Slide Number Placeholder 5"/>
          <p:cNvSpPr>
            <a:spLocks noGrp="1"/>
          </p:cNvSpPr>
          <p:nvPr>
            <p:ph type="sldNum" sz="quarter" idx="12"/>
          </p:nvPr>
        </p:nvSpPr>
        <p:spPr>
          <a:xfrm>
            <a:off x="6054787" y="4817141"/>
            <a:ext cx="659819" cy="273844"/>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79310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501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4647619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1544259"/>
            <a:ext cx="914675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1656659"/>
            <a:ext cx="7886700" cy="1257300"/>
          </a:xfrm>
        </p:spPr>
        <p:txBody>
          <a:bodyPr anchor="ctr">
            <a:noAutofit/>
          </a:bodyPr>
          <a:lstStyle>
            <a:lvl1pPr algn="ctr">
              <a:lnSpc>
                <a:spcPct val="80000"/>
              </a:lnSpc>
              <a:defRPr sz="4500" b="0" spc="113"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007751"/>
            <a:ext cx="7886700" cy="880979"/>
          </a:xfrm>
        </p:spPr>
        <p:txBody>
          <a:bodyPr anchor="t">
            <a:normAutofit/>
          </a:bodyPr>
          <a:lstStyle>
            <a:lvl1pPr marL="0" indent="0" algn="ctr">
              <a:buNone/>
              <a:defRPr sz="15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0EBB0C4-6273-4C6E-B9BD-2EDC30F1CD52}" type="datetimeFigureOut">
              <a:rPr lang="en-US" smtClean="0"/>
              <a:t>1/10/2025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04887955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4008" y="1508760"/>
            <a:ext cx="3566160" cy="31546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72793" y="1508760"/>
            <a:ext cx="3566160" cy="31546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291577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05256" y="1435102"/>
            <a:ext cx="3566160" cy="557321"/>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05256" y="1992425"/>
            <a:ext cx="3566160" cy="26746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3423" y="1435102"/>
            <a:ext cx="3566160" cy="557321"/>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73423" y="1992423"/>
            <a:ext cx="3566160" cy="26746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662267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7997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8221041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05256" y="1590041"/>
            <a:ext cx="4594860" cy="30861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41767" y="1610615"/>
            <a:ext cx="2400300" cy="2574239"/>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4760766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960120" y="1658621"/>
            <a:ext cx="4594860" cy="2948940"/>
          </a:xfrm>
          <a:solidFill>
            <a:schemeClr val="tx2">
              <a:lumMod val="60000"/>
              <a:lumOff val="40000"/>
            </a:schemeClr>
          </a:solidFill>
        </p:spPr>
        <p:txBody>
          <a:bodyPr tIns="365760" anchor="t"/>
          <a:lstStyle>
            <a:lvl1pPr marL="0" indent="0" algn="ctr">
              <a:buNone/>
              <a:defRPr sz="2400">
                <a:solidFill>
                  <a:schemeClr val="tx1">
                    <a:lumMod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843016" y="1612966"/>
            <a:ext cx="2400300" cy="2571750"/>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990772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32082"/>
            <a:ext cx="9141714" cy="12344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2189" y="213132"/>
            <a:ext cx="7338060" cy="11315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2189" y="1508760"/>
            <a:ext cx="7338060" cy="31546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1699" y="4817141"/>
            <a:ext cx="2250671" cy="273844"/>
          </a:xfrm>
          <a:prstGeom prst="rect">
            <a:avLst/>
          </a:prstGeom>
        </p:spPr>
        <p:txBody>
          <a:bodyPr vert="horz" lIns="91440" tIns="45720" rIns="45720" bIns="45720" rtlCol="0" anchor="ctr"/>
          <a:lstStyle>
            <a:lvl1pPr algn="l">
              <a:defRPr sz="788">
                <a:solidFill>
                  <a:schemeClr val="tx1"/>
                </a:solidFill>
              </a:defRPr>
            </a:lvl1pPr>
          </a:lstStyle>
          <a:p>
            <a:fld id="{98624D31-43A5-475A-80CF-332C9F6DCF35}" type="datetimeFigureOut">
              <a:rPr lang="en-US" smtClean="0"/>
              <a:t>1/10/2025</a:t>
            </a:fld>
            <a:endParaRPr lang="en-US" dirty="0"/>
          </a:p>
        </p:txBody>
      </p:sp>
      <p:sp>
        <p:nvSpPr>
          <p:cNvPr id="5" name="Footer Placeholder 4"/>
          <p:cNvSpPr>
            <a:spLocks noGrp="1"/>
          </p:cNvSpPr>
          <p:nvPr>
            <p:ph type="ftr" sz="quarter" idx="3"/>
          </p:nvPr>
        </p:nvSpPr>
        <p:spPr>
          <a:xfrm>
            <a:off x="4197353" y="4817141"/>
            <a:ext cx="3783330" cy="273844"/>
          </a:xfrm>
          <a:prstGeom prst="rect">
            <a:avLst/>
          </a:prstGeom>
        </p:spPr>
        <p:txBody>
          <a:bodyPr vert="horz" lIns="91440" tIns="45720" rIns="91440" bIns="45720" rtlCol="0" anchor="ctr"/>
          <a:lstStyle>
            <a:lvl1pPr algn="r">
              <a:defRPr sz="788">
                <a:solidFill>
                  <a:schemeClr val="tx1"/>
                </a:solidFill>
              </a:defRPr>
            </a:lvl1pPr>
          </a:lstStyle>
          <a:p>
            <a:endParaRPr lang="en-US" dirty="0"/>
          </a:p>
        </p:txBody>
      </p:sp>
      <p:sp>
        <p:nvSpPr>
          <p:cNvPr id="6" name="Slide Number Placeholder 5"/>
          <p:cNvSpPr>
            <a:spLocks noGrp="1"/>
          </p:cNvSpPr>
          <p:nvPr>
            <p:ph type="sldNum" sz="quarter" idx="4"/>
          </p:nvPr>
        </p:nvSpPr>
        <p:spPr>
          <a:xfrm>
            <a:off x="7994195" y="4817141"/>
            <a:ext cx="709698" cy="273844"/>
          </a:xfrm>
          <a:prstGeom prst="rect">
            <a:avLst/>
          </a:prstGeom>
        </p:spPr>
        <p:txBody>
          <a:bodyPr vert="horz" lIns="45720" tIns="45720" rIns="91440" bIns="45720" rtlCol="0" anchor="ctr"/>
          <a:lstStyle>
            <a:lvl1pPr algn="l">
              <a:defRPr sz="900" b="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92195315"/>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sldNum="0" hdr="0" ftr="0" dt="0"/>
  <p:txStyles>
    <p:titleStyle>
      <a:lvl1pPr algn="l" defTabSz="685800" rtl="0" eaLnBrk="1" latinLnBrk="0" hangingPunct="1">
        <a:lnSpc>
          <a:spcPct val="85000"/>
        </a:lnSpc>
        <a:spcBef>
          <a:spcPct val="0"/>
        </a:spcBef>
        <a:buNone/>
        <a:defRPr sz="3000" kern="1200" cap="all" baseline="0">
          <a:solidFill>
            <a:schemeClr val="bg2"/>
          </a:solidFill>
          <a:latin typeface="+mj-lt"/>
          <a:ea typeface="+mj-ea"/>
          <a:cs typeface="+mj-cs"/>
        </a:defRPr>
      </a:lvl1pPr>
    </p:titleStyle>
    <p:bodyStyle>
      <a:lvl1pPr marL="137160" indent="-137160" algn="l" defTabSz="685800" rtl="0" eaLnBrk="1" latinLnBrk="0" hangingPunct="1">
        <a:lnSpc>
          <a:spcPct val="90000"/>
        </a:lnSpc>
        <a:spcBef>
          <a:spcPts val="900"/>
        </a:spcBef>
        <a:spcAft>
          <a:spcPts val="150"/>
        </a:spcAft>
        <a:buClr>
          <a:schemeClr val="tx1"/>
        </a:buClr>
        <a:buFont typeface="Wingdings" pitchFamily="2" charset="2"/>
        <a:buChar char=""/>
        <a:defRPr sz="1650" kern="1200">
          <a:solidFill>
            <a:schemeClr val="tx1"/>
          </a:solidFill>
          <a:latin typeface="+mn-lt"/>
          <a:ea typeface="+mn-ea"/>
          <a:cs typeface="+mn-cs"/>
        </a:defRPr>
      </a:lvl1pPr>
      <a:lvl2pPr marL="308610" indent="-137160" algn="l" defTabSz="685800" rtl="0" eaLnBrk="1" latinLnBrk="0" hangingPunct="1">
        <a:lnSpc>
          <a:spcPct val="90000"/>
        </a:lnSpc>
        <a:spcBef>
          <a:spcPts val="150"/>
        </a:spcBef>
        <a:spcAft>
          <a:spcPts val="300"/>
        </a:spcAft>
        <a:buClr>
          <a:schemeClr val="tx1"/>
        </a:buClr>
        <a:buFont typeface="Wingdings" pitchFamily="2" charset="2"/>
        <a:buChar char=""/>
        <a:defRPr sz="1500" kern="1200">
          <a:solidFill>
            <a:schemeClr val="tx1"/>
          </a:solidFill>
          <a:latin typeface="+mn-lt"/>
          <a:ea typeface="+mn-ea"/>
          <a:cs typeface="+mn-cs"/>
        </a:defRPr>
      </a:lvl2pPr>
      <a:lvl3pPr marL="480060" indent="-137160" algn="l" defTabSz="685800" rtl="0" eaLnBrk="1" latinLnBrk="0" hangingPunct="1">
        <a:lnSpc>
          <a:spcPct val="90000"/>
        </a:lnSpc>
        <a:spcBef>
          <a:spcPts val="150"/>
        </a:spcBef>
        <a:spcAft>
          <a:spcPts val="300"/>
        </a:spcAft>
        <a:buClr>
          <a:schemeClr val="tx1"/>
        </a:buClr>
        <a:buFont typeface="Wingdings" pitchFamily="2" charset="2"/>
        <a:buChar char=""/>
        <a:defRPr sz="1350" kern="1200">
          <a:solidFill>
            <a:schemeClr val="tx1"/>
          </a:solidFill>
          <a:latin typeface="+mn-lt"/>
          <a:ea typeface="+mn-ea"/>
          <a:cs typeface="+mn-cs"/>
        </a:defRPr>
      </a:lvl3pPr>
      <a:lvl4pPr marL="651510" indent="-13716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4pPr>
      <a:lvl5pPr marL="822960" indent="-13716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5pPr>
      <a:lvl6pPr marL="9634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6pPr>
      <a:lvl7pPr marL="11038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7pPr>
      <a:lvl8pPr marL="12217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8pPr>
      <a:lvl9pPr marL="13546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457200"/>
            <a:ext cx="7315200" cy="766689"/>
          </a:xfrm>
          <a:prstGeom prst="rect">
            <a:avLst/>
          </a:prstGeom>
          <a:noFill/>
          <a:ln/>
        </p:spPr>
        <p:txBody>
          <a:bodyPr wrap="square" rtlCol="0" anchor="ctr"/>
          <a:lstStyle/>
          <a:p>
            <a:pPr marL="0" indent="0" algn="l">
              <a:buNone/>
            </a:pPr>
            <a:r>
              <a:rPr lang="en-US" sz="3200" b="1" dirty="0">
                <a:solidFill>
                  <a:srgbClr val="000000"/>
                </a:solidFill>
              </a:rPr>
              <a:t>Phishing Awareness Training</a:t>
            </a:r>
            <a:endParaRPr lang="en-US" sz="3200" dirty="0"/>
          </a:p>
        </p:txBody>
      </p:sp>
      <p:pic>
        <p:nvPicPr>
          <p:cNvPr id="4" name="Picture 3">
            <a:extLst>
              <a:ext uri="{FF2B5EF4-FFF2-40B4-BE49-F238E27FC236}">
                <a16:creationId xmlns:a16="http://schemas.microsoft.com/office/drawing/2014/main" id="{FEA3641C-65FB-371C-CA78-E0B9178513DA}"/>
              </a:ext>
            </a:extLst>
          </p:cNvPr>
          <p:cNvPicPr>
            <a:picLocks noChangeAspect="1"/>
          </p:cNvPicPr>
          <p:nvPr/>
        </p:nvPicPr>
        <p:blipFill>
          <a:blip r:embed="rId4"/>
          <a:stretch>
            <a:fillRect/>
          </a:stretch>
        </p:blipFill>
        <p:spPr>
          <a:xfrm>
            <a:off x="316523" y="1380392"/>
            <a:ext cx="8229600" cy="33059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457200"/>
            <a:ext cx="7315200" cy="1097280"/>
          </a:xfrm>
          <a:prstGeom prst="rect">
            <a:avLst/>
          </a:prstGeom>
          <a:noFill/>
          <a:ln/>
        </p:spPr>
        <p:txBody>
          <a:bodyPr wrap="square" rtlCol="0" anchor="ctr"/>
          <a:lstStyle/>
          <a:p>
            <a:pPr marL="0" indent="0" algn="l">
              <a:buNone/>
            </a:pPr>
            <a:r>
              <a:rPr lang="en-US" sz="3200" b="1" dirty="0">
                <a:solidFill>
                  <a:srgbClr val="000000"/>
                </a:solidFill>
              </a:rPr>
              <a:t>Reporting Suspicious Activity</a:t>
            </a:r>
            <a:endParaRPr lang="en-US" sz="3200" dirty="0"/>
          </a:p>
        </p:txBody>
      </p:sp>
      <p:sp>
        <p:nvSpPr>
          <p:cNvPr id="3" name="Text 1"/>
          <p:cNvSpPr/>
          <p:nvPr/>
        </p:nvSpPr>
        <p:spPr>
          <a:xfrm>
            <a:off x="457200" y="1828800"/>
            <a:ext cx="7315200" cy="2743200"/>
          </a:xfrm>
          <a:prstGeom prst="rect">
            <a:avLst/>
          </a:prstGeom>
          <a:noFill/>
          <a:ln/>
        </p:spPr>
        <p:txBody>
          <a:bodyPr wrap="square" rtlCol="0" anchor="t"/>
          <a:lstStyle/>
          <a:p>
            <a:pPr marL="342900" indent="-342900" algn="l">
              <a:buSzPct val="100000"/>
              <a:buChar char="•"/>
            </a:pPr>
            <a:r>
              <a:rPr lang="en-US" sz="1600" dirty="0">
                <a:solidFill>
                  <a:srgbClr val="000000"/>
                </a:solidFill>
              </a:rPr>
              <a:t>Immediately report any suspected phishing attempts to your organization's IT department or security team.</a:t>
            </a:r>
            <a:endParaRPr lang="en-US" sz="1600" dirty="0"/>
          </a:p>
          <a:p>
            <a:pPr marL="342900" indent="-342900" algn="l">
              <a:buSzPct val="100000"/>
              <a:buChar char="•"/>
            </a:pPr>
            <a:r>
              <a:rPr lang="en-US" sz="1600" dirty="0">
                <a:solidFill>
                  <a:srgbClr val="000000"/>
                </a:solidFill>
              </a:rPr>
              <a:t>Never reply to suspicious emails or text messages directly, as this confirms your email is active.</a:t>
            </a:r>
            <a:endParaRPr lang="en-US" sz="1600" dirty="0"/>
          </a:p>
          <a:p>
            <a:pPr marL="342900" indent="-342900" algn="l">
              <a:buSzPct val="100000"/>
              <a:buChar char="•"/>
            </a:pPr>
            <a:r>
              <a:rPr lang="en-US" sz="1600" dirty="0">
                <a:solidFill>
                  <a:srgbClr val="000000"/>
                </a:solidFill>
              </a:rPr>
              <a:t>Report phishing attempts to the relevant authorities – if appropriate – and also to the service provider where the phishing was attempted.</a:t>
            </a:r>
            <a:endParaRPr lang="en-US" sz="1600" dirty="0"/>
          </a:p>
          <a:p>
            <a:pPr marL="342900" indent="-342900" algn="l">
              <a:buSzPct val="100000"/>
              <a:buChar char="•"/>
            </a:pPr>
            <a:r>
              <a:rPr lang="en-US" sz="1600" dirty="0">
                <a:solidFill>
                  <a:srgbClr val="000000"/>
                </a:solidFill>
              </a:rPr>
              <a:t>Encourage colleagues to follow best practices and support a culture of shared responsibility for reporting potential security threats.</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457200"/>
            <a:ext cx="7315200" cy="1097280"/>
          </a:xfrm>
          <a:prstGeom prst="rect">
            <a:avLst/>
          </a:prstGeom>
          <a:noFill/>
          <a:ln/>
        </p:spPr>
        <p:txBody>
          <a:bodyPr wrap="square" rtlCol="0" anchor="ctr"/>
          <a:lstStyle/>
          <a:p>
            <a:pPr marL="0" indent="0" algn="l">
              <a:buNone/>
            </a:pPr>
            <a:r>
              <a:rPr lang="en-US" sz="3200" b="1" dirty="0">
                <a:solidFill>
                  <a:srgbClr val="000000"/>
                </a:solidFill>
              </a:rPr>
              <a:t>Social Engineering Tactics</a:t>
            </a:r>
            <a:endParaRPr lang="en-US" sz="3200" dirty="0"/>
          </a:p>
        </p:txBody>
      </p:sp>
      <p:sp>
        <p:nvSpPr>
          <p:cNvPr id="3" name="Text 1"/>
          <p:cNvSpPr/>
          <p:nvPr/>
        </p:nvSpPr>
        <p:spPr>
          <a:xfrm>
            <a:off x="457200" y="1828800"/>
            <a:ext cx="7315200" cy="2743200"/>
          </a:xfrm>
          <a:prstGeom prst="rect">
            <a:avLst/>
          </a:prstGeom>
          <a:noFill/>
          <a:ln/>
        </p:spPr>
        <p:txBody>
          <a:bodyPr wrap="square" rtlCol="0" anchor="t"/>
          <a:lstStyle/>
          <a:p>
            <a:pPr marL="342900" indent="-342900" algn="l">
              <a:buSzPct val="100000"/>
              <a:buChar char="•"/>
            </a:pPr>
            <a:r>
              <a:rPr lang="en-US" sz="1800" dirty="0">
                <a:solidFill>
                  <a:srgbClr val="000000"/>
                </a:solidFill>
              </a:rPr>
              <a:t>Be aware of the use of urgency and pressure tactics to rush your decision-making and bypass sound judgement.</a:t>
            </a:r>
            <a:endParaRPr lang="en-US" sz="1800" dirty="0"/>
          </a:p>
          <a:p>
            <a:pPr marL="342900" indent="-342900" algn="l">
              <a:buSzPct val="100000"/>
              <a:buChar char="•"/>
            </a:pPr>
            <a:r>
              <a:rPr lang="en-US" sz="1800" dirty="0">
                <a:solidFill>
                  <a:srgbClr val="000000"/>
                </a:solidFill>
              </a:rPr>
              <a:t>Be vigilant against emails asking for personal information, such as passwords or financial details without proper verification.</a:t>
            </a:r>
            <a:endParaRPr lang="en-US" sz="1800" dirty="0"/>
          </a:p>
          <a:p>
            <a:pPr marL="342900" indent="-342900" algn="l">
              <a:buSzPct val="100000"/>
              <a:buChar char="•"/>
            </a:pPr>
            <a:r>
              <a:rPr lang="en-US" sz="1800" dirty="0">
                <a:solidFill>
                  <a:srgbClr val="000000"/>
                </a:solidFill>
              </a:rPr>
              <a:t>Learn to spot emotional manipulation tactics like promises of rewards, threats and requests for urgent solutions.</a:t>
            </a:r>
            <a:endParaRPr lang="en-US" sz="1800" dirty="0"/>
          </a:p>
          <a:p>
            <a:pPr marL="342900" indent="-342900" algn="l">
              <a:buSzPct val="100000"/>
              <a:buChar char="•"/>
            </a:pPr>
            <a:r>
              <a:rPr lang="en-US" sz="1800" dirty="0">
                <a:solidFill>
                  <a:srgbClr val="000000"/>
                </a:solidFill>
              </a:rPr>
              <a:t>The goal is to increase awareness of how phishers manipulate users into succumbing to these attacks.</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457200"/>
            <a:ext cx="7315200" cy="1097280"/>
          </a:xfrm>
          <a:prstGeom prst="rect">
            <a:avLst/>
          </a:prstGeom>
          <a:noFill/>
          <a:ln/>
        </p:spPr>
        <p:txBody>
          <a:bodyPr wrap="square" rtlCol="0" anchor="ctr"/>
          <a:lstStyle/>
          <a:p>
            <a:pPr marL="0" indent="0" algn="l">
              <a:buNone/>
            </a:pPr>
            <a:r>
              <a:rPr lang="en-US" sz="3200" b="1" dirty="0">
                <a:solidFill>
                  <a:srgbClr val="000000"/>
                </a:solidFill>
              </a:rPr>
              <a:t>Link Analysis Techniques</a:t>
            </a:r>
            <a:endParaRPr lang="en-US" sz="3200" dirty="0"/>
          </a:p>
        </p:txBody>
      </p:sp>
      <p:sp>
        <p:nvSpPr>
          <p:cNvPr id="3" name="Text 1"/>
          <p:cNvSpPr/>
          <p:nvPr/>
        </p:nvSpPr>
        <p:spPr>
          <a:xfrm>
            <a:off x="457200" y="1828800"/>
            <a:ext cx="7315200" cy="2743200"/>
          </a:xfrm>
          <a:prstGeom prst="rect">
            <a:avLst/>
          </a:prstGeom>
          <a:noFill/>
          <a:ln/>
        </p:spPr>
        <p:txBody>
          <a:bodyPr wrap="square" rtlCol="0" anchor="t"/>
          <a:lstStyle/>
          <a:p>
            <a:pPr marL="342900" indent="-342900" algn="l">
              <a:buSzPct val="100000"/>
              <a:buChar char="•"/>
            </a:pPr>
            <a:r>
              <a:rPr lang="en-US" sz="1800" dirty="0">
                <a:solidFill>
                  <a:srgbClr val="000000"/>
                </a:solidFill>
              </a:rPr>
              <a:t>Understand how URL shortening services can disguise malicious links by hiding the true destination.</a:t>
            </a:r>
            <a:endParaRPr lang="en-US" sz="1800" dirty="0"/>
          </a:p>
          <a:p>
            <a:pPr marL="342900" indent="-342900" algn="l">
              <a:buSzPct val="100000"/>
              <a:buChar char="•"/>
            </a:pPr>
            <a:r>
              <a:rPr lang="en-US" sz="1800" dirty="0">
                <a:solidFill>
                  <a:srgbClr val="000000"/>
                </a:solidFill>
              </a:rPr>
              <a:t>Analyze website addresses and inspect them for common misspellings designed to mimic legitimate sites.</a:t>
            </a:r>
            <a:endParaRPr lang="en-US" sz="1800" dirty="0"/>
          </a:p>
          <a:p>
            <a:pPr marL="342900" indent="-342900" algn="l">
              <a:buSzPct val="100000"/>
              <a:buChar char="•"/>
            </a:pPr>
            <a:r>
              <a:rPr lang="en-US" sz="1800" dirty="0">
                <a:solidFill>
                  <a:srgbClr val="000000"/>
                </a:solidFill>
              </a:rPr>
              <a:t>Use browser plug-ins and extensions that can scan URLs and identify potential threats in real-time.</a:t>
            </a:r>
            <a:endParaRPr lang="en-US" sz="1800" dirty="0"/>
          </a:p>
          <a:p>
            <a:pPr marL="342900" indent="-342900" algn="l">
              <a:buSzPct val="100000"/>
              <a:buChar char="•"/>
            </a:pPr>
            <a:r>
              <a:rPr lang="en-US" sz="1800" dirty="0">
                <a:solidFill>
                  <a:srgbClr val="000000"/>
                </a:solidFill>
              </a:rPr>
              <a:t>Practice careful observation and inspection techniques and avoid clicking unverified links.</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457200"/>
            <a:ext cx="7315200" cy="1097280"/>
          </a:xfrm>
          <a:prstGeom prst="rect">
            <a:avLst/>
          </a:prstGeom>
          <a:noFill/>
          <a:ln/>
        </p:spPr>
        <p:txBody>
          <a:bodyPr wrap="square" rtlCol="0" anchor="ctr"/>
          <a:lstStyle/>
          <a:p>
            <a:pPr marL="0" indent="0" algn="l">
              <a:buNone/>
            </a:pPr>
            <a:r>
              <a:rPr lang="en-US" sz="3200" b="1" dirty="0">
                <a:solidFill>
                  <a:srgbClr val="000000"/>
                </a:solidFill>
              </a:rPr>
              <a:t>Password Protection Best Practices</a:t>
            </a:r>
            <a:endParaRPr lang="en-US" sz="3200" dirty="0"/>
          </a:p>
        </p:txBody>
      </p:sp>
      <p:sp>
        <p:nvSpPr>
          <p:cNvPr id="3" name="Text 1"/>
          <p:cNvSpPr/>
          <p:nvPr/>
        </p:nvSpPr>
        <p:spPr>
          <a:xfrm>
            <a:off x="457200" y="1828800"/>
            <a:ext cx="7315200" cy="2743200"/>
          </a:xfrm>
          <a:prstGeom prst="rect">
            <a:avLst/>
          </a:prstGeom>
          <a:noFill/>
          <a:ln/>
        </p:spPr>
        <p:txBody>
          <a:bodyPr wrap="square" rtlCol="0" anchor="t"/>
          <a:lstStyle/>
          <a:p>
            <a:pPr marL="342900" indent="-342900" algn="l">
              <a:buSzPct val="100000"/>
              <a:buChar char="•"/>
            </a:pPr>
            <a:r>
              <a:rPr lang="en-US" sz="1800" dirty="0">
                <a:solidFill>
                  <a:srgbClr val="000000"/>
                </a:solidFill>
              </a:rPr>
              <a:t>Utilize strong, unique passwords that combine upper and lowercase letters, numbers, and symbols.</a:t>
            </a:r>
            <a:endParaRPr lang="en-US" sz="1800" dirty="0"/>
          </a:p>
          <a:p>
            <a:pPr marL="342900" indent="-342900" algn="l">
              <a:buSzPct val="100000"/>
              <a:buChar char="•"/>
            </a:pPr>
            <a:r>
              <a:rPr lang="en-US" sz="1800" dirty="0">
                <a:solidFill>
                  <a:srgbClr val="000000"/>
                </a:solidFill>
              </a:rPr>
              <a:t>Avoid using personal information (like names or birthdates) as parts of passwords making them vulnerable to cracking.</a:t>
            </a:r>
            <a:endParaRPr lang="en-US" sz="1800" dirty="0"/>
          </a:p>
          <a:p>
            <a:pPr marL="342900" indent="-342900" algn="l">
              <a:buSzPct val="100000"/>
              <a:buChar char="•"/>
            </a:pPr>
            <a:r>
              <a:rPr lang="en-US" sz="1800" dirty="0">
                <a:solidFill>
                  <a:srgbClr val="000000"/>
                </a:solidFill>
              </a:rPr>
              <a:t>Consider using a reputable password manager application to securely generate and store unique passwords.</a:t>
            </a:r>
            <a:endParaRPr lang="en-US" sz="1800" dirty="0"/>
          </a:p>
          <a:p>
            <a:pPr marL="342900" indent="-342900" algn="l">
              <a:buSzPct val="100000"/>
              <a:buChar char="•"/>
            </a:pPr>
            <a:r>
              <a:rPr lang="en-US" sz="1800" dirty="0">
                <a:solidFill>
                  <a:srgbClr val="000000"/>
                </a:solidFill>
              </a:rPr>
              <a:t>Exercise regular password updates and limit re-use of passwords across different web applications or online accounts.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457200"/>
            <a:ext cx="7315200" cy="1097280"/>
          </a:xfrm>
          <a:prstGeom prst="rect">
            <a:avLst/>
          </a:prstGeom>
          <a:noFill/>
          <a:ln/>
        </p:spPr>
        <p:txBody>
          <a:bodyPr wrap="square" rtlCol="0" anchor="ctr"/>
          <a:lstStyle/>
          <a:p>
            <a:pPr marL="0" indent="0" algn="l">
              <a:buNone/>
            </a:pPr>
            <a:r>
              <a:rPr lang="en-US" sz="3200" b="1" dirty="0">
                <a:solidFill>
                  <a:srgbClr val="000000"/>
                </a:solidFill>
              </a:rPr>
              <a:t>Incident Response Protocols</a:t>
            </a:r>
            <a:endParaRPr lang="en-US" sz="3200" dirty="0"/>
          </a:p>
        </p:txBody>
      </p:sp>
      <p:sp>
        <p:nvSpPr>
          <p:cNvPr id="3" name="Text 1"/>
          <p:cNvSpPr/>
          <p:nvPr/>
        </p:nvSpPr>
        <p:spPr>
          <a:xfrm>
            <a:off x="457200" y="1828800"/>
            <a:ext cx="7315200" cy="2743200"/>
          </a:xfrm>
          <a:prstGeom prst="rect">
            <a:avLst/>
          </a:prstGeom>
          <a:noFill/>
          <a:ln/>
        </p:spPr>
        <p:txBody>
          <a:bodyPr wrap="square" rtlCol="0" anchor="t"/>
          <a:lstStyle/>
          <a:p>
            <a:pPr marL="342900" indent="-342900" algn="l">
              <a:buSzPct val="100000"/>
              <a:buChar char="•"/>
            </a:pPr>
            <a:r>
              <a:rPr lang="en-US" sz="1800" dirty="0">
                <a:solidFill>
                  <a:srgbClr val="000000"/>
                </a:solidFill>
              </a:rPr>
              <a:t>If you suspect you have fallen victim to a phishing attack immediately change passwords and report the incident.</a:t>
            </a:r>
            <a:endParaRPr lang="en-US" sz="1800" dirty="0"/>
          </a:p>
          <a:p>
            <a:pPr marL="342900" indent="-342900" algn="l">
              <a:buSzPct val="100000"/>
              <a:buChar char="•"/>
            </a:pPr>
            <a:r>
              <a:rPr lang="en-US" sz="1800" dirty="0">
                <a:solidFill>
                  <a:srgbClr val="000000"/>
                </a:solidFill>
              </a:rPr>
              <a:t>Take immediate steps to alert your IT or security team about the incident so they can take necessary mitigations steps.</a:t>
            </a:r>
            <a:endParaRPr lang="en-US" sz="1800" dirty="0"/>
          </a:p>
          <a:p>
            <a:pPr marL="342900" indent="-342900" algn="l">
              <a:buSzPct val="100000"/>
              <a:buChar char="•"/>
            </a:pPr>
            <a:r>
              <a:rPr lang="en-US" sz="1800" dirty="0">
                <a:solidFill>
                  <a:srgbClr val="000000"/>
                </a:solidFill>
              </a:rPr>
              <a:t>Monitor your accounts for unusual activity following a suspected incident and report any discrepancies promptly.</a:t>
            </a:r>
            <a:endParaRPr lang="en-US" sz="1800" dirty="0"/>
          </a:p>
          <a:p>
            <a:pPr marL="342900" indent="-342900" algn="l">
              <a:buSzPct val="100000"/>
              <a:buChar char="•"/>
            </a:pPr>
            <a:r>
              <a:rPr lang="en-US" sz="1800" dirty="0">
                <a:solidFill>
                  <a:srgbClr val="000000"/>
                </a:solidFill>
              </a:rPr>
              <a:t>Take any advised preventative action to recover and secure any impacted data and systems.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457200"/>
            <a:ext cx="7315200" cy="3840480"/>
          </a:xfrm>
          <a:prstGeom prst="rect">
            <a:avLst/>
          </a:prstGeom>
          <a:noFill/>
          <a:ln/>
        </p:spPr>
        <p:txBody>
          <a:bodyPr wrap="square" rtlCol="0" anchor="ctr"/>
          <a:lstStyle/>
          <a:p>
            <a:pPr marL="0" indent="0" algn="l">
              <a:buNone/>
            </a:pPr>
            <a:r>
              <a:rPr lang="en-US" sz="3200" b="1" dirty="0">
                <a:solidFill>
                  <a:srgbClr val="000000"/>
                </a:solidFill>
              </a:rPr>
              <a:t>Awareness </a:t>
            </a:r>
          </a:p>
          <a:p>
            <a:pPr marL="0" indent="0" algn="l">
              <a:buNone/>
            </a:pPr>
            <a:endParaRPr lang="en-US" dirty="0">
              <a:solidFill>
                <a:srgbClr val="000000"/>
              </a:solidFill>
            </a:endParaRPr>
          </a:p>
          <a:p>
            <a:pPr marL="0" indent="0" algn="l">
              <a:buNone/>
            </a:pPr>
            <a:r>
              <a:rPr lang="en-US" sz="1800" dirty="0">
                <a:solidFill>
                  <a:srgbClr val="000000"/>
                </a:solidFill>
              </a:rPr>
              <a:t>Phishing awareness is an ongoing process, not a one-time event. By understanding phishing techniques, practicing vigilance, and consistently applying the best practices discussed, we can significantly reduce our susceptibility to these attacks. Remember, a proactive approach combined with knowledge and skepticism are the most effective tools in combating phishing and safeguarding sensitive information. Let's work together to build a more secure digital environment for everyone.</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6A054A-67EB-7B4E-D358-EAAC49B79AAE}"/>
              </a:ext>
            </a:extLst>
          </p:cNvPr>
          <p:cNvSpPr txBox="1"/>
          <p:nvPr/>
        </p:nvSpPr>
        <p:spPr>
          <a:xfrm>
            <a:off x="2567354" y="1814733"/>
            <a:ext cx="3727939" cy="830997"/>
          </a:xfrm>
          <a:prstGeom prst="rect">
            <a:avLst/>
          </a:prstGeom>
          <a:noFill/>
        </p:spPr>
        <p:txBody>
          <a:bodyPr wrap="square" rtlCol="0">
            <a:spAutoFit/>
          </a:bodyPr>
          <a:lstStyle/>
          <a:p>
            <a:pPr algn="ctr"/>
            <a:r>
              <a:rPr lang="en-IN" sz="4800" b="1" dirty="0"/>
              <a:t>THANKYOU</a:t>
            </a:r>
          </a:p>
        </p:txBody>
      </p:sp>
    </p:spTree>
    <p:extLst>
      <p:ext uri="{BB962C8B-B14F-4D97-AF65-F5344CB8AC3E}">
        <p14:creationId xmlns:p14="http://schemas.microsoft.com/office/powerpoint/2010/main" val="143536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457200"/>
            <a:ext cx="7315200" cy="3840480"/>
          </a:xfrm>
          <a:prstGeom prst="rect">
            <a:avLst/>
          </a:prstGeom>
          <a:noFill/>
          <a:ln/>
        </p:spPr>
        <p:txBody>
          <a:bodyPr wrap="square" rtlCol="0" anchor="ctr"/>
          <a:lstStyle/>
          <a:p>
            <a:pPr marL="0" indent="0" algn="l">
              <a:buNone/>
            </a:pPr>
            <a:r>
              <a:rPr lang="en-US" sz="3200" b="1" dirty="0">
                <a:solidFill>
                  <a:srgbClr val="000000"/>
                </a:solidFill>
              </a:rPr>
              <a:t>Introduction</a:t>
            </a:r>
          </a:p>
          <a:p>
            <a:pPr marL="0" indent="0" algn="l">
              <a:buNone/>
            </a:pPr>
            <a:endParaRPr lang="en-US" dirty="0">
              <a:solidFill>
                <a:srgbClr val="000000"/>
              </a:solidFill>
            </a:endParaRPr>
          </a:p>
          <a:p>
            <a:pPr marL="0" indent="0" algn="l">
              <a:buNone/>
            </a:pPr>
            <a:r>
              <a:rPr lang="en-US" sz="1800" dirty="0">
                <a:solidFill>
                  <a:srgbClr val="000000"/>
                </a:solidFill>
              </a:rPr>
              <a:t>Phishing remains a significant cybersecurity threat, targeting individuals and organizations through deceptive tactics. This training will equip you with the knowledge and skills necessary to identify and avoid phishing attempts. We'll explore common phishing techniques, learn how to recognize suspicious communications, and establish proactive measures to protect sensitive information, ultimately fostering a more secure digital environment for everyone.</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457200"/>
            <a:ext cx="7315200" cy="1097280"/>
          </a:xfrm>
          <a:prstGeom prst="rect">
            <a:avLst/>
          </a:prstGeom>
          <a:noFill/>
          <a:ln/>
        </p:spPr>
        <p:txBody>
          <a:bodyPr wrap="square" rtlCol="0" anchor="ctr"/>
          <a:lstStyle/>
          <a:p>
            <a:pPr marL="0" indent="0" algn="l">
              <a:buNone/>
            </a:pPr>
            <a:r>
              <a:rPr lang="en-US" sz="3200" b="1" dirty="0">
                <a:solidFill>
                  <a:srgbClr val="000000"/>
                </a:solidFill>
              </a:rPr>
              <a:t>Understanding Phishing Attacks</a:t>
            </a:r>
            <a:endParaRPr lang="en-US" sz="3200" dirty="0"/>
          </a:p>
        </p:txBody>
      </p:sp>
      <p:sp>
        <p:nvSpPr>
          <p:cNvPr id="3" name="Text 1"/>
          <p:cNvSpPr/>
          <p:nvPr/>
        </p:nvSpPr>
        <p:spPr>
          <a:xfrm>
            <a:off x="457200" y="1828800"/>
            <a:ext cx="7315200" cy="2743200"/>
          </a:xfrm>
          <a:prstGeom prst="rect">
            <a:avLst/>
          </a:prstGeom>
          <a:noFill/>
          <a:ln/>
        </p:spPr>
        <p:txBody>
          <a:bodyPr wrap="square" rtlCol="0" anchor="t"/>
          <a:lstStyle/>
          <a:p>
            <a:pPr marL="342900" indent="-342900" algn="l">
              <a:buSzPct val="100000"/>
              <a:buChar char="•"/>
            </a:pPr>
            <a:r>
              <a:rPr lang="en-US" sz="1600" dirty="0">
                <a:solidFill>
                  <a:srgbClr val="000000"/>
                </a:solidFill>
              </a:rPr>
              <a:t>Phishing attacks aim to trick individuals into revealing personal information like logins, passwords, or financial details.</a:t>
            </a:r>
            <a:endParaRPr lang="en-US" sz="1600" dirty="0"/>
          </a:p>
          <a:p>
            <a:pPr marL="342900" indent="-342900" algn="l">
              <a:buSzPct val="100000"/>
              <a:buChar char="•"/>
            </a:pPr>
            <a:r>
              <a:rPr lang="en-US" sz="1600" dirty="0">
                <a:solidFill>
                  <a:srgbClr val="000000"/>
                </a:solidFill>
              </a:rPr>
              <a:t>Attackers often impersonate legitimate organizations or individuals to create a sense of trust and urgency.</a:t>
            </a:r>
            <a:endParaRPr lang="en-US" sz="1600" dirty="0"/>
          </a:p>
          <a:p>
            <a:pPr marL="342900" indent="-342900" algn="l">
              <a:buSzPct val="100000"/>
              <a:buChar char="•"/>
            </a:pPr>
            <a:r>
              <a:rPr lang="en-US" sz="1600" dirty="0">
                <a:solidFill>
                  <a:srgbClr val="000000"/>
                </a:solidFill>
              </a:rPr>
              <a:t>These attacks typically utilize email, text messages, or social media platforms to deliver malicious links or attachments.</a:t>
            </a:r>
            <a:endParaRPr lang="en-US" sz="1600" dirty="0"/>
          </a:p>
          <a:p>
            <a:pPr marL="342900" indent="-342900" algn="l">
              <a:buSzPct val="100000"/>
              <a:buChar char="•"/>
            </a:pPr>
            <a:r>
              <a:rPr lang="en-US" sz="1600" dirty="0">
                <a:solidFill>
                  <a:srgbClr val="000000"/>
                </a:solidFill>
              </a:rPr>
              <a:t>A variety of social engineering tactics are employed, such as creating fear or offering enticing rewards, to manipulate victims.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457200"/>
            <a:ext cx="7315200" cy="1097280"/>
          </a:xfrm>
          <a:prstGeom prst="rect">
            <a:avLst/>
          </a:prstGeom>
          <a:noFill/>
          <a:ln/>
        </p:spPr>
        <p:txBody>
          <a:bodyPr wrap="square" rtlCol="0" anchor="ctr"/>
          <a:lstStyle/>
          <a:p>
            <a:pPr marL="0" indent="0" algn="l">
              <a:buNone/>
            </a:pPr>
            <a:r>
              <a:rPr lang="en-US" sz="3200" b="1" dirty="0">
                <a:solidFill>
                  <a:srgbClr val="000000"/>
                </a:solidFill>
              </a:rPr>
              <a:t>Recognizing Phishing Emails</a:t>
            </a:r>
            <a:endParaRPr lang="en-US" sz="3200" dirty="0"/>
          </a:p>
        </p:txBody>
      </p:sp>
      <p:sp>
        <p:nvSpPr>
          <p:cNvPr id="3" name="Text 1"/>
          <p:cNvSpPr/>
          <p:nvPr/>
        </p:nvSpPr>
        <p:spPr>
          <a:xfrm>
            <a:off x="457200" y="1828800"/>
            <a:ext cx="7315200" cy="2743200"/>
          </a:xfrm>
          <a:prstGeom prst="rect">
            <a:avLst/>
          </a:prstGeom>
          <a:noFill/>
          <a:ln/>
        </p:spPr>
        <p:txBody>
          <a:bodyPr wrap="square" rtlCol="0" anchor="t"/>
          <a:lstStyle/>
          <a:p>
            <a:pPr marL="342900" indent="-342900" algn="l">
              <a:buSzPct val="100000"/>
              <a:buChar char="•"/>
            </a:pPr>
            <a:r>
              <a:rPr lang="en-US" sz="1800" dirty="0">
                <a:solidFill>
                  <a:srgbClr val="000000"/>
                </a:solidFill>
              </a:rPr>
              <a:t>Be suspicious of emails with a generic greeting like "Dear Customer" or "Valued User" instead of using your name.</a:t>
            </a:r>
            <a:endParaRPr lang="en-US" sz="1800" dirty="0"/>
          </a:p>
          <a:p>
            <a:pPr marL="342900" indent="-342900" algn="l">
              <a:buSzPct val="100000"/>
              <a:buChar char="•"/>
            </a:pPr>
            <a:r>
              <a:rPr lang="en-US" sz="1800" dirty="0">
                <a:solidFill>
                  <a:srgbClr val="000000"/>
                </a:solidFill>
              </a:rPr>
              <a:t>Look for poor grammar and spelling errors; these are often indicators of phishing attempts from non-native English speakers.</a:t>
            </a:r>
            <a:endParaRPr lang="en-US" sz="1800" dirty="0"/>
          </a:p>
          <a:p>
            <a:pPr marL="342900" indent="-342900" algn="l">
              <a:buSzPct val="100000"/>
              <a:buChar char="•"/>
            </a:pPr>
            <a:r>
              <a:rPr lang="en-US" sz="1800" dirty="0">
                <a:solidFill>
                  <a:srgbClr val="000000"/>
                </a:solidFill>
              </a:rPr>
              <a:t>Verify the sender’s email address, not just the display name, as it may be spoofed to look legitimate.</a:t>
            </a:r>
            <a:endParaRPr lang="en-US" sz="1800" dirty="0"/>
          </a:p>
          <a:p>
            <a:pPr marL="342900" indent="-342900" algn="l">
              <a:buSzPct val="100000"/>
              <a:buChar char="•"/>
            </a:pPr>
            <a:r>
              <a:rPr lang="en-US" sz="1800" dirty="0">
                <a:solidFill>
                  <a:srgbClr val="000000"/>
                </a:solidFill>
              </a:rPr>
              <a:t>Pay careful attention to any sense of urgency or pressure to act immediately, which is commonly used by phishers.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457200"/>
            <a:ext cx="7315200" cy="1097280"/>
          </a:xfrm>
          <a:prstGeom prst="rect">
            <a:avLst/>
          </a:prstGeom>
          <a:noFill/>
          <a:ln/>
        </p:spPr>
        <p:txBody>
          <a:bodyPr wrap="square" rtlCol="0" anchor="ctr"/>
          <a:lstStyle/>
          <a:p>
            <a:pPr marL="0" indent="0" algn="l">
              <a:buNone/>
            </a:pPr>
            <a:r>
              <a:rPr lang="en-US" sz="3200" b="1" dirty="0">
                <a:solidFill>
                  <a:srgbClr val="000000"/>
                </a:solidFill>
              </a:rPr>
              <a:t>Identifying Malicious Links</a:t>
            </a:r>
            <a:endParaRPr lang="en-US" sz="3200" dirty="0"/>
          </a:p>
        </p:txBody>
      </p:sp>
      <p:sp>
        <p:nvSpPr>
          <p:cNvPr id="3" name="Text 1"/>
          <p:cNvSpPr/>
          <p:nvPr/>
        </p:nvSpPr>
        <p:spPr>
          <a:xfrm>
            <a:off x="457200" y="1828800"/>
            <a:ext cx="7315200" cy="2743200"/>
          </a:xfrm>
          <a:prstGeom prst="rect">
            <a:avLst/>
          </a:prstGeom>
          <a:noFill/>
          <a:ln/>
        </p:spPr>
        <p:txBody>
          <a:bodyPr wrap="square" rtlCol="0" anchor="t"/>
          <a:lstStyle/>
          <a:p>
            <a:pPr marL="342900" indent="-342900" algn="l">
              <a:buSzPct val="100000"/>
              <a:buChar char="•"/>
            </a:pPr>
            <a:r>
              <a:rPr lang="en-US" sz="1800" dirty="0">
                <a:solidFill>
                  <a:srgbClr val="000000"/>
                </a:solidFill>
              </a:rPr>
              <a:t>Hover your mouse over the link (without clicking) to preview the actual URL and ensure it matches the supposed destination.</a:t>
            </a:r>
            <a:endParaRPr lang="en-US" sz="1800" dirty="0"/>
          </a:p>
          <a:p>
            <a:pPr marL="342900" indent="-342900" algn="l">
              <a:buSzPct val="100000"/>
              <a:buChar char="•"/>
            </a:pPr>
            <a:r>
              <a:rPr lang="en-US" sz="1800" dirty="0">
                <a:solidFill>
                  <a:srgbClr val="000000"/>
                </a:solidFill>
              </a:rPr>
              <a:t>Beware of URL shortening services that hide the true destination which could lead to malicious websites.</a:t>
            </a:r>
            <a:endParaRPr lang="en-US" sz="1800" dirty="0"/>
          </a:p>
          <a:p>
            <a:pPr marL="342900" indent="-342900" algn="l">
              <a:buSzPct val="100000"/>
              <a:buChar char="•"/>
            </a:pPr>
            <a:r>
              <a:rPr lang="en-US" sz="1800" dirty="0">
                <a:solidFill>
                  <a:srgbClr val="000000"/>
                </a:solidFill>
              </a:rPr>
              <a:t>Check for the "https" and padlock icon in the address bar, indicating a secure connection, but know that this is not a foolproof guarantee.</a:t>
            </a:r>
            <a:endParaRPr lang="en-US" sz="1800" dirty="0"/>
          </a:p>
          <a:p>
            <a:pPr marL="342900" indent="-342900" algn="l">
              <a:buSzPct val="100000"/>
              <a:buChar char="•"/>
            </a:pPr>
            <a:r>
              <a:rPr lang="en-US" sz="1800" dirty="0">
                <a:solidFill>
                  <a:srgbClr val="000000"/>
                </a:solidFill>
              </a:rPr>
              <a:t>Avoid clicking links received from unverified or unknown sources and utilize safe browsing tools or plugins.</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457200"/>
            <a:ext cx="7315200" cy="1097280"/>
          </a:xfrm>
          <a:prstGeom prst="rect">
            <a:avLst/>
          </a:prstGeom>
          <a:noFill/>
          <a:ln/>
        </p:spPr>
        <p:txBody>
          <a:bodyPr wrap="square" rtlCol="0" anchor="ctr"/>
          <a:lstStyle/>
          <a:p>
            <a:pPr marL="0" indent="0" algn="l">
              <a:buNone/>
            </a:pPr>
            <a:r>
              <a:rPr lang="en-US" sz="3200" b="1" dirty="0">
                <a:solidFill>
                  <a:srgbClr val="000000"/>
                </a:solidFill>
              </a:rPr>
              <a:t>Recognizing Phishing Websites</a:t>
            </a:r>
            <a:endParaRPr lang="en-US" sz="3200" dirty="0"/>
          </a:p>
        </p:txBody>
      </p:sp>
      <p:sp>
        <p:nvSpPr>
          <p:cNvPr id="3" name="Text 1"/>
          <p:cNvSpPr/>
          <p:nvPr/>
        </p:nvSpPr>
        <p:spPr>
          <a:xfrm>
            <a:off x="457200" y="1828800"/>
            <a:ext cx="7315200" cy="2743200"/>
          </a:xfrm>
          <a:prstGeom prst="rect">
            <a:avLst/>
          </a:prstGeom>
          <a:noFill/>
          <a:ln/>
        </p:spPr>
        <p:txBody>
          <a:bodyPr wrap="square" rtlCol="0" anchor="t"/>
          <a:lstStyle/>
          <a:p>
            <a:pPr marL="342900" indent="-342900" algn="l">
              <a:buSzPct val="100000"/>
              <a:buChar char="•"/>
            </a:pPr>
            <a:r>
              <a:rPr lang="en-US" sz="1600" dirty="0">
                <a:solidFill>
                  <a:srgbClr val="000000"/>
                </a:solidFill>
              </a:rPr>
              <a:t>Verify the website address in the address bar, comparing it against known legitimate URLs of the site.</a:t>
            </a:r>
            <a:endParaRPr lang="en-US" sz="1600" dirty="0"/>
          </a:p>
          <a:p>
            <a:pPr marL="342900" indent="-342900" algn="l">
              <a:buSzPct val="100000"/>
              <a:buChar char="•"/>
            </a:pPr>
            <a:r>
              <a:rPr lang="en-US" sz="1600" dirty="0">
                <a:solidFill>
                  <a:srgbClr val="000000"/>
                </a:solidFill>
              </a:rPr>
              <a:t>Look for consistency in branding, logos, and design as many phishing sites use altered or copied legitimate website elements.</a:t>
            </a:r>
            <a:endParaRPr lang="en-US" sz="1600" dirty="0"/>
          </a:p>
          <a:p>
            <a:pPr marL="342900" indent="-342900" algn="l">
              <a:buSzPct val="100000"/>
              <a:buChar char="•"/>
            </a:pPr>
            <a:r>
              <a:rPr lang="en-US" sz="1600" dirty="0">
                <a:solidFill>
                  <a:srgbClr val="000000"/>
                </a:solidFill>
              </a:rPr>
              <a:t>Be skeptical of websites requesting your personal information without a secure connection, especially sensitive details like passwords or financial data.</a:t>
            </a:r>
            <a:endParaRPr lang="en-US" sz="1600" dirty="0"/>
          </a:p>
          <a:p>
            <a:pPr marL="342900" indent="-342900" algn="l">
              <a:buSzPct val="100000"/>
              <a:buChar char="•"/>
            </a:pPr>
            <a:r>
              <a:rPr lang="en-US" sz="1600" dirty="0">
                <a:solidFill>
                  <a:srgbClr val="000000"/>
                </a:solidFill>
              </a:rPr>
              <a:t>If a website appears suspicious, cross check it with another independent resource to confirm its legitimacy before entering any information.</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457200"/>
            <a:ext cx="7315200" cy="1097280"/>
          </a:xfrm>
          <a:prstGeom prst="rect">
            <a:avLst/>
          </a:prstGeom>
          <a:noFill/>
          <a:ln/>
        </p:spPr>
        <p:txBody>
          <a:bodyPr wrap="square" rtlCol="0" anchor="ctr"/>
          <a:lstStyle/>
          <a:p>
            <a:pPr marL="0" indent="0" algn="l">
              <a:buNone/>
            </a:pPr>
            <a:r>
              <a:rPr lang="en-US" sz="3200" b="1" dirty="0">
                <a:solidFill>
                  <a:srgbClr val="000000"/>
                </a:solidFill>
              </a:rPr>
              <a:t>Common Phishing Scenarios</a:t>
            </a:r>
            <a:endParaRPr lang="en-US" sz="3200" dirty="0"/>
          </a:p>
        </p:txBody>
      </p:sp>
      <p:sp>
        <p:nvSpPr>
          <p:cNvPr id="3" name="Text 1"/>
          <p:cNvSpPr/>
          <p:nvPr/>
        </p:nvSpPr>
        <p:spPr>
          <a:xfrm>
            <a:off x="457200" y="1828800"/>
            <a:ext cx="7315200" cy="2743200"/>
          </a:xfrm>
          <a:prstGeom prst="rect">
            <a:avLst/>
          </a:prstGeom>
          <a:noFill/>
          <a:ln/>
        </p:spPr>
        <p:txBody>
          <a:bodyPr wrap="square" rtlCol="0" anchor="t"/>
          <a:lstStyle/>
          <a:p>
            <a:pPr marL="342900" indent="-342900" algn="l">
              <a:buSzPct val="100000"/>
              <a:buChar char="•"/>
            </a:pPr>
            <a:r>
              <a:rPr lang="en-US" sz="1800" dirty="0">
                <a:solidFill>
                  <a:srgbClr val="000000"/>
                </a:solidFill>
              </a:rPr>
              <a:t>Fake requests from IT departments asking for password resets using deceptive emails or text messages.</a:t>
            </a:r>
            <a:endParaRPr lang="en-US" sz="1800" dirty="0"/>
          </a:p>
          <a:p>
            <a:pPr marL="342900" indent="-342900" algn="l">
              <a:buSzPct val="100000"/>
              <a:buChar char="•"/>
            </a:pPr>
            <a:r>
              <a:rPr lang="en-US" sz="1800" dirty="0">
                <a:solidFill>
                  <a:srgbClr val="000000"/>
                </a:solidFill>
              </a:rPr>
              <a:t>Phishing attempts via fake shipping notifications claiming missed deliveries and requesting payment to be re-delivered.</a:t>
            </a:r>
            <a:endParaRPr lang="en-US" sz="1800" dirty="0"/>
          </a:p>
          <a:p>
            <a:pPr marL="342900" indent="-342900" algn="l">
              <a:buSzPct val="100000"/>
              <a:buChar char="•"/>
            </a:pPr>
            <a:r>
              <a:rPr lang="en-US" sz="1800" dirty="0">
                <a:solidFill>
                  <a:srgbClr val="000000"/>
                </a:solidFill>
              </a:rPr>
              <a:t>Fraudulent emails masquerading as your bank or credit card provider requesting account login information.</a:t>
            </a:r>
            <a:endParaRPr lang="en-US" sz="1800" dirty="0"/>
          </a:p>
          <a:p>
            <a:pPr marL="342900" indent="-342900" algn="l">
              <a:buSzPct val="100000"/>
              <a:buChar char="•"/>
            </a:pPr>
            <a:r>
              <a:rPr lang="en-US" sz="1800" dirty="0">
                <a:solidFill>
                  <a:srgbClr val="000000"/>
                </a:solidFill>
              </a:rPr>
              <a:t>Social media campaigns offering fake contests or gifts aiming to harvest user information and spread malware.</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457200"/>
            <a:ext cx="7315200" cy="1097280"/>
          </a:xfrm>
          <a:prstGeom prst="rect">
            <a:avLst/>
          </a:prstGeom>
          <a:noFill/>
          <a:ln/>
        </p:spPr>
        <p:txBody>
          <a:bodyPr wrap="square" rtlCol="0" anchor="ctr"/>
          <a:lstStyle/>
          <a:p>
            <a:pPr marL="0" indent="0" algn="l">
              <a:buNone/>
            </a:pPr>
            <a:r>
              <a:rPr lang="en-US" sz="3200" b="1" dirty="0">
                <a:solidFill>
                  <a:srgbClr val="000000"/>
                </a:solidFill>
              </a:rPr>
              <a:t>Spear Phishing: A Targeted Attack</a:t>
            </a:r>
            <a:endParaRPr lang="en-US" sz="3200" dirty="0"/>
          </a:p>
        </p:txBody>
      </p:sp>
      <p:sp>
        <p:nvSpPr>
          <p:cNvPr id="3" name="Text 1"/>
          <p:cNvSpPr/>
          <p:nvPr/>
        </p:nvSpPr>
        <p:spPr>
          <a:xfrm>
            <a:off x="457200" y="1828800"/>
            <a:ext cx="7315200" cy="2743200"/>
          </a:xfrm>
          <a:prstGeom prst="rect">
            <a:avLst/>
          </a:prstGeom>
          <a:noFill/>
          <a:ln/>
        </p:spPr>
        <p:txBody>
          <a:bodyPr wrap="square" rtlCol="0" anchor="t"/>
          <a:lstStyle/>
          <a:p>
            <a:pPr marL="342900" indent="-342900" algn="l">
              <a:buSzPct val="100000"/>
              <a:buChar char="•"/>
            </a:pPr>
            <a:r>
              <a:rPr lang="en-US" sz="1600" dirty="0">
                <a:solidFill>
                  <a:srgbClr val="000000"/>
                </a:solidFill>
              </a:rPr>
              <a:t>Spear phishing attacks are targeted at specific individuals or organizations with customized and well-researched campaigns.</a:t>
            </a:r>
            <a:endParaRPr lang="en-US" sz="1600" dirty="0"/>
          </a:p>
          <a:p>
            <a:pPr marL="342900" indent="-342900" algn="l">
              <a:buSzPct val="100000"/>
              <a:buChar char="•"/>
            </a:pPr>
            <a:r>
              <a:rPr lang="en-US" sz="1600" dirty="0">
                <a:solidFill>
                  <a:srgbClr val="000000"/>
                </a:solidFill>
              </a:rPr>
              <a:t>Attackers often gather information from public sources or social media to create personalized and compelling narratives.</a:t>
            </a:r>
            <a:endParaRPr lang="en-US" sz="1600" dirty="0"/>
          </a:p>
          <a:p>
            <a:pPr marL="342900" indent="-342900" algn="l">
              <a:buSzPct val="100000"/>
              <a:buChar char="•"/>
            </a:pPr>
            <a:r>
              <a:rPr lang="en-US" sz="1600" dirty="0">
                <a:solidFill>
                  <a:srgbClr val="000000"/>
                </a:solidFill>
              </a:rPr>
              <a:t>These attacks are harder to detect because they look more legitimate due to their carefully crafted details.</a:t>
            </a:r>
            <a:endParaRPr lang="en-US" sz="1600" dirty="0"/>
          </a:p>
          <a:p>
            <a:pPr marL="342900" indent="-342900" algn="l">
              <a:buSzPct val="100000"/>
              <a:buChar char="•"/>
            </a:pPr>
            <a:r>
              <a:rPr lang="en-US" sz="1600" dirty="0">
                <a:solidFill>
                  <a:srgbClr val="000000"/>
                </a:solidFill>
              </a:rPr>
              <a:t>Be extra cautious and skeptical of unsolicited communications, particularly those referencing personal details or specific work related topics.</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457200"/>
            <a:ext cx="7315200" cy="1097280"/>
          </a:xfrm>
          <a:prstGeom prst="rect">
            <a:avLst/>
          </a:prstGeom>
          <a:noFill/>
          <a:ln/>
        </p:spPr>
        <p:txBody>
          <a:bodyPr wrap="square" rtlCol="0" anchor="ctr"/>
          <a:lstStyle/>
          <a:p>
            <a:pPr marL="0" indent="0" algn="l">
              <a:buNone/>
            </a:pPr>
            <a:r>
              <a:rPr lang="en-US" sz="3200" b="1" dirty="0">
                <a:solidFill>
                  <a:srgbClr val="000000"/>
                </a:solidFill>
              </a:rPr>
              <a:t>Protecting Your Information</a:t>
            </a:r>
            <a:endParaRPr lang="en-US" sz="3200" dirty="0"/>
          </a:p>
        </p:txBody>
      </p:sp>
      <p:sp>
        <p:nvSpPr>
          <p:cNvPr id="3" name="Text 1"/>
          <p:cNvSpPr/>
          <p:nvPr/>
        </p:nvSpPr>
        <p:spPr>
          <a:xfrm>
            <a:off x="457200" y="1828800"/>
            <a:ext cx="7315200" cy="2743200"/>
          </a:xfrm>
          <a:prstGeom prst="rect">
            <a:avLst/>
          </a:prstGeom>
          <a:noFill/>
          <a:ln/>
        </p:spPr>
        <p:txBody>
          <a:bodyPr wrap="square" rtlCol="0" anchor="t"/>
          <a:lstStyle/>
          <a:p>
            <a:pPr marL="342900" indent="-342900" algn="l">
              <a:buSzPct val="100000"/>
              <a:buChar char="•"/>
            </a:pPr>
            <a:r>
              <a:rPr lang="en-US" sz="1800" dirty="0">
                <a:solidFill>
                  <a:srgbClr val="000000"/>
                </a:solidFill>
              </a:rPr>
              <a:t>Implement strong, unique passwords for all your online accounts, or consider using a password manager.</a:t>
            </a:r>
            <a:endParaRPr lang="en-US" sz="1800" dirty="0"/>
          </a:p>
          <a:p>
            <a:pPr marL="342900" indent="-342900" algn="l">
              <a:buSzPct val="100000"/>
              <a:buChar char="•"/>
            </a:pPr>
            <a:r>
              <a:rPr lang="en-US" sz="1800" dirty="0">
                <a:solidFill>
                  <a:srgbClr val="000000"/>
                </a:solidFill>
              </a:rPr>
              <a:t>Enable two-factor authentication (2FA) on your accounts for an extra layer of security against unauthorized access.</a:t>
            </a:r>
            <a:endParaRPr lang="en-US" sz="1800" dirty="0"/>
          </a:p>
          <a:p>
            <a:pPr marL="342900" indent="-342900" algn="l">
              <a:buSzPct val="100000"/>
              <a:buChar char="•"/>
            </a:pPr>
            <a:r>
              <a:rPr lang="en-US" sz="1800" dirty="0">
                <a:solidFill>
                  <a:srgbClr val="000000"/>
                </a:solidFill>
              </a:rPr>
              <a:t>Be mindful of the information you share online on social media, as attackers can use this to gain information for targeted attacks.</a:t>
            </a:r>
            <a:endParaRPr lang="en-US" sz="1800" dirty="0"/>
          </a:p>
          <a:p>
            <a:pPr marL="342900" indent="-342900" algn="l">
              <a:buSzPct val="100000"/>
              <a:buChar char="•"/>
            </a:pPr>
            <a:r>
              <a:rPr lang="en-US" sz="1800" dirty="0">
                <a:solidFill>
                  <a:srgbClr val="000000"/>
                </a:solidFill>
              </a:rPr>
              <a:t>Regularly update your browser and applications to patch any known security vulnerabilities that are often exploited.</a:t>
            </a:r>
            <a:endParaRPr lang="en-US"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10</TotalTime>
  <Words>1093</Words>
  <Application>Microsoft Office PowerPoint</Application>
  <PresentationFormat>On-screen Show (16:9)</PresentationFormat>
  <Paragraphs>83</Paragraphs>
  <Slides>16</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Corbel</vt:lpstr>
      <vt:lpstr>Wingdings</vt:lpstr>
      <vt:lpstr>Banded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Ayush Nandi</cp:lastModifiedBy>
  <cp:revision>2</cp:revision>
  <dcterms:created xsi:type="dcterms:W3CDTF">2025-01-10T07:54:06Z</dcterms:created>
  <dcterms:modified xsi:type="dcterms:W3CDTF">2025-01-10T08:05:53Z</dcterms:modified>
</cp:coreProperties>
</file>