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414" r:id="rId3"/>
    <p:sldId id="271" r:id="rId4"/>
    <p:sldId id="323" r:id="rId5"/>
    <p:sldId id="425" r:id="rId6"/>
    <p:sldId id="428" r:id="rId7"/>
    <p:sldId id="423" r:id="rId8"/>
    <p:sldId id="424" r:id="rId9"/>
    <p:sldId id="319" r:id="rId10"/>
    <p:sldId id="327" r:id="rId11"/>
    <p:sldId id="328" r:id="rId12"/>
    <p:sldId id="329" r:id="rId13"/>
    <p:sldId id="330" r:id="rId14"/>
    <p:sldId id="332" r:id="rId15"/>
    <p:sldId id="331" r:id="rId16"/>
    <p:sldId id="320" r:id="rId17"/>
    <p:sldId id="318" r:id="rId18"/>
    <p:sldId id="4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898D0-25F6-490E-A8F3-48CA1B763B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B8604-D186-4159-A1C9-C8A6399AE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79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61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Composition yields the smallest specification that the system obeys. This means that the system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satisfies any specification which is more abstract than that obtained from the composition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62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6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1BF6-3DBD-E389-9BC9-AB529AC2D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0A36-A15F-61F1-3AFD-70B6CC4FB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FAA8-5076-513E-630C-D467891F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1BEB-C50A-7DD7-21EE-C6A26EA6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D616-B8D1-FFB0-67FF-11CA37BD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3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9AAE-7B52-BF80-8B74-C7B172C3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B56A6-2C92-678B-E057-8DA4520DB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EFF6-CC63-B0E2-4346-35F4DB78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4111-839C-4FA9-870D-6A1BA49C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878C-B07F-D74B-D1A8-64BAE7FC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9439-CB05-769D-175D-BF5FA0F1F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DC35-6670-89D2-CDBF-2E1D28DB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1BD3-41F1-94F8-6E60-DD8285C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56FC-1B1B-50C1-CFEF-CA094710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205C-930F-348B-4C58-3E87EB42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62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CB83-715E-AD9E-205E-E798AEA7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2F9D-3AEC-9E00-0E01-FF9B1B10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DD17-1A94-4AC0-ABF1-6D40DCCC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5925-4C49-8E8B-9171-82C252C4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923D-0E1D-1249-08BE-55D773CB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B680-F28C-F28E-B9D3-67D1F2AB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6B6C-34CD-DC6A-3B71-92369F2A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94F8-7F13-7AFE-6043-5BA73D0E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0C2E-3E85-7FC6-F401-AB75313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7CF4-960D-4F54-6615-210248D7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99CA-735B-7F64-242E-333B1BA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5862-F4DD-F8F8-AB72-3F6A05AEB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20200-90D7-9D88-5089-D4C5469CC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0CB5-5AEF-C93A-1191-6F2270E1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730FE-6B1E-5CBA-FF68-07241A16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C1960-1F0D-84AF-283D-9F09A786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ACCD-0511-E9C0-B1FB-3E12270D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7EFE-EC54-1295-A727-4096E6DC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38E26-2B73-EAC6-25FF-F3A7A0181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1239-2E9B-0094-F1D5-1308018A2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0DE8B-D40E-5C39-7590-73786A19C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C839-EAF3-2525-30A0-99A21F5E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ACD84-8475-27F8-D7EB-CCEBDEB2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E17A-B88E-1AB9-8213-E58AB0D1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2799-D008-082B-AE77-8CD98E6D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5ACB-2030-61AD-2506-F6399BF5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E65F9-6BC9-65C0-E78A-7A4A816A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C8188-9896-4215-FE09-01D0482F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8B90A-EF66-E0D2-2EA4-9F7026B9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FDB07-45A1-82F3-D09E-15D7CAAB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64F2A-4342-E9D7-8E64-E9958A44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6512-14B0-1E7D-1680-D2D0621F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0B66-1691-4FCF-3597-02692A2F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2BB5A-8683-47CE-92BE-FFF1FC6E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195F8-B611-A186-196F-EAD2BE33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0190E-77D7-1190-73DD-8E14B587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9DB0-9B58-EB46-7768-4DA61FE9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029A-8901-1E69-AC63-24F563D2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2684E-EED8-B2AD-F3CD-0DA2FF039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BDF5-8A8E-7F06-B041-84E9BC4A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CE32C-309A-63EC-AE01-C6E24F48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F8E6-77B8-B7AF-D5BD-4A4D0538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346BF-9EF2-7D58-5388-E944DA5D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69BF-1C6E-FBBA-0383-C80CBC23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99F13-083B-1C25-1A66-0CF45F21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4F1F-7AB3-A751-D3E7-17F61B67F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7ABE-9782-43E2-8357-0CE0557AA2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0BE2-81DD-3E75-5256-F62077D56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717E-9BBE-8467-7A31-829465F5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9BB1-2541-40B8-AC7B-5332BBBE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15.svg"/><Relationship Id="rId12" Type="http://schemas.openxmlformats.org/officeDocument/2006/relationships/image" Target="../media/image11.sv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0" Type="http://schemas.openxmlformats.org/officeDocument/2006/relationships/image" Target="../media/image35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2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1.sv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10.png"/><Relationship Id="rId4" Type="http://schemas.openxmlformats.org/officeDocument/2006/relationships/image" Target="../media/image30.png"/><Relationship Id="rId9" Type="http://schemas.openxmlformats.org/officeDocument/2006/relationships/image" Target="../media/image420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37.png"/><Relationship Id="rId5" Type="http://schemas.openxmlformats.org/officeDocument/2006/relationships/image" Target="../media/image26.png"/><Relationship Id="rId10" Type="http://schemas.openxmlformats.org/officeDocument/2006/relationships/image" Target="../media/image36.png"/><Relationship Id="rId4" Type="http://schemas.openxmlformats.org/officeDocument/2006/relationships/image" Target="../media/image15.sv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41.png"/><Relationship Id="rId5" Type="http://schemas.openxmlformats.org/officeDocument/2006/relationships/image" Target="../media/image26.png"/><Relationship Id="rId10" Type="http://schemas.openxmlformats.org/officeDocument/2006/relationships/image" Target="../media/image40.png"/><Relationship Id="rId4" Type="http://schemas.openxmlformats.org/officeDocument/2006/relationships/image" Target="../media/image15.sv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5.sv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0.png"/><Relationship Id="rId5" Type="http://schemas.openxmlformats.org/officeDocument/2006/relationships/image" Target="../media/image43.svg"/><Relationship Id="rId10" Type="http://schemas.openxmlformats.org/officeDocument/2006/relationships/image" Target="../media/image22.png"/><Relationship Id="rId4" Type="http://schemas.openxmlformats.org/officeDocument/2006/relationships/image" Target="../media/image42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4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1.sv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FBCD6F-9DA8-2777-2BD4-91E5FCA72FDC}"/>
              </a:ext>
            </a:extLst>
          </p:cNvPr>
          <p:cNvSpPr/>
          <p:nvPr/>
        </p:nvSpPr>
        <p:spPr>
          <a:xfrm>
            <a:off x="1264024" y="1322300"/>
            <a:ext cx="9650505" cy="2241177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1F7DA-C22C-2B3C-C92C-969B87DB9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9982"/>
            <a:ext cx="9144000" cy="2387600"/>
          </a:xfrm>
        </p:spPr>
        <p:txBody>
          <a:bodyPr>
            <a:no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From Specification to Implementation: Assume-Guarantee Contracts for Synthetic Biology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B0AAB2-5508-234F-B39A-C2D07EC95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263" y="3930910"/>
            <a:ext cx="9682266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Ayush Pandey</a:t>
            </a:r>
            <a:r>
              <a:rPr lang="en-US" sz="2000" baseline="30000" dirty="0">
                <a:latin typeface="Helvetica" pitchFamily="2" charset="0"/>
              </a:rPr>
              <a:t>1</a:t>
            </a:r>
            <a:r>
              <a:rPr lang="en-US" sz="2000" dirty="0">
                <a:latin typeface="Helvetica" pitchFamily="2" charset="0"/>
              </a:rPr>
              <a:t>, </a:t>
            </a:r>
            <a:r>
              <a:rPr lang="it-IT" sz="2000" dirty="0">
                <a:latin typeface="Helvetica" pitchFamily="2" charset="0"/>
              </a:rPr>
              <a:t>Inigo Incer</a:t>
            </a:r>
            <a:r>
              <a:rPr lang="it-IT" sz="2000" baseline="30000" dirty="0">
                <a:latin typeface="Helvetica" pitchFamily="2" charset="0"/>
              </a:rPr>
              <a:t>1,2</a:t>
            </a:r>
            <a:r>
              <a:rPr lang="it-IT" sz="2000" dirty="0">
                <a:latin typeface="Helvetica" pitchFamily="2" charset="0"/>
              </a:rPr>
              <a:t>, Alberto Sangiovanni Vincentelli</a:t>
            </a:r>
            <a:r>
              <a:rPr lang="it-IT" sz="2000" baseline="30000" dirty="0">
                <a:latin typeface="Helvetica" pitchFamily="2" charset="0"/>
              </a:rPr>
              <a:t>2</a:t>
            </a:r>
            <a:r>
              <a:rPr lang="it-IT" sz="2000" dirty="0">
                <a:latin typeface="Helvetica" pitchFamily="2" charset="0"/>
              </a:rPr>
              <a:t>, Richard M Murray</a:t>
            </a:r>
            <a:r>
              <a:rPr lang="it-IT" sz="2000" baseline="30000" dirty="0">
                <a:latin typeface="Helvetica" pitchFamily="2" charset="0"/>
              </a:rPr>
              <a:t>1</a:t>
            </a:r>
            <a:r>
              <a:rPr lang="it-IT" sz="2000" dirty="0">
                <a:latin typeface="Helvetica" pitchFamily="2" charset="0"/>
              </a:rPr>
              <a:t>,</a:t>
            </a:r>
            <a:endParaRPr lang="en-US" sz="2000" dirty="0">
              <a:latin typeface="Helvetica" pitchFamily="2" charset="0"/>
            </a:endParaRPr>
          </a:p>
          <a:p>
            <a:r>
              <a:rPr lang="en-US" sz="2000" baseline="30000" dirty="0">
                <a:latin typeface="Helvetica" pitchFamily="2" charset="0"/>
              </a:rPr>
              <a:t>1</a:t>
            </a:r>
            <a:r>
              <a:rPr lang="en-US" sz="2000" dirty="0">
                <a:latin typeface="Helvetica" pitchFamily="2" charset="0"/>
              </a:rPr>
              <a:t>California Institute of Technology and </a:t>
            </a:r>
            <a:r>
              <a:rPr lang="en-US" sz="2000" baseline="30000" dirty="0"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University of California, Berkeley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9729BA-60C5-5EEC-FDDF-3AB981DFE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" y="5479703"/>
            <a:ext cx="2209800" cy="948803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4FB3FC-6C6F-C2BD-2B86-ADC64E74C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48" y="5282428"/>
            <a:ext cx="3040578" cy="1575572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E5D7B7E-E713-2A80-4AFF-799CC84B0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" y="6105797"/>
            <a:ext cx="2852057" cy="8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1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4">
                <a:extLst>
                  <a:ext uri="{FF2B5EF4-FFF2-40B4-BE49-F238E27FC236}">
                    <a16:creationId xmlns:a16="http://schemas.microsoft.com/office/drawing/2014/main" id="{0F588F37-D5B9-4435-9AEC-15CC26C1A5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Design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</p:txBody>
          </p:sp>
        </mc:Choice>
        <mc:Fallback xmlns="">
          <p:sp>
            <p:nvSpPr>
              <p:cNvPr id="15" name="Title 14">
                <a:extLst>
                  <a:ext uri="{FF2B5EF4-FFF2-40B4-BE49-F238E27FC236}">
                    <a16:creationId xmlns:a16="http://schemas.microsoft.com/office/drawing/2014/main" id="{0F588F37-D5B9-4435-9AEC-15CC26C1A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8EB2573F-8D8A-444A-8F05-D18DB92E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9499" y="3369545"/>
            <a:ext cx="3153995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98C40-3954-4EAB-AA52-47959DD5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8600" y="5399986"/>
            <a:ext cx="2198571" cy="5720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F84019-F814-40B7-819A-B7788B4A6A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02209" y="5439123"/>
            <a:ext cx="3657600" cy="493776"/>
          </a:xfrm>
          <a:prstGeom prst="rect">
            <a:avLst/>
          </a:prstGeom>
        </p:spPr>
      </p:pic>
      <p:pic>
        <p:nvPicPr>
          <p:cNvPr id="27" name="Graphic 26" descr="Transfer">
            <a:extLst>
              <a:ext uri="{FF2B5EF4-FFF2-40B4-BE49-F238E27FC236}">
                <a16:creationId xmlns:a16="http://schemas.microsoft.com/office/drawing/2014/main" id="{75FB953F-D416-41BD-A3B8-D03485012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236" y="5466046"/>
            <a:ext cx="556697" cy="5931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0C9C04-29FB-42FE-9690-1B4E6E77758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901458" y="6356920"/>
            <a:ext cx="1874417" cy="4754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080EC9-5160-41A0-A002-4AAF5D94FE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3539" y="1815570"/>
            <a:ext cx="3398339" cy="148475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1114912-3153-4346-9F5F-0162B4783538}"/>
              </a:ext>
            </a:extLst>
          </p:cNvPr>
          <p:cNvSpPr/>
          <p:nvPr/>
        </p:nvSpPr>
        <p:spPr>
          <a:xfrm>
            <a:off x="3253539" y="1837861"/>
            <a:ext cx="3508191" cy="1462467"/>
          </a:xfrm>
          <a:prstGeom prst="rect">
            <a:avLst/>
          </a:prstGeom>
          <a:solidFill>
            <a:schemeClr val="bg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2ACC3-1DE2-4814-A4CA-DCB6A2B13F28}"/>
              </a:ext>
            </a:extLst>
          </p:cNvPr>
          <p:cNvSpPr/>
          <p:nvPr/>
        </p:nvSpPr>
        <p:spPr>
          <a:xfrm>
            <a:off x="3253539" y="2676061"/>
            <a:ext cx="2212791" cy="609601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182BD8-6FB1-442A-82A9-5F691ACB5695}"/>
                  </a:ext>
                </a:extLst>
              </p:cNvPr>
              <p:cNvSpPr txBox="1"/>
              <p:nvPr/>
            </p:nvSpPr>
            <p:spPr>
              <a:xfrm>
                <a:off x="5478299" y="1807375"/>
                <a:ext cx="18762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200" dirty="0"/>
                  <a:t>Ara</a:t>
                </a:r>
                <a:br>
                  <a:rPr lang="en-US" sz="1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2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200" dirty="0"/>
                  <a:t>T7ptag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182BD8-6FB1-442A-82A9-5F691ACB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99" y="1807375"/>
                <a:ext cx="1876205" cy="461665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>
            <a:extLst>
              <a:ext uri="{FF2B5EF4-FFF2-40B4-BE49-F238E27FC236}">
                <a16:creationId xmlns:a16="http://schemas.microsoft.com/office/drawing/2014/main" id="{759F9206-52C6-4D73-98AA-5725CDA19C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0364" y="1826969"/>
            <a:ext cx="3152548" cy="14842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9FDE7B7-0365-43D1-A21D-3467E9000039}"/>
              </a:ext>
            </a:extLst>
          </p:cNvPr>
          <p:cNvSpPr/>
          <p:nvPr/>
        </p:nvSpPr>
        <p:spPr>
          <a:xfrm>
            <a:off x="985414" y="3382797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 Light SemiCondensed" panose="020B0502040204020203" pitchFamily="34" charset="0"/>
              </a:rPr>
              <a:t>Specifications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C9C631-7FCC-4C55-B42D-A1068D8F3309}"/>
              </a:ext>
            </a:extLst>
          </p:cNvPr>
          <p:cNvSpPr/>
          <p:nvPr/>
        </p:nvSpPr>
        <p:spPr>
          <a:xfrm>
            <a:off x="3543725" y="3382797"/>
            <a:ext cx="1348496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 Light SemiCondensed" panose="020B0502040204020203" pitchFamily="34" charset="0"/>
              </a:rPr>
              <a:t>First-order model</a:t>
            </a:r>
          </a:p>
        </p:txBody>
      </p:sp>
      <p:pic>
        <p:nvPicPr>
          <p:cNvPr id="38" name="Graphic 37" descr="Transfer">
            <a:extLst>
              <a:ext uri="{FF2B5EF4-FFF2-40B4-BE49-F238E27FC236}">
                <a16:creationId xmlns:a16="http://schemas.microsoft.com/office/drawing/2014/main" id="{59CDB8B4-CA5C-4922-ACE7-E17179192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7396" y="3343404"/>
            <a:ext cx="556697" cy="5931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DD28754-FC13-45D1-BA32-897FCBF1EE4B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3502209" y="3961670"/>
            <a:ext cx="2796455" cy="28098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DEF5AB-E708-4CC3-A436-9D2E6B4A9B81}"/>
              </a:ext>
            </a:extLst>
          </p:cNvPr>
          <p:cNvCxnSpPr/>
          <p:nvPr/>
        </p:nvCxnSpPr>
        <p:spPr>
          <a:xfrm flipV="1">
            <a:off x="5331009" y="4382614"/>
            <a:ext cx="0" cy="7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CB79ACE-483C-4D7A-B650-4D66FF5B5B89}"/>
              </a:ext>
            </a:extLst>
          </p:cNvPr>
          <p:cNvSpPr txBox="1"/>
          <p:nvPr/>
        </p:nvSpPr>
        <p:spPr>
          <a:xfrm>
            <a:off x="5331009" y="4550620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ODE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4AD8535-040D-404C-BC00-8122ADF2DC3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61311" b="18677"/>
          <a:stretch/>
        </p:blipFill>
        <p:spPr>
          <a:xfrm>
            <a:off x="4002575" y="6341017"/>
            <a:ext cx="3581089" cy="4913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62C9D3-5BF4-F542-AF94-31248595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329" y="652430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5FCF-F85F-F7BD-3EA6-6619B6D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11980" y="6524304"/>
            <a:ext cx="2844799" cy="365125"/>
          </a:xfrm>
        </p:spPr>
        <p:txBody>
          <a:bodyPr/>
          <a:lstStyle/>
          <a:p>
            <a:fld id="{C14402B9-A65C-401A-9D19-3846F0FF79B6}" type="datetime1">
              <a:rPr lang="en-US" smtClean="0"/>
              <a:t>2/28/2023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0" grpId="0" animBg="1"/>
      <p:bldP spid="37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4">
                <a:extLst>
                  <a:ext uri="{FF2B5EF4-FFF2-40B4-BE49-F238E27FC236}">
                    <a16:creationId xmlns:a16="http://schemas.microsoft.com/office/drawing/2014/main" id="{0F588F37-D5B9-4435-9AEC-15CC26C1A5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Design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</p:txBody>
          </p:sp>
        </mc:Choice>
        <mc:Fallback xmlns="">
          <p:sp>
            <p:nvSpPr>
              <p:cNvPr id="15" name="Title 14">
                <a:extLst>
                  <a:ext uri="{FF2B5EF4-FFF2-40B4-BE49-F238E27FC236}">
                    <a16:creationId xmlns:a16="http://schemas.microsoft.com/office/drawing/2014/main" id="{0F588F37-D5B9-4435-9AEC-15CC26C1A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8EB2573F-8D8A-444A-8F05-D18DB92E4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1" b="480"/>
          <a:stretch/>
        </p:blipFill>
        <p:spPr>
          <a:xfrm>
            <a:off x="8024019" y="3314894"/>
            <a:ext cx="3075490" cy="3469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98C40-3954-4EAB-AA52-47959DD5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8612" y="5463336"/>
            <a:ext cx="2415358" cy="490009"/>
          </a:xfrm>
          <a:prstGeom prst="rect">
            <a:avLst/>
          </a:prstGeom>
        </p:spPr>
      </p:pic>
      <p:pic>
        <p:nvPicPr>
          <p:cNvPr id="27" name="Graphic 26" descr="Transfer">
            <a:extLst>
              <a:ext uri="{FF2B5EF4-FFF2-40B4-BE49-F238E27FC236}">
                <a16:creationId xmlns:a16="http://schemas.microsoft.com/office/drawing/2014/main" id="{75FB953F-D416-41BD-A3B8-D03485012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0236" y="5439406"/>
            <a:ext cx="556697" cy="5931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0C9C04-29FB-42FE-9690-1B4E6E77758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079695" y="6279710"/>
            <a:ext cx="1517943" cy="5765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080EC9-5160-41A0-A002-4AAF5D94F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3773" y="1819245"/>
            <a:ext cx="3398339" cy="148475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1114912-3153-4346-9F5F-0162B4783538}"/>
              </a:ext>
            </a:extLst>
          </p:cNvPr>
          <p:cNvSpPr/>
          <p:nvPr/>
        </p:nvSpPr>
        <p:spPr>
          <a:xfrm>
            <a:off x="3443773" y="1841536"/>
            <a:ext cx="3508191" cy="1462467"/>
          </a:xfrm>
          <a:prstGeom prst="rect">
            <a:avLst/>
          </a:prstGeom>
          <a:solidFill>
            <a:schemeClr val="bg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2ACC3-1DE2-4814-A4CA-DCB6A2B13F28}"/>
              </a:ext>
            </a:extLst>
          </p:cNvPr>
          <p:cNvSpPr/>
          <p:nvPr/>
        </p:nvSpPr>
        <p:spPr>
          <a:xfrm>
            <a:off x="4742164" y="2374937"/>
            <a:ext cx="2212791" cy="609601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182BD8-6FB1-442A-82A9-5F691ACB5695}"/>
                  </a:ext>
                </a:extLst>
              </p:cNvPr>
              <p:cNvSpPr txBox="1"/>
              <p:nvPr/>
            </p:nvSpPr>
            <p:spPr>
              <a:xfrm>
                <a:off x="5668533" y="1811050"/>
                <a:ext cx="1876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1200" dirty="0"/>
                  <a:t>GFP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182BD8-6FB1-442A-82A9-5F691ACB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533" y="1811050"/>
                <a:ext cx="1876205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>
            <a:extLst>
              <a:ext uri="{FF2B5EF4-FFF2-40B4-BE49-F238E27FC236}">
                <a16:creationId xmlns:a16="http://schemas.microsoft.com/office/drawing/2014/main" id="{FBF15FF9-0E9F-450F-B222-556CBECCB2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0598" y="1830644"/>
            <a:ext cx="3152548" cy="14842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E7F8073-7E54-4E25-AA07-9D8C96F76F5F}"/>
              </a:ext>
            </a:extLst>
          </p:cNvPr>
          <p:cNvGrpSpPr/>
          <p:nvPr/>
        </p:nvGrpSpPr>
        <p:grpSpPr>
          <a:xfrm>
            <a:off x="3502209" y="5414426"/>
            <a:ext cx="3657600" cy="849712"/>
            <a:chOff x="3502209" y="5325652"/>
            <a:chExt cx="3657600" cy="84971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F84019-F814-40B7-819A-B7788B4A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3502209" y="5325652"/>
              <a:ext cx="3657600" cy="48989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9051FF-D5F6-438C-A1E8-24C1C7012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62644" y="5907988"/>
              <a:ext cx="1677468" cy="267376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9D57979-8DB6-4877-A7D0-6935124E499E}"/>
              </a:ext>
            </a:extLst>
          </p:cNvPr>
          <p:cNvSpPr/>
          <p:nvPr/>
        </p:nvSpPr>
        <p:spPr>
          <a:xfrm>
            <a:off x="985414" y="3356157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 Light SemiCondensed" panose="020B0502040204020203" pitchFamily="34" charset="0"/>
              </a:rPr>
              <a:t>Specifications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AF218E-F298-4026-BCCB-793B86C09C33}"/>
              </a:ext>
            </a:extLst>
          </p:cNvPr>
          <p:cNvSpPr/>
          <p:nvPr/>
        </p:nvSpPr>
        <p:spPr>
          <a:xfrm>
            <a:off x="3543725" y="3356157"/>
            <a:ext cx="1348496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 Light SemiCondensed" panose="020B0502040204020203" pitchFamily="34" charset="0"/>
              </a:rPr>
              <a:t>First-order model</a:t>
            </a:r>
          </a:p>
        </p:txBody>
      </p:sp>
      <p:pic>
        <p:nvPicPr>
          <p:cNvPr id="38" name="Graphic 37" descr="Transfer">
            <a:extLst>
              <a:ext uri="{FF2B5EF4-FFF2-40B4-BE49-F238E27FC236}">
                <a16:creationId xmlns:a16="http://schemas.microsoft.com/office/drawing/2014/main" id="{D1B97E3D-E469-4631-8AA2-2CC5CD488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7396" y="3316764"/>
            <a:ext cx="556697" cy="5931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D7A7BE3-B7C2-48DD-861F-AFD48020EDE6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3763585" y="3935030"/>
            <a:ext cx="2273702" cy="28098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77D7F0-0722-41BC-B55E-4F4069035E6E}"/>
              </a:ext>
            </a:extLst>
          </p:cNvPr>
          <p:cNvCxnSpPr/>
          <p:nvPr/>
        </p:nvCxnSpPr>
        <p:spPr>
          <a:xfrm flipV="1">
            <a:off x="5331009" y="4355974"/>
            <a:ext cx="0" cy="7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B86803-69D5-4466-ACCC-AF2EC8116D1A}"/>
              </a:ext>
            </a:extLst>
          </p:cNvPr>
          <p:cNvSpPr txBox="1"/>
          <p:nvPr/>
        </p:nvSpPr>
        <p:spPr>
          <a:xfrm>
            <a:off x="5331009" y="4523980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D75F4-52A1-4B2D-A4A1-DD1CB617DE02}"/>
              </a:ext>
            </a:extLst>
          </p:cNvPr>
          <p:cNvSpPr/>
          <p:nvPr/>
        </p:nvSpPr>
        <p:spPr>
          <a:xfrm>
            <a:off x="9372600" y="2971800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E43C67B-5A9E-4B36-8C2E-38E1587365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6984" t="81484"/>
          <a:stretch/>
        </p:blipFill>
        <p:spPr>
          <a:xfrm>
            <a:off x="4053445" y="6326866"/>
            <a:ext cx="3216661" cy="49187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64CD5C6-941D-4F40-BA42-30DE7DC32401}"/>
              </a:ext>
            </a:extLst>
          </p:cNvPr>
          <p:cNvSpPr/>
          <p:nvPr/>
        </p:nvSpPr>
        <p:spPr>
          <a:xfrm>
            <a:off x="9535121" y="3251314"/>
            <a:ext cx="482600" cy="31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AEA1E0-E06B-15A3-B698-74171DCE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6471" y="6550942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3D62F37-6813-9E22-CE33-D05741B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4122" y="6550942"/>
            <a:ext cx="2844799" cy="365125"/>
          </a:xfrm>
        </p:spPr>
        <p:txBody>
          <a:bodyPr/>
          <a:lstStyle/>
          <a:p>
            <a:fld id="{C0B59469-AC8D-43DB-B8C2-CFAD11CFB57D}" type="datetime1">
              <a:rPr lang="en-US" smtClean="0"/>
              <a:t>2/28/2023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8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0" grpId="0" animBg="1"/>
      <p:bldP spid="37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F588F37-D5B9-4435-9AEC-15CC26C1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  <a:r>
              <a:rPr lang="en-US" dirty="0"/>
              <a:t> </a:t>
            </a:r>
          </a:p>
        </p:txBody>
      </p:sp>
      <p:pic>
        <p:nvPicPr>
          <p:cNvPr id="27" name="Graphic 26" descr="Transfer">
            <a:extLst>
              <a:ext uri="{FF2B5EF4-FFF2-40B4-BE49-F238E27FC236}">
                <a16:creationId xmlns:a16="http://schemas.microsoft.com/office/drawing/2014/main" id="{75FB953F-D416-41BD-A3B8-D03485012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5168325"/>
            <a:ext cx="556697" cy="5931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080EC9-5160-41A0-A002-4AAF5D94F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474" y="1980457"/>
            <a:ext cx="3398339" cy="148475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1114912-3153-4346-9F5F-0162B4783538}"/>
              </a:ext>
            </a:extLst>
          </p:cNvPr>
          <p:cNvSpPr/>
          <p:nvPr/>
        </p:nvSpPr>
        <p:spPr>
          <a:xfrm>
            <a:off x="4161474" y="2002748"/>
            <a:ext cx="3508191" cy="1462467"/>
          </a:xfrm>
          <a:prstGeom prst="rect">
            <a:avLst/>
          </a:prstGeom>
          <a:solidFill>
            <a:schemeClr val="bg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2ACC3-1DE2-4814-A4CA-DCB6A2B13F28}"/>
              </a:ext>
            </a:extLst>
          </p:cNvPr>
          <p:cNvSpPr/>
          <p:nvPr/>
        </p:nvSpPr>
        <p:spPr>
          <a:xfrm>
            <a:off x="4161474" y="1991856"/>
            <a:ext cx="2212791" cy="1473359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182BD8-6FB1-442A-82A9-5F691ACB5695}"/>
                  </a:ext>
                </a:extLst>
              </p:cNvPr>
              <p:cNvSpPr txBox="1"/>
              <p:nvPr/>
            </p:nvSpPr>
            <p:spPr>
              <a:xfrm>
                <a:off x="6386234" y="1972262"/>
                <a:ext cx="1876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1200" dirty="0"/>
                  <a:t>GFP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182BD8-6FB1-442A-82A9-5F691ACB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34" y="1972262"/>
                <a:ext cx="1876205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>
            <a:extLst>
              <a:ext uri="{FF2B5EF4-FFF2-40B4-BE49-F238E27FC236}">
                <a16:creationId xmlns:a16="http://schemas.microsoft.com/office/drawing/2014/main" id="{FBF15FF9-0E9F-450F-B222-556CBECCB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8299" y="1991856"/>
            <a:ext cx="3152548" cy="1484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E8DCBA-B79B-4748-8B86-95591EEEF9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2748046"/>
            <a:ext cx="3317926" cy="1610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55AA2-EF71-42D9-8720-4A7F402B83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5073029"/>
            <a:ext cx="2976482" cy="714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A8364-DC4D-4108-B9DB-2A7B7C8A30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8822" y="5128361"/>
            <a:ext cx="2948503" cy="67306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AD49B9-D5FA-4864-9EED-307F88EB056E}"/>
              </a:ext>
            </a:extLst>
          </p:cNvPr>
          <p:cNvCxnSpPr>
            <a:stCxn id="3" idx="2"/>
          </p:cNvCxnSpPr>
          <p:nvPr/>
        </p:nvCxnSpPr>
        <p:spPr>
          <a:xfrm>
            <a:off x="1963763" y="4358177"/>
            <a:ext cx="0" cy="71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E990CD-88DE-4AE1-A364-75559BE9E224}"/>
              </a:ext>
            </a:extLst>
          </p:cNvPr>
          <p:cNvSpPr txBox="1"/>
          <p:nvPr/>
        </p:nvSpPr>
        <p:spPr>
          <a:xfrm>
            <a:off x="629925" y="4494413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Abstraction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44309B-A188-48F4-8E6A-BAC7CCBBCFED}"/>
              </a:ext>
            </a:extLst>
          </p:cNvPr>
          <p:cNvSpPr/>
          <p:nvPr/>
        </p:nvSpPr>
        <p:spPr>
          <a:xfrm>
            <a:off x="1292183" y="2118809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 Light SemiCondensed" panose="020B0502040204020203" pitchFamily="34" charset="0"/>
              </a:rPr>
              <a:t>Specification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D4F795-D1AA-46BC-98A9-66F24DC4A7F6}"/>
              </a:ext>
            </a:extLst>
          </p:cNvPr>
          <p:cNvSpPr/>
          <p:nvPr/>
        </p:nvSpPr>
        <p:spPr>
          <a:xfrm>
            <a:off x="4886499" y="4358177"/>
            <a:ext cx="1348496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 Light SemiCondensed" panose="020B0502040204020203" pitchFamily="34" charset="0"/>
              </a:rPr>
              <a:t>First-order model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2BB1CE6-2DFD-4A3B-9F5C-B1B68F04A6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4234" y="607533"/>
            <a:ext cx="3851564" cy="602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38DAA5-0D0B-4E40-8F79-793002B257CF}"/>
              </a:ext>
            </a:extLst>
          </p:cNvPr>
          <p:cNvSpPr txBox="1"/>
          <p:nvPr/>
        </p:nvSpPr>
        <p:spPr>
          <a:xfrm>
            <a:off x="5683073" y="612797"/>
            <a:ext cx="317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Composition of contracts: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A4658-088F-4B06-AC71-39FDFF3BFA54}"/>
              </a:ext>
            </a:extLst>
          </p:cNvPr>
          <p:cNvSpPr txBox="1"/>
          <p:nvPr/>
        </p:nvSpPr>
        <p:spPr>
          <a:xfrm>
            <a:off x="6914330" y="6394864"/>
            <a:ext cx="5277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Benveniste</a:t>
            </a:r>
            <a:r>
              <a:rPr lang="en-US" sz="900" dirty="0"/>
              <a:t>, Albert, et al. </a:t>
            </a:r>
            <a:r>
              <a:rPr lang="en-US" sz="900" i="1" dirty="0"/>
              <a:t>Contracts for system design</a:t>
            </a:r>
            <a:r>
              <a:rPr lang="en-US" sz="900" dirty="0"/>
              <a:t>. Diss. </a:t>
            </a:r>
            <a:r>
              <a:rPr lang="en-US" sz="900" dirty="0" err="1"/>
              <a:t>Inria</a:t>
            </a:r>
            <a:r>
              <a:rPr lang="en-US" sz="900" dirty="0"/>
              <a:t>, 2012.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8CC81-2B10-282B-D713-B652884F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7798" y="655981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E82E80E-4969-D4AE-D3D9-727DFB32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05449" y="6559817"/>
            <a:ext cx="2844799" cy="365125"/>
          </a:xfrm>
        </p:spPr>
        <p:txBody>
          <a:bodyPr/>
          <a:lstStyle/>
          <a:p>
            <a:fld id="{033B2995-1BF1-4E7C-9FD5-B6A58EE6E956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32AAEF21-9DC0-C92E-F0E7-A0DCE6068E76}"/>
              </a:ext>
            </a:extLst>
          </p:cNvPr>
          <p:cNvSpPr txBox="1">
            <a:spLocks/>
          </p:cNvSpPr>
          <p:nvPr/>
        </p:nvSpPr>
        <p:spPr>
          <a:xfrm>
            <a:off x="0" y="642665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Ayush Pandey, California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1484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9" grpId="0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F588F37-D5B9-4435-9AEC-15CC26C1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  <a:r>
              <a:rPr lang="en-US" dirty="0"/>
              <a:t>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B2573F-8D8A-444A-8F05-D18DB92E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64206" y="3429000"/>
            <a:ext cx="3240605" cy="3425966"/>
          </a:xfrm>
          <a:prstGeom prst="rect">
            <a:avLst/>
          </a:prstGeom>
        </p:spPr>
      </p:pic>
      <p:pic>
        <p:nvPicPr>
          <p:cNvPr id="27" name="Graphic 26" descr="Transfer">
            <a:extLst>
              <a:ext uri="{FF2B5EF4-FFF2-40B4-BE49-F238E27FC236}">
                <a16:creationId xmlns:a16="http://schemas.microsoft.com/office/drawing/2014/main" id="{75FB953F-D416-41BD-A3B8-D03485012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720" y="3617090"/>
            <a:ext cx="556697" cy="5931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080EC9-5160-41A0-A002-4AAF5D94F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209" y="1779870"/>
            <a:ext cx="3398339" cy="148475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1114912-3153-4346-9F5F-0162B4783538}"/>
              </a:ext>
            </a:extLst>
          </p:cNvPr>
          <p:cNvSpPr/>
          <p:nvPr/>
        </p:nvSpPr>
        <p:spPr>
          <a:xfrm>
            <a:off x="3502209" y="1802161"/>
            <a:ext cx="3508191" cy="1462467"/>
          </a:xfrm>
          <a:prstGeom prst="rect">
            <a:avLst/>
          </a:prstGeom>
          <a:solidFill>
            <a:schemeClr val="bg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2ACC3-1DE2-4814-A4CA-DCB6A2B13F28}"/>
              </a:ext>
            </a:extLst>
          </p:cNvPr>
          <p:cNvSpPr/>
          <p:nvPr/>
        </p:nvSpPr>
        <p:spPr>
          <a:xfrm>
            <a:off x="3502209" y="1791269"/>
            <a:ext cx="3508191" cy="1473359"/>
          </a:xfrm>
          <a:prstGeom prst="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182BD8-6FB1-442A-82A9-5F691ACB5695}"/>
                  </a:ext>
                </a:extLst>
              </p:cNvPr>
              <p:cNvSpPr txBox="1"/>
              <p:nvPr/>
            </p:nvSpPr>
            <p:spPr>
              <a:xfrm>
                <a:off x="5726969" y="1771675"/>
                <a:ext cx="1876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1200" dirty="0"/>
                  <a:t>GFP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182BD8-6FB1-442A-82A9-5F691ACB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969" y="1771675"/>
                <a:ext cx="1876205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>
            <a:extLst>
              <a:ext uri="{FF2B5EF4-FFF2-40B4-BE49-F238E27FC236}">
                <a16:creationId xmlns:a16="http://schemas.microsoft.com/office/drawing/2014/main" id="{FBF15FF9-0E9F-450F-B222-556CBECCB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9034" y="1791269"/>
            <a:ext cx="3152548" cy="1484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06C6A0-C6B8-4EF3-A5D6-F4F088B4D0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9350" y="4120311"/>
            <a:ext cx="3969954" cy="2721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FCAD0-1D1D-4D89-9DB7-F5DB26DF03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874" y="4168510"/>
            <a:ext cx="3350340" cy="60364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28F556B-A014-4BDB-95F4-48D6C4DB3408}"/>
              </a:ext>
            </a:extLst>
          </p:cNvPr>
          <p:cNvSpPr/>
          <p:nvPr/>
        </p:nvSpPr>
        <p:spPr>
          <a:xfrm>
            <a:off x="1189474" y="3684492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 Light SemiCondensed" panose="020B0502040204020203" pitchFamily="34" charset="0"/>
              </a:rPr>
              <a:t>Specification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F1B400-01C2-433C-AEFA-70DB414ED8EC}"/>
              </a:ext>
            </a:extLst>
          </p:cNvPr>
          <p:cNvSpPr/>
          <p:nvPr/>
        </p:nvSpPr>
        <p:spPr>
          <a:xfrm>
            <a:off x="4633199" y="3684492"/>
            <a:ext cx="1348496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ahnschrift Light SemiCondensed" panose="020B0502040204020203" pitchFamily="34" charset="0"/>
              </a:rPr>
              <a:t>First-order 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61C5AF-04D6-4910-AB15-95C2E26037B1}"/>
              </a:ext>
            </a:extLst>
          </p:cNvPr>
          <p:cNvSpPr/>
          <p:nvPr/>
        </p:nvSpPr>
        <p:spPr>
          <a:xfrm>
            <a:off x="9677400" y="2941464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0B7EB-1205-4B78-8764-A28BAD254A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0232" y="3278632"/>
            <a:ext cx="3508191" cy="3689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EEEC15-028D-4756-BCE3-4A1CEE87070F}"/>
              </a:ext>
            </a:extLst>
          </p:cNvPr>
          <p:cNvSpPr/>
          <p:nvPr/>
        </p:nvSpPr>
        <p:spPr>
          <a:xfrm>
            <a:off x="9677400" y="3264628"/>
            <a:ext cx="482600" cy="31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3015AC-A3F2-3D34-295D-534D084B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0859" y="657757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72F336F-E1D3-E763-155E-714C2609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510" y="6577574"/>
            <a:ext cx="2844799" cy="365125"/>
          </a:xfrm>
        </p:spPr>
        <p:txBody>
          <a:bodyPr/>
          <a:lstStyle/>
          <a:p>
            <a:fld id="{7B53AA16-7891-4993-A750-DECC96202140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8FDD8C3D-468C-9097-1BC0-307BE98B448E}"/>
              </a:ext>
            </a:extLst>
          </p:cNvPr>
          <p:cNvSpPr txBox="1">
            <a:spLocks/>
          </p:cNvSpPr>
          <p:nvPr/>
        </p:nvSpPr>
        <p:spPr>
          <a:xfrm>
            <a:off x="0" y="642665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Ayush Pandey, California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15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28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4DA2-FF83-4B99-A077-AF6841A1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Towards detailed implementation models</a:t>
            </a:r>
            <a:endParaRPr lang="en-US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C9748D-679B-41E9-B494-F70B9FBC3FA9}"/>
              </a:ext>
            </a:extLst>
          </p:cNvPr>
          <p:cNvSpPr/>
          <p:nvPr/>
        </p:nvSpPr>
        <p:spPr>
          <a:xfrm>
            <a:off x="3542062" y="1805311"/>
            <a:ext cx="1972298" cy="2125646"/>
          </a:xfrm>
          <a:prstGeom prst="roundRect">
            <a:avLst/>
          </a:prstGeom>
          <a:solidFill>
            <a:srgbClr val="CF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Helvetica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31D136-49BC-4A1F-A773-EB094BB223B9}"/>
              </a:ext>
            </a:extLst>
          </p:cNvPr>
          <p:cNvSpPr/>
          <p:nvPr/>
        </p:nvSpPr>
        <p:spPr>
          <a:xfrm>
            <a:off x="986365" y="1805314"/>
            <a:ext cx="1972298" cy="2125646"/>
          </a:xfrm>
          <a:prstGeom prst="roundRect">
            <a:avLst/>
          </a:prstGeom>
          <a:solidFill>
            <a:srgbClr val="CF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9DC2F-D721-4EE8-808C-F8D3FDD17D7C}"/>
              </a:ext>
            </a:extLst>
          </p:cNvPr>
          <p:cNvSpPr/>
          <p:nvPr/>
        </p:nvSpPr>
        <p:spPr>
          <a:xfrm>
            <a:off x="1327193" y="2054228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Specifications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8C77BA-1401-4A0A-BB18-BDC8E52A1AFC}"/>
              </a:ext>
            </a:extLst>
          </p:cNvPr>
          <p:cNvSpPr/>
          <p:nvPr/>
        </p:nvSpPr>
        <p:spPr>
          <a:xfrm>
            <a:off x="6172200" y="1813264"/>
            <a:ext cx="1972298" cy="2125646"/>
          </a:xfrm>
          <a:prstGeom prst="roundRect">
            <a:avLst/>
          </a:prstGeom>
          <a:solidFill>
            <a:schemeClr val="accent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4B8DE-4A7D-4305-8310-577FB80BA417}"/>
              </a:ext>
            </a:extLst>
          </p:cNvPr>
          <p:cNvSpPr/>
          <p:nvPr/>
        </p:nvSpPr>
        <p:spPr>
          <a:xfrm>
            <a:off x="3885504" y="2054228"/>
            <a:ext cx="1348496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Phenomenological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1BC027-C4D6-4E70-ADF4-46F67991E938}"/>
              </a:ext>
            </a:extLst>
          </p:cNvPr>
          <p:cNvSpPr/>
          <p:nvPr/>
        </p:nvSpPr>
        <p:spPr>
          <a:xfrm>
            <a:off x="6507173" y="2054228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Phenomenological models</a:t>
            </a:r>
          </a:p>
        </p:txBody>
      </p:sp>
      <p:pic>
        <p:nvPicPr>
          <p:cNvPr id="12" name="Graphic 11" descr="Transfer">
            <a:extLst>
              <a:ext uri="{FF2B5EF4-FFF2-40B4-BE49-F238E27FC236}">
                <a16:creationId xmlns:a16="http://schemas.microsoft.com/office/drawing/2014/main" id="{2863B18E-1D3A-4DC3-B020-337DD04A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9075" y="2835574"/>
            <a:ext cx="556697" cy="593138"/>
          </a:xfrm>
          <a:prstGeom prst="rect">
            <a:avLst/>
          </a:prstGeom>
        </p:spPr>
      </p:pic>
      <p:pic>
        <p:nvPicPr>
          <p:cNvPr id="13" name="Graphic 12" descr="Transfer">
            <a:extLst>
              <a:ext uri="{FF2B5EF4-FFF2-40B4-BE49-F238E27FC236}">
                <a16:creationId xmlns:a16="http://schemas.microsoft.com/office/drawing/2014/main" id="{BB6569A1-76A5-4B6D-AE60-17A56F5A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1063" y="2872622"/>
            <a:ext cx="556697" cy="593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6FDA62-E666-4499-9246-C71182F6DC9A}"/>
              </a:ext>
            </a:extLst>
          </p:cNvPr>
          <p:cNvSpPr txBox="1"/>
          <p:nvPr/>
        </p:nvSpPr>
        <p:spPr>
          <a:xfrm>
            <a:off x="6435252" y="2936796"/>
            <a:ext cx="1528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Mechanism level models.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48D83-1BD6-4AD9-A1EA-263B5CF072A5}"/>
              </a:ext>
            </a:extLst>
          </p:cNvPr>
          <p:cNvSpPr txBox="1"/>
          <p:nvPr/>
        </p:nvSpPr>
        <p:spPr>
          <a:xfrm>
            <a:off x="3895449" y="2911813"/>
            <a:ext cx="1528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First-order models.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9D509-7AC1-4291-9A97-768C1AB7CD65}"/>
              </a:ext>
            </a:extLst>
          </p:cNvPr>
          <p:cNvSpPr txBox="1"/>
          <p:nvPr/>
        </p:nvSpPr>
        <p:spPr>
          <a:xfrm>
            <a:off x="1246216" y="2911813"/>
            <a:ext cx="1528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Interaction based specifications.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2C5DD1-B14B-483F-81A5-3D1CA51B9573}"/>
              </a:ext>
            </a:extLst>
          </p:cNvPr>
          <p:cNvSpPr/>
          <p:nvPr/>
        </p:nvSpPr>
        <p:spPr>
          <a:xfrm>
            <a:off x="8727897" y="1809799"/>
            <a:ext cx="1972298" cy="2125646"/>
          </a:xfrm>
          <a:prstGeom prst="roundRect">
            <a:avLst/>
          </a:prstGeom>
          <a:solidFill>
            <a:schemeClr val="accent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Helvetica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9448C-52B4-42B7-ADF6-D1BEC756DE52}"/>
              </a:ext>
            </a:extLst>
          </p:cNvPr>
          <p:cNvSpPr/>
          <p:nvPr/>
        </p:nvSpPr>
        <p:spPr>
          <a:xfrm>
            <a:off x="9062870" y="2050763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Implementation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DE754-778A-4CFA-BE28-56244568DC63}"/>
              </a:ext>
            </a:extLst>
          </p:cNvPr>
          <p:cNvSpPr txBox="1"/>
          <p:nvPr/>
        </p:nvSpPr>
        <p:spPr>
          <a:xfrm>
            <a:off x="8990949" y="2933331"/>
            <a:ext cx="15284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Huge CRNs that represent circuit implementation.</a:t>
            </a:r>
          </a:p>
        </p:txBody>
      </p:sp>
      <p:pic>
        <p:nvPicPr>
          <p:cNvPr id="21" name="Graphic 20" descr="Transfer">
            <a:extLst>
              <a:ext uri="{FF2B5EF4-FFF2-40B4-BE49-F238E27FC236}">
                <a16:creationId xmlns:a16="http://schemas.microsoft.com/office/drawing/2014/main" id="{D4EA1D62-BCB3-4662-B8A5-A95C27C65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4208" y="2876087"/>
            <a:ext cx="556697" cy="5931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8FE634-C86B-4E7D-A78D-507245269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411" y="4451610"/>
            <a:ext cx="3794217" cy="1898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E16CB8-5825-434C-BAEB-BD25439A4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4224556"/>
            <a:ext cx="3332405" cy="228466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DF9466-3635-4929-8AF8-5E3E6620EA02}"/>
              </a:ext>
            </a:extLst>
          </p:cNvPr>
          <p:cNvCxnSpPr>
            <a:cxnSpLocks/>
          </p:cNvCxnSpPr>
          <p:nvPr/>
        </p:nvCxnSpPr>
        <p:spPr>
          <a:xfrm>
            <a:off x="5819411" y="4003829"/>
            <a:ext cx="0" cy="269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400F70-7B98-4457-AD0E-35C0926F49F8}"/>
              </a:ext>
            </a:extLst>
          </p:cNvPr>
          <p:cNvCxnSpPr>
            <a:cxnSpLocks/>
          </p:cNvCxnSpPr>
          <p:nvPr/>
        </p:nvCxnSpPr>
        <p:spPr>
          <a:xfrm>
            <a:off x="2361441" y="4003829"/>
            <a:ext cx="0" cy="269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50ADB6-A081-458B-A6A6-D65276F34499}"/>
              </a:ext>
            </a:extLst>
          </p:cNvPr>
          <p:cNvCxnSpPr>
            <a:cxnSpLocks/>
          </p:cNvCxnSpPr>
          <p:nvPr/>
        </p:nvCxnSpPr>
        <p:spPr>
          <a:xfrm>
            <a:off x="9873560" y="4003829"/>
            <a:ext cx="0" cy="269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3B53469-43B4-43AC-A842-928BD4B3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97" y="6181282"/>
            <a:ext cx="2227641" cy="4013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CAECD6-01E3-484E-BC0F-61D2C2795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35" y="4161872"/>
            <a:ext cx="2198571" cy="5748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3895A0-3FB5-4B17-B652-E4BD1271D92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1535" y="4794837"/>
            <a:ext cx="2198571" cy="572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69EF8B-8E77-4F58-882F-CB7AA69B259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00655" y="5545501"/>
            <a:ext cx="2198571" cy="446029"/>
          </a:xfrm>
          <a:prstGeom prst="rect">
            <a:avLst/>
          </a:prstGeom>
        </p:spPr>
      </p:pic>
      <p:pic>
        <p:nvPicPr>
          <p:cNvPr id="33" name="Graphic 32" descr="Transfer">
            <a:extLst>
              <a:ext uri="{FF2B5EF4-FFF2-40B4-BE49-F238E27FC236}">
                <a16:creationId xmlns:a16="http://schemas.microsoft.com/office/drawing/2014/main" id="{0A459B51-3D19-4E6C-830A-94F12051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713" y="4416064"/>
            <a:ext cx="376701" cy="401360"/>
          </a:xfrm>
          <a:prstGeom prst="rect">
            <a:avLst/>
          </a:prstGeom>
        </p:spPr>
      </p:pic>
      <p:pic>
        <p:nvPicPr>
          <p:cNvPr id="34" name="Graphic 33" descr="Transfer">
            <a:extLst>
              <a:ext uri="{FF2B5EF4-FFF2-40B4-BE49-F238E27FC236}">
                <a16:creationId xmlns:a16="http://schemas.microsoft.com/office/drawing/2014/main" id="{5D46C80A-CFC9-489E-8815-288688B0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059" y="4416064"/>
            <a:ext cx="376701" cy="4013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6CD9AB-E873-4546-A2F9-E03D5E101E10}"/>
              </a:ext>
            </a:extLst>
          </p:cNvPr>
          <p:cNvSpPr txBox="1"/>
          <p:nvPr/>
        </p:nvSpPr>
        <p:spPr>
          <a:xfrm>
            <a:off x="10064301" y="4326385"/>
            <a:ext cx="1787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Helvetica" pitchFamily="2" charset="0"/>
              </a:rPr>
              <a:t>Future Work</a:t>
            </a:r>
            <a:endParaRPr lang="en-US" sz="1600" dirty="0">
              <a:latin typeface="Helvetica" pitchFamily="2" charset="0"/>
            </a:endParaRPr>
          </a:p>
        </p:txBody>
      </p:sp>
      <p:pic>
        <p:nvPicPr>
          <p:cNvPr id="37" name="Graphic 36" descr="Transfer">
            <a:extLst>
              <a:ext uri="{FF2B5EF4-FFF2-40B4-BE49-F238E27FC236}">
                <a16:creationId xmlns:a16="http://schemas.microsoft.com/office/drawing/2014/main" id="{BDF9478D-0E42-44E8-993E-300EAA32A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0328" y="4416064"/>
            <a:ext cx="376701" cy="4013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A09E07-69CA-4EBA-A137-1F4EB68586CD}"/>
              </a:ext>
            </a:extLst>
          </p:cNvPr>
          <p:cNvSpPr/>
          <p:nvPr/>
        </p:nvSpPr>
        <p:spPr>
          <a:xfrm>
            <a:off x="4419600" y="4224556"/>
            <a:ext cx="753956" cy="227054"/>
          </a:xfrm>
          <a:prstGeom prst="rect">
            <a:avLst/>
          </a:prstGeom>
          <a:solidFill>
            <a:schemeClr val="accent4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0F689E-6B34-49D7-8382-31E7B588DB5D}"/>
              </a:ext>
            </a:extLst>
          </p:cNvPr>
          <p:cNvSpPr/>
          <p:nvPr/>
        </p:nvSpPr>
        <p:spPr>
          <a:xfrm>
            <a:off x="6745910" y="4449303"/>
            <a:ext cx="1102687" cy="639081"/>
          </a:xfrm>
          <a:prstGeom prst="rect">
            <a:avLst/>
          </a:prstGeom>
          <a:solidFill>
            <a:schemeClr val="accent4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31058B-0B4E-5DEE-037C-1C242D60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7897" y="630237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100" smtClean="0">
                <a:latin typeface="Helvetica" pitchFamily="2" charset="0"/>
              </a:rPr>
              <a:pPr/>
              <a:t>14</a:t>
            </a:fld>
            <a:endParaRPr lang="en-US" sz="1100" dirty="0">
              <a:latin typeface="Helvetica" pitchFamily="2" charset="0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EE8F7D6F-B923-9776-FBE3-772D3B65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5548" y="6302370"/>
            <a:ext cx="2844799" cy="365125"/>
          </a:xfrm>
        </p:spPr>
        <p:txBody>
          <a:bodyPr/>
          <a:lstStyle/>
          <a:p>
            <a:fld id="{4750C637-CDF5-4867-9961-7D4A58D2048A}" type="datetime1">
              <a:rPr lang="en-US" sz="1100" smtClean="0">
                <a:latin typeface="Helvetica" pitchFamily="2" charset="0"/>
              </a:rPr>
              <a:t>2/28/2023</a:t>
            </a:fld>
            <a:endParaRPr lang="en-US" sz="11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9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Formal system design: synthesis</a:t>
            </a:r>
            <a:br>
              <a:rPr lang="en-US" sz="4800" dirty="0">
                <a:latin typeface="Helvetica" pitchFamily="2" charset="0"/>
              </a:rPr>
            </a:br>
            <a:br>
              <a:rPr lang="en-US" sz="1000" dirty="0">
                <a:latin typeface="Helvetica" pitchFamily="2" charset="0"/>
              </a:rPr>
            </a:br>
            <a:br>
              <a:rPr lang="en-US" sz="10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Given specifications of the top-level system and two subsystems, synthesize the missing subsystem that satisfies top-level specification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5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F588F37-D5B9-4435-9AEC-15CC26C1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specification of missing component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435D52-84FB-4F88-8BF3-C1E36DD9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89584"/>
            <a:ext cx="5014612" cy="950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8D4C2FC-7EE0-4072-9089-83EEADE8B4CA}"/>
              </a:ext>
            </a:extLst>
          </p:cNvPr>
          <p:cNvGrpSpPr/>
          <p:nvPr/>
        </p:nvGrpSpPr>
        <p:grpSpPr>
          <a:xfrm>
            <a:off x="4786012" y="4855161"/>
            <a:ext cx="4524543" cy="1219200"/>
            <a:chOff x="4419600" y="3886200"/>
            <a:chExt cx="5362743" cy="156984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C506C4-52DD-4D77-A8CC-0FE183A6B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598"/>
            <a:stretch/>
          </p:blipFill>
          <p:spPr>
            <a:xfrm>
              <a:off x="4419600" y="5029200"/>
              <a:ext cx="5362743" cy="4268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F9A3E4-3FAC-4071-991F-917FB13D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600" y="3886200"/>
              <a:ext cx="4168317" cy="1000727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52A7BEF-0EE1-439A-BDD6-65CCD2DD3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2819" y="1348213"/>
            <a:ext cx="3152548" cy="1484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BF8FCA-DEA9-447F-BDA4-62F09D2D55F8}"/>
              </a:ext>
            </a:extLst>
          </p:cNvPr>
          <p:cNvSpPr txBox="1"/>
          <p:nvPr/>
        </p:nvSpPr>
        <p:spPr>
          <a:xfrm>
            <a:off x="838200" y="358424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Top-level system specification: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8B148-8FDF-452B-826D-F1932C2C9279}"/>
              </a:ext>
            </a:extLst>
          </p:cNvPr>
          <p:cNvSpPr txBox="1"/>
          <p:nvPr/>
        </p:nvSpPr>
        <p:spPr>
          <a:xfrm>
            <a:off x="838200" y="527168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etica" pitchFamily="2" charset="0"/>
              </a:rPr>
              <a:t>Composition of two subsystems:</a:t>
            </a:r>
            <a:endParaRPr lang="en-US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81A709E-1CC4-4ABB-B2FA-20B5BF3C252A}"/>
                  </a:ext>
                </a:extLst>
              </p:cNvPr>
              <p:cNvSpPr/>
              <p:nvPr/>
            </p:nvSpPr>
            <p:spPr>
              <a:xfrm>
                <a:off x="10337657" y="1816306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81A709E-1CC4-4ABB-B2FA-20B5BF3C2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657" y="1816306"/>
                <a:ext cx="533400" cy="533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85BD6-0CDA-D0AC-668C-DA056967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041A-068E-695C-A076-DA0EDD63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BD47-EB71-4BA5-986B-A935B68F344D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A7678EE-3204-957A-D50C-7EC77FEF7C1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4168A5-5E07-4222-9BE8-9F1FA270022C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2077-0130-3E82-CB74-1CF08391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4">
                <a:extLst>
                  <a:ext uri="{FF2B5EF4-FFF2-40B4-BE49-F238E27FC236}">
                    <a16:creationId xmlns:a16="http://schemas.microsoft.com/office/drawing/2014/main" id="{0F588F37-D5B9-4435-9AEC-15CC26C1A5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/>
                  <a:t>Synthesized subsystem: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itle 14">
                <a:extLst>
                  <a:ext uri="{FF2B5EF4-FFF2-40B4-BE49-F238E27FC236}">
                    <a16:creationId xmlns:a16="http://schemas.microsoft.com/office/drawing/2014/main" id="{0F588F37-D5B9-4435-9AEC-15CC26C1A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8BAF781F-C80A-4CD7-B3BD-9B4A0E843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1132" y="2077037"/>
            <a:ext cx="4028583" cy="4262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8DF74-DA29-49EB-9B3D-C3E4FE68E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70" y="1888682"/>
            <a:ext cx="3411990" cy="1684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D9EF7-6107-440D-8308-642D5082F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69" y="4147151"/>
            <a:ext cx="3246528" cy="9257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92DED-EE84-49C8-A165-1135AD2EF2BF}"/>
              </a:ext>
            </a:extLst>
          </p:cNvPr>
          <p:cNvCxnSpPr>
            <a:cxnSpLocks/>
          </p:cNvCxnSpPr>
          <p:nvPr/>
        </p:nvCxnSpPr>
        <p:spPr>
          <a:xfrm>
            <a:off x="2748375" y="3638537"/>
            <a:ext cx="0" cy="4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A37E56-A154-4F75-AD53-BA2717476075}"/>
              </a:ext>
            </a:extLst>
          </p:cNvPr>
          <p:cNvSpPr txBox="1"/>
          <p:nvPr/>
        </p:nvSpPr>
        <p:spPr>
          <a:xfrm>
            <a:off x="1346719" y="3712422"/>
            <a:ext cx="140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Helvetica" pitchFamily="2" charset="0"/>
              </a:rPr>
              <a:t>Refinement</a:t>
            </a:r>
            <a:endParaRPr lang="en-US" sz="1200" dirty="0">
              <a:latin typeface="Helvetica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BE5599-4A48-4D21-BFBD-B3D476226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69" y="5686256"/>
            <a:ext cx="2745353" cy="4037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29420A-250E-453C-AD91-BBA11C1A868F}"/>
              </a:ext>
            </a:extLst>
          </p:cNvPr>
          <p:cNvSpPr/>
          <p:nvPr/>
        </p:nvSpPr>
        <p:spPr>
          <a:xfrm rot="16200000">
            <a:off x="-129228" y="2469950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Specifications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02CE0-4564-4933-AF4C-BF485C163887}"/>
              </a:ext>
            </a:extLst>
          </p:cNvPr>
          <p:cNvSpPr/>
          <p:nvPr/>
        </p:nvSpPr>
        <p:spPr>
          <a:xfrm rot="16200000">
            <a:off x="-133240" y="5528747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Phenomenological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F021C-C8D0-4386-8700-B51BC29B7BCC}"/>
              </a:ext>
            </a:extLst>
          </p:cNvPr>
          <p:cNvSpPr txBox="1"/>
          <p:nvPr/>
        </p:nvSpPr>
        <p:spPr>
          <a:xfrm>
            <a:off x="1346719" y="5102958"/>
            <a:ext cx="140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Helvetica" pitchFamily="2" charset="0"/>
              </a:rPr>
              <a:t>First-order model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9CF501-85EB-44AF-B6C6-374284AA6FC9}"/>
              </a:ext>
            </a:extLst>
          </p:cNvPr>
          <p:cNvCxnSpPr>
            <a:cxnSpLocks/>
          </p:cNvCxnSpPr>
          <p:nvPr/>
        </p:nvCxnSpPr>
        <p:spPr>
          <a:xfrm>
            <a:off x="2722630" y="5095481"/>
            <a:ext cx="0" cy="4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BF63C39-5C6D-4220-8091-2D5846789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136" y="6089984"/>
            <a:ext cx="1784218" cy="5595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7B96FA-A14A-404C-9A74-A1F241C01B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4604" y="5290373"/>
            <a:ext cx="2431821" cy="11813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AA684D-3A17-4722-B32B-708EE1A319BE}"/>
              </a:ext>
            </a:extLst>
          </p:cNvPr>
          <p:cNvSpPr txBox="1"/>
          <p:nvPr/>
        </p:nvSpPr>
        <p:spPr>
          <a:xfrm>
            <a:off x="5715000" y="4761378"/>
            <a:ext cx="140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Helvetica" pitchFamily="2" charset="0"/>
              </a:rPr>
              <a:t>Detailed implementation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FD230A-3B29-48D6-81FC-93FF50FFC853}"/>
              </a:ext>
            </a:extLst>
          </p:cNvPr>
          <p:cNvCxnSpPr>
            <a:cxnSpLocks/>
          </p:cNvCxnSpPr>
          <p:nvPr/>
        </p:nvCxnSpPr>
        <p:spPr>
          <a:xfrm flipV="1">
            <a:off x="5715000" y="4766117"/>
            <a:ext cx="0" cy="50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C8F21B5-8763-41BD-9027-F780CF9437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6688" y="6505607"/>
            <a:ext cx="2191279" cy="2477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8F46D5-5267-4ABF-B234-8688560AF2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4604" y="3147239"/>
            <a:ext cx="2860767" cy="14316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A93D44-4369-4587-AA70-AC6D43EBEEDB}"/>
              </a:ext>
            </a:extLst>
          </p:cNvPr>
          <p:cNvSpPr txBox="1"/>
          <p:nvPr/>
        </p:nvSpPr>
        <p:spPr>
          <a:xfrm>
            <a:off x="3338637" y="6037830"/>
            <a:ext cx="140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Helvetica" pitchFamily="2" charset="0"/>
              </a:rPr>
              <a:t>ODE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5552CF-FEEF-423C-8C98-A62204F730AD}"/>
              </a:ext>
            </a:extLst>
          </p:cNvPr>
          <p:cNvCxnSpPr>
            <a:cxnSpLocks/>
          </p:cNvCxnSpPr>
          <p:nvPr/>
        </p:nvCxnSpPr>
        <p:spPr>
          <a:xfrm>
            <a:off x="3810000" y="5999085"/>
            <a:ext cx="458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39C1CD-5AD2-43F7-839A-DCC755C1A057}"/>
              </a:ext>
            </a:extLst>
          </p:cNvPr>
          <p:cNvSpPr txBox="1"/>
          <p:nvPr/>
        </p:nvSpPr>
        <p:spPr>
          <a:xfrm>
            <a:off x="7350509" y="612797"/>
            <a:ext cx="317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Quotient of contracts: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0B47C04-F63E-4FDC-A1C2-F1049B30DB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9318" y="1071488"/>
            <a:ext cx="3108629" cy="584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D37FC1-28E3-412C-A425-919087F82FB7}"/>
              </a:ext>
            </a:extLst>
          </p:cNvPr>
          <p:cNvSpPr txBox="1"/>
          <p:nvPr/>
        </p:nvSpPr>
        <p:spPr>
          <a:xfrm>
            <a:off x="7285417" y="6522533"/>
            <a:ext cx="4960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Incer Inigo, et al. "Quotient for assume-guarantee contracts." </a:t>
            </a:r>
            <a:r>
              <a:rPr lang="en-US" sz="800" i="1" dirty="0">
                <a:latin typeface="Helvetica" pitchFamily="2" charset="0"/>
              </a:rPr>
              <a:t>2018 16th ACM/IEEE International Conference on Formal Methods and Models for System Design (MEMOCODE)</a:t>
            </a:r>
            <a:r>
              <a:rPr lang="en-US" sz="800" dirty="0">
                <a:latin typeface="Helvetica" pitchFamily="2" charset="0"/>
              </a:rPr>
              <a:t>. IEEE, 2018</a:t>
            </a:r>
          </a:p>
        </p:txBody>
      </p:sp>
    </p:spTree>
    <p:extLst>
      <p:ext uri="{BB962C8B-B14F-4D97-AF65-F5344CB8AC3E}">
        <p14:creationId xmlns:p14="http://schemas.microsoft.com/office/powerpoint/2010/main" val="37428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 animBg="1"/>
      <p:bldP spid="18" grpId="0"/>
      <p:bldP spid="24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37B1-B1ED-64BF-DA6E-4741590F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EEAE-30B8-BB31-56C4-4E79F08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formal system design tool decouples specification, interconnections, and logical behavior from implementations.</a:t>
            </a:r>
          </a:p>
          <a:p>
            <a:endParaRPr lang="en-US" sz="2400" dirty="0"/>
          </a:p>
          <a:p>
            <a:r>
              <a:rPr lang="en-US" sz="2400" dirty="0"/>
              <a:t>For scalable design of biological circuits (with order of 1000 components) – a design tool catered for biology that reasons about behaviors, interfaces, and implementations is required.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C9D7-A902-8F55-339F-AA5859B9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3761" y="6356350"/>
            <a:ext cx="5111930" cy="365125"/>
          </a:xfrm>
        </p:spPr>
        <p:txBody>
          <a:bodyPr/>
          <a:lstStyle/>
          <a:p>
            <a:r>
              <a:rPr lang="en-US" dirty="0"/>
              <a:t>This work was done in collaboration with Inigo Incer, a postdoctoral scholar at University of California, Berkeley and California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045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design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FD4729C-BA3C-4E18-9D03-11901C7A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359150"/>
            <a:ext cx="6068183" cy="3678303"/>
          </a:xfrm>
        </p:spPr>
        <p:txBody>
          <a:bodyPr>
            <a:normAutofit/>
          </a:bodyPr>
          <a:lstStyle/>
          <a:p>
            <a:r>
              <a:rPr lang="en-IN" sz="1800" dirty="0"/>
              <a:t>Biological context is largely unknown whereas mechanical/electrical context can be quantified when characterizing each part.</a:t>
            </a:r>
            <a:endParaRPr lang="en-US" sz="18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55402AF-434D-47B4-9B52-30A0AB2A4C0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36792" y="2277241"/>
            <a:ext cx="5241925" cy="757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Helvetica" pitchFamily="2" charset="0"/>
              </a:rPr>
              <a:t>Vast library of well-characterized parts</a:t>
            </a:r>
            <a:endParaRPr lang="en-US" sz="1800" dirty="0">
              <a:latin typeface="Helvetica" pitchFamily="2" charset="0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8384C65-45D1-4C96-852A-E10AC9F1EAB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58933" y="3359150"/>
            <a:ext cx="5089525" cy="188436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Helvetica" pitchFamily="2" charset="0"/>
              </a:rPr>
              <a:t>Design frameworks that consider compositionality, context effects, and that can be used to synthesize system designs.</a:t>
            </a:r>
            <a:endParaRPr lang="en-US" sz="1800" dirty="0">
              <a:latin typeface="Helvetica" pitchFamily="2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3960606-F04B-4283-9C9B-A5836B14E12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45515" y="2281545"/>
            <a:ext cx="5089525" cy="425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Helvetica" pitchFamily="2" charset="0"/>
              </a:rPr>
              <a:t>Formal design frameworks</a:t>
            </a:r>
            <a:endParaRPr lang="en-US" sz="1800" dirty="0">
              <a:latin typeface="Helvetica" pitchFamily="2" charset="0"/>
            </a:endParaRPr>
          </a:p>
        </p:txBody>
      </p:sp>
      <p:pic>
        <p:nvPicPr>
          <p:cNvPr id="25" name="Picture Placeholder 24" descr="Books with solid fill">
            <a:extLst>
              <a:ext uri="{FF2B5EF4-FFF2-40B4-BE49-F238E27FC236}">
                <a16:creationId xmlns:a16="http://schemas.microsoft.com/office/drawing/2014/main" id="{60785BB1-7F97-43FC-8A6D-E487CFCE566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77" r="877"/>
          <a:stretch>
            <a:fillRect/>
          </a:stretch>
        </p:blipFill>
        <p:spPr>
          <a:xfrm>
            <a:off x="225592" y="2110965"/>
            <a:ext cx="711200" cy="723900"/>
          </a:xfrm>
        </p:spPr>
      </p:pic>
      <p:pic>
        <p:nvPicPr>
          <p:cNvPr id="27" name="Picture Placeholder 26" descr="Branching diagram outline">
            <a:extLst>
              <a:ext uri="{FF2B5EF4-FFF2-40B4-BE49-F238E27FC236}">
                <a16:creationId xmlns:a16="http://schemas.microsoft.com/office/drawing/2014/main" id="{A20F3609-D008-4209-95DE-D7E1E1C0A32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77" r="877"/>
          <a:stretch>
            <a:fillRect/>
          </a:stretch>
        </p:blipFill>
        <p:spPr>
          <a:xfrm>
            <a:off x="6534318" y="1941726"/>
            <a:ext cx="711200" cy="723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D071F-E8A5-45F6-9131-78313B7B5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913" y="4606395"/>
            <a:ext cx="3498648" cy="1697699"/>
          </a:xfrm>
          <a:prstGeom prst="rect">
            <a:avLst/>
          </a:prstGeom>
        </p:spPr>
      </p:pic>
      <p:pic>
        <p:nvPicPr>
          <p:cNvPr id="33" name="Picture Placeholder 26" descr="Branching diagram outline">
            <a:extLst>
              <a:ext uri="{FF2B5EF4-FFF2-40B4-BE49-F238E27FC236}">
                <a16:creationId xmlns:a16="http://schemas.microsoft.com/office/drawing/2014/main" id="{8FD3FD1D-D0E9-402B-A24B-4B506D89C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77" r="877"/>
          <a:stretch>
            <a:fillRect/>
          </a:stretch>
        </p:blipFill>
        <p:spPr>
          <a:xfrm rot="10800000">
            <a:off x="6534318" y="2336603"/>
            <a:ext cx="711197" cy="7235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3735A6-7634-4217-8061-579E968C7D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9729" y="4704028"/>
            <a:ext cx="4191000" cy="15024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9CEFF-1279-F0BF-747F-0484F37F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7573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0080A-3D32-5E18-C6FB-D4F1EC94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275734"/>
            <a:ext cx="2844799" cy="365125"/>
          </a:xfrm>
        </p:spPr>
        <p:txBody>
          <a:bodyPr/>
          <a:lstStyle/>
          <a:p>
            <a:fld id="{8B55981E-516D-4A15-9E59-BE2EB7426FCE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7F033D73-2E27-30A3-B3DD-6DE3FD66E741}"/>
              </a:ext>
            </a:extLst>
          </p:cNvPr>
          <p:cNvSpPr txBox="1">
            <a:spLocks/>
          </p:cNvSpPr>
          <p:nvPr/>
        </p:nvSpPr>
        <p:spPr>
          <a:xfrm>
            <a:off x="0" y="642665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Ayush Pandey, California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EE35-172F-E6F5-C190-5900E7E4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ideas towards formal design of bio-circuits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4006-0313-69C2-ADE9-433D90F2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Decoupling the details of a system model and its implementations from its specifications.</a:t>
            </a:r>
          </a:p>
          <a:p>
            <a:endParaRPr lang="en-US" sz="2400" dirty="0"/>
          </a:p>
          <a:p>
            <a:r>
              <a:rPr lang="en-US" sz="2400" dirty="0"/>
              <a:t>A framework that integrates system components agnostic of their implementation choices.</a:t>
            </a:r>
          </a:p>
          <a:p>
            <a:endParaRPr lang="en-US" sz="2400" dirty="0"/>
          </a:p>
          <a:p>
            <a:r>
              <a:rPr lang="en-US" sz="2400" dirty="0"/>
              <a:t>A design tool that proposes new experiments on characterization of components.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30637-0966-3FBD-955E-35E6F055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8A5-5E07-4222-9BE8-9F1FA270022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3813-CDDB-2715-1DA3-71B7ACA1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B2A1-B131-96DB-D3FB-F9E17D5D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From English language specifications to mathematical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56610ED-3E2D-4E6A-ABD0-150F203E6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rmAutofit/>
              </a:bodyPr>
              <a:lstStyle/>
              <a:p>
                <a:r>
                  <a:rPr lang="en-IN" sz="1600" dirty="0">
                    <a:solidFill>
                      <a:schemeClr val="accent2">
                        <a:lumMod val="75000"/>
                      </a:schemeClr>
                    </a:solidFill>
                  </a:rPr>
                  <a:t>Fold-change specification:</a:t>
                </a:r>
              </a:p>
              <a:p>
                <a:pPr lvl="1"/>
                <a:r>
                  <a:rPr lang="en-IN" sz="1400" dirty="0"/>
                  <a:t>“Under the assumption that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1400" dirty="0"/>
                  <a:t> is true, the signal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400" dirty="0"/>
                  <a:t> must be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sz="1400" dirty="0"/>
                  <a:t> times that of its leaky value”. </a:t>
                </a:r>
                <a:endParaRPr lang="en-IN" sz="1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/>
              </a:p>
              <a:p>
                <a:pPr marL="457200" lvl="1" indent="0">
                  <a:buNone/>
                </a:pPr>
                <a:endParaRPr lang="en-IN" sz="1400" dirty="0"/>
              </a:p>
              <a:p>
                <a:r>
                  <a:rPr lang="en-IN" sz="1600" dirty="0">
                    <a:solidFill>
                      <a:schemeClr val="accent2">
                        <a:lumMod val="75000"/>
                      </a:schemeClr>
                    </a:solidFill>
                  </a:rPr>
                  <a:t>Timing specification:</a:t>
                </a:r>
              </a:p>
              <a:p>
                <a:pPr lvl="1"/>
                <a:r>
                  <a:rPr lang="en-IN" sz="1400" dirty="0"/>
                  <a:t>“Signal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400" dirty="0"/>
                  <a:t> reaching a threshold event occurs at most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/>
                  <a:t>time after a previous event.”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=(1,  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/>
              </a:p>
              <a:p>
                <a:pPr marL="457200" lvl="1" indent="0">
                  <a:buNone/>
                </a:pPr>
                <a:endParaRPr lang="en-IN" sz="1400" dirty="0"/>
              </a:p>
              <a:p>
                <a:r>
                  <a:rPr lang="en-IN" sz="1600" dirty="0">
                    <a:solidFill>
                      <a:schemeClr val="accent2">
                        <a:lumMod val="75000"/>
                      </a:schemeClr>
                    </a:solidFill>
                  </a:rPr>
                  <a:t>Logical implications:</a:t>
                </a:r>
              </a:p>
              <a:p>
                <a:pPr lvl="1"/>
                <a:r>
                  <a:rPr lang="en-IN" sz="1400" dirty="0"/>
                  <a:t>“If a signal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sz="1400" dirty="0"/>
                  <a:t> is above a certain level, it must logically imply that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/>
                  <a:t> is at a desired level.”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556610ED-3E2D-4E6A-ABD0-150F203E6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3"/>
                <a:stretch>
                  <a:fillRect l="-221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9609E36-FA01-4A1F-9C6A-C9CE73F977EF}"/>
              </a:ext>
            </a:extLst>
          </p:cNvPr>
          <p:cNvSpPr txBox="1">
            <a:spLocks/>
          </p:cNvSpPr>
          <p:nvPr/>
        </p:nvSpPr>
        <p:spPr>
          <a:xfrm>
            <a:off x="581192" y="1870433"/>
            <a:ext cx="10837863" cy="42545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>
                <a:solidFill>
                  <a:sysClr val="windowText" lastClr="000000"/>
                </a:solidFill>
              </a:rPr>
              <a:t>Common synthetic biology specifications: Fold-change, Timing, Logic implications.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DBF8C-069A-9977-F264-952AC584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AA0F-1AAE-EECE-7BA4-42BBEF1F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B050-5F42-4807-8AF4-876E732FEAD0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BEE8BF-A1EF-0B8D-6386-FDCD511D3CA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4168A5-5E07-4222-9BE8-9F1FA270022C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F2A11C-0291-2EE5-E434-A5962310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F588F37-D5B9-4435-9AEC-15CC26C1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Helvetica" pitchFamily="2" charset="0"/>
              </a:rPr>
              <a:t>Contract-based design</a:t>
            </a:r>
            <a:endParaRPr lang="en-US" sz="3600" dirty="0">
              <a:latin typeface="Helvetica" pitchFamily="2" charset="0"/>
            </a:endParaRP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15B22AF-CC7F-9D54-F5DD-3EE47A778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Helvetica" pitchFamily="2" charset="0"/>
              </a:rPr>
              <a:t>Problem 1: Verification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61F65B9D-C886-6A11-BBC1-F563BAC63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Verify whether the given specifications of the subsystems satisfy the desired top-level system specification.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8C5B859-F6C1-FB73-B406-8889B9152FE0}"/>
              </a:ext>
            </a:extLst>
          </p:cNvPr>
          <p:cNvSpPr/>
          <p:nvPr/>
        </p:nvSpPr>
        <p:spPr>
          <a:xfrm>
            <a:off x="8746807" y="4046646"/>
            <a:ext cx="1972298" cy="2125646"/>
          </a:xfrm>
          <a:prstGeom prst="roundRect">
            <a:avLst/>
          </a:prstGeom>
          <a:solidFill>
            <a:schemeClr val="accent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Helvetica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1C5CE6-7FFD-482E-9AA0-4FD6BA849A0E}"/>
              </a:ext>
            </a:extLst>
          </p:cNvPr>
          <p:cNvGrpSpPr/>
          <p:nvPr/>
        </p:nvGrpSpPr>
        <p:grpSpPr>
          <a:xfrm>
            <a:off x="5131247" y="3988526"/>
            <a:ext cx="1972298" cy="2125646"/>
            <a:chOff x="3728576" y="4267200"/>
            <a:chExt cx="1972298" cy="212564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0FD3A9F-5AE5-A4F8-1E93-1847BD2623B6}"/>
                </a:ext>
              </a:extLst>
            </p:cNvPr>
            <p:cNvSpPr/>
            <p:nvPr/>
          </p:nvSpPr>
          <p:spPr>
            <a:xfrm>
              <a:off x="3728576" y="4267200"/>
              <a:ext cx="1972298" cy="2125646"/>
            </a:xfrm>
            <a:prstGeom prst="roundRect">
              <a:avLst/>
            </a:prstGeom>
            <a:solidFill>
              <a:srgbClr val="CFD1D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Helvetica" pitchFamily="2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B131F9-13AA-7996-D612-53E1A3DAB0BD}"/>
                </a:ext>
              </a:extLst>
            </p:cNvPr>
            <p:cNvSpPr/>
            <p:nvPr/>
          </p:nvSpPr>
          <p:spPr>
            <a:xfrm>
              <a:off x="4073258" y="4699836"/>
              <a:ext cx="1348496" cy="4358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First-order subsystem models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6E13D49B-E80E-8FCD-13E0-614C8F08E286}"/>
              </a:ext>
            </a:extLst>
          </p:cNvPr>
          <p:cNvSpPr/>
          <p:nvPr/>
        </p:nvSpPr>
        <p:spPr>
          <a:xfrm>
            <a:off x="9073331" y="4431221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Phenomenological subsystem models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22D5B6-BC85-A6F6-7617-BFBC067D4B8C}"/>
              </a:ext>
            </a:extLst>
          </p:cNvPr>
          <p:cNvSpPr txBox="1"/>
          <p:nvPr/>
        </p:nvSpPr>
        <p:spPr>
          <a:xfrm>
            <a:off x="8793837" y="4003876"/>
            <a:ext cx="1972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Biological mechanism models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32B620-5E78-C174-4E84-133523E46F68}"/>
              </a:ext>
            </a:extLst>
          </p:cNvPr>
          <p:cNvSpPr txBox="1"/>
          <p:nvPr/>
        </p:nvSpPr>
        <p:spPr>
          <a:xfrm>
            <a:off x="3720070" y="4146690"/>
            <a:ext cx="1528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Subsystem spec implementation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80B7B2-1D32-E747-FF78-BF08DA3D42C8}"/>
              </a:ext>
            </a:extLst>
          </p:cNvPr>
          <p:cNvGrpSpPr/>
          <p:nvPr/>
        </p:nvGrpSpPr>
        <p:grpSpPr>
          <a:xfrm>
            <a:off x="1900851" y="3959497"/>
            <a:ext cx="1972298" cy="2154678"/>
            <a:chOff x="2113919" y="4238171"/>
            <a:chExt cx="1972298" cy="215467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E302398-D369-5E08-DF99-5F62E86DADD0}"/>
                </a:ext>
              </a:extLst>
            </p:cNvPr>
            <p:cNvSpPr/>
            <p:nvPr/>
          </p:nvSpPr>
          <p:spPr>
            <a:xfrm>
              <a:off x="2113919" y="4267203"/>
              <a:ext cx="1972298" cy="2125646"/>
            </a:xfrm>
            <a:prstGeom prst="roundRect">
              <a:avLst/>
            </a:prstGeom>
            <a:solidFill>
              <a:srgbClr val="CFD1D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Helvetica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E8D4806-F01F-2FC7-A60D-0BEA991C5AE2}"/>
                </a:ext>
              </a:extLst>
            </p:cNvPr>
            <p:cNvSpPr/>
            <p:nvPr/>
          </p:nvSpPr>
          <p:spPr>
            <a:xfrm>
              <a:off x="2454747" y="4704332"/>
              <a:ext cx="1302350" cy="4358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Subsystem Specifications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8125BC-B389-3ABC-376E-EC12D61AD72B}"/>
                </a:ext>
              </a:extLst>
            </p:cNvPr>
            <p:cNvSpPr txBox="1"/>
            <p:nvPr/>
          </p:nvSpPr>
          <p:spPr>
            <a:xfrm>
              <a:off x="2329684" y="4238171"/>
              <a:ext cx="1528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Assume-Guarantee Contracts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0055916-B8D5-B4A9-8067-1A1E6D07DBB8}"/>
              </a:ext>
            </a:extLst>
          </p:cNvPr>
          <p:cNvSpPr/>
          <p:nvPr/>
        </p:nvSpPr>
        <p:spPr>
          <a:xfrm>
            <a:off x="2241679" y="5322570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System specification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DA7425F-CAC9-2266-0E8A-1E49339F06EB}"/>
              </a:ext>
            </a:extLst>
          </p:cNvPr>
          <p:cNvCxnSpPr>
            <a:stCxn id="63" idx="2"/>
            <a:endCxn id="76" idx="0"/>
          </p:cNvCxnSpPr>
          <p:nvPr/>
        </p:nvCxnSpPr>
        <p:spPr>
          <a:xfrm>
            <a:off x="2892854" y="4861477"/>
            <a:ext cx="0" cy="46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26FFA9F-0B15-F5A9-C6F8-EA7BBE96478D}"/>
              </a:ext>
            </a:extLst>
          </p:cNvPr>
          <p:cNvSpPr txBox="1"/>
          <p:nvPr/>
        </p:nvSpPr>
        <p:spPr>
          <a:xfrm>
            <a:off x="1915522" y="4867534"/>
            <a:ext cx="1213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Contract</a:t>
            </a:r>
          </a:p>
          <a:p>
            <a:r>
              <a:rPr lang="en-US" sz="1100" dirty="0">
                <a:latin typeface="Helvetica" pitchFamily="2" charset="0"/>
              </a:rPr>
              <a:t>composition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477BEA0-30D4-4A5B-C04F-C808AB21F10F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3544029" y="4639072"/>
            <a:ext cx="1931900" cy="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86BC5-CC53-2EF9-A799-A73FEC5B4E82}"/>
              </a:ext>
            </a:extLst>
          </p:cNvPr>
          <p:cNvSpPr/>
          <p:nvPr/>
        </p:nvSpPr>
        <p:spPr>
          <a:xfrm>
            <a:off x="5510373" y="5322570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First-order system model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BA0F58-6541-FFDC-89C0-8E8BC0968B61}"/>
              </a:ext>
            </a:extLst>
          </p:cNvPr>
          <p:cNvCxnSpPr>
            <a:endCxn id="94" idx="0"/>
          </p:cNvCxnSpPr>
          <p:nvPr/>
        </p:nvCxnSpPr>
        <p:spPr>
          <a:xfrm>
            <a:off x="6161548" y="4861477"/>
            <a:ext cx="0" cy="46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E79CB8E-B10E-A638-620C-D821F8EB0D50}"/>
              </a:ext>
            </a:extLst>
          </p:cNvPr>
          <p:cNvSpPr txBox="1"/>
          <p:nvPr/>
        </p:nvSpPr>
        <p:spPr>
          <a:xfrm>
            <a:off x="5184216" y="4876412"/>
            <a:ext cx="1213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Model composition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53949D-64A9-5F3B-9A0D-FB43BD2C3CDF}"/>
              </a:ext>
            </a:extLst>
          </p:cNvPr>
          <p:cNvSpPr/>
          <p:nvPr/>
        </p:nvSpPr>
        <p:spPr>
          <a:xfrm>
            <a:off x="9073331" y="5372737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Phenomenological system model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BADB792-5FAD-1832-88F1-A780265C55BA}"/>
              </a:ext>
            </a:extLst>
          </p:cNvPr>
          <p:cNvCxnSpPr>
            <a:endCxn id="106" idx="0"/>
          </p:cNvCxnSpPr>
          <p:nvPr/>
        </p:nvCxnSpPr>
        <p:spPr>
          <a:xfrm>
            <a:off x="9724506" y="4911644"/>
            <a:ext cx="0" cy="46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2C389F7-96EC-D14A-82E1-B56BDBE71152}"/>
              </a:ext>
            </a:extLst>
          </p:cNvPr>
          <p:cNvSpPr txBox="1"/>
          <p:nvPr/>
        </p:nvSpPr>
        <p:spPr>
          <a:xfrm>
            <a:off x="8747174" y="4935457"/>
            <a:ext cx="1213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Model composition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56CC0A-05FE-5389-D4F3-EFE99D0B1D2E}"/>
              </a:ext>
            </a:extLst>
          </p:cNvPr>
          <p:cNvSpPr txBox="1"/>
          <p:nvPr/>
        </p:nvSpPr>
        <p:spPr>
          <a:xfrm>
            <a:off x="5145731" y="4015200"/>
            <a:ext cx="1972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First-order models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9E10D-D13D-6284-35D1-392107C71E6A}"/>
              </a:ext>
            </a:extLst>
          </p:cNvPr>
          <p:cNvSpPr txBox="1"/>
          <p:nvPr/>
        </p:nvSpPr>
        <p:spPr>
          <a:xfrm>
            <a:off x="3740030" y="5063278"/>
            <a:ext cx="1528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System spec implementation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BE32E49-40F8-85C0-5D8D-C42EBB9F7914}"/>
              </a:ext>
            </a:extLst>
          </p:cNvPr>
          <p:cNvCxnSpPr>
            <a:cxnSpLocks/>
          </p:cNvCxnSpPr>
          <p:nvPr/>
        </p:nvCxnSpPr>
        <p:spPr>
          <a:xfrm flipV="1">
            <a:off x="3563989" y="5555660"/>
            <a:ext cx="1931900" cy="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E2C524F-25E6-771F-E598-CF856269B659}"/>
              </a:ext>
            </a:extLst>
          </p:cNvPr>
          <p:cNvSpPr txBox="1"/>
          <p:nvPr/>
        </p:nvSpPr>
        <p:spPr>
          <a:xfrm>
            <a:off x="7283988" y="4148666"/>
            <a:ext cx="1528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Subsystem model implementation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1AB4DB9-EF40-36EC-918D-73C62A782ECE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6824425" y="4639072"/>
            <a:ext cx="2215422" cy="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5989331-5384-7033-B06A-12158C037467}"/>
              </a:ext>
            </a:extLst>
          </p:cNvPr>
          <p:cNvSpPr txBox="1"/>
          <p:nvPr/>
        </p:nvSpPr>
        <p:spPr>
          <a:xfrm>
            <a:off x="7303948" y="5065254"/>
            <a:ext cx="1528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System model implementation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AD6B679-EE00-CC07-3ACE-D4FDAE3DC722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6812723" y="5540480"/>
            <a:ext cx="2247084" cy="1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10A1EADB-FAA7-33E0-A702-61D108D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44410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E0BE87-53EB-D614-7EE6-C3B03EDB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14168A5-5E07-4222-9BE8-9F1FA270022C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8CC340-8A27-BACB-AA2F-78EBA193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49" grpId="0" build="p"/>
      <p:bldP spid="64" grpId="0" animBg="1"/>
      <p:bldP spid="66" grpId="0" animBg="1"/>
      <p:bldP spid="69" grpId="0"/>
      <p:bldP spid="70" grpId="0"/>
      <p:bldP spid="76" grpId="0" animBg="1"/>
      <p:bldP spid="79" grpId="0"/>
      <p:bldP spid="94" grpId="0" animBg="1"/>
      <p:bldP spid="96" grpId="0"/>
      <p:bldP spid="106" grpId="0" animBg="1"/>
      <p:bldP spid="108" grpId="0"/>
      <p:bldP spid="111" grpId="0"/>
      <p:bldP spid="115" grpId="0"/>
      <p:bldP spid="117" grpId="0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F588F37-D5B9-4435-9AEC-15CC26C1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Helvetica" pitchFamily="2" charset="0"/>
              </a:rPr>
              <a:t>Contract-based design</a:t>
            </a:r>
            <a:endParaRPr lang="en-US" sz="3600" dirty="0">
              <a:latin typeface="Helvetica" pitchFamily="2" charset="0"/>
            </a:endParaRP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15B22AF-CC7F-9D54-F5DD-3EE47A778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Helvetica" pitchFamily="2" charset="0"/>
              </a:rPr>
              <a:t>Problem 1: Verification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61F65B9D-C886-6A11-BBC1-F563BAC63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Verify whether the given specifications of the subsystems satisfy the desired top-level system specification.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57035900-93CE-26A1-8385-E4F89AD5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Helvetica" pitchFamily="2" charset="0"/>
              </a:rPr>
              <a:t>Problem 2: Synthesis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3059780A-AFE5-A824-7601-C39AAE004E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Synthesize the specifications of a missing subsystem that completes the existing library of parts such that the top-level system specification can be met.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8C5B859-F6C1-FB73-B406-8889B9152FE0}"/>
              </a:ext>
            </a:extLst>
          </p:cNvPr>
          <p:cNvSpPr/>
          <p:nvPr/>
        </p:nvSpPr>
        <p:spPr>
          <a:xfrm>
            <a:off x="8746807" y="4554640"/>
            <a:ext cx="1972298" cy="1421710"/>
          </a:xfrm>
          <a:prstGeom prst="roundRect">
            <a:avLst/>
          </a:prstGeom>
          <a:solidFill>
            <a:schemeClr val="accent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0FD3A9F-5AE5-A4F8-1E93-1847BD2623B6}"/>
              </a:ext>
            </a:extLst>
          </p:cNvPr>
          <p:cNvSpPr/>
          <p:nvPr/>
        </p:nvSpPr>
        <p:spPr>
          <a:xfrm>
            <a:off x="5131247" y="4554640"/>
            <a:ext cx="1972298" cy="1363590"/>
          </a:xfrm>
          <a:prstGeom prst="roundRect">
            <a:avLst/>
          </a:prstGeom>
          <a:solidFill>
            <a:srgbClr val="CFD1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Helvetica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22D5B6-BC85-A6F6-7617-BFBC067D4B8C}"/>
              </a:ext>
            </a:extLst>
          </p:cNvPr>
          <p:cNvSpPr txBox="1"/>
          <p:nvPr/>
        </p:nvSpPr>
        <p:spPr>
          <a:xfrm>
            <a:off x="8738357" y="4648874"/>
            <a:ext cx="1972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Biological mechanism model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80B7B2-1D32-E747-FF78-BF08DA3D42C8}"/>
              </a:ext>
            </a:extLst>
          </p:cNvPr>
          <p:cNvGrpSpPr/>
          <p:nvPr/>
        </p:nvGrpSpPr>
        <p:grpSpPr>
          <a:xfrm>
            <a:off x="1900851" y="3763555"/>
            <a:ext cx="1972298" cy="2154678"/>
            <a:chOff x="2113919" y="4238171"/>
            <a:chExt cx="1972298" cy="215467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DE302398-D369-5E08-DF99-5F62E86DADD0}"/>
                </a:ext>
              </a:extLst>
            </p:cNvPr>
            <p:cNvSpPr/>
            <p:nvPr/>
          </p:nvSpPr>
          <p:spPr>
            <a:xfrm>
              <a:off x="2113919" y="4267203"/>
              <a:ext cx="1972298" cy="2125646"/>
            </a:xfrm>
            <a:prstGeom prst="roundRect">
              <a:avLst/>
            </a:prstGeom>
            <a:solidFill>
              <a:srgbClr val="CFD1D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Helvetica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E8D4806-F01F-2FC7-A60D-0BEA991C5AE2}"/>
                </a:ext>
              </a:extLst>
            </p:cNvPr>
            <p:cNvSpPr/>
            <p:nvPr/>
          </p:nvSpPr>
          <p:spPr>
            <a:xfrm>
              <a:off x="2454747" y="4704332"/>
              <a:ext cx="1302350" cy="54112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Helvetica" pitchFamily="2" charset="0"/>
                </a:rPr>
                <a:t>Top-level and available subsystem specifications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8125BC-B389-3ABC-376E-EC12D61AD72B}"/>
                </a:ext>
              </a:extLst>
            </p:cNvPr>
            <p:cNvSpPr txBox="1"/>
            <p:nvPr/>
          </p:nvSpPr>
          <p:spPr>
            <a:xfrm>
              <a:off x="2329684" y="4238171"/>
              <a:ext cx="1528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Assume-Guarantee Contracts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0055916-B8D5-B4A9-8067-1A1E6D07DBB8}"/>
              </a:ext>
            </a:extLst>
          </p:cNvPr>
          <p:cNvSpPr/>
          <p:nvPr/>
        </p:nvSpPr>
        <p:spPr>
          <a:xfrm>
            <a:off x="2241679" y="5126628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" pitchFamily="2" charset="0"/>
              </a:rPr>
              <a:t>Synthesized subsystem contract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DA7425F-CAC9-2266-0E8A-1E49339F06EB}"/>
              </a:ext>
            </a:extLst>
          </p:cNvPr>
          <p:cNvCxnSpPr>
            <a:cxnSpLocks/>
            <a:stCxn id="63" idx="2"/>
            <a:endCxn id="76" idx="0"/>
          </p:cNvCxnSpPr>
          <p:nvPr/>
        </p:nvCxnSpPr>
        <p:spPr>
          <a:xfrm>
            <a:off x="2892854" y="4770842"/>
            <a:ext cx="0" cy="3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26FFA9F-0B15-F5A9-C6F8-EA7BBE96478D}"/>
              </a:ext>
            </a:extLst>
          </p:cNvPr>
          <p:cNvSpPr txBox="1"/>
          <p:nvPr/>
        </p:nvSpPr>
        <p:spPr>
          <a:xfrm>
            <a:off x="1915522" y="4707104"/>
            <a:ext cx="121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Contract</a:t>
            </a:r>
          </a:p>
          <a:p>
            <a:r>
              <a:rPr lang="en-US" sz="1000" dirty="0">
                <a:latin typeface="Helvetica" pitchFamily="2" charset="0"/>
              </a:rPr>
              <a:t>synthesis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786BC5-CC53-2EF9-A799-A73FEC5B4E82}"/>
              </a:ext>
            </a:extLst>
          </p:cNvPr>
          <p:cNvSpPr/>
          <p:nvPr/>
        </p:nvSpPr>
        <p:spPr>
          <a:xfrm>
            <a:off x="5510373" y="5126628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" pitchFamily="2" charset="0"/>
              </a:rPr>
              <a:t>First-order synthesized model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53949D-64A9-5F3B-9A0D-FB43BD2C3CDF}"/>
              </a:ext>
            </a:extLst>
          </p:cNvPr>
          <p:cNvSpPr/>
          <p:nvPr/>
        </p:nvSpPr>
        <p:spPr>
          <a:xfrm>
            <a:off x="9073331" y="5176795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" pitchFamily="2" charset="0"/>
              </a:rPr>
              <a:t>Phenomenological synthesis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56CC0A-05FE-5389-D4F3-EFE99D0B1D2E}"/>
              </a:ext>
            </a:extLst>
          </p:cNvPr>
          <p:cNvSpPr txBox="1"/>
          <p:nvPr/>
        </p:nvSpPr>
        <p:spPr>
          <a:xfrm>
            <a:off x="5154762" y="4645065"/>
            <a:ext cx="1972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First-order model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9E10D-D13D-6284-35D1-392107C71E6A}"/>
              </a:ext>
            </a:extLst>
          </p:cNvPr>
          <p:cNvSpPr txBox="1"/>
          <p:nvPr/>
        </p:nvSpPr>
        <p:spPr>
          <a:xfrm>
            <a:off x="3740030" y="4867336"/>
            <a:ext cx="1528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Synthesized spec implementation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BE32E49-40F8-85C0-5D8D-C42EBB9F7914}"/>
              </a:ext>
            </a:extLst>
          </p:cNvPr>
          <p:cNvCxnSpPr>
            <a:cxnSpLocks/>
          </p:cNvCxnSpPr>
          <p:nvPr/>
        </p:nvCxnSpPr>
        <p:spPr>
          <a:xfrm flipV="1">
            <a:off x="3563989" y="5359718"/>
            <a:ext cx="1931900" cy="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5989331-5384-7033-B06A-12158C037467}"/>
              </a:ext>
            </a:extLst>
          </p:cNvPr>
          <p:cNvSpPr txBox="1"/>
          <p:nvPr/>
        </p:nvSpPr>
        <p:spPr>
          <a:xfrm>
            <a:off x="7129756" y="4867336"/>
            <a:ext cx="16405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Synthesized subsystem model implementation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AD6B679-EE00-CC07-3ACE-D4FDAE3DC722}"/>
              </a:ext>
            </a:extLst>
          </p:cNvPr>
          <p:cNvCxnSpPr>
            <a:cxnSpLocks/>
          </p:cNvCxnSpPr>
          <p:nvPr/>
        </p:nvCxnSpPr>
        <p:spPr>
          <a:xfrm>
            <a:off x="6842832" y="5361694"/>
            <a:ext cx="221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AF94E-E908-6A55-2267-7B667BCF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97674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z="1050" smtClean="0">
                <a:latin typeface="Helvetica" pitchFamily="2" charset="0"/>
              </a:rPr>
              <a:pPr/>
              <a:t>6</a:t>
            </a:fld>
            <a:endParaRPr lang="en-US" sz="1050" dirty="0">
              <a:latin typeface="Helvetica" pitchFamily="2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6F900AE-7FA5-078A-0BC4-0614A5AB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14168A5-5E07-4222-9BE8-9F1FA270022C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95A2DA-E7FC-8C61-3F77-6633B650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4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1" grpId="0" animBg="1"/>
      <p:bldP spid="69" grpId="0"/>
      <p:bldP spid="76" grpId="0" animBg="1"/>
      <p:bldP spid="79" grpId="0"/>
      <p:bldP spid="94" grpId="0" animBg="1"/>
      <p:bldP spid="106" grpId="0" animBg="1"/>
      <p:bldP spid="111" grpId="0"/>
      <p:bldP spid="115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14AD-742E-4C86-83A5-A8F7A377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toy example: AND gate and its top-level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2CF908C-1816-4582-888A-F214FE0F47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83931" y="2788162"/>
              <a:ext cx="4093593" cy="2760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531">
                      <a:extLst>
                        <a:ext uri="{9D8B030D-6E8A-4147-A177-3AD203B41FA5}">
                          <a16:colId xmlns:a16="http://schemas.microsoft.com/office/drawing/2014/main" val="2293393376"/>
                        </a:ext>
                      </a:extLst>
                    </a:gridCol>
                    <a:gridCol w="1364531">
                      <a:extLst>
                        <a:ext uri="{9D8B030D-6E8A-4147-A177-3AD203B41FA5}">
                          <a16:colId xmlns:a16="http://schemas.microsoft.com/office/drawing/2014/main" val="4090196836"/>
                        </a:ext>
                      </a:extLst>
                    </a:gridCol>
                    <a:gridCol w="1364531">
                      <a:extLst>
                        <a:ext uri="{9D8B030D-6E8A-4147-A177-3AD203B41FA5}">
                          <a16:colId xmlns:a16="http://schemas.microsoft.com/office/drawing/2014/main" val="2381870182"/>
                        </a:ext>
                      </a:extLst>
                    </a:gridCol>
                  </a:tblGrid>
                  <a:tr h="5520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996452"/>
                      </a:ext>
                    </a:extLst>
                  </a:tr>
                  <a:tr h="5520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6574114"/>
                      </a:ext>
                    </a:extLst>
                  </a:tr>
                  <a:tr h="5520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𝒎𝒊𝒏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568775"/>
                      </a:ext>
                    </a:extLst>
                  </a:tr>
                  <a:tr h="55207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𝒎𝒊𝒏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7292420"/>
                      </a:ext>
                    </a:extLst>
                  </a:tr>
                  <a:tr h="55207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𝒎𝒊𝒏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𝒎𝒊𝒏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09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2CF908C-1816-4582-888A-F214FE0F47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553551"/>
                  </p:ext>
                </p:extLst>
              </p:nvPr>
            </p:nvGraphicFramePr>
            <p:xfrm>
              <a:off x="1383931" y="2788162"/>
              <a:ext cx="4093593" cy="2760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4531">
                      <a:extLst>
                        <a:ext uri="{9D8B030D-6E8A-4147-A177-3AD203B41FA5}">
                          <a16:colId xmlns:a16="http://schemas.microsoft.com/office/drawing/2014/main" val="2293393376"/>
                        </a:ext>
                      </a:extLst>
                    </a:gridCol>
                    <a:gridCol w="1364531">
                      <a:extLst>
                        <a:ext uri="{9D8B030D-6E8A-4147-A177-3AD203B41FA5}">
                          <a16:colId xmlns:a16="http://schemas.microsoft.com/office/drawing/2014/main" val="4090196836"/>
                        </a:ext>
                      </a:extLst>
                    </a:gridCol>
                    <a:gridCol w="1364531">
                      <a:extLst>
                        <a:ext uri="{9D8B030D-6E8A-4147-A177-3AD203B41FA5}">
                          <a16:colId xmlns:a16="http://schemas.microsoft.com/office/drawing/2014/main" val="2381870182"/>
                        </a:ext>
                      </a:extLst>
                    </a:gridCol>
                  </a:tblGrid>
                  <a:tr h="552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1099" r="-201786" b="-4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3" t="-1099" r="-101786" b="-4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93" t="-1099" r="-1786" b="-4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996452"/>
                      </a:ext>
                    </a:extLst>
                  </a:tr>
                  <a:tr h="552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101099" r="-201786" b="-3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3" t="-101099" r="-101786" b="-3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93" t="-101099" r="-1786" b="-3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574114"/>
                      </a:ext>
                    </a:extLst>
                  </a:tr>
                  <a:tr h="552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203333" r="-201786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3" t="-203333" r="-101786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93" t="-203333" r="-1786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68775"/>
                      </a:ext>
                    </a:extLst>
                  </a:tr>
                  <a:tr h="552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300000" r="-201786" b="-1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3" t="-300000" r="-101786" b="-1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93" t="-300000" r="-1786" b="-10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292420"/>
                      </a:ext>
                    </a:extLst>
                  </a:tr>
                  <a:tr h="552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3" t="-400000" r="-201786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3" t="-400000" r="-101786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893" t="-400000" r="-1786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96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100C83-A936-4CEF-895C-0083A3A547D0}"/>
                  </a:ext>
                </a:extLst>
              </p:cNvPr>
              <p:cNvSpPr txBox="1"/>
              <p:nvPr/>
            </p:nvSpPr>
            <p:spPr>
              <a:xfrm>
                <a:off x="6163853" y="4165851"/>
                <a:ext cx="5261708" cy="137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/>
                  <a:t>:</a:t>
                </a:r>
              </a:p>
              <a:p>
                <a:pPr algn="ctr"/>
                <a:endParaRPr lang="en-U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100C83-A936-4CEF-895C-0083A3A54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853" y="4165851"/>
                <a:ext cx="5261708" cy="1379224"/>
              </a:xfrm>
              <a:prstGeom prst="rect">
                <a:avLst/>
              </a:prstGeom>
              <a:blipFill>
                <a:blip r:embed="rId3"/>
                <a:stretch>
                  <a:fillRect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BEB01E-C3A5-4054-81AC-6775D40789E2}"/>
              </a:ext>
            </a:extLst>
          </p:cNvPr>
          <p:cNvSpPr txBox="1"/>
          <p:nvPr/>
        </p:nvSpPr>
        <p:spPr>
          <a:xfrm>
            <a:off x="1926454" y="2379216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Static specifications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5038E-88A8-4FC8-BE4F-526C3085791A}"/>
              </a:ext>
            </a:extLst>
          </p:cNvPr>
          <p:cNvSpPr txBox="1"/>
          <p:nvPr/>
        </p:nvSpPr>
        <p:spPr>
          <a:xfrm>
            <a:off x="7183409" y="3594885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Dynamic specifications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AAD437-A537-4CDF-B82F-57D07E14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5752" y="1821757"/>
            <a:ext cx="3152548" cy="1484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414B4C-81B8-FB8A-000F-0C008621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2813ECC-C63B-160A-A9D5-1E2F97E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C808-42DB-4DBF-A055-2B68D9F580F8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731B-FD2F-4F57-49F1-E6F4431DB5C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4168A5-5E07-4222-9BE8-9F1FA270022C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CCA0-07F6-C4FF-D719-3518CB6B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39" y="3984209"/>
            <a:ext cx="9963150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Formal system design: Verification</a:t>
            </a:r>
            <a:br>
              <a:rPr lang="en-US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2000" dirty="0"/>
              <a:t>Given specifications of </a:t>
            </a:r>
            <a:br>
              <a:rPr lang="en-US" sz="2000" dirty="0"/>
            </a:br>
            <a:r>
              <a:rPr lang="en-US" sz="2000" dirty="0"/>
              <a:t>- the top-level system and </a:t>
            </a:r>
            <a:br>
              <a:rPr lang="en-US" sz="2000" dirty="0"/>
            </a:br>
            <a:r>
              <a:rPr lang="en-US" sz="2000" dirty="0"/>
              <a:t>- all subsystems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verify whether the composition of subsystems satisfies the top-level specification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0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4">
                <a:extLst>
                  <a:ext uri="{FF2B5EF4-FFF2-40B4-BE49-F238E27FC236}">
                    <a16:creationId xmlns:a16="http://schemas.microsoft.com/office/drawing/2014/main" id="{0F588F37-D5B9-4435-9AEC-15CC26C1A5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/>
                  <a:t>Design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</a:t>
                </a:r>
              </a:p>
            </p:txBody>
          </p:sp>
        </mc:Choice>
        <mc:Fallback xmlns="">
          <p:sp>
            <p:nvSpPr>
              <p:cNvPr id="15" name="Title 14">
                <a:extLst>
                  <a:ext uri="{FF2B5EF4-FFF2-40B4-BE49-F238E27FC236}">
                    <a16:creationId xmlns:a16="http://schemas.microsoft.com/office/drawing/2014/main" id="{0F588F37-D5B9-4435-9AEC-15CC26C1A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8EB2573F-8D8A-444A-8F05-D18DB92E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84702" y="3303936"/>
            <a:ext cx="3285833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98C40-3954-4EAB-AA52-47959DD5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191698"/>
            <a:ext cx="2198571" cy="574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68A05B-0589-463A-B938-57BF0A8202E9}"/>
              </a:ext>
            </a:extLst>
          </p:cNvPr>
          <p:cNvSpPr/>
          <p:nvPr/>
        </p:nvSpPr>
        <p:spPr>
          <a:xfrm>
            <a:off x="985414" y="2466410"/>
            <a:ext cx="1302350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Specifications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3E80E-60D3-4F3D-83E1-D62E6588967D}"/>
              </a:ext>
            </a:extLst>
          </p:cNvPr>
          <p:cNvSpPr/>
          <p:nvPr/>
        </p:nvSpPr>
        <p:spPr>
          <a:xfrm>
            <a:off x="3543725" y="2466410"/>
            <a:ext cx="1348496" cy="435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Helvetica" pitchFamily="2" charset="0"/>
              </a:rPr>
              <a:t>First-order model</a:t>
            </a:r>
          </a:p>
        </p:txBody>
      </p:sp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5B099CD-4ABE-40B7-82DB-9D820661D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7396" y="2427017"/>
            <a:ext cx="556697" cy="5931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F84019-F814-40B7-819A-B7788B4A6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2209" y="4202110"/>
            <a:ext cx="3657600" cy="554040"/>
          </a:xfrm>
          <a:prstGeom prst="rect">
            <a:avLst/>
          </a:prstGeom>
        </p:spPr>
      </p:pic>
      <p:pic>
        <p:nvPicPr>
          <p:cNvPr id="27" name="Graphic 26" descr="Transfer">
            <a:extLst>
              <a:ext uri="{FF2B5EF4-FFF2-40B4-BE49-F238E27FC236}">
                <a16:creationId xmlns:a16="http://schemas.microsoft.com/office/drawing/2014/main" id="{75FB953F-D416-41BD-A3B8-D03485012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0236" y="4259165"/>
            <a:ext cx="556697" cy="5931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0C9C04-29FB-42FE-9690-1B4E6E777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1458" y="5099469"/>
            <a:ext cx="1874417" cy="5765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590323-CCCB-4EDC-B3F3-E22F79382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2209" y="3031406"/>
            <a:ext cx="2796455" cy="308738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BD742BA-356D-4D92-8328-6FC7F7A69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1344" y="1235154"/>
            <a:ext cx="3152548" cy="148425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5FD66-E0E5-4F86-AD3E-E7724A21FDF8}"/>
              </a:ext>
            </a:extLst>
          </p:cNvPr>
          <p:cNvCxnSpPr>
            <a:stCxn id="26" idx="0"/>
          </p:cNvCxnSpPr>
          <p:nvPr/>
        </p:nvCxnSpPr>
        <p:spPr>
          <a:xfrm flipV="1">
            <a:off x="5331009" y="3466227"/>
            <a:ext cx="0" cy="7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09A957-BAFC-4B7E-A42E-2B4D2F62DFC2}"/>
              </a:ext>
            </a:extLst>
          </p:cNvPr>
          <p:cNvSpPr txBox="1"/>
          <p:nvPr/>
        </p:nvSpPr>
        <p:spPr>
          <a:xfrm>
            <a:off x="5331009" y="3634233"/>
            <a:ext cx="106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Helvetica" pitchFamily="2" charset="0"/>
              </a:rPr>
              <a:t>ODE</a:t>
            </a:r>
            <a:endParaRPr lang="en-US" sz="1600" dirty="0">
              <a:latin typeface="Helvetica" pitchFamily="2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015C0C8-AF3E-4182-BD89-8290261A76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0500" y="5099469"/>
            <a:ext cx="3429000" cy="5882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820A8-D9B0-D944-4677-C9EF47C4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79922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100" smtClean="0">
                <a:latin typeface="Helvetica" pitchFamily="2" charset="0"/>
              </a:rPr>
              <a:pPr/>
              <a:t>9</a:t>
            </a:fld>
            <a:endParaRPr lang="en-US" sz="1100" dirty="0">
              <a:latin typeface="Helvetica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792F-1CFF-094E-3938-8F0B978A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79922"/>
            <a:ext cx="2844799" cy="365125"/>
          </a:xfrm>
        </p:spPr>
        <p:txBody>
          <a:bodyPr/>
          <a:lstStyle/>
          <a:p>
            <a:fld id="{7E56BCC4-CCF7-4DBB-9500-E52756B9A4BA}" type="datetime1">
              <a:rPr lang="en-US" sz="1100" smtClean="0">
                <a:latin typeface="Helvetica" pitchFamily="2" charset="0"/>
              </a:rPr>
              <a:t>2/28/2023</a:t>
            </a:fld>
            <a:endParaRPr lang="en-US" sz="11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7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Widescreen</PresentationFormat>
  <Paragraphs>189</Paragraphs>
  <Slides>18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Bahnschrift Light SemiCondensed</vt:lpstr>
      <vt:lpstr>Calibri</vt:lpstr>
      <vt:lpstr>Calibri Light</vt:lpstr>
      <vt:lpstr>Cambria Math</vt:lpstr>
      <vt:lpstr>Helvetica</vt:lpstr>
      <vt:lpstr>Wingdings 2</vt:lpstr>
      <vt:lpstr>Office Theme</vt:lpstr>
      <vt:lpstr>From Specification to Implementation: Assume-Guarantee Contracts for Synthetic Biology</vt:lpstr>
      <vt:lpstr>Engineering design</vt:lpstr>
      <vt:lpstr>Key ideas towards formal design of bio-circuits</vt:lpstr>
      <vt:lpstr>From English language specifications to mathematical formalism</vt:lpstr>
      <vt:lpstr>Contract-based design</vt:lpstr>
      <vt:lpstr>Contract-based design</vt:lpstr>
      <vt:lpstr>A toy example: AND gate and its top-level specification</vt:lpstr>
      <vt:lpstr>Formal system design: Verification   Given specifications of  - the top-level system and  - all subsystems  verify whether the composition of subsystems satisfies the top-level specification</vt:lpstr>
      <vt:lpstr>Design of Σ_1: </vt:lpstr>
      <vt:lpstr>Design of Σ_2: </vt:lpstr>
      <vt:lpstr>Design of Σ_3: </vt:lpstr>
      <vt:lpstr>Composition </vt:lpstr>
      <vt:lpstr>Composition </vt:lpstr>
      <vt:lpstr>Towards detailed implementation models</vt:lpstr>
      <vt:lpstr>Formal system design: synthesis   Given specifications of the top-level system and two subsystems, synthesize the missing subsystem that satisfies top-level specification</vt:lpstr>
      <vt:lpstr>Find specification of missing component</vt:lpstr>
      <vt:lpstr>Synthesized subsystem: Σ_3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Specification to Implementation: Assume-Guarantee Contracts for Synthetic Biology</dc:title>
  <dc:creator>Pandey, Ayush</dc:creator>
  <cp:lastModifiedBy>Pandey, Ayush</cp:lastModifiedBy>
  <cp:revision>1</cp:revision>
  <dcterms:created xsi:type="dcterms:W3CDTF">2023-02-28T11:10:07Z</dcterms:created>
  <dcterms:modified xsi:type="dcterms:W3CDTF">2023-02-28T11:10:38Z</dcterms:modified>
</cp:coreProperties>
</file>