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1" r:id="rId4"/>
    <p:sldId id="263" r:id="rId5"/>
    <p:sldId id="264" r:id="rId6"/>
    <p:sldId id="265" r:id="rId7"/>
    <p:sldId id="266" r:id="rId8"/>
    <p:sldId id="269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8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624CC-C93B-4AA1-A26A-05171E6AC869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E9095-DC74-47F5-8F83-E0B3FB17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74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52E9-3394-25B9-24EA-B47A3E44F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8B979-E769-B61F-CB13-8808CF3F9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63630-9AA4-6DDF-2B9B-43205A9B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51B81-27B5-48EB-971F-FF5D1F3C3C70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5068E-9009-B4B6-4EA2-4901B5A5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Ayush Pandey, PhD Candidate,</a:t>
            </a:r>
          </a:p>
          <a:p>
            <a:r>
              <a:rPr lang="en-US" dirty="0"/>
              <a:t>California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7561A-FE1D-96A0-E7D3-FF74CB38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8F01-EDE6-4592-AD90-C1B8C6072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7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D922-6B39-2F44-428A-85AD380B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8D70D-BEF8-A1A7-C600-A34592AEA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81F87-20CE-CE0F-2ADE-0E2CED4F1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FDCB-4C7F-48B3-8D4C-11D133571DAA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707EC-B631-3885-A534-9E2CFBA9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Ayush Pandey, PhD Candidate, California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BF12-1727-43F4-55AC-6F754263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8F01-EDE6-4592-AD90-C1B8C6072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6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1B2D9-B0C2-3935-1511-1DAA386E0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A2741-5E4A-075C-5358-89F3D5E46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BA39D-4A0F-F070-4B21-3C59AB0D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EA67-5674-4FA2-B1E1-AE44EC5C01B9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552C1-591D-C9E9-DE3E-286EB5DB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Ayush Pandey, PhD Candidate, California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2EA45-2E44-67B0-EFD8-4E74CF45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8F01-EDE6-4592-AD90-C1B8C6072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1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C567-3E03-021E-05FB-09583044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6BD17-D6F8-150D-EDBF-AD8A8CD14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96C1E-77FE-0ADD-E7A8-61B6E580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68A5-5E07-4222-9BE8-9F1FA270022C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9E6DE-139D-57E5-5FAF-34731600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Ayush Pandey, PhD Candidate,</a:t>
            </a:r>
          </a:p>
          <a:p>
            <a:r>
              <a:rPr lang="en-US" dirty="0"/>
              <a:t>California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21DD4-0DD2-B28A-75FA-2882AF76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8F01-EDE6-4592-AD90-C1B8C6072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02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1B8A-B11F-FFED-8581-6C9CB30C0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15A72-9CB9-A656-1393-3EED08C10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EC2BD-CB0E-4575-4680-B36F8EE5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C1ADA-B1AE-42A1-94B3-05A12760BFDB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31876-DE7B-D116-B9E5-D31ADE61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Ayush Pandey, PhD Candidate,</a:t>
            </a:r>
          </a:p>
          <a:p>
            <a:r>
              <a:rPr lang="en-US" dirty="0"/>
              <a:t>California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0C033-B661-5FDC-2ECB-695E58D3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8F01-EDE6-4592-AD90-C1B8C6072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7B04-074F-29D5-6B00-6DD8F216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780A5-ABDA-B031-0C56-5DE11E4B3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1BABC-07D6-4F01-3626-381F9D72A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EC964-24AA-B833-1446-13247D72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2F55-C15C-416E-9A28-C39D7F8F6DD1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A9604-A092-61FB-ABBF-146CBF01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Ayush Pandey, PhD Candidate,</a:t>
            </a:r>
          </a:p>
          <a:p>
            <a:r>
              <a:rPr lang="en-US" dirty="0"/>
              <a:t>California Institute of Technology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640EA-FE87-7EB7-6B38-D8056D25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8F01-EDE6-4592-AD90-C1B8C6072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1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60DB-DACB-F6F3-A2A6-9E4ABB8F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F2046-FA20-FDC6-5BC0-5AFA9B595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4D48F-4CC6-1B8C-5153-F70F0501F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BEF34-E631-749C-BFC1-54487AA64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08AFF-EED0-76D3-170F-E52B0A2CF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78C84-CE3E-A0E6-1502-BF17898D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75B3-4465-4A6C-A3E7-784179FFBAE2}" type="datetime1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E828D0-2101-6E0C-3D9B-2036FE5E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Ayush Pandey, PhD Candidate,</a:t>
            </a:r>
          </a:p>
          <a:p>
            <a:r>
              <a:rPr lang="en-US" dirty="0"/>
              <a:t>California Institute of Technology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3020E-5024-870E-7108-D68C0512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8F01-EDE6-4592-AD90-C1B8C6072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1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5E6A-C88F-73FC-75C6-553A6B04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05C0B-8911-4E05-4E30-E81BC41C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2F61-DECA-41BC-932B-BAC4A02CF5EC}" type="datetime1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B73EC-C8E8-36CF-263E-BCD960EE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Ayush Pandey, PhD Candidate,</a:t>
            </a:r>
          </a:p>
          <a:p>
            <a:r>
              <a:rPr lang="en-US" dirty="0"/>
              <a:t>California Institute of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786C6-B524-E02C-1371-6CA11016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8F01-EDE6-4592-AD90-C1B8C6072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8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84104C-FAF3-E785-F715-21824E36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8395-3DD8-4603-B96B-662950091687}" type="datetime1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8D5B1-816A-8217-C7D6-7B43A5D44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Ayush Pandey, PhD Candidate,</a:t>
            </a:r>
          </a:p>
          <a:p>
            <a:r>
              <a:rPr lang="en-US" dirty="0"/>
              <a:t>California Institute of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AF79F-987A-C719-44E3-E740B92E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8F01-EDE6-4592-AD90-C1B8C6072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4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90B7-9E9A-620C-BF64-C7ABE4843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F1EA-8189-198C-6BBF-B0087169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56577-B591-61F7-E6F2-760660ECF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0A6FC-596A-7263-1EA6-DC3F1BCB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05DD-44BD-4874-A862-24A3FE239AD7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E8E09-DEE0-F3DF-25AD-4C85FCB9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Ayush Pandey, PhD Candidate, California Institute of Technology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38FAC-2DAC-FB16-AC7E-B64E0649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8F01-EDE6-4592-AD90-C1B8C6072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BA69-67F3-0E6A-ABAA-E776EB0D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F8B277-5BC1-D2A3-5286-369E9DBBE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DA6B3-62D2-4AD7-556D-BCF993515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F9322-94EE-BABC-CFBA-F84DD554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382F9-2C14-4C36-951B-3990806F69EE}" type="datetime1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9D285-9492-1C17-145D-944FBA16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Ayush Pandey, PhD Candidate, California Institute of Technology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67C8E-90B4-E4A8-CA5A-9C878364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8F01-EDE6-4592-AD90-C1B8C6072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0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A5AFE-E900-1021-22A0-7D080401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4A4B7-C2A1-B362-F3A8-7F07541EE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46671-B21F-F6A5-D89F-A1D55147F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11200-E3CB-439A-BCA3-149AC6107F6A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647E9-2C00-BDF4-289F-54B83C949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Ayush Pandey, PhD Candidate, California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E9E73-F0FE-7FA6-FD0D-A46E961EF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78F01-EDE6-4592-AD90-C1B8C6072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2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0FBCD6F-9DA8-2777-2BD4-91E5FCA72FDC}"/>
              </a:ext>
            </a:extLst>
          </p:cNvPr>
          <p:cNvSpPr/>
          <p:nvPr/>
        </p:nvSpPr>
        <p:spPr>
          <a:xfrm>
            <a:off x="1264024" y="1322300"/>
            <a:ext cx="9650505" cy="2241177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  <a:ln>
            <a:noFill/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D1F7DA-C22C-2B3C-C92C-969B87DB9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9982"/>
            <a:ext cx="9144000" cy="2387600"/>
          </a:xfrm>
        </p:spPr>
        <p:txBody>
          <a:bodyPr>
            <a:noAutofit/>
          </a:bodyPr>
          <a:lstStyle/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Characterization of integrase and excisionase activity in cell-free protein expression system using a modeling and analysis pipeline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B0AAB2-5508-234F-B39A-C2D07EC95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0910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Helvetica" pitchFamily="2" charset="0"/>
              </a:rPr>
              <a:t>Ayush Pandey</a:t>
            </a:r>
            <a:r>
              <a:rPr lang="en-US" sz="2000" baseline="30000" dirty="0">
                <a:latin typeface="Helvetica" pitchFamily="2" charset="0"/>
              </a:rPr>
              <a:t>1</a:t>
            </a:r>
            <a:r>
              <a:rPr lang="en-US" sz="2000" dirty="0">
                <a:latin typeface="Helvetica" pitchFamily="2" charset="0"/>
              </a:rPr>
              <a:t>, Makena L. Rodriguez</a:t>
            </a:r>
            <a:r>
              <a:rPr lang="en-US" sz="2000" baseline="30000" dirty="0">
                <a:latin typeface="Helvetica" pitchFamily="2" charset="0"/>
              </a:rPr>
              <a:t>1</a:t>
            </a:r>
            <a:r>
              <a:rPr lang="en-US" sz="2000" dirty="0">
                <a:latin typeface="Helvetica" pitchFamily="2" charset="0"/>
              </a:rPr>
              <a:t>, </a:t>
            </a:r>
            <a:r>
              <a:rPr lang="en-US" sz="2000" baseline="30000" dirty="0">
                <a:latin typeface="Helvetica" pitchFamily="2" charset="0"/>
              </a:rPr>
              <a:t>2</a:t>
            </a:r>
            <a:r>
              <a:rPr lang="en-US" sz="2000" dirty="0">
                <a:latin typeface="Helvetica" pitchFamily="2" charset="0"/>
              </a:rPr>
              <a:t>William Poole and Richard M. Murray</a:t>
            </a:r>
            <a:r>
              <a:rPr lang="en-US" sz="2000" baseline="30000" dirty="0">
                <a:latin typeface="Helvetica" pitchFamily="2" charset="0"/>
              </a:rPr>
              <a:t>1</a:t>
            </a:r>
            <a:endParaRPr lang="en-US" sz="2000" dirty="0">
              <a:latin typeface="Helvetica" pitchFamily="2" charset="0"/>
            </a:endParaRPr>
          </a:p>
          <a:p>
            <a:r>
              <a:rPr lang="en-US" sz="2000" baseline="30000" dirty="0">
                <a:latin typeface="Helvetica" pitchFamily="2" charset="0"/>
              </a:rPr>
              <a:t>1</a:t>
            </a:r>
            <a:r>
              <a:rPr lang="en-US" sz="2000" dirty="0">
                <a:latin typeface="Helvetica" pitchFamily="2" charset="0"/>
              </a:rPr>
              <a:t>California Institute of Technology and </a:t>
            </a:r>
            <a:r>
              <a:rPr lang="en-US" sz="2000" baseline="30000" dirty="0">
                <a:latin typeface="Helvetica" pitchFamily="2" charset="0"/>
              </a:rPr>
              <a:t>2</a:t>
            </a:r>
            <a:r>
              <a:rPr lang="en-US" sz="2000" dirty="0">
                <a:latin typeface="Helvetica" pitchFamily="2" charset="0"/>
              </a:rPr>
              <a:t>Altos Labs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19729BA-60C5-5EEC-FDDF-3AB981DFE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5" y="5771348"/>
            <a:ext cx="2209800" cy="948803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0E4FB3FC-6C6F-C2BD-2B86-ADC64E74C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048" y="5282428"/>
            <a:ext cx="3040578" cy="15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7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D9EF672-7A48-84E2-4251-481F8C39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4F78-726D-4C63-A1B5-A83CC797A479}" type="datetime1">
              <a:rPr lang="en-US" smtClean="0"/>
              <a:t>2/28/2023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CB35C04-AB8C-FD13-123F-4E5B4EDD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Ayush Pandey, PhD Candidate,</a:t>
            </a:r>
          </a:p>
          <a:p>
            <a:r>
              <a:rPr lang="en-US"/>
              <a:t>California Institute of Technology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39C602-AACA-3FA2-19D2-24E4E7BB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8F01-EDE6-4592-AD90-C1B8C607249D}" type="slidenum">
              <a:rPr lang="en-US" smtClean="0"/>
              <a:t>2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BCE6CF-8F36-BD21-0B3D-BAE8A841A000}"/>
              </a:ext>
            </a:extLst>
          </p:cNvPr>
          <p:cNvSpPr>
            <a:spLocks/>
          </p:cNvSpPr>
          <p:nvPr/>
        </p:nvSpPr>
        <p:spPr>
          <a:xfrm>
            <a:off x="6423683" y="1661837"/>
            <a:ext cx="4835398" cy="18762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A04053-7CF5-1438-CDB9-D322A3A94D95}"/>
              </a:ext>
            </a:extLst>
          </p:cNvPr>
          <p:cNvSpPr txBox="1">
            <a:spLocks/>
          </p:cNvSpPr>
          <p:nvPr/>
        </p:nvSpPr>
        <p:spPr>
          <a:xfrm>
            <a:off x="6603034" y="1700815"/>
            <a:ext cx="14880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Conservation Laws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F87D22-13A7-DD55-7461-19236DF926CA}"/>
              </a:ext>
            </a:extLst>
          </p:cNvPr>
          <p:cNvSpPr>
            <a:spLocks/>
          </p:cNvSpPr>
          <p:nvPr/>
        </p:nvSpPr>
        <p:spPr>
          <a:xfrm>
            <a:off x="1214718" y="1633527"/>
            <a:ext cx="4842034" cy="19053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0473C1-9B66-151F-F546-2C92FA0852BB}"/>
              </a:ext>
            </a:extLst>
          </p:cNvPr>
          <p:cNvSpPr txBox="1"/>
          <p:nvPr/>
        </p:nvSpPr>
        <p:spPr>
          <a:xfrm>
            <a:off x="2265519" y="367553"/>
            <a:ext cx="8081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Iterative Python Pipeline for Automated Modeling, Analysis, and</a:t>
            </a:r>
          </a:p>
          <a:p>
            <a:pPr algn="ctr"/>
            <a:r>
              <a:rPr lang="en-US" dirty="0">
                <a:latin typeface="Helvetica" pitchFamily="2" charset="0"/>
              </a:rPr>
              <a:t>Learning of Biological Circuits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68898-CAD9-EAAF-543B-C19291B9A146}"/>
              </a:ext>
            </a:extLst>
          </p:cNvPr>
          <p:cNvSpPr txBox="1">
            <a:spLocks/>
          </p:cNvSpPr>
          <p:nvPr/>
        </p:nvSpPr>
        <p:spPr>
          <a:xfrm>
            <a:off x="1614311" y="1152076"/>
            <a:ext cx="3914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Helvetica" pitchFamily="2" charset="0"/>
              </a:rPr>
              <a:t>1. White-box modeling: From abstract circuit description to chemical reactions using BioCRNpyler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C1282E-592D-A07A-13B1-3491CCC6C56D}"/>
              </a:ext>
            </a:extLst>
          </p:cNvPr>
          <p:cNvSpPr txBox="1">
            <a:spLocks/>
          </p:cNvSpPr>
          <p:nvPr/>
        </p:nvSpPr>
        <p:spPr>
          <a:xfrm>
            <a:off x="7344357" y="1172638"/>
            <a:ext cx="3299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Helvetica" pitchFamily="2" charset="0"/>
              </a:rPr>
              <a:t>2. Grey-box modeling: From SBML model to reduced ODE model using AutoReduce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3C47BA-6FBD-4D71-4414-5C68FEC2793F}"/>
              </a:ext>
            </a:extLst>
          </p:cNvPr>
          <p:cNvSpPr txBox="1">
            <a:spLocks/>
          </p:cNvSpPr>
          <p:nvPr/>
        </p:nvSpPr>
        <p:spPr>
          <a:xfrm>
            <a:off x="4300978" y="3691432"/>
            <a:ext cx="3488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Helvetica" pitchFamily="2" charset="0"/>
              </a:rPr>
              <a:t>3. Black-box modeling: Bayesian learning of model parameters using Bioscrape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3B2CDA-F8E7-70D7-FEDB-F16CAFFDB0DC}"/>
              </a:ext>
            </a:extLst>
          </p:cNvPr>
          <p:cNvGrpSpPr/>
          <p:nvPr/>
        </p:nvGrpSpPr>
        <p:grpSpPr>
          <a:xfrm>
            <a:off x="1677771" y="1665156"/>
            <a:ext cx="2144988" cy="716876"/>
            <a:chOff x="1473159" y="3323998"/>
            <a:chExt cx="1462889" cy="586323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CA2F027-BD45-4397-B3D3-F619C3504E45}"/>
                </a:ext>
              </a:extLst>
            </p:cNvPr>
            <p:cNvSpPr>
              <a:spLocks/>
            </p:cNvSpPr>
            <p:nvPr/>
          </p:nvSpPr>
          <p:spPr>
            <a:xfrm>
              <a:off x="1605916" y="3537102"/>
              <a:ext cx="1181823" cy="373219"/>
            </a:xfrm>
            <a:custGeom>
              <a:avLst/>
              <a:gdLst>
                <a:gd name="connsiteX0" fmla="*/ 0 w 1181823"/>
                <a:gd name="connsiteY0" fmla="*/ 186610 h 373219"/>
                <a:gd name="connsiteX1" fmla="*/ 590912 w 1181823"/>
                <a:gd name="connsiteY1" fmla="*/ 0 h 373219"/>
                <a:gd name="connsiteX2" fmla="*/ 1181824 w 1181823"/>
                <a:gd name="connsiteY2" fmla="*/ 186610 h 373219"/>
                <a:gd name="connsiteX3" fmla="*/ 590912 w 1181823"/>
                <a:gd name="connsiteY3" fmla="*/ 373220 h 373219"/>
                <a:gd name="connsiteX4" fmla="*/ 0 w 1181823"/>
                <a:gd name="connsiteY4" fmla="*/ 186610 h 37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23" h="373219" extrusionOk="0">
                  <a:moveTo>
                    <a:pt x="0" y="186610"/>
                  </a:moveTo>
                  <a:cubicBezTo>
                    <a:pt x="-36369" y="61114"/>
                    <a:pt x="219171" y="17035"/>
                    <a:pt x="590912" y="0"/>
                  </a:cubicBezTo>
                  <a:cubicBezTo>
                    <a:pt x="932634" y="3236"/>
                    <a:pt x="1175694" y="83743"/>
                    <a:pt x="1181824" y="186610"/>
                  </a:cubicBezTo>
                  <a:cubicBezTo>
                    <a:pt x="1177112" y="294273"/>
                    <a:pt x="915296" y="384097"/>
                    <a:pt x="590912" y="373220"/>
                  </a:cubicBezTo>
                  <a:cubicBezTo>
                    <a:pt x="252181" y="366447"/>
                    <a:pt x="6280" y="292672"/>
                    <a:pt x="0" y="186610"/>
                  </a:cubicBezTo>
                  <a:close/>
                </a:path>
              </a:pathLst>
            </a:custGeom>
            <a:noFill/>
            <a:ln w="47625" cap="sq" cmpd="dbl">
              <a:solidFill>
                <a:schemeClr val="accent6">
                  <a:lumMod val="50000"/>
                  <a:alpha val="52000"/>
                </a:schemeClr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0BBA9ED-2848-1BC5-D2E3-E66803C74875}"/>
                </a:ext>
              </a:extLst>
            </p:cNvPr>
            <p:cNvSpPr txBox="1">
              <a:spLocks/>
            </p:cNvSpPr>
            <p:nvPr/>
          </p:nvSpPr>
          <p:spPr>
            <a:xfrm>
              <a:off x="1473159" y="3323998"/>
              <a:ext cx="1462889" cy="20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Helvetica" pitchFamily="2" charset="0"/>
                </a:rPr>
                <a:t>Subsystem #1 and #2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DC24F0D5-BEEE-014E-E3BA-A2DAA5AAE258}"/>
                </a:ext>
              </a:extLst>
            </p:cNvPr>
            <p:cNvSpPr>
              <a:spLocks/>
            </p:cNvSpPr>
            <p:nvPr/>
          </p:nvSpPr>
          <p:spPr>
            <a:xfrm>
              <a:off x="2258326" y="3710352"/>
              <a:ext cx="415343" cy="71493"/>
            </a:xfrm>
            <a:prstGeom prst="roundRect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60DBE38-CADF-D38B-FBC2-DA3216A35082}"/>
                </a:ext>
              </a:extLst>
            </p:cNvPr>
            <p:cNvSpPr>
              <a:spLocks/>
            </p:cNvSpPr>
            <p:nvPr/>
          </p:nvSpPr>
          <p:spPr>
            <a:xfrm>
              <a:off x="2480794" y="3678054"/>
              <a:ext cx="191521" cy="3775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137" name="Rectangle: Top Corners Snipped 136">
              <a:extLst>
                <a:ext uri="{FF2B5EF4-FFF2-40B4-BE49-F238E27FC236}">
                  <a16:creationId xmlns:a16="http://schemas.microsoft.com/office/drawing/2014/main" id="{2E70DCEF-2011-0418-D61F-F81018ED923C}"/>
                </a:ext>
              </a:extLst>
            </p:cNvPr>
            <p:cNvSpPr>
              <a:spLocks/>
            </p:cNvSpPr>
            <p:nvPr/>
          </p:nvSpPr>
          <p:spPr>
            <a:xfrm>
              <a:off x="2401398" y="3681409"/>
              <a:ext cx="34875" cy="23595"/>
            </a:xfrm>
            <a:prstGeom prst="snip2Same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6DEF0F52-D3D8-5090-0890-13EE419CF3F2}"/>
                </a:ext>
              </a:extLst>
            </p:cNvPr>
            <p:cNvGrpSpPr/>
            <p:nvPr/>
          </p:nvGrpSpPr>
          <p:grpSpPr>
            <a:xfrm>
              <a:off x="2299415" y="3649054"/>
              <a:ext cx="147347" cy="61298"/>
              <a:chOff x="2750073" y="1474924"/>
              <a:chExt cx="150019" cy="108177"/>
            </a:xfrm>
          </p:grpSpPr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339D21BB-7D88-BB26-D5D8-A8BBEBB9C4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0073" y="1482406"/>
                <a:ext cx="150019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BAC6808-22E3-C74B-0608-87CD5311D2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0073" y="1474924"/>
                <a:ext cx="0" cy="1081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113CB17-D07F-4D6C-6901-968EC35EAA7A}"/>
                </a:ext>
              </a:extLst>
            </p:cNvPr>
            <p:cNvSpPr>
              <a:spLocks/>
            </p:cNvSpPr>
            <p:nvPr/>
          </p:nvSpPr>
          <p:spPr>
            <a:xfrm>
              <a:off x="1772097" y="3668836"/>
              <a:ext cx="415342" cy="75496"/>
            </a:xfrm>
            <a:prstGeom prst="roundRect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0" name="Rectangle: Top Corners Snipped 139">
              <a:extLst>
                <a:ext uri="{FF2B5EF4-FFF2-40B4-BE49-F238E27FC236}">
                  <a16:creationId xmlns:a16="http://schemas.microsoft.com/office/drawing/2014/main" id="{EE64C18D-8FD8-10E5-46A0-E489833F749B}"/>
                </a:ext>
              </a:extLst>
            </p:cNvPr>
            <p:cNvSpPr>
              <a:spLocks/>
            </p:cNvSpPr>
            <p:nvPr/>
          </p:nvSpPr>
          <p:spPr>
            <a:xfrm>
              <a:off x="1915168" y="3642213"/>
              <a:ext cx="34875" cy="22155"/>
            </a:xfrm>
            <a:prstGeom prst="snip2Same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B63E7E8-A2D7-B1AF-BA8A-B5932AE208E1}"/>
                </a:ext>
              </a:extLst>
            </p:cNvPr>
            <p:cNvSpPr>
              <a:spLocks/>
            </p:cNvSpPr>
            <p:nvPr/>
          </p:nvSpPr>
          <p:spPr>
            <a:xfrm>
              <a:off x="1984332" y="3627770"/>
              <a:ext cx="191521" cy="3775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C455A321-E954-A699-1BCE-E97FB13EF476}"/>
                </a:ext>
              </a:extLst>
            </p:cNvPr>
            <p:cNvGrpSpPr/>
            <p:nvPr/>
          </p:nvGrpSpPr>
          <p:grpSpPr>
            <a:xfrm>
              <a:off x="1804548" y="3613478"/>
              <a:ext cx="147370" cy="61298"/>
              <a:chOff x="2726523" y="1484526"/>
              <a:chExt cx="150042" cy="108177"/>
            </a:xfrm>
          </p:grpSpPr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3C5A7B37-E912-F55F-A574-36569C0B0C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546" y="1492009"/>
                <a:ext cx="150019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1FC788FC-AE8F-0B04-FD86-2F954EC100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523" y="1484526"/>
                <a:ext cx="0" cy="1081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8E1B46A-4338-0DC4-DB50-D3244E0E9076}"/>
              </a:ext>
            </a:extLst>
          </p:cNvPr>
          <p:cNvSpPr/>
          <p:nvPr/>
        </p:nvSpPr>
        <p:spPr>
          <a:xfrm>
            <a:off x="5375820" y="1250558"/>
            <a:ext cx="1518280" cy="489201"/>
          </a:xfrm>
          <a:custGeom>
            <a:avLst/>
            <a:gdLst>
              <a:gd name="connsiteX0" fmla="*/ 0 w 1518280"/>
              <a:gd name="connsiteY0" fmla="*/ 485123 h 489201"/>
              <a:gd name="connsiteX1" fmla="*/ 768396 w 1518280"/>
              <a:gd name="connsiteY1" fmla="*/ 0 h 489201"/>
              <a:gd name="connsiteX2" fmla="*/ 1518280 w 1518280"/>
              <a:gd name="connsiteY2" fmla="*/ 489201 h 48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8280" h="489201" extrusionOk="0">
                <a:moveTo>
                  <a:pt x="0" y="485123"/>
                </a:moveTo>
                <a:cubicBezTo>
                  <a:pt x="299110" y="263346"/>
                  <a:pt x="477246" y="29723"/>
                  <a:pt x="768396" y="0"/>
                </a:cubicBezTo>
                <a:cubicBezTo>
                  <a:pt x="1007486" y="46093"/>
                  <a:pt x="1218576" y="281010"/>
                  <a:pt x="1518280" y="489201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2008842088">
                  <a:custGeom>
                    <a:avLst/>
                    <a:gdLst>
                      <a:gd name="connsiteX0" fmla="*/ 0 w 866830"/>
                      <a:gd name="connsiteY0" fmla="*/ 628981 h 634267"/>
                      <a:gd name="connsiteX1" fmla="*/ 438700 w 866830"/>
                      <a:gd name="connsiteY1" fmla="*/ 1 h 634267"/>
                      <a:gd name="connsiteX2" fmla="*/ 866830 w 866830"/>
                      <a:gd name="connsiteY2" fmla="*/ 634267 h 6342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66830" h="634267">
                        <a:moveTo>
                          <a:pt x="0" y="628981"/>
                        </a:moveTo>
                        <a:cubicBezTo>
                          <a:pt x="147114" y="314050"/>
                          <a:pt x="294228" y="-880"/>
                          <a:pt x="438700" y="1"/>
                        </a:cubicBezTo>
                        <a:cubicBezTo>
                          <a:pt x="583172" y="882"/>
                          <a:pt x="725001" y="317574"/>
                          <a:pt x="866830" y="634267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D9A8468-B443-D7A7-EBA5-01B2E519934B}"/>
              </a:ext>
            </a:extLst>
          </p:cNvPr>
          <p:cNvSpPr>
            <a:spLocks/>
          </p:cNvSpPr>
          <p:nvPr/>
        </p:nvSpPr>
        <p:spPr>
          <a:xfrm>
            <a:off x="2889284" y="4151608"/>
            <a:ext cx="6653628" cy="190535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15328B-A91C-E71B-14DB-37DC5D464CDF}"/>
              </a:ext>
            </a:extLst>
          </p:cNvPr>
          <p:cNvSpPr/>
          <p:nvPr/>
        </p:nvSpPr>
        <p:spPr>
          <a:xfrm>
            <a:off x="8970591" y="3538097"/>
            <a:ext cx="722709" cy="945043"/>
          </a:xfrm>
          <a:custGeom>
            <a:avLst/>
            <a:gdLst>
              <a:gd name="connsiteX0" fmla="*/ 264028 w 722709"/>
              <a:gd name="connsiteY0" fmla="*/ 0 h 945043"/>
              <a:gd name="connsiteX1" fmla="*/ 717617 w 722709"/>
              <a:gd name="connsiteY1" fmla="*/ 588026 h 945043"/>
              <a:gd name="connsiteX2" fmla="*/ 0 w 722709"/>
              <a:gd name="connsiteY2" fmla="*/ 945043 h 94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2709" h="945043" extrusionOk="0">
                <a:moveTo>
                  <a:pt x="264028" y="0"/>
                </a:moveTo>
                <a:cubicBezTo>
                  <a:pt x="516255" y="205035"/>
                  <a:pt x="745085" y="443829"/>
                  <a:pt x="717617" y="588026"/>
                </a:cubicBezTo>
                <a:cubicBezTo>
                  <a:pt x="650800" y="736915"/>
                  <a:pt x="127845" y="880072"/>
                  <a:pt x="0" y="945043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1254197677">
                  <a:custGeom>
                    <a:avLst/>
                    <a:gdLst>
                      <a:gd name="connsiteX0" fmla="*/ 206136 w 564243"/>
                      <a:gd name="connsiteY0" fmla="*/ 0 h 713549"/>
                      <a:gd name="connsiteX1" fmla="*/ 560268 w 564243"/>
                      <a:gd name="connsiteY1" fmla="*/ 443986 h 713549"/>
                      <a:gd name="connsiteX2" fmla="*/ 0 w 564243"/>
                      <a:gd name="connsiteY2" fmla="*/ 713549 h 7135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64243" h="713549">
                        <a:moveTo>
                          <a:pt x="206136" y="0"/>
                        </a:moveTo>
                        <a:cubicBezTo>
                          <a:pt x="400380" y="162530"/>
                          <a:pt x="594624" y="325061"/>
                          <a:pt x="560268" y="443986"/>
                        </a:cubicBezTo>
                        <a:cubicBezTo>
                          <a:pt x="525912" y="562911"/>
                          <a:pt x="96902" y="665979"/>
                          <a:pt x="0" y="713549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D70A43F-C2E2-A986-4751-B61C63FAC082}"/>
              </a:ext>
            </a:extLst>
          </p:cNvPr>
          <p:cNvSpPr/>
          <p:nvPr/>
        </p:nvSpPr>
        <p:spPr>
          <a:xfrm rot="8224249">
            <a:off x="2429661" y="3568111"/>
            <a:ext cx="720413" cy="866072"/>
          </a:xfrm>
          <a:custGeom>
            <a:avLst/>
            <a:gdLst>
              <a:gd name="connsiteX0" fmla="*/ 263189 w 720413"/>
              <a:gd name="connsiteY0" fmla="*/ 0 h 866072"/>
              <a:gd name="connsiteX1" fmla="*/ 715337 w 720413"/>
              <a:gd name="connsiteY1" fmla="*/ 538889 h 866072"/>
              <a:gd name="connsiteX2" fmla="*/ 0 w 720413"/>
              <a:gd name="connsiteY2" fmla="*/ 866072 h 86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413" h="866072" extrusionOk="0">
                <a:moveTo>
                  <a:pt x="263189" y="0"/>
                </a:moveTo>
                <a:cubicBezTo>
                  <a:pt x="513880" y="189273"/>
                  <a:pt x="755772" y="397304"/>
                  <a:pt x="715337" y="538889"/>
                </a:cubicBezTo>
                <a:cubicBezTo>
                  <a:pt x="652288" y="675985"/>
                  <a:pt x="133825" y="803000"/>
                  <a:pt x="0" y="866072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1254197677">
                  <a:custGeom>
                    <a:avLst/>
                    <a:gdLst>
                      <a:gd name="connsiteX0" fmla="*/ 206136 w 564243"/>
                      <a:gd name="connsiteY0" fmla="*/ 0 h 713549"/>
                      <a:gd name="connsiteX1" fmla="*/ 560268 w 564243"/>
                      <a:gd name="connsiteY1" fmla="*/ 443986 h 713549"/>
                      <a:gd name="connsiteX2" fmla="*/ 0 w 564243"/>
                      <a:gd name="connsiteY2" fmla="*/ 713549 h 7135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64243" h="713549">
                        <a:moveTo>
                          <a:pt x="206136" y="0"/>
                        </a:moveTo>
                        <a:cubicBezTo>
                          <a:pt x="400380" y="162530"/>
                          <a:pt x="594624" y="325061"/>
                          <a:pt x="560268" y="443986"/>
                        </a:cubicBezTo>
                        <a:cubicBezTo>
                          <a:pt x="525912" y="562911"/>
                          <a:pt x="96902" y="665979"/>
                          <a:pt x="0" y="713549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B9AE47E-28D9-19F0-0E69-7D0445A1B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62217" y="2158940"/>
            <a:ext cx="1278985" cy="89531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71E8A94-79C7-293F-A687-C5A6DAD51F12}"/>
              </a:ext>
            </a:extLst>
          </p:cNvPr>
          <p:cNvGrpSpPr/>
          <p:nvPr/>
        </p:nvGrpSpPr>
        <p:grpSpPr>
          <a:xfrm>
            <a:off x="4843301" y="2940011"/>
            <a:ext cx="563626" cy="456322"/>
            <a:chOff x="2186562" y="3436316"/>
            <a:chExt cx="550851" cy="547036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8FD7318-0F1D-1E3D-81E9-4D295D6EB554}"/>
                </a:ext>
              </a:extLst>
            </p:cNvPr>
            <p:cNvSpPr/>
            <p:nvPr/>
          </p:nvSpPr>
          <p:spPr>
            <a:xfrm>
              <a:off x="2186562" y="3541007"/>
              <a:ext cx="117943" cy="1146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FE42D5F-591C-5476-A976-8B5C7B833718}"/>
                </a:ext>
              </a:extLst>
            </p:cNvPr>
            <p:cNvSpPr/>
            <p:nvPr/>
          </p:nvSpPr>
          <p:spPr>
            <a:xfrm>
              <a:off x="2382986" y="3868714"/>
              <a:ext cx="117943" cy="11463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73DF061-D63C-FEF7-1483-A121C9C31840}"/>
                </a:ext>
              </a:extLst>
            </p:cNvPr>
            <p:cNvSpPr/>
            <p:nvPr/>
          </p:nvSpPr>
          <p:spPr>
            <a:xfrm>
              <a:off x="2494649" y="3436316"/>
              <a:ext cx="117943" cy="11463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8BDBB010-F1EF-6B12-A9FC-5039168EFE5C}"/>
                </a:ext>
              </a:extLst>
            </p:cNvPr>
            <p:cNvSpPr/>
            <p:nvPr/>
          </p:nvSpPr>
          <p:spPr>
            <a:xfrm>
              <a:off x="2619470" y="3702922"/>
              <a:ext cx="117943" cy="11463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CC823F0-8C7A-AC5E-C376-90A1AA35E245}"/>
                </a:ext>
              </a:extLst>
            </p:cNvPr>
            <p:cNvCxnSpPr>
              <a:cxnSpLocks/>
              <a:endCxn id="128" idx="5"/>
            </p:cNvCxnSpPr>
            <p:nvPr/>
          </p:nvCxnSpPr>
          <p:spPr>
            <a:xfrm flipH="1" flipV="1">
              <a:off x="2595320" y="3534166"/>
              <a:ext cx="59670" cy="166117"/>
            </a:xfrm>
            <a:prstGeom prst="straightConnector1">
              <a:avLst/>
            </a:prstGeom>
            <a:ln w="9525"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C83D0488-B831-3EB6-1D2D-F2B81F4369B3}"/>
                </a:ext>
              </a:extLst>
            </p:cNvPr>
            <p:cNvCxnSpPr>
              <a:cxnSpLocks/>
              <a:stCxn id="126" idx="5"/>
              <a:endCxn id="127" idx="1"/>
            </p:cNvCxnSpPr>
            <p:nvPr/>
          </p:nvCxnSpPr>
          <p:spPr>
            <a:xfrm>
              <a:off x="2287233" y="3638857"/>
              <a:ext cx="113025" cy="246645"/>
            </a:xfrm>
            <a:prstGeom prst="straightConnector1">
              <a:avLst/>
            </a:prstGeom>
            <a:ln w="9525"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943E7FDB-1B8C-BDBA-DF47-7AA27B7C8AAB}"/>
                </a:ext>
              </a:extLst>
            </p:cNvPr>
            <p:cNvCxnSpPr>
              <a:cxnSpLocks/>
              <a:endCxn id="128" idx="2"/>
            </p:cNvCxnSpPr>
            <p:nvPr/>
          </p:nvCxnSpPr>
          <p:spPr>
            <a:xfrm flipV="1">
              <a:off x="2311232" y="3493635"/>
              <a:ext cx="183417" cy="79638"/>
            </a:xfrm>
            <a:prstGeom prst="straightConnector1">
              <a:avLst/>
            </a:prstGeom>
            <a:ln w="9525"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7E6552-DC38-B419-1B12-F7D7B682E83F}"/>
              </a:ext>
            </a:extLst>
          </p:cNvPr>
          <p:cNvCxnSpPr/>
          <p:nvPr/>
        </p:nvCxnSpPr>
        <p:spPr>
          <a:xfrm>
            <a:off x="3822759" y="3126582"/>
            <a:ext cx="475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93F86D3-2EB9-4E27-BC41-704AF4A43F71}"/>
              </a:ext>
            </a:extLst>
          </p:cNvPr>
          <p:cNvSpPr txBox="1">
            <a:spLocks/>
          </p:cNvSpPr>
          <p:nvPr/>
        </p:nvSpPr>
        <p:spPr>
          <a:xfrm>
            <a:off x="4638451" y="2656878"/>
            <a:ext cx="9763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CRN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0A60CB-B3F1-5BB1-082B-7BFEF5C84A16}"/>
              </a:ext>
            </a:extLst>
          </p:cNvPr>
          <p:cNvGrpSpPr/>
          <p:nvPr/>
        </p:nvGrpSpPr>
        <p:grpSpPr>
          <a:xfrm>
            <a:off x="1789447" y="2610691"/>
            <a:ext cx="1666382" cy="688382"/>
            <a:chOff x="70933" y="2453006"/>
            <a:chExt cx="1136478" cy="563018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ECA88BF-7B55-52E6-4EAF-338C2E1F8B18}"/>
                </a:ext>
              </a:extLst>
            </p:cNvPr>
            <p:cNvGrpSpPr/>
            <p:nvPr/>
          </p:nvGrpSpPr>
          <p:grpSpPr>
            <a:xfrm>
              <a:off x="70933" y="2453006"/>
              <a:ext cx="1136478" cy="563018"/>
              <a:chOff x="3819611" y="744444"/>
              <a:chExt cx="1749467" cy="864257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02672292-3086-F3B1-F4D3-4E528C989C0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02561" y="1081084"/>
                <a:ext cx="1317901" cy="527617"/>
              </a:xfrm>
              <a:custGeom>
                <a:avLst/>
                <a:gdLst>
                  <a:gd name="connsiteX0" fmla="*/ 0 w 1317901"/>
                  <a:gd name="connsiteY0" fmla="*/ 263809 h 527617"/>
                  <a:gd name="connsiteX1" fmla="*/ 658951 w 1317901"/>
                  <a:gd name="connsiteY1" fmla="*/ 0 h 527617"/>
                  <a:gd name="connsiteX2" fmla="*/ 1317902 w 1317901"/>
                  <a:gd name="connsiteY2" fmla="*/ 263809 h 527617"/>
                  <a:gd name="connsiteX3" fmla="*/ 658951 w 1317901"/>
                  <a:gd name="connsiteY3" fmla="*/ 527618 h 527617"/>
                  <a:gd name="connsiteX4" fmla="*/ 0 w 1317901"/>
                  <a:gd name="connsiteY4" fmla="*/ 263809 h 52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7901" h="527617" extrusionOk="0">
                    <a:moveTo>
                      <a:pt x="0" y="263809"/>
                    </a:moveTo>
                    <a:cubicBezTo>
                      <a:pt x="-19408" y="106140"/>
                      <a:pt x="285253" y="3667"/>
                      <a:pt x="658951" y="0"/>
                    </a:cubicBezTo>
                    <a:cubicBezTo>
                      <a:pt x="1051212" y="5964"/>
                      <a:pt x="1309155" y="118389"/>
                      <a:pt x="1317902" y="263809"/>
                    </a:cubicBezTo>
                    <a:cubicBezTo>
                      <a:pt x="1276260" y="450172"/>
                      <a:pt x="1018110" y="553985"/>
                      <a:pt x="658951" y="527618"/>
                    </a:cubicBezTo>
                    <a:cubicBezTo>
                      <a:pt x="289188" y="524426"/>
                      <a:pt x="20196" y="419157"/>
                      <a:pt x="0" y="263809"/>
                    </a:cubicBezTo>
                    <a:close/>
                  </a:path>
                </a:pathLst>
              </a:custGeom>
              <a:noFill/>
              <a:ln w="47625" cap="sq" cmpd="dbl">
                <a:solidFill>
                  <a:schemeClr val="accent6">
                    <a:lumMod val="50000"/>
                    <a:alpha val="52000"/>
                  </a:schemeClr>
                </a:solidFill>
                <a:beve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ellipse">
                        <a:avLst/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C763240-597D-7023-03B8-E578A7C7A0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9611" y="744444"/>
                <a:ext cx="1749467" cy="318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Helvetica" pitchFamily="2" charset="0"/>
                  </a:rPr>
                  <a:t>Subsystem #1</a:t>
                </a:r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7F4B6C9D-4B02-2B43-C19C-F2B2AD9D745E}"/>
                  </a:ext>
                </a:extLst>
              </p:cNvPr>
              <p:cNvGrpSpPr/>
              <p:nvPr/>
            </p:nvGrpSpPr>
            <p:grpSpPr>
              <a:xfrm>
                <a:off x="4329368" y="1213482"/>
                <a:ext cx="686534" cy="224142"/>
                <a:chOff x="4570218" y="1257570"/>
                <a:chExt cx="686534" cy="224142"/>
              </a:xfrm>
            </p:grpSpPr>
            <p:sp>
              <p:nvSpPr>
                <p:cNvPr id="123" name="Rectangle: Rounded Corners 122">
                  <a:extLst>
                    <a:ext uri="{FF2B5EF4-FFF2-40B4-BE49-F238E27FC236}">
                      <a16:creationId xmlns:a16="http://schemas.microsoft.com/office/drawing/2014/main" id="{10F0B1C0-D236-55B5-804F-FFE5CB8CA92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570218" y="1370190"/>
                  <a:ext cx="686532" cy="111522"/>
                </a:xfrm>
                <a:prstGeom prst="roundRect">
                  <a:avLst/>
                </a:prstGeom>
                <a:noFill/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24" name="Rectangle: Top Corners Snipped 123">
                  <a:extLst>
                    <a:ext uri="{FF2B5EF4-FFF2-40B4-BE49-F238E27FC236}">
                      <a16:creationId xmlns:a16="http://schemas.microsoft.com/office/drawing/2014/main" id="{D9B27C4F-7707-FA4A-6B59-D495EE50538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802128" y="1309052"/>
                  <a:ext cx="49947" cy="42243"/>
                </a:xfrm>
                <a:prstGeom prst="snip2Same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3C699213-3C29-7A6A-9395-19CE7281411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886872" y="1257570"/>
                  <a:ext cx="369880" cy="91849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  <a:latin typeface="Helvetica" pitchFamily="2" charset="0"/>
                  </a:endParaRPr>
                </a:p>
              </p:txBody>
            </p:sp>
          </p:grpSp>
        </p:grp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174580F9-E624-78FA-45BF-A739001B9362}"/>
                </a:ext>
              </a:extLst>
            </p:cNvPr>
            <p:cNvCxnSpPr>
              <a:cxnSpLocks/>
            </p:cNvCxnSpPr>
            <p:nvPr/>
          </p:nvCxnSpPr>
          <p:spPr>
            <a:xfrm>
              <a:off x="437832" y="2766594"/>
              <a:ext cx="14734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AA6E9A3-32E4-802A-DD82-5BB24454290D}"/>
                </a:ext>
              </a:extLst>
            </p:cNvPr>
            <p:cNvCxnSpPr>
              <a:cxnSpLocks/>
            </p:cNvCxnSpPr>
            <p:nvPr/>
          </p:nvCxnSpPr>
          <p:spPr>
            <a:xfrm>
              <a:off x="437832" y="2762354"/>
              <a:ext cx="0" cy="61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Arrow: Down 26">
            <a:extLst>
              <a:ext uri="{FF2B5EF4-FFF2-40B4-BE49-F238E27FC236}">
                <a16:creationId xmlns:a16="http://schemas.microsoft.com/office/drawing/2014/main" id="{F996BD69-DBA8-2C73-0B4A-CF89A12C8220}"/>
              </a:ext>
            </a:extLst>
          </p:cNvPr>
          <p:cNvSpPr/>
          <p:nvPr/>
        </p:nvSpPr>
        <p:spPr>
          <a:xfrm rot="10800000">
            <a:off x="1444174" y="1767223"/>
            <a:ext cx="124568" cy="1687894"/>
          </a:xfrm>
          <a:prstGeom prst="downArrow">
            <a:avLst>
              <a:gd name="adj1" fmla="val 33449"/>
              <a:gd name="adj2" fmla="val 8783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FA7CFD-CA7E-D30C-A5E2-2D88562A498C}"/>
              </a:ext>
            </a:extLst>
          </p:cNvPr>
          <p:cNvCxnSpPr/>
          <p:nvPr/>
        </p:nvCxnSpPr>
        <p:spPr>
          <a:xfrm>
            <a:off x="3822759" y="2123294"/>
            <a:ext cx="475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50DC16-7D55-7D8A-29C1-38FFC945CB91}"/>
              </a:ext>
            </a:extLst>
          </p:cNvPr>
          <p:cNvGrpSpPr/>
          <p:nvPr/>
        </p:nvGrpSpPr>
        <p:grpSpPr>
          <a:xfrm>
            <a:off x="4725476" y="1922222"/>
            <a:ext cx="563626" cy="456322"/>
            <a:chOff x="2186562" y="3436316"/>
            <a:chExt cx="550851" cy="547036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C22287D-EC75-B6B4-96A3-4A83A4B74C19}"/>
                </a:ext>
              </a:extLst>
            </p:cNvPr>
            <p:cNvSpPr/>
            <p:nvPr/>
          </p:nvSpPr>
          <p:spPr>
            <a:xfrm>
              <a:off x="2186562" y="3541007"/>
              <a:ext cx="117943" cy="1146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E7378ECF-B22D-0A53-F85D-E72C694EB534}"/>
                </a:ext>
              </a:extLst>
            </p:cNvPr>
            <p:cNvSpPr/>
            <p:nvPr/>
          </p:nvSpPr>
          <p:spPr>
            <a:xfrm>
              <a:off x="2382986" y="3868714"/>
              <a:ext cx="117943" cy="11463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8305FCD-506C-A567-6B42-C224A37B6722}"/>
                </a:ext>
              </a:extLst>
            </p:cNvPr>
            <p:cNvSpPr/>
            <p:nvPr/>
          </p:nvSpPr>
          <p:spPr>
            <a:xfrm>
              <a:off x="2494649" y="3436316"/>
              <a:ext cx="117943" cy="11463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124B897-9767-8512-27DE-0127D685DC4D}"/>
                </a:ext>
              </a:extLst>
            </p:cNvPr>
            <p:cNvSpPr/>
            <p:nvPr/>
          </p:nvSpPr>
          <p:spPr>
            <a:xfrm>
              <a:off x="2619470" y="3702922"/>
              <a:ext cx="117943" cy="11463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6A5EE0BA-078E-3C3C-AFCA-A120E340548C}"/>
                </a:ext>
              </a:extLst>
            </p:cNvPr>
            <p:cNvCxnSpPr>
              <a:cxnSpLocks/>
              <a:stCxn id="111" idx="5"/>
              <a:endCxn id="112" idx="1"/>
            </p:cNvCxnSpPr>
            <p:nvPr/>
          </p:nvCxnSpPr>
          <p:spPr>
            <a:xfrm>
              <a:off x="2287233" y="3638857"/>
              <a:ext cx="113025" cy="246645"/>
            </a:xfrm>
            <a:prstGeom prst="straightConnector1">
              <a:avLst/>
            </a:prstGeom>
            <a:ln w="9525"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E7FD346-A6B0-6108-81DD-1F84A16C56F3}"/>
                </a:ext>
              </a:extLst>
            </p:cNvPr>
            <p:cNvCxnSpPr>
              <a:cxnSpLocks/>
              <a:endCxn id="113" idx="2"/>
            </p:cNvCxnSpPr>
            <p:nvPr/>
          </p:nvCxnSpPr>
          <p:spPr>
            <a:xfrm flipV="1">
              <a:off x="2311232" y="3493635"/>
              <a:ext cx="183417" cy="79638"/>
            </a:xfrm>
            <a:prstGeom prst="straightConnector1">
              <a:avLst/>
            </a:prstGeom>
            <a:ln w="9525"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FF88969-C6A7-56A3-0E9E-3A327340F30C}"/>
              </a:ext>
            </a:extLst>
          </p:cNvPr>
          <p:cNvSpPr txBox="1">
            <a:spLocks/>
          </p:cNvSpPr>
          <p:nvPr/>
        </p:nvSpPr>
        <p:spPr>
          <a:xfrm>
            <a:off x="4630108" y="1654687"/>
            <a:ext cx="9763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CRN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A66347-C5E4-4879-C49D-C592EFC0BD34}"/>
              </a:ext>
            </a:extLst>
          </p:cNvPr>
          <p:cNvSpPr txBox="1">
            <a:spLocks/>
          </p:cNvSpPr>
          <p:nvPr/>
        </p:nvSpPr>
        <p:spPr>
          <a:xfrm rot="16200000">
            <a:off x="1121782" y="2969538"/>
            <a:ext cx="1104361" cy="25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Iteration #1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61BD91-458B-9BD8-DE0F-658A184C3E14}"/>
              </a:ext>
            </a:extLst>
          </p:cNvPr>
          <p:cNvSpPr txBox="1">
            <a:spLocks/>
          </p:cNvSpPr>
          <p:nvPr/>
        </p:nvSpPr>
        <p:spPr>
          <a:xfrm rot="16200000">
            <a:off x="1093751" y="2036066"/>
            <a:ext cx="1178241" cy="25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Iteration #2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747925D-2999-11B1-FB74-98BAAAF870CF}"/>
              </a:ext>
            </a:extLst>
          </p:cNvPr>
          <p:cNvGrpSpPr/>
          <p:nvPr/>
        </p:nvGrpSpPr>
        <p:grpSpPr>
          <a:xfrm>
            <a:off x="4939910" y="1982514"/>
            <a:ext cx="563626" cy="477133"/>
            <a:chOff x="2186562" y="3436316"/>
            <a:chExt cx="550851" cy="571984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5E8C26E-53AF-F514-8B8D-DFFF4572B774}"/>
                </a:ext>
              </a:extLst>
            </p:cNvPr>
            <p:cNvSpPr/>
            <p:nvPr/>
          </p:nvSpPr>
          <p:spPr>
            <a:xfrm>
              <a:off x="2186562" y="3541007"/>
              <a:ext cx="117943" cy="1146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6241FC6-D3F5-7CD2-149A-7338C35D9132}"/>
                </a:ext>
              </a:extLst>
            </p:cNvPr>
            <p:cNvSpPr/>
            <p:nvPr/>
          </p:nvSpPr>
          <p:spPr>
            <a:xfrm>
              <a:off x="2466842" y="3893661"/>
              <a:ext cx="117943" cy="11463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4627911-405C-39D5-79BC-B5B49D083BF6}"/>
                </a:ext>
              </a:extLst>
            </p:cNvPr>
            <p:cNvSpPr/>
            <p:nvPr/>
          </p:nvSpPr>
          <p:spPr>
            <a:xfrm>
              <a:off x="2494649" y="3436316"/>
              <a:ext cx="117943" cy="11463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8930C04-F6D5-E628-14A2-AAADA25F69A5}"/>
                </a:ext>
              </a:extLst>
            </p:cNvPr>
            <p:cNvSpPr/>
            <p:nvPr/>
          </p:nvSpPr>
          <p:spPr>
            <a:xfrm>
              <a:off x="2619470" y="3702922"/>
              <a:ext cx="117943" cy="11463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5145FD6-7D08-308C-7E58-D173807EE541}"/>
                </a:ext>
              </a:extLst>
            </p:cNvPr>
            <p:cNvCxnSpPr>
              <a:cxnSpLocks/>
              <a:endCxn id="106" idx="5"/>
            </p:cNvCxnSpPr>
            <p:nvPr/>
          </p:nvCxnSpPr>
          <p:spPr>
            <a:xfrm flipH="1" flipV="1">
              <a:off x="2595320" y="3534166"/>
              <a:ext cx="59670" cy="166117"/>
            </a:xfrm>
            <a:prstGeom prst="straightConnector1">
              <a:avLst/>
            </a:prstGeom>
            <a:ln w="9525"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90B6F60-70AB-3943-AD48-8158D031687B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2287233" y="3638857"/>
              <a:ext cx="196882" cy="271593"/>
            </a:xfrm>
            <a:prstGeom prst="straightConnector1">
              <a:avLst/>
            </a:prstGeom>
            <a:ln w="9525"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7BAA70E-C639-815E-9AA1-D08BB9C414CF}"/>
                </a:ext>
              </a:extLst>
            </p:cNvPr>
            <p:cNvCxnSpPr>
              <a:cxnSpLocks/>
              <a:endCxn id="106" idx="2"/>
            </p:cNvCxnSpPr>
            <p:nvPr/>
          </p:nvCxnSpPr>
          <p:spPr>
            <a:xfrm flipV="1">
              <a:off x="2311232" y="3493635"/>
              <a:ext cx="183417" cy="79638"/>
            </a:xfrm>
            <a:prstGeom prst="straightConnector1">
              <a:avLst/>
            </a:prstGeom>
            <a:ln w="9525"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B6833F-6890-4BAC-8115-A99651057E0E}"/>
              </a:ext>
            </a:extLst>
          </p:cNvPr>
          <p:cNvCxnSpPr>
            <a:cxnSpLocks/>
            <a:stCxn id="114" idx="4"/>
            <a:endCxn id="105" idx="1"/>
          </p:cNvCxnSpPr>
          <p:nvPr/>
        </p:nvCxnSpPr>
        <p:spPr>
          <a:xfrm>
            <a:off x="5228764" y="2240246"/>
            <a:ext cx="15600" cy="137777"/>
          </a:xfrm>
          <a:prstGeom prst="straightConnector1">
            <a:avLst/>
          </a:prstGeom>
          <a:ln w="9525">
            <a:headEnd type="none" w="lg" len="lg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025CFB4-1BF2-2827-82E0-72A441E0B33A}"/>
              </a:ext>
            </a:extLst>
          </p:cNvPr>
          <p:cNvSpPr txBox="1">
            <a:spLocks/>
          </p:cNvSpPr>
          <p:nvPr/>
        </p:nvSpPr>
        <p:spPr>
          <a:xfrm>
            <a:off x="8037295" y="1705774"/>
            <a:ext cx="16384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Quasi-steady state assumption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95C527-4171-E0D4-4C3E-E4AE2C920C02}"/>
              </a:ext>
            </a:extLst>
          </p:cNvPr>
          <p:cNvCxnSpPr>
            <a:cxnSpLocks/>
          </p:cNvCxnSpPr>
          <p:nvPr/>
        </p:nvCxnSpPr>
        <p:spPr>
          <a:xfrm>
            <a:off x="7967838" y="1854722"/>
            <a:ext cx="300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0D57F34-D06D-36E5-300B-2000A53191D6}"/>
              </a:ext>
            </a:extLst>
          </p:cNvPr>
          <p:cNvSpPr txBox="1">
            <a:spLocks/>
          </p:cNvSpPr>
          <p:nvPr/>
        </p:nvSpPr>
        <p:spPr>
          <a:xfrm>
            <a:off x="9657084" y="1662322"/>
            <a:ext cx="16019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Abstraction and species abundance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BAB395-540D-2D0E-DF7E-FEC2386AB641}"/>
              </a:ext>
            </a:extLst>
          </p:cNvPr>
          <p:cNvCxnSpPr>
            <a:cxnSpLocks/>
          </p:cNvCxnSpPr>
          <p:nvPr/>
        </p:nvCxnSpPr>
        <p:spPr>
          <a:xfrm>
            <a:off x="9462910" y="1873869"/>
            <a:ext cx="300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1F5409B-B7D3-4D30-4524-C2A7985848B8}"/>
              </a:ext>
            </a:extLst>
          </p:cNvPr>
          <p:cNvGrpSpPr/>
          <p:nvPr/>
        </p:nvGrpSpPr>
        <p:grpSpPr>
          <a:xfrm>
            <a:off x="6738800" y="2942086"/>
            <a:ext cx="563626" cy="368992"/>
            <a:chOff x="2186562" y="3541007"/>
            <a:chExt cx="550851" cy="442345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363B08F-5D2D-B98D-E7E0-F2A86A80378E}"/>
                </a:ext>
              </a:extLst>
            </p:cNvPr>
            <p:cNvSpPr/>
            <p:nvPr/>
          </p:nvSpPr>
          <p:spPr>
            <a:xfrm>
              <a:off x="2186562" y="3541007"/>
              <a:ext cx="117943" cy="1146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E64490C-C347-467E-FE2D-507298E94CF2}"/>
                </a:ext>
              </a:extLst>
            </p:cNvPr>
            <p:cNvSpPr/>
            <p:nvPr/>
          </p:nvSpPr>
          <p:spPr>
            <a:xfrm>
              <a:off x="2382986" y="3868714"/>
              <a:ext cx="117943" cy="11463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02988AA-1C0C-403A-90D2-7415C477A01D}"/>
                </a:ext>
              </a:extLst>
            </p:cNvPr>
            <p:cNvSpPr/>
            <p:nvPr/>
          </p:nvSpPr>
          <p:spPr>
            <a:xfrm>
              <a:off x="2619470" y="3702922"/>
              <a:ext cx="117943" cy="11463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313DA77-6A15-E52B-D2FC-E0FA9F431182}"/>
                </a:ext>
              </a:extLst>
            </p:cNvPr>
            <p:cNvCxnSpPr>
              <a:cxnSpLocks/>
              <a:stCxn id="99" idx="5"/>
              <a:endCxn id="100" idx="1"/>
            </p:cNvCxnSpPr>
            <p:nvPr/>
          </p:nvCxnSpPr>
          <p:spPr>
            <a:xfrm>
              <a:off x="2287233" y="3638857"/>
              <a:ext cx="113025" cy="246645"/>
            </a:xfrm>
            <a:prstGeom prst="straightConnector1">
              <a:avLst/>
            </a:prstGeom>
            <a:ln w="9525"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BF226BD-7AA3-DE34-97F4-5B4FD9882EFF}"/>
                </a:ext>
              </a:extLst>
            </p:cNvPr>
            <p:cNvCxnSpPr>
              <a:cxnSpLocks/>
              <a:stCxn id="99" idx="5"/>
              <a:endCxn id="101" idx="2"/>
            </p:cNvCxnSpPr>
            <p:nvPr/>
          </p:nvCxnSpPr>
          <p:spPr>
            <a:xfrm>
              <a:off x="2287233" y="3638857"/>
              <a:ext cx="332237" cy="121385"/>
            </a:xfrm>
            <a:prstGeom prst="straightConnector1">
              <a:avLst/>
            </a:prstGeom>
            <a:ln w="9525"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78EDAA5-71CC-7D40-D074-6E978952A768}"/>
              </a:ext>
            </a:extLst>
          </p:cNvPr>
          <p:cNvGrpSpPr/>
          <p:nvPr/>
        </p:nvGrpSpPr>
        <p:grpSpPr>
          <a:xfrm>
            <a:off x="6622745" y="2005851"/>
            <a:ext cx="778064" cy="537426"/>
            <a:chOff x="3679258" y="1722328"/>
            <a:chExt cx="530642" cy="439553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0CA2FE4-0B38-7766-DDD5-0D2EE5862D55}"/>
                </a:ext>
              </a:extLst>
            </p:cNvPr>
            <p:cNvGrpSpPr/>
            <p:nvPr/>
          </p:nvGrpSpPr>
          <p:grpSpPr>
            <a:xfrm>
              <a:off x="3679258" y="1722328"/>
              <a:ext cx="297292" cy="373219"/>
              <a:chOff x="2186562" y="3436316"/>
              <a:chExt cx="426030" cy="547036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1C4DBCA6-C74B-6271-21E8-DEF598456981}"/>
                  </a:ext>
                </a:extLst>
              </p:cNvPr>
              <p:cNvSpPr/>
              <p:nvPr/>
            </p:nvSpPr>
            <p:spPr>
              <a:xfrm>
                <a:off x="2186562" y="3541007"/>
                <a:ext cx="117943" cy="11463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12F078A-5E72-E463-EB04-1812471FEDCA}"/>
                  </a:ext>
                </a:extLst>
              </p:cNvPr>
              <p:cNvSpPr/>
              <p:nvPr/>
            </p:nvSpPr>
            <p:spPr>
              <a:xfrm>
                <a:off x="2382986" y="3868714"/>
                <a:ext cx="117943" cy="114638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8111DE22-09DA-79C0-E954-AA3180DF2B0B}"/>
                  </a:ext>
                </a:extLst>
              </p:cNvPr>
              <p:cNvSpPr/>
              <p:nvPr/>
            </p:nvSpPr>
            <p:spPr>
              <a:xfrm>
                <a:off x="2494649" y="3436316"/>
                <a:ext cx="117943" cy="11463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6285AFAB-64E6-5A42-F258-A81E97A560F0}"/>
                  </a:ext>
                </a:extLst>
              </p:cNvPr>
              <p:cNvCxnSpPr>
                <a:cxnSpLocks/>
                <a:stCxn id="94" idx="5"/>
                <a:endCxn id="95" idx="1"/>
              </p:cNvCxnSpPr>
              <p:nvPr/>
            </p:nvCxnSpPr>
            <p:spPr>
              <a:xfrm>
                <a:off x="2287233" y="3638857"/>
                <a:ext cx="113025" cy="246645"/>
              </a:xfrm>
              <a:prstGeom prst="straightConnector1">
                <a:avLst/>
              </a:prstGeom>
              <a:ln w="9525">
                <a:headEnd type="none" w="lg" len="lg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E889D81B-C1FF-0B58-3524-29B0F9931CEB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V="1">
                <a:off x="2311232" y="3493635"/>
                <a:ext cx="183417" cy="79638"/>
              </a:xfrm>
              <a:prstGeom prst="straightConnector1">
                <a:avLst/>
              </a:prstGeom>
              <a:ln w="9525">
                <a:headEnd type="none" w="lg" len="lg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037CAC23-E548-2405-6183-8945C429326E}"/>
                </a:ext>
              </a:extLst>
            </p:cNvPr>
            <p:cNvGrpSpPr/>
            <p:nvPr/>
          </p:nvGrpSpPr>
          <p:grpSpPr>
            <a:xfrm>
              <a:off x="3825505" y="1843067"/>
              <a:ext cx="384395" cy="318814"/>
              <a:chOff x="2186562" y="3541007"/>
              <a:chExt cx="550851" cy="467293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9A72E45-083C-29CB-F93E-CB7FF96393E9}"/>
                  </a:ext>
                </a:extLst>
              </p:cNvPr>
              <p:cNvSpPr/>
              <p:nvPr/>
            </p:nvSpPr>
            <p:spPr>
              <a:xfrm>
                <a:off x="2186562" y="3541007"/>
                <a:ext cx="117943" cy="11463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86428641-02A3-233D-B763-CBC7A2116CC1}"/>
                  </a:ext>
                </a:extLst>
              </p:cNvPr>
              <p:cNvSpPr/>
              <p:nvPr/>
            </p:nvSpPr>
            <p:spPr>
              <a:xfrm>
                <a:off x="2466842" y="3893661"/>
                <a:ext cx="117943" cy="11463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7C3BD53-B64F-B2A3-DEED-558C1BD0F427}"/>
                  </a:ext>
                </a:extLst>
              </p:cNvPr>
              <p:cNvSpPr/>
              <p:nvPr/>
            </p:nvSpPr>
            <p:spPr>
              <a:xfrm>
                <a:off x="2619470" y="3702922"/>
                <a:ext cx="117943" cy="11463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89EDB989-B589-4900-407C-14A0AC01FA47}"/>
                  </a:ext>
                </a:extLst>
              </p:cNvPr>
              <p:cNvCxnSpPr>
                <a:cxnSpLocks/>
                <a:stCxn id="89" idx="5"/>
                <a:endCxn id="90" idx="1"/>
              </p:cNvCxnSpPr>
              <p:nvPr/>
            </p:nvCxnSpPr>
            <p:spPr>
              <a:xfrm>
                <a:off x="2287233" y="3638857"/>
                <a:ext cx="196882" cy="271593"/>
              </a:xfrm>
              <a:prstGeom prst="straightConnector1">
                <a:avLst/>
              </a:prstGeom>
              <a:ln w="9525">
                <a:headEnd type="none" w="lg" len="lg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1D6E029D-630E-C9E5-B7F1-54E56B627CF3}"/>
                  </a:ext>
                </a:extLst>
              </p:cNvPr>
              <p:cNvCxnSpPr>
                <a:cxnSpLocks/>
                <a:stCxn id="89" idx="5"/>
                <a:endCxn id="91" idx="2"/>
              </p:cNvCxnSpPr>
              <p:nvPr/>
            </p:nvCxnSpPr>
            <p:spPr>
              <a:xfrm>
                <a:off x="2287233" y="3638857"/>
                <a:ext cx="332237" cy="121385"/>
              </a:xfrm>
              <a:prstGeom prst="straightConnector1">
                <a:avLst/>
              </a:prstGeom>
              <a:ln w="9525">
                <a:headEnd type="none" w="lg" len="lg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781CA0-C8DC-D8CB-706C-E2FE4DDF522A}"/>
              </a:ext>
            </a:extLst>
          </p:cNvPr>
          <p:cNvSpPr txBox="1">
            <a:spLocks/>
          </p:cNvSpPr>
          <p:nvPr/>
        </p:nvSpPr>
        <p:spPr>
          <a:xfrm>
            <a:off x="7600347" y="2343968"/>
            <a:ext cx="1994940" cy="6001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  <a:latin typeface="Helvetica" pitchFamily="2" charset="0"/>
              </a:rPr>
              <a:t>Automated Model Reduction with AutoReduce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C667BA-A852-F191-BFEB-BD7A2FE9114F}"/>
              </a:ext>
            </a:extLst>
          </p:cNvPr>
          <p:cNvSpPr txBox="1">
            <a:spLocks/>
          </p:cNvSpPr>
          <p:nvPr/>
        </p:nvSpPr>
        <p:spPr>
          <a:xfrm>
            <a:off x="8581096" y="3099573"/>
            <a:ext cx="28175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Minimal mathematical model for parameter identification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BF4DA6-FA49-A0AA-F587-736B382D5D60}"/>
              </a:ext>
            </a:extLst>
          </p:cNvPr>
          <p:cNvSpPr txBox="1">
            <a:spLocks/>
          </p:cNvSpPr>
          <p:nvPr/>
        </p:nvSpPr>
        <p:spPr>
          <a:xfrm>
            <a:off x="7254712" y="4314756"/>
            <a:ext cx="1720066" cy="26161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  <a:latin typeface="Helvetica" pitchFamily="2" charset="0"/>
              </a:rPr>
              <a:t>Mathematical model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4C618A-8502-0AF4-0A70-74ECF1107C23}"/>
              </a:ext>
            </a:extLst>
          </p:cNvPr>
          <p:cNvSpPr txBox="1">
            <a:spLocks/>
          </p:cNvSpPr>
          <p:nvPr/>
        </p:nvSpPr>
        <p:spPr>
          <a:xfrm>
            <a:off x="7258189" y="5519865"/>
            <a:ext cx="1713112" cy="26161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  <a:latin typeface="Helvetica" pitchFamily="2" charset="0"/>
              </a:rPr>
              <a:t>Experimental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198783-14A1-91C5-82BB-97FA487BCD9B}"/>
              </a:ext>
            </a:extLst>
          </p:cNvPr>
          <p:cNvSpPr txBox="1">
            <a:spLocks/>
          </p:cNvSpPr>
          <p:nvPr/>
        </p:nvSpPr>
        <p:spPr>
          <a:xfrm>
            <a:off x="5928112" y="4914915"/>
            <a:ext cx="1713112" cy="26161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  <a:latin typeface="Helvetica" pitchFamily="2" charset="0"/>
              </a:rPr>
              <a:t>Bioscrape Inference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A4631E5-BB92-316F-3E04-92FB63DD5CD7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7616035" y="4576366"/>
            <a:ext cx="498712" cy="35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F49025-9BFA-2D3E-CF46-D2AB3BB23585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7641224" y="5157185"/>
            <a:ext cx="473521" cy="362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C737CB6-273D-B7DF-6283-DDAA6729831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783705" y="4926629"/>
            <a:ext cx="2899" cy="30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9739F28-DD4A-D4D5-FAD4-0307F8196F66}"/>
              </a:ext>
            </a:extLst>
          </p:cNvPr>
          <p:cNvSpPr txBox="1">
            <a:spLocks/>
          </p:cNvSpPr>
          <p:nvPr/>
        </p:nvSpPr>
        <p:spPr>
          <a:xfrm>
            <a:off x="3257601" y="2422315"/>
            <a:ext cx="1606257" cy="26161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  <a:latin typeface="Helvetica" pitchFamily="2" charset="0"/>
              </a:rPr>
              <a:t>BioCRNpyler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25FC2D8-EC16-FDC6-425D-10C860815B45}"/>
              </a:ext>
            </a:extLst>
          </p:cNvPr>
          <p:cNvGrpSpPr/>
          <p:nvPr/>
        </p:nvGrpSpPr>
        <p:grpSpPr>
          <a:xfrm>
            <a:off x="3589112" y="4999000"/>
            <a:ext cx="1262310" cy="976007"/>
            <a:chOff x="5392782" y="5102687"/>
            <a:chExt cx="1062094" cy="1013349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31CBA89-2EA6-C45E-D5E9-74235E55C6D1}"/>
                </a:ext>
              </a:extLst>
            </p:cNvPr>
            <p:cNvGrpSpPr/>
            <p:nvPr/>
          </p:nvGrpSpPr>
          <p:grpSpPr>
            <a:xfrm>
              <a:off x="5392782" y="5351417"/>
              <a:ext cx="718457" cy="718457"/>
              <a:chOff x="5392782" y="5351417"/>
              <a:chExt cx="718457" cy="71845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BF89ADA-01BF-4A0F-E312-38522417F146}"/>
                  </a:ext>
                </a:extLst>
              </p:cNvPr>
              <p:cNvCxnSpPr/>
              <p:nvPr/>
            </p:nvCxnSpPr>
            <p:spPr>
              <a:xfrm>
                <a:off x="5599611" y="5351417"/>
                <a:ext cx="0" cy="71845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16ED3EC-4B0A-251E-A067-DE83B81AAAD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752011" y="5503817"/>
                <a:ext cx="0" cy="71845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8928918-00DF-043E-0EC2-E2D5EFCBAD4C}"/>
                </a:ext>
              </a:extLst>
            </p:cNvPr>
            <p:cNvSpPr/>
            <p:nvPr/>
          </p:nvSpPr>
          <p:spPr>
            <a:xfrm>
              <a:off x="5599611" y="5560895"/>
              <a:ext cx="449084" cy="299499"/>
            </a:xfrm>
            <a:custGeom>
              <a:avLst/>
              <a:gdLst>
                <a:gd name="connsiteX0" fmla="*/ 0 w 740228"/>
                <a:gd name="connsiteY0" fmla="*/ 416793 h 430563"/>
                <a:gd name="connsiteX1" fmla="*/ 200297 w 740228"/>
                <a:gd name="connsiteY1" fmla="*/ 399376 h 430563"/>
                <a:gd name="connsiteX2" fmla="*/ 287383 w 740228"/>
                <a:gd name="connsiteY2" fmla="*/ 164245 h 430563"/>
                <a:gd name="connsiteX3" fmla="*/ 330925 w 740228"/>
                <a:gd name="connsiteY3" fmla="*/ 37970 h 430563"/>
                <a:gd name="connsiteX4" fmla="*/ 418011 w 740228"/>
                <a:gd name="connsiteY4" fmla="*/ 7490 h 430563"/>
                <a:gd name="connsiteX5" fmla="*/ 500743 w 740228"/>
                <a:gd name="connsiteY5" fmla="*/ 159890 h 430563"/>
                <a:gd name="connsiteX6" fmla="*/ 592183 w 740228"/>
                <a:gd name="connsiteY6" fmla="*/ 395022 h 430563"/>
                <a:gd name="connsiteX7" fmla="*/ 740228 w 740228"/>
                <a:gd name="connsiteY7" fmla="*/ 425502 h 430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0228" h="430563">
                  <a:moveTo>
                    <a:pt x="0" y="416793"/>
                  </a:moveTo>
                  <a:cubicBezTo>
                    <a:pt x="76200" y="429130"/>
                    <a:pt x="152400" y="441467"/>
                    <a:pt x="200297" y="399376"/>
                  </a:cubicBezTo>
                  <a:cubicBezTo>
                    <a:pt x="248194" y="357285"/>
                    <a:pt x="265612" y="224479"/>
                    <a:pt x="287383" y="164245"/>
                  </a:cubicBezTo>
                  <a:cubicBezTo>
                    <a:pt x="309154" y="104011"/>
                    <a:pt x="309154" y="64096"/>
                    <a:pt x="330925" y="37970"/>
                  </a:cubicBezTo>
                  <a:cubicBezTo>
                    <a:pt x="352696" y="11844"/>
                    <a:pt x="389708" y="-12830"/>
                    <a:pt x="418011" y="7490"/>
                  </a:cubicBezTo>
                  <a:cubicBezTo>
                    <a:pt x="446314" y="27810"/>
                    <a:pt x="471714" y="95301"/>
                    <a:pt x="500743" y="159890"/>
                  </a:cubicBezTo>
                  <a:cubicBezTo>
                    <a:pt x="529772" y="224479"/>
                    <a:pt x="552269" y="350753"/>
                    <a:pt x="592183" y="395022"/>
                  </a:cubicBezTo>
                  <a:cubicBezTo>
                    <a:pt x="632097" y="439291"/>
                    <a:pt x="686162" y="432396"/>
                    <a:pt x="740228" y="42550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0E26688-4405-3232-528A-9B5D292FD57F}"/>
                </a:ext>
              </a:extLst>
            </p:cNvPr>
            <p:cNvSpPr txBox="1">
              <a:spLocks/>
            </p:cNvSpPr>
            <p:nvPr/>
          </p:nvSpPr>
          <p:spPr>
            <a:xfrm>
              <a:off x="5487838" y="5860394"/>
              <a:ext cx="967038" cy="255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Helvetica" pitchFamily="2" charset="0"/>
                </a:rPr>
                <a:t>S1: Param 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8B1FE51-69BD-4E7E-2E27-5E479019234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5082282" y="5418150"/>
              <a:ext cx="841241" cy="210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Helvetica" pitchFamily="2" charset="0"/>
                </a:rPr>
                <a:t>Probability</a:t>
              </a:r>
              <a:endParaRPr lang="en-US" sz="800" dirty="0">
                <a:latin typeface="Helvetica" pitchFamily="2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A3A9124-4C39-64B9-637E-F7006FFCFF06}"/>
              </a:ext>
            </a:extLst>
          </p:cNvPr>
          <p:cNvGrpSpPr/>
          <p:nvPr/>
        </p:nvGrpSpPr>
        <p:grpSpPr>
          <a:xfrm>
            <a:off x="4683825" y="5038954"/>
            <a:ext cx="1304408" cy="976008"/>
            <a:chOff x="2898262" y="7025985"/>
            <a:chExt cx="1097515" cy="101335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2AD2072-B94B-B3C0-DED6-F5BD99F95BBD}"/>
                </a:ext>
              </a:extLst>
            </p:cNvPr>
            <p:cNvGrpSpPr/>
            <p:nvPr/>
          </p:nvGrpSpPr>
          <p:grpSpPr>
            <a:xfrm>
              <a:off x="2898262" y="7025985"/>
              <a:ext cx="1097515" cy="1013350"/>
              <a:chOff x="5392782" y="5102685"/>
              <a:chExt cx="1097515" cy="1013350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23F58A8-A515-AED0-990F-8B780FD93A40}"/>
                  </a:ext>
                </a:extLst>
              </p:cNvPr>
              <p:cNvGrpSpPr/>
              <p:nvPr/>
            </p:nvGrpSpPr>
            <p:grpSpPr>
              <a:xfrm>
                <a:off x="5392782" y="5351417"/>
                <a:ext cx="718457" cy="718457"/>
                <a:chOff x="5392782" y="5351417"/>
                <a:chExt cx="718457" cy="718457"/>
              </a:xfrm>
            </p:grpSpPr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517E451E-D469-4D89-824C-537212104B04}"/>
                    </a:ext>
                  </a:extLst>
                </p:cNvPr>
                <p:cNvCxnSpPr/>
                <p:nvPr/>
              </p:nvCxnSpPr>
              <p:spPr>
                <a:xfrm>
                  <a:off x="5599611" y="5351417"/>
                  <a:ext cx="0" cy="71845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C3C8E66D-6C46-F8DB-CBD2-ADDBC759FE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752011" y="5503817"/>
                  <a:ext cx="0" cy="71845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E3EC543-30C5-2326-2BDB-E15B038A86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87840" y="5860394"/>
                <a:ext cx="1002457" cy="255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Helvetica" pitchFamily="2" charset="0"/>
                  </a:rPr>
                  <a:t>S1: Param 2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F85DA38-FA6D-E879-8476-99200F7F8088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5082282" y="5418147"/>
                <a:ext cx="841240" cy="210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Helvetica" pitchFamily="2" charset="0"/>
                  </a:rPr>
                  <a:t>Probability</a:t>
                </a:r>
              </a:p>
            </p:txBody>
          </p:sp>
        </p:grp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141A53F-14D4-B7AC-0C1D-B29DD748A093}"/>
                </a:ext>
              </a:extLst>
            </p:cNvPr>
            <p:cNvSpPr/>
            <p:nvPr/>
          </p:nvSpPr>
          <p:spPr>
            <a:xfrm>
              <a:off x="3110334" y="7435113"/>
              <a:ext cx="438598" cy="347255"/>
            </a:xfrm>
            <a:custGeom>
              <a:avLst/>
              <a:gdLst>
                <a:gd name="connsiteX0" fmla="*/ 0 w 544521"/>
                <a:gd name="connsiteY0" fmla="*/ 367584 h 376343"/>
                <a:gd name="connsiteX1" fmla="*/ 92529 w 544521"/>
                <a:gd name="connsiteY1" fmla="*/ 368945 h 376343"/>
                <a:gd name="connsiteX2" fmla="*/ 133350 w 544521"/>
                <a:gd name="connsiteY2" fmla="*/ 345812 h 376343"/>
                <a:gd name="connsiteX3" fmla="*/ 156482 w 544521"/>
                <a:gd name="connsiteY3" fmla="*/ 234234 h 376343"/>
                <a:gd name="connsiteX4" fmla="*/ 194582 w 544521"/>
                <a:gd name="connsiteY4" fmla="*/ 228791 h 376343"/>
                <a:gd name="connsiteX5" fmla="*/ 227240 w 544521"/>
                <a:gd name="connsiteY5" fmla="*/ 337648 h 376343"/>
                <a:gd name="connsiteX6" fmla="*/ 273504 w 544521"/>
                <a:gd name="connsiteY6" fmla="*/ 371666 h 376343"/>
                <a:gd name="connsiteX7" fmla="*/ 344261 w 544521"/>
                <a:gd name="connsiteY7" fmla="*/ 367584 h 376343"/>
                <a:gd name="connsiteX8" fmla="*/ 378279 w 544521"/>
                <a:gd name="connsiteY8" fmla="*/ 294105 h 376343"/>
                <a:gd name="connsiteX9" fmla="*/ 434068 w 544521"/>
                <a:gd name="connsiteY9" fmla="*/ 191 h 376343"/>
                <a:gd name="connsiteX10" fmla="*/ 537482 w 544521"/>
                <a:gd name="connsiteY10" fmla="*/ 341730 h 376343"/>
                <a:gd name="connsiteX11" fmla="*/ 536122 w 544521"/>
                <a:gd name="connsiteY11" fmla="*/ 330845 h 37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4521" h="376343">
                  <a:moveTo>
                    <a:pt x="0" y="367584"/>
                  </a:moveTo>
                  <a:cubicBezTo>
                    <a:pt x="35152" y="370079"/>
                    <a:pt x="70304" y="372574"/>
                    <a:pt x="92529" y="368945"/>
                  </a:cubicBezTo>
                  <a:cubicBezTo>
                    <a:pt x="114754" y="365316"/>
                    <a:pt x="122691" y="368264"/>
                    <a:pt x="133350" y="345812"/>
                  </a:cubicBezTo>
                  <a:cubicBezTo>
                    <a:pt x="144009" y="323360"/>
                    <a:pt x="146277" y="253737"/>
                    <a:pt x="156482" y="234234"/>
                  </a:cubicBezTo>
                  <a:cubicBezTo>
                    <a:pt x="166687" y="214731"/>
                    <a:pt x="182789" y="211555"/>
                    <a:pt x="194582" y="228791"/>
                  </a:cubicBezTo>
                  <a:cubicBezTo>
                    <a:pt x="206375" y="246027"/>
                    <a:pt x="214086" y="313836"/>
                    <a:pt x="227240" y="337648"/>
                  </a:cubicBezTo>
                  <a:cubicBezTo>
                    <a:pt x="240394" y="361460"/>
                    <a:pt x="254001" y="366677"/>
                    <a:pt x="273504" y="371666"/>
                  </a:cubicBezTo>
                  <a:cubicBezTo>
                    <a:pt x="293008" y="376655"/>
                    <a:pt x="326799" y="380511"/>
                    <a:pt x="344261" y="367584"/>
                  </a:cubicBezTo>
                  <a:cubicBezTo>
                    <a:pt x="361724" y="354657"/>
                    <a:pt x="363311" y="355337"/>
                    <a:pt x="378279" y="294105"/>
                  </a:cubicBezTo>
                  <a:cubicBezTo>
                    <a:pt x="393247" y="232873"/>
                    <a:pt x="407534" y="-7747"/>
                    <a:pt x="434068" y="191"/>
                  </a:cubicBezTo>
                  <a:cubicBezTo>
                    <a:pt x="460602" y="8128"/>
                    <a:pt x="520473" y="286621"/>
                    <a:pt x="537482" y="341730"/>
                  </a:cubicBezTo>
                  <a:cubicBezTo>
                    <a:pt x="554491" y="396839"/>
                    <a:pt x="535215" y="332659"/>
                    <a:pt x="536122" y="33084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79B633-9E83-0D70-64C8-E942797B45A8}"/>
              </a:ext>
            </a:extLst>
          </p:cNvPr>
          <p:cNvGrpSpPr/>
          <p:nvPr/>
        </p:nvGrpSpPr>
        <p:grpSpPr>
          <a:xfrm>
            <a:off x="3589115" y="4185518"/>
            <a:ext cx="1250612" cy="961096"/>
            <a:chOff x="1680398" y="3441167"/>
            <a:chExt cx="852922" cy="786067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36F7514-5E09-D554-4994-329ABB1D1360}"/>
                </a:ext>
              </a:extLst>
            </p:cNvPr>
            <p:cNvSpPr/>
            <p:nvPr/>
          </p:nvSpPr>
          <p:spPr>
            <a:xfrm>
              <a:off x="1852876" y="3695286"/>
              <a:ext cx="438150" cy="335465"/>
            </a:xfrm>
            <a:custGeom>
              <a:avLst/>
              <a:gdLst>
                <a:gd name="connsiteX0" fmla="*/ 0 w 438150"/>
                <a:gd name="connsiteY0" fmla="*/ 306890 h 335465"/>
                <a:gd name="connsiteX1" fmla="*/ 116205 w 438150"/>
                <a:gd name="connsiteY1" fmla="*/ 303080 h 335465"/>
                <a:gd name="connsiteX2" fmla="*/ 156210 w 438150"/>
                <a:gd name="connsiteY2" fmla="*/ 185 h 335465"/>
                <a:gd name="connsiteX3" fmla="*/ 201930 w 438150"/>
                <a:gd name="connsiteY3" fmla="*/ 259265 h 335465"/>
                <a:gd name="connsiteX4" fmla="*/ 438150 w 438150"/>
                <a:gd name="connsiteY4" fmla="*/ 335465 h 33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0" h="335465">
                  <a:moveTo>
                    <a:pt x="0" y="306890"/>
                  </a:moveTo>
                  <a:cubicBezTo>
                    <a:pt x="45085" y="330543"/>
                    <a:pt x="90170" y="354197"/>
                    <a:pt x="116205" y="303080"/>
                  </a:cubicBezTo>
                  <a:cubicBezTo>
                    <a:pt x="142240" y="251963"/>
                    <a:pt x="141923" y="7487"/>
                    <a:pt x="156210" y="185"/>
                  </a:cubicBezTo>
                  <a:cubicBezTo>
                    <a:pt x="170497" y="-7117"/>
                    <a:pt x="154940" y="203385"/>
                    <a:pt x="201930" y="259265"/>
                  </a:cubicBezTo>
                  <a:cubicBezTo>
                    <a:pt x="248920" y="315145"/>
                    <a:pt x="343535" y="325305"/>
                    <a:pt x="438150" y="33546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56AECA7-B9A9-9D9E-F357-77D372E6CAC8}"/>
                </a:ext>
              </a:extLst>
            </p:cNvPr>
            <p:cNvGrpSpPr/>
            <p:nvPr/>
          </p:nvGrpSpPr>
          <p:grpSpPr>
            <a:xfrm>
              <a:off x="1680398" y="3441167"/>
              <a:ext cx="852922" cy="786067"/>
              <a:chOff x="5392782" y="5110426"/>
              <a:chExt cx="1052251" cy="997871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4CDBBCE7-5947-4FE5-B5AD-9A78032C545D}"/>
                  </a:ext>
                </a:extLst>
              </p:cNvPr>
              <p:cNvGrpSpPr/>
              <p:nvPr/>
            </p:nvGrpSpPr>
            <p:grpSpPr>
              <a:xfrm>
                <a:off x="5392782" y="5351417"/>
                <a:ext cx="718457" cy="718457"/>
                <a:chOff x="5392782" y="5351417"/>
                <a:chExt cx="718457" cy="718457"/>
              </a:xfrm>
            </p:grpSpPr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A79A120F-B71F-2DD6-4FF8-58020D149AF3}"/>
                    </a:ext>
                  </a:extLst>
                </p:cNvPr>
                <p:cNvCxnSpPr/>
                <p:nvPr/>
              </p:nvCxnSpPr>
              <p:spPr>
                <a:xfrm>
                  <a:off x="5599611" y="5351417"/>
                  <a:ext cx="0" cy="71845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1C2985E7-9B36-F0C3-3443-81FA50BD4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752011" y="5503817"/>
                  <a:ext cx="0" cy="71845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DF9A23A-5E8B-E1EE-F25B-9E3FF5BDC4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80319" y="5852655"/>
                <a:ext cx="964714" cy="25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Helvetica" pitchFamily="2" charset="0"/>
                  </a:rPr>
                  <a:t>S2: Param 1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9330FB1-C849-32A7-75FD-864C4B6D0858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5082281" y="5425889"/>
                <a:ext cx="841241" cy="210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Helvetica" pitchFamily="2" charset="0"/>
                  </a:rPr>
                  <a:t>Probability</a:t>
                </a:r>
                <a:endParaRPr lang="en-US" sz="800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DEB4CC1-F3D4-F857-EAA9-275D294EB646}"/>
              </a:ext>
            </a:extLst>
          </p:cNvPr>
          <p:cNvGrpSpPr/>
          <p:nvPr/>
        </p:nvGrpSpPr>
        <p:grpSpPr>
          <a:xfrm>
            <a:off x="4690096" y="4185528"/>
            <a:ext cx="1259554" cy="961084"/>
            <a:chOff x="2256011" y="3578335"/>
            <a:chExt cx="859020" cy="78605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B0D05C0-72AD-246A-4372-F2423BD82FF6}"/>
                </a:ext>
              </a:extLst>
            </p:cNvPr>
            <p:cNvGrpSpPr/>
            <p:nvPr/>
          </p:nvGrpSpPr>
          <p:grpSpPr>
            <a:xfrm>
              <a:off x="2256011" y="3578335"/>
              <a:ext cx="859020" cy="786057"/>
              <a:chOff x="5392782" y="5110438"/>
              <a:chExt cx="1059774" cy="997859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AC159BA3-7147-3E06-615E-DE616E13FB17}"/>
                  </a:ext>
                </a:extLst>
              </p:cNvPr>
              <p:cNvGrpSpPr/>
              <p:nvPr/>
            </p:nvGrpSpPr>
            <p:grpSpPr>
              <a:xfrm>
                <a:off x="5392782" y="5351417"/>
                <a:ext cx="718457" cy="718457"/>
                <a:chOff x="5392782" y="5351417"/>
                <a:chExt cx="718457" cy="718457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B789121-3D4E-0816-A26F-7E8D871D2AB4}"/>
                    </a:ext>
                  </a:extLst>
                </p:cNvPr>
                <p:cNvCxnSpPr/>
                <p:nvPr/>
              </p:nvCxnSpPr>
              <p:spPr>
                <a:xfrm>
                  <a:off x="5599611" y="5351417"/>
                  <a:ext cx="0" cy="71845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248358DD-A0D4-4E49-8F73-B1E527FBB4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752011" y="5503817"/>
                  <a:ext cx="0" cy="71845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902D2D7-D726-1085-25DD-1642F6902A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87839" y="5852655"/>
                <a:ext cx="964717" cy="25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Helvetica" pitchFamily="2" charset="0"/>
                  </a:rPr>
                  <a:t>S2: Param 2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97C8D10-73F2-E4B9-257F-E4E7A7C9C3D9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5082284" y="5425900"/>
                <a:ext cx="841239" cy="210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Helvetica" pitchFamily="2" charset="0"/>
                  </a:rPr>
                  <a:t>Probability</a:t>
                </a:r>
              </a:p>
            </p:txBody>
          </p:sp>
        </p:grp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BE82699-9A7A-B421-21EB-9B1477BF63E7}"/>
                </a:ext>
              </a:extLst>
            </p:cNvPr>
            <p:cNvSpPr/>
            <p:nvPr/>
          </p:nvSpPr>
          <p:spPr>
            <a:xfrm>
              <a:off x="2435806" y="4036035"/>
              <a:ext cx="358140" cy="136792"/>
            </a:xfrm>
            <a:custGeom>
              <a:avLst/>
              <a:gdLst>
                <a:gd name="connsiteX0" fmla="*/ 0 w 358140"/>
                <a:gd name="connsiteY0" fmla="*/ 126161 h 136792"/>
                <a:gd name="connsiteX1" fmla="*/ 108585 w 358140"/>
                <a:gd name="connsiteY1" fmla="*/ 126161 h 136792"/>
                <a:gd name="connsiteX2" fmla="*/ 148590 w 358140"/>
                <a:gd name="connsiteY2" fmla="*/ 15671 h 136792"/>
                <a:gd name="connsiteX3" fmla="*/ 186690 w 358140"/>
                <a:gd name="connsiteY3" fmla="*/ 431 h 136792"/>
                <a:gd name="connsiteX4" fmla="*/ 257175 w 358140"/>
                <a:gd name="connsiteY4" fmla="*/ 9956 h 136792"/>
                <a:gd name="connsiteX5" fmla="*/ 302895 w 358140"/>
                <a:gd name="connsiteY5" fmla="*/ 65201 h 136792"/>
                <a:gd name="connsiteX6" fmla="*/ 358140 w 358140"/>
                <a:gd name="connsiteY6" fmla="*/ 126161 h 13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140" h="136792">
                  <a:moveTo>
                    <a:pt x="0" y="126161"/>
                  </a:moveTo>
                  <a:cubicBezTo>
                    <a:pt x="41910" y="135368"/>
                    <a:pt x="83820" y="144576"/>
                    <a:pt x="108585" y="126161"/>
                  </a:cubicBezTo>
                  <a:cubicBezTo>
                    <a:pt x="133350" y="107746"/>
                    <a:pt x="135573" y="36626"/>
                    <a:pt x="148590" y="15671"/>
                  </a:cubicBezTo>
                  <a:cubicBezTo>
                    <a:pt x="161608" y="-5284"/>
                    <a:pt x="168593" y="1383"/>
                    <a:pt x="186690" y="431"/>
                  </a:cubicBezTo>
                  <a:cubicBezTo>
                    <a:pt x="204787" y="-521"/>
                    <a:pt x="237807" y="-839"/>
                    <a:pt x="257175" y="9956"/>
                  </a:cubicBezTo>
                  <a:cubicBezTo>
                    <a:pt x="276543" y="20751"/>
                    <a:pt x="286067" y="45833"/>
                    <a:pt x="302895" y="65201"/>
                  </a:cubicBezTo>
                  <a:cubicBezTo>
                    <a:pt x="319723" y="84569"/>
                    <a:pt x="344488" y="113144"/>
                    <a:pt x="358140" y="1261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92611C3-4D16-7059-5C23-B87EE55C746A}"/>
              </a:ext>
            </a:extLst>
          </p:cNvPr>
          <p:cNvSpPr txBox="1">
            <a:spLocks/>
          </p:cNvSpPr>
          <p:nvPr/>
        </p:nvSpPr>
        <p:spPr>
          <a:xfrm>
            <a:off x="8194746" y="4728789"/>
            <a:ext cx="1268164" cy="638473"/>
          </a:xfrm>
          <a:prstGeom prst="roundRect">
            <a:avLst/>
          </a:prstGeom>
          <a:solidFill>
            <a:srgbClr val="DFBF5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Helvetica" pitchFamily="2" charset="0"/>
              </a:rPr>
              <a:t>Bioscrape Sensitivity Analysis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4476969-C080-BB10-FF71-895B85202F19}"/>
              </a:ext>
            </a:extLst>
          </p:cNvPr>
          <p:cNvCxnSpPr>
            <a:cxnSpLocks/>
            <a:stCxn id="54" idx="1"/>
            <a:endCxn id="45" idx="3"/>
          </p:cNvCxnSpPr>
          <p:nvPr/>
        </p:nvCxnSpPr>
        <p:spPr>
          <a:xfrm flipH="1" flipV="1">
            <a:off x="7641224" y="5045720"/>
            <a:ext cx="553522" cy="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Arrow: Down 56">
            <a:extLst>
              <a:ext uri="{FF2B5EF4-FFF2-40B4-BE49-F238E27FC236}">
                <a16:creationId xmlns:a16="http://schemas.microsoft.com/office/drawing/2014/main" id="{887BE446-68A8-AFB4-8DD7-1E4F64FC8CCC}"/>
              </a:ext>
            </a:extLst>
          </p:cNvPr>
          <p:cNvSpPr/>
          <p:nvPr/>
        </p:nvSpPr>
        <p:spPr>
          <a:xfrm rot="10800000">
            <a:off x="3133263" y="4269628"/>
            <a:ext cx="124568" cy="1687894"/>
          </a:xfrm>
          <a:prstGeom prst="downArrow">
            <a:avLst>
              <a:gd name="adj1" fmla="val 33449"/>
              <a:gd name="adj2" fmla="val 8783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892572-9E65-163F-001E-06B02CA257CC}"/>
              </a:ext>
            </a:extLst>
          </p:cNvPr>
          <p:cNvSpPr txBox="1">
            <a:spLocks/>
          </p:cNvSpPr>
          <p:nvPr/>
        </p:nvSpPr>
        <p:spPr>
          <a:xfrm rot="16200000">
            <a:off x="2810871" y="5471940"/>
            <a:ext cx="1104361" cy="257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Iteration #1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E6C646-7358-B5F7-2075-8A895A5FA8AF}"/>
              </a:ext>
            </a:extLst>
          </p:cNvPr>
          <p:cNvSpPr txBox="1">
            <a:spLocks/>
          </p:cNvSpPr>
          <p:nvPr/>
        </p:nvSpPr>
        <p:spPr>
          <a:xfrm rot="16200000">
            <a:off x="2782840" y="4538470"/>
            <a:ext cx="1178241" cy="257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Iteration #2</a:t>
            </a:r>
          </a:p>
        </p:txBody>
      </p:sp>
    </p:spTree>
    <p:extLst>
      <p:ext uri="{BB962C8B-B14F-4D97-AF65-F5344CB8AC3E}">
        <p14:creationId xmlns:p14="http://schemas.microsoft.com/office/powerpoint/2010/main" val="142908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4" grpId="0"/>
      <p:bldP spid="15" grpId="0"/>
      <p:bldP spid="16" grpId="0"/>
      <p:bldP spid="18" grpId="0" animBg="1"/>
      <p:bldP spid="19" grpId="0" animBg="1"/>
      <p:bldP spid="20" grpId="0" animBg="1"/>
      <p:bldP spid="21" grpId="0" animBg="1"/>
      <p:bldP spid="25" grpId="0"/>
      <p:bldP spid="27" grpId="0" animBg="1"/>
      <p:bldP spid="30" grpId="0"/>
      <p:bldP spid="31" grpId="0"/>
      <p:bldP spid="32" grpId="0"/>
      <p:bldP spid="35" grpId="0"/>
      <p:bldP spid="37" grpId="0"/>
      <p:bldP spid="41" grpId="0" animBg="1"/>
      <p:bldP spid="42" grpId="0"/>
      <p:bldP spid="43" grpId="0" animBg="1"/>
      <p:bldP spid="44" grpId="0" animBg="1"/>
      <p:bldP spid="45" grpId="0" animBg="1"/>
      <p:bldP spid="49" grpId="0" animBg="1"/>
      <p:bldP spid="54" grpId="0" animBg="1"/>
      <p:bldP spid="57" grpId="0" animBg="1"/>
      <p:bldP spid="58" grpId="0"/>
      <p:bldP spid="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93EB-E1A6-B7DF-2B58-22184E0F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Characterization Iteration #1: </a:t>
            </a:r>
            <a:br>
              <a:rPr lang="en-US" sz="3600" dirty="0"/>
            </a:br>
            <a:r>
              <a:rPr lang="en-US" sz="3600" dirty="0"/>
              <a:t>Integrases in cell-free systems – Detailed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BEF7B-8E5C-89BB-E424-21D778ED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68A5-5E07-4222-9BE8-9F1FA270022C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E7EDD-9197-0C4E-7751-91C80423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Ayush Pandey, PhD Candidate,</a:t>
            </a:r>
          </a:p>
          <a:p>
            <a:r>
              <a:rPr lang="en-US"/>
              <a:t>California Institute of Technology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0CDD7-49A9-BCFC-D78D-23CE898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8F01-EDE6-4592-AD90-C1B8C607249D}" type="slidenum">
              <a:rPr lang="en-US" smtClean="0"/>
              <a:t>3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4D964-A440-60C4-5465-1B670B0F40A8}"/>
              </a:ext>
            </a:extLst>
          </p:cNvPr>
          <p:cNvSpPr txBox="1">
            <a:spLocks/>
          </p:cNvSpPr>
          <p:nvPr/>
        </p:nvSpPr>
        <p:spPr>
          <a:xfrm>
            <a:off x="146929" y="3199499"/>
            <a:ext cx="3914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Helvetica" pitchFamily="2" charset="0"/>
              </a:rPr>
              <a:t>1. White-box modeling: From abstract circuit description to chemical reactions using BioCRNpyler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4D3251E-50CE-F2F4-4C96-6496BACA73CB}"/>
              </a:ext>
            </a:extLst>
          </p:cNvPr>
          <p:cNvGrpSpPr/>
          <p:nvPr/>
        </p:nvGrpSpPr>
        <p:grpSpPr>
          <a:xfrm>
            <a:off x="59503" y="3655503"/>
            <a:ext cx="4113582" cy="1502914"/>
            <a:chOff x="341194" y="3655503"/>
            <a:chExt cx="4113582" cy="150291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27BC452-FB23-0E5C-4B27-396A4F9AC7DE}"/>
                </a:ext>
              </a:extLst>
            </p:cNvPr>
            <p:cNvSpPr>
              <a:spLocks/>
            </p:cNvSpPr>
            <p:nvPr/>
          </p:nvSpPr>
          <p:spPr>
            <a:xfrm>
              <a:off x="341194" y="3655503"/>
              <a:ext cx="4027948" cy="15029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87F9852-F7D5-C92E-7876-F4A97D552163}"/>
                </a:ext>
              </a:extLst>
            </p:cNvPr>
            <p:cNvGrpSpPr/>
            <p:nvPr/>
          </p:nvGrpSpPr>
          <p:grpSpPr>
            <a:xfrm>
              <a:off x="3683241" y="4559546"/>
              <a:ext cx="563626" cy="456322"/>
              <a:chOff x="2186562" y="3436316"/>
              <a:chExt cx="550851" cy="547036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E62D29D-2E85-068F-D882-EB7B68EF2DB0}"/>
                  </a:ext>
                </a:extLst>
              </p:cNvPr>
              <p:cNvSpPr/>
              <p:nvPr/>
            </p:nvSpPr>
            <p:spPr>
              <a:xfrm>
                <a:off x="2186562" y="3541007"/>
                <a:ext cx="117943" cy="11463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00D2E55-897F-C1F2-755C-D2EF00CA842C}"/>
                  </a:ext>
                </a:extLst>
              </p:cNvPr>
              <p:cNvSpPr/>
              <p:nvPr/>
            </p:nvSpPr>
            <p:spPr>
              <a:xfrm>
                <a:off x="2382986" y="3868714"/>
                <a:ext cx="117943" cy="114638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560A249-DF00-E531-1257-55D8A5765CDC}"/>
                  </a:ext>
                </a:extLst>
              </p:cNvPr>
              <p:cNvSpPr/>
              <p:nvPr/>
            </p:nvSpPr>
            <p:spPr>
              <a:xfrm>
                <a:off x="2494649" y="3436316"/>
                <a:ext cx="117943" cy="11463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B6A6830-8BA7-38F1-61AB-B7BF1DF498C0}"/>
                  </a:ext>
                </a:extLst>
              </p:cNvPr>
              <p:cNvSpPr/>
              <p:nvPr/>
            </p:nvSpPr>
            <p:spPr>
              <a:xfrm>
                <a:off x="2619470" y="3702922"/>
                <a:ext cx="117943" cy="11463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6162AFE-BE3B-54E9-F7AD-07870604282F}"/>
                  </a:ext>
                </a:extLst>
              </p:cNvPr>
              <p:cNvCxnSpPr>
                <a:cxnSpLocks/>
                <a:endCxn id="39" idx="5"/>
              </p:cNvCxnSpPr>
              <p:nvPr/>
            </p:nvCxnSpPr>
            <p:spPr>
              <a:xfrm flipH="1" flipV="1">
                <a:off x="2595320" y="3534166"/>
                <a:ext cx="59670" cy="166117"/>
              </a:xfrm>
              <a:prstGeom prst="straightConnector1">
                <a:avLst/>
              </a:prstGeom>
              <a:ln w="9525">
                <a:headEnd type="none" w="lg" len="lg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412E462F-9B8C-ECF2-1520-1FE3036C93CC}"/>
                  </a:ext>
                </a:extLst>
              </p:cNvPr>
              <p:cNvCxnSpPr>
                <a:cxnSpLocks/>
                <a:stCxn id="37" idx="5"/>
                <a:endCxn id="38" idx="1"/>
              </p:cNvCxnSpPr>
              <p:nvPr/>
            </p:nvCxnSpPr>
            <p:spPr>
              <a:xfrm>
                <a:off x="2287233" y="3638857"/>
                <a:ext cx="113025" cy="246645"/>
              </a:xfrm>
              <a:prstGeom prst="straightConnector1">
                <a:avLst/>
              </a:prstGeom>
              <a:ln w="9525">
                <a:headEnd type="none" w="lg" len="lg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9BD99B4-D3DB-E54C-129B-51FF343D95DE}"/>
                  </a:ext>
                </a:extLst>
              </p:cNvPr>
              <p:cNvCxnSpPr>
                <a:cxnSpLocks/>
                <a:endCxn id="39" idx="2"/>
              </p:cNvCxnSpPr>
              <p:nvPr/>
            </p:nvCxnSpPr>
            <p:spPr>
              <a:xfrm flipV="1">
                <a:off x="2311232" y="3493635"/>
                <a:ext cx="183417" cy="79638"/>
              </a:xfrm>
              <a:prstGeom prst="straightConnector1">
                <a:avLst/>
              </a:prstGeom>
              <a:ln w="9525">
                <a:headEnd type="none" w="lg" len="lg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A7CAB76-034A-28D5-12D8-14C4E4DFD60E}"/>
                </a:ext>
              </a:extLst>
            </p:cNvPr>
            <p:cNvCxnSpPr/>
            <p:nvPr/>
          </p:nvCxnSpPr>
          <p:spPr>
            <a:xfrm>
              <a:off x="2662699" y="4746117"/>
              <a:ext cx="475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3B267E-A1E2-4667-B0DD-F0CED0BFA2CC}"/>
                </a:ext>
              </a:extLst>
            </p:cNvPr>
            <p:cNvSpPr txBox="1">
              <a:spLocks/>
            </p:cNvSpPr>
            <p:nvPr/>
          </p:nvSpPr>
          <p:spPr>
            <a:xfrm>
              <a:off x="3478391" y="4276413"/>
              <a:ext cx="9763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Helvetica" pitchFamily="2" charset="0"/>
                </a:rPr>
                <a:t>CRN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56B5495-8FFE-8976-6101-2CF2C3C76002}"/>
                </a:ext>
              </a:extLst>
            </p:cNvPr>
            <p:cNvGrpSpPr/>
            <p:nvPr/>
          </p:nvGrpSpPr>
          <p:grpSpPr>
            <a:xfrm>
              <a:off x="629387" y="4230226"/>
              <a:ext cx="1666382" cy="688382"/>
              <a:chOff x="70933" y="2453006"/>
              <a:chExt cx="1136478" cy="563018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4D70F5C-37D0-41B5-080D-3B19A6FC2D0E}"/>
                  </a:ext>
                </a:extLst>
              </p:cNvPr>
              <p:cNvGrpSpPr/>
              <p:nvPr/>
            </p:nvGrpSpPr>
            <p:grpSpPr>
              <a:xfrm>
                <a:off x="70933" y="2453006"/>
                <a:ext cx="1136478" cy="563018"/>
                <a:chOff x="3819611" y="744444"/>
                <a:chExt cx="1749467" cy="864257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2ABC125F-AC14-2C92-D914-2AD9DAEE09B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002561" y="1081084"/>
                  <a:ext cx="1317901" cy="527617"/>
                </a:xfrm>
                <a:custGeom>
                  <a:avLst/>
                  <a:gdLst>
                    <a:gd name="connsiteX0" fmla="*/ 0 w 1317901"/>
                    <a:gd name="connsiteY0" fmla="*/ 263809 h 527617"/>
                    <a:gd name="connsiteX1" fmla="*/ 658951 w 1317901"/>
                    <a:gd name="connsiteY1" fmla="*/ 0 h 527617"/>
                    <a:gd name="connsiteX2" fmla="*/ 1317902 w 1317901"/>
                    <a:gd name="connsiteY2" fmla="*/ 263809 h 527617"/>
                    <a:gd name="connsiteX3" fmla="*/ 658951 w 1317901"/>
                    <a:gd name="connsiteY3" fmla="*/ 527618 h 527617"/>
                    <a:gd name="connsiteX4" fmla="*/ 0 w 1317901"/>
                    <a:gd name="connsiteY4" fmla="*/ 263809 h 527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7901" h="527617" extrusionOk="0">
                      <a:moveTo>
                        <a:pt x="0" y="263809"/>
                      </a:moveTo>
                      <a:cubicBezTo>
                        <a:pt x="-19408" y="106140"/>
                        <a:pt x="285253" y="3667"/>
                        <a:pt x="658951" y="0"/>
                      </a:cubicBezTo>
                      <a:cubicBezTo>
                        <a:pt x="1051212" y="5964"/>
                        <a:pt x="1309155" y="118389"/>
                        <a:pt x="1317902" y="263809"/>
                      </a:cubicBezTo>
                      <a:cubicBezTo>
                        <a:pt x="1276260" y="450172"/>
                        <a:pt x="1018110" y="553985"/>
                        <a:pt x="658951" y="527618"/>
                      </a:cubicBezTo>
                      <a:cubicBezTo>
                        <a:pt x="289188" y="524426"/>
                        <a:pt x="20196" y="419157"/>
                        <a:pt x="0" y="263809"/>
                      </a:cubicBezTo>
                      <a:close/>
                    </a:path>
                  </a:pathLst>
                </a:custGeom>
                <a:noFill/>
                <a:ln w="47625" cap="sq" cmpd="dbl">
                  <a:solidFill>
                    <a:schemeClr val="accent6">
                      <a:lumMod val="50000"/>
                      <a:alpha val="52000"/>
                    </a:schemeClr>
                  </a:solidFill>
                  <a:beve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ellipse">
                          <a:avLst/>
                        </a:pr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8C21C74-9A56-B050-51ED-5D705E02B7D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819611" y="744444"/>
                  <a:ext cx="1749467" cy="3187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latin typeface="Helvetica" pitchFamily="2" charset="0"/>
                    </a:rPr>
                    <a:t>Subsystem #1</a:t>
                  </a: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819965BC-C36C-13D7-C3C1-480F0EE4A084}"/>
                    </a:ext>
                  </a:extLst>
                </p:cNvPr>
                <p:cNvGrpSpPr/>
                <p:nvPr/>
              </p:nvGrpSpPr>
              <p:grpSpPr>
                <a:xfrm>
                  <a:off x="4329368" y="1213482"/>
                  <a:ext cx="686534" cy="224142"/>
                  <a:chOff x="4570218" y="1257570"/>
                  <a:chExt cx="686534" cy="224142"/>
                </a:xfrm>
              </p:grpSpPr>
              <p:sp>
                <p:nvSpPr>
                  <p:cNvPr id="53" name="Rectangle: Rounded Corners 52">
                    <a:extLst>
                      <a:ext uri="{FF2B5EF4-FFF2-40B4-BE49-F238E27FC236}">
                        <a16:creationId xmlns:a16="http://schemas.microsoft.com/office/drawing/2014/main" id="{838FEE66-3D4D-0E3B-8A23-43B3B3AEFF3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570218" y="1370190"/>
                    <a:ext cx="686532" cy="111522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4" name="Rectangle: Top Corners Snipped 53">
                    <a:extLst>
                      <a:ext uri="{FF2B5EF4-FFF2-40B4-BE49-F238E27FC236}">
                        <a16:creationId xmlns:a16="http://schemas.microsoft.com/office/drawing/2014/main" id="{CD12424C-5FFF-0F11-965C-28BCE7B8D4F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802128" y="1309052"/>
                    <a:ext cx="49947" cy="42243"/>
                  </a:xfrm>
                  <a:prstGeom prst="snip2Same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7FE6C64F-2000-3BA9-30EF-2A09A45356B7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886872" y="1257570"/>
                    <a:ext cx="369880" cy="91849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F8A8C82-059B-AE1B-A6D6-963066BF12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32" y="2766594"/>
                <a:ext cx="147347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C12E09F-0CFE-54FA-F50A-EE7E39B2A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32" y="2762354"/>
                <a:ext cx="0" cy="612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6" name="Arrow: Down 55">
              <a:extLst>
                <a:ext uri="{FF2B5EF4-FFF2-40B4-BE49-F238E27FC236}">
                  <a16:creationId xmlns:a16="http://schemas.microsoft.com/office/drawing/2014/main" id="{87328064-38C4-F185-C036-8897D0745E55}"/>
                </a:ext>
              </a:extLst>
            </p:cNvPr>
            <p:cNvSpPr/>
            <p:nvPr/>
          </p:nvSpPr>
          <p:spPr>
            <a:xfrm rot="10800000">
              <a:off x="393924" y="3840174"/>
              <a:ext cx="69393" cy="1075858"/>
            </a:xfrm>
            <a:prstGeom prst="downArrow">
              <a:avLst>
                <a:gd name="adj1" fmla="val 33449"/>
                <a:gd name="adj2" fmla="val 87830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D2ACB12-F437-0B90-5F9E-8A34434BC470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4460" y="4300408"/>
              <a:ext cx="1178241" cy="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Helvetica" pitchFamily="2" charset="0"/>
                </a:rPr>
                <a:t>Iteration #1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46AC650-3BB3-0AC9-1641-CF9EBA8BDE4E}"/>
                </a:ext>
              </a:extLst>
            </p:cNvPr>
            <p:cNvSpPr txBox="1">
              <a:spLocks/>
            </p:cNvSpPr>
            <p:nvPr/>
          </p:nvSpPr>
          <p:spPr>
            <a:xfrm>
              <a:off x="2013776" y="3901250"/>
              <a:ext cx="1606257" cy="26161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ysClr val="windowText" lastClr="000000"/>
                  </a:solidFill>
                  <a:latin typeface="Helvetica" pitchFamily="2" charset="0"/>
                </a:rPr>
                <a:t>BioCRNpyler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AFF5A4B-D0CA-90C2-662B-2C1B2D8644E8}"/>
              </a:ext>
            </a:extLst>
          </p:cNvPr>
          <p:cNvGrpSpPr/>
          <p:nvPr/>
        </p:nvGrpSpPr>
        <p:grpSpPr>
          <a:xfrm>
            <a:off x="4462686" y="1976846"/>
            <a:ext cx="7589966" cy="4023360"/>
            <a:chOff x="4778407" y="2183967"/>
            <a:chExt cx="6372606" cy="3312414"/>
          </a:xfrm>
        </p:grpSpPr>
        <p:pic>
          <p:nvPicPr>
            <p:cNvPr id="80" name="Content Placeholder 7">
              <a:extLst>
                <a:ext uri="{FF2B5EF4-FFF2-40B4-BE49-F238E27FC236}">
                  <a16:creationId xmlns:a16="http://schemas.microsoft.com/office/drawing/2014/main" id="{14129F9A-6482-E492-FCAD-0A1D3CE8F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8407" y="2183967"/>
              <a:ext cx="6372606" cy="3312414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8EA5180-37C4-6EEB-8BC3-312108C3AF23}"/>
                </a:ext>
              </a:extLst>
            </p:cNvPr>
            <p:cNvSpPr/>
            <p:nvPr/>
          </p:nvSpPr>
          <p:spPr>
            <a:xfrm>
              <a:off x="9386683" y="5030561"/>
              <a:ext cx="931159" cy="154668"/>
            </a:xfrm>
            <a:prstGeom prst="rect">
              <a:avLst/>
            </a:prstGeom>
            <a:solidFill>
              <a:srgbClr val="2081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AA52A737-F43D-6730-23DB-EAF88B38C428}"/>
              </a:ext>
            </a:extLst>
          </p:cNvPr>
          <p:cNvSpPr/>
          <p:nvPr/>
        </p:nvSpPr>
        <p:spPr>
          <a:xfrm>
            <a:off x="4497977" y="3583576"/>
            <a:ext cx="7554675" cy="2516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1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24D3251E-50CE-F2F4-4C96-6496BACA73CB}"/>
              </a:ext>
            </a:extLst>
          </p:cNvPr>
          <p:cNvGrpSpPr/>
          <p:nvPr/>
        </p:nvGrpSpPr>
        <p:grpSpPr>
          <a:xfrm>
            <a:off x="59503" y="2227295"/>
            <a:ext cx="4113582" cy="1502914"/>
            <a:chOff x="341194" y="3655503"/>
            <a:chExt cx="4113582" cy="150291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27BC452-FB23-0E5C-4B27-396A4F9AC7DE}"/>
                </a:ext>
              </a:extLst>
            </p:cNvPr>
            <p:cNvSpPr>
              <a:spLocks/>
            </p:cNvSpPr>
            <p:nvPr/>
          </p:nvSpPr>
          <p:spPr>
            <a:xfrm>
              <a:off x="341194" y="3655503"/>
              <a:ext cx="4027948" cy="150291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87F9852-F7D5-C92E-7876-F4A97D552163}"/>
                </a:ext>
              </a:extLst>
            </p:cNvPr>
            <p:cNvGrpSpPr/>
            <p:nvPr/>
          </p:nvGrpSpPr>
          <p:grpSpPr>
            <a:xfrm>
              <a:off x="3683241" y="4559546"/>
              <a:ext cx="563626" cy="456322"/>
              <a:chOff x="2186562" y="3436316"/>
              <a:chExt cx="550851" cy="547036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E62D29D-2E85-068F-D882-EB7B68EF2DB0}"/>
                  </a:ext>
                </a:extLst>
              </p:cNvPr>
              <p:cNvSpPr/>
              <p:nvPr/>
            </p:nvSpPr>
            <p:spPr>
              <a:xfrm>
                <a:off x="2186562" y="3541007"/>
                <a:ext cx="117943" cy="11463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00D2E55-897F-C1F2-755C-D2EF00CA842C}"/>
                  </a:ext>
                </a:extLst>
              </p:cNvPr>
              <p:cNvSpPr/>
              <p:nvPr/>
            </p:nvSpPr>
            <p:spPr>
              <a:xfrm>
                <a:off x="2382986" y="3868714"/>
                <a:ext cx="117943" cy="114638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560A249-DF00-E531-1257-55D8A5765CDC}"/>
                  </a:ext>
                </a:extLst>
              </p:cNvPr>
              <p:cNvSpPr/>
              <p:nvPr/>
            </p:nvSpPr>
            <p:spPr>
              <a:xfrm>
                <a:off x="2494649" y="3436316"/>
                <a:ext cx="117943" cy="11463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B6A6830-8BA7-38F1-61AB-B7BF1DF498C0}"/>
                  </a:ext>
                </a:extLst>
              </p:cNvPr>
              <p:cNvSpPr/>
              <p:nvPr/>
            </p:nvSpPr>
            <p:spPr>
              <a:xfrm>
                <a:off x="2619470" y="3702922"/>
                <a:ext cx="117943" cy="11463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6162AFE-BE3B-54E9-F7AD-07870604282F}"/>
                  </a:ext>
                </a:extLst>
              </p:cNvPr>
              <p:cNvCxnSpPr>
                <a:cxnSpLocks/>
                <a:endCxn id="39" idx="5"/>
              </p:cNvCxnSpPr>
              <p:nvPr/>
            </p:nvCxnSpPr>
            <p:spPr>
              <a:xfrm flipH="1" flipV="1">
                <a:off x="2595320" y="3534166"/>
                <a:ext cx="59670" cy="166117"/>
              </a:xfrm>
              <a:prstGeom prst="straightConnector1">
                <a:avLst/>
              </a:prstGeom>
              <a:ln w="9525">
                <a:headEnd type="none" w="lg" len="lg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412E462F-9B8C-ECF2-1520-1FE3036C93CC}"/>
                  </a:ext>
                </a:extLst>
              </p:cNvPr>
              <p:cNvCxnSpPr>
                <a:cxnSpLocks/>
                <a:stCxn id="37" idx="5"/>
                <a:endCxn id="38" idx="1"/>
              </p:cNvCxnSpPr>
              <p:nvPr/>
            </p:nvCxnSpPr>
            <p:spPr>
              <a:xfrm>
                <a:off x="2287233" y="3638857"/>
                <a:ext cx="113025" cy="246645"/>
              </a:xfrm>
              <a:prstGeom prst="straightConnector1">
                <a:avLst/>
              </a:prstGeom>
              <a:ln w="9525">
                <a:headEnd type="none" w="lg" len="lg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9BD99B4-D3DB-E54C-129B-51FF343D95DE}"/>
                  </a:ext>
                </a:extLst>
              </p:cNvPr>
              <p:cNvCxnSpPr>
                <a:cxnSpLocks/>
                <a:endCxn id="39" idx="2"/>
              </p:cNvCxnSpPr>
              <p:nvPr/>
            </p:nvCxnSpPr>
            <p:spPr>
              <a:xfrm flipV="1">
                <a:off x="2311232" y="3493635"/>
                <a:ext cx="183417" cy="79638"/>
              </a:xfrm>
              <a:prstGeom prst="straightConnector1">
                <a:avLst/>
              </a:prstGeom>
              <a:ln w="9525">
                <a:headEnd type="none" w="lg" len="lg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A7CAB76-034A-28D5-12D8-14C4E4DFD60E}"/>
                </a:ext>
              </a:extLst>
            </p:cNvPr>
            <p:cNvCxnSpPr/>
            <p:nvPr/>
          </p:nvCxnSpPr>
          <p:spPr>
            <a:xfrm>
              <a:off x="2662699" y="4746117"/>
              <a:ext cx="475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3B267E-A1E2-4667-B0DD-F0CED0BFA2CC}"/>
                </a:ext>
              </a:extLst>
            </p:cNvPr>
            <p:cNvSpPr txBox="1">
              <a:spLocks/>
            </p:cNvSpPr>
            <p:nvPr/>
          </p:nvSpPr>
          <p:spPr>
            <a:xfrm>
              <a:off x="3478391" y="4276413"/>
              <a:ext cx="97638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Helvetica" pitchFamily="2" charset="0"/>
                </a:rPr>
                <a:t>CRN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56B5495-8FFE-8976-6101-2CF2C3C76002}"/>
                </a:ext>
              </a:extLst>
            </p:cNvPr>
            <p:cNvGrpSpPr/>
            <p:nvPr/>
          </p:nvGrpSpPr>
          <p:grpSpPr>
            <a:xfrm>
              <a:off x="629387" y="4230226"/>
              <a:ext cx="1666382" cy="688382"/>
              <a:chOff x="70933" y="2453006"/>
              <a:chExt cx="1136478" cy="563018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4D70F5C-37D0-41B5-080D-3B19A6FC2D0E}"/>
                  </a:ext>
                </a:extLst>
              </p:cNvPr>
              <p:cNvGrpSpPr/>
              <p:nvPr/>
            </p:nvGrpSpPr>
            <p:grpSpPr>
              <a:xfrm>
                <a:off x="70933" y="2453006"/>
                <a:ext cx="1136478" cy="563018"/>
                <a:chOff x="3819611" y="744444"/>
                <a:chExt cx="1749467" cy="864257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2ABC125F-AC14-2C92-D914-2AD9DAEE09B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002561" y="1081084"/>
                  <a:ext cx="1317901" cy="527617"/>
                </a:xfrm>
                <a:custGeom>
                  <a:avLst/>
                  <a:gdLst>
                    <a:gd name="connsiteX0" fmla="*/ 0 w 1317901"/>
                    <a:gd name="connsiteY0" fmla="*/ 263809 h 527617"/>
                    <a:gd name="connsiteX1" fmla="*/ 658951 w 1317901"/>
                    <a:gd name="connsiteY1" fmla="*/ 0 h 527617"/>
                    <a:gd name="connsiteX2" fmla="*/ 1317902 w 1317901"/>
                    <a:gd name="connsiteY2" fmla="*/ 263809 h 527617"/>
                    <a:gd name="connsiteX3" fmla="*/ 658951 w 1317901"/>
                    <a:gd name="connsiteY3" fmla="*/ 527618 h 527617"/>
                    <a:gd name="connsiteX4" fmla="*/ 0 w 1317901"/>
                    <a:gd name="connsiteY4" fmla="*/ 263809 h 527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7901" h="527617" extrusionOk="0">
                      <a:moveTo>
                        <a:pt x="0" y="263809"/>
                      </a:moveTo>
                      <a:cubicBezTo>
                        <a:pt x="-19408" y="106140"/>
                        <a:pt x="285253" y="3667"/>
                        <a:pt x="658951" y="0"/>
                      </a:cubicBezTo>
                      <a:cubicBezTo>
                        <a:pt x="1051212" y="5964"/>
                        <a:pt x="1309155" y="118389"/>
                        <a:pt x="1317902" y="263809"/>
                      </a:cubicBezTo>
                      <a:cubicBezTo>
                        <a:pt x="1276260" y="450172"/>
                        <a:pt x="1018110" y="553985"/>
                        <a:pt x="658951" y="527618"/>
                      </a:cubicBezTo>
                      <a:cubicBezTo>
                        <a:pt x="289188" y="524426"/>
                        <a:pt x="20196" y="419157"/>
                        <a:pt x="0" y="263809"/>
                      </a:cubicBezTo>
                      <a:close/>
                    </a:path>
                  </a:pathLst>
                </a:custGeom>
                <a:noFill/>
                <a:ln w="47625" cap="sq" cmpd="dbl">
                  <a:solidFill>
                    <a:schemeClr val="accent6">
                      <a:lumMod val="50000"/>
                      <a:alpha val="52000"/>
                    </a:schemeClr>
                  </a:solidFill>
                  <a:beve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ellipse">
                          <a:avLst/>
                        </a:pr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8C21C74-9A56-B050-51ED-5D705E02B7D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819611" y="744444"/>
                  <a:ext cx="1749467" cy="3187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>
                      <a:latin typeface="Helvetica" pitchFamily="2" charset="0"/>
                    </a:rPr>
                    <a:t>Subsystem #1</a:t>
                  </a: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819965BC-C36C-13D7-C3C1-480F0EE4A084}"/>
                    </a:ext>
                  </a:extLst>
                </p:cNvPr>
                <p:cNvGrpSpPr/>
                <p:nvPr/>
              </p:nvGrpSpPr>
              <p:grpSpPr>
                <a:xfrm>
                  <a:off x="4329368" y="1213482"/>
                  <a:ext cx="686534" cy="224142"/>
                  <a:chOff x="4570218" y="1257570"/>
                  <a:chExt cx="686534" cy="224142"/>
                </a:xfrm>
              </p:grpSpPr>
              <p:sp>
                <p:nvSpPr>
                  <p:cNvPr id="53" name="Rectangle: Rounded Corners 52">
                    <a:extLst>
                      <a:ext uri="{FF2B5EF4-FFF2-40B4-BE49-F238E27FC236}">
                        <a16:creationId xmlns:a16="http://schemas.microsoft.com/office/drawing/2014/main" id="{838FEE66-3D4D-0E3B-8A23-43B3B3AEFF3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570218" y="1370190"/>
                    <a:ext cx="686532" cy="111522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/>
                  </a:p>
                </p:txBody>
              </p:sp>
              <p:sp>
                <p:nvSpPr>
                  <p:cNvPr id="54" name="Rectangle: Top Corners Snipped 53">
                    <a:extLst>
                      <a:ext uri="{FF2B5EF4-FFF2-40B4-BE49-F238E27FC236}">
                        <a16:creationId xmlns:a16="http://schemas.microsoft.com/office/drawing/2014/main" id="{CD12424C-5FFF-0F11-965C-28BCE7B8D4F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802128" y="1309052"/>
                    <a:ext cx="49947" cy="42243"/>
                  </a:xfrm>
                  <a:prstGeom prst="snip2Same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7FE6C64F-2000-3BA9-30EF-2A09A45356B7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886872" y="1257570"/>
                    <a:ext cx="369880" cy="91849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chemeClr val="tx1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F8A8C82-059B-AE1B-A6D6-963066BF12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32" y="2766594"/>
                <a:ext cx="147347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C12E09F-0CFE-54FA-F50A-EE7E39B2A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32" y="2762354"/>
                <a:ext cx="0" cy="612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6" name="Arrow: Down 55">
              <a:extLst>
                <a:ext uri="{FF2B5EF4-FFF2-40B4-BE49-F238E27FC236}">
                  <a16:creationId xmlns:a16="http://schemas.microsoft.com/office/drawing/2014/main" id="{87328064-38C4-F185-C036-8897D0745E55}"/>
                </a:ext>
              </a:extLst>
            </p:cNvPr>
            <p:cNvSpPr/>
            <p:nvPr/>
          </p:nvSpPr>
          <p:spPr>
            <a:xfrm rot="10800000">
              <a:off x="393924" y="3840174"/>
              <a:ext cx="69393" cy="1075858"/>
            </a:xfrm>
            <a:prstGeom prst="downArrow">
              <a:avLst>
                <a:gd name="adj1" fmla="val 33449"/>
                <a:gd name="adj2" fmla="val 87830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D2ACB12-F437-0B90-5F9E-8A34434BC470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14460" y="4300408"/>
              <a:ext cx="1178241" cy="257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Helvetica" pitchFamily="2" charset="0"/>
                </a:rPr>
                <a:t>Iteration #1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46AC650-3BB3-0AC9-1641-CF9EBA8BDE4E}"/>
                </a:ext>
              </a:extLst>
            </p:cNvPr>
            <p:cNvSpPr txBox="1">
              <a:spLocks/>
            </p:cNvSpPr>
            <p:nvPr/>
          </p:nvSpPr>
          <p:spPr>
            <a:xfrm>
              <a:off x="2013776" y="3901250"/>
              <a:ext cx="1606257" cy="26161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ysClr val="windowText" lastClr="000000"/>
                  </a:solidFill>
                  <a:latin typeface="Helvetica" pitchFamily="2" charset="0"/>
                </a:rPr>
                <a:t>BioCRNpyler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FE93EB-E1A6-B7DF-2B58-22184E0F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Characterization Iteration #1: </a:t>
            </a:r>
            <a:br>
              <a:rPr lang="en-US" sz="3600" dirty="0"/>
            </a:br>
            <a:r>
              <a:rPr lang="en-US" sz="3600" dirty="0"/>
              <a:t>Integrases in cell-free systems – Model reduction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BEF7B-8E5C-89BB-E424-21D778ED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68A5-5E07-4222-9BE8-9F1FA270022C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E7EDD-9197-0C4E-7751-91C80423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Ayush Pandey, PhD Candidate,</a:t>
            </a:r>
          </a:p>
          <a:p>
            <a:r>
              <a:rPr lang="en-US"/>
              <a:t>California Institute of Technology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0CDD7-49A9-BCFC-D78D-23CE898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8F01-EDE6-4592-AD90-C1B8C607249D}" type="slidenum">
              <a:rPr lang="en-US" smtClean="0"/>
              <a:t>4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4D964-A440-60C4-5465-1B670B0F40A8}"/>
              </a:ext>
            </a:extLst>
          </p:cNvPr>
          <p:cNvSpPr txBox="1">
            <a:spLocks/>
          </p:cNvSpPr>
          <p:nvPr/>
        </p:nvSpPr>
        <p:spPr>
          <a:xfrm>
            <a:off x="146929" y="1771291"/>
            <a:ext cx="3914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Helvetica" pitchFamily="2" charset="0"/>
              </a:rPr>
              <a:t>1. White-box modeling: From abstract circuit description to chemical reactions using BioCRNpyler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765C22F-0C7E-8E2D-173A-2BBC99FD94A2}"/>
              </a:ext>
            </a:extLst>
          </p:cNvPr>
          <p:cNvSpPr>
            <a:spLocks/>
          </p:cNvSpPr>
          <p:nvPr/>
        </p:nvSpPr>
        <p:spPr>
          <a:xfrm>
            <a:off x="58287" y="4703543"/>
            <a:ext cx="4003534" cy="16504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078D4-D5DA-C355-18C4-2565132251CC}"/>
              </a:ext>
            </a:extLst>
          </p:cNvPr>
          <p:cNvSpPr txBox="1">
            <a:spLocks/>
          </p:cNvSpPr>
          <p:nvPr/>
        </p:nvSpPr>
        <p:spPr>
          <a:xfrm>
            <a:off x="-29428" y="4747077"/>
            <a:ext cx="11642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Conservation Laws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B5830-AD9B-C213-BA51-B9CAE381BFEB}"/>
              </a:ext>
            </a:extLst>
          </p:cNvPr>
          <p:cNvSpPr txBox="1">
            <a:spLocks/>
          </p:cNvSpPr>
          <p:nvPr/>
        </p:nvSpPr>
        <p:spPr>
          <a:xfrm>
            <a:off x="450776" y="3988526"/>
            <a:ext cx="3299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Helvetica" pitchFamily="2" charset="0"/>
              </a:rPr>
              <a:t>2. Grey-box modeling: From SBML model to reduced ODE model using AutoReduce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0FFB0-BE78-D1A9-F609-E7F0B695021B}"/>
              </a:ext>
            </a:extLst>
          </p:cNvPr>
          <p:cNvSpPr txBox="1">
            <a:spLocks/>
          </p:cNvSpPr>
          <p:nvPr/>
        </p:nvSpPr>
        <p:spPr>
          <a:xfrm>
            <a:off x="1146916" y="4741995"/>
            <a:ext cx="16384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Quasi-steady state assumption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3A6424-3BD8-9166-8D80-FAC7642121BF}"/>
              </a:ext>
            </a:extLst>
          </p:cNvPr>
          <p:cNvCxnSpPr>
            <a:cxnSpLocks/>
          </p:cNvCxnSpPr>
          <p:nvPr/>
        </p:nvCxnSpPr>
        <p:spPr>
          <a:xfrm>
            <a:off x="1048917" y="4935812"/>
            <a:ext cx="300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B5B7DD-14AF-AB39-7FF0-573897B7F5CF}"/>
              </a:ext>
            </a:extLst>
          </p:cNvPr>
          <p:cNvSpPr txBox="1">
            <a:spLocks/>
          </p:cNvSpPr>
          <p:nvPr/>
        </p:nvSpPr>
        <p:spPr>
          <a:xfrm>
            <a:off x="2740829" y="4721700"/>
            <a:ext cx="14642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Abstraction and species abundance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AC6908-F6F4-6579-0CCE-7445D735A0B7}"/>
              </a:ext>
            </a:extLst>
          </p:cNvPr>
          <p:cNvCxnSpPr>
            <a:cxnSpLocks/>
          </p:cNvCxnSpPr>
          <p:nvPr/>
        </p:nvCxnSpPr>
        <p:spPr>
          <a:xfrm>
            <a:off x="2584045" y="4936675"/>
            <a:ext cx="300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2AECE8-CEB9-AA7A-3836-D3B018408F2E}"/>
              </a:ext>
            </a:extLst>
          </p:cNvPr>
          <p:cNvGrpSpPr/>
          <p:nvPr/>
        </p:nvGrpSpPr>
        <p:grpSpPr>
          <a:xfrm>
            <a:off x="485291" y="5757974"/>
            <a:ext cx="563626" cy="368992"/>
            <a:chOff x="2186562" y="3541007"/>
            <a:chExt cx="550851" cy="4423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486910-15C1-47D2-83BB-73294755F3DB}"/>
                </a:ext>
              </a:extLst>
            </p:cNvPr>
            <p:cNvSpPr/>
            <p:nvPr/>
          </p:nvSpPr>
          <p:spPr>
            <a:xfrm>
              <a:off x="2186562" y="3541007"/>
              <a:ext cx="117943" cy="1146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E85C363-2C08-220C-7D48-56E9459F90F8}"/>
                </a:ext>
              </a:extLst>
            </p:cNvPr>
            <p:cNvSpPr/>
            <p:nvPr/>
          </p:nvSpPr>
          <p:spPr>
            <a:xfrm>
              <a:off x="2382986" y="3868714"/>
              <a:ext cx="117943" cy="11463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2FA280-FC80-811B-EEBA-2A097A108DB6}"/>
                </a:ext>
              </a:extLst>
            </p:cNvPr>
            <p:cNvSpPr/>
            <p:nvPr/>
          </p:nvSpPr>
          <p:spPr>
            <a:xfrm>
              <a:off x="2619470" y="3702922"/>
              <a:ext cx="117943" cy="11463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6A9F441-CA67-4DF7-A49B-F85B08D3768D}"/>
                </a:ext>
              </a:extLst>
            </p:cNvPr>
            <p:cNvCxnSpPr>
              <a:cxnSpLocks/>
              <a:stCxn id="15" idx="5"/>
              <a:endCxn id="16" idx="1"/>
            </p:cNvCxnSpPr>
            <p:nvPr/>
          </p:nvCxnSpPr>
          <p:spPr>
            <a:xfrm>
              <a:off x="2287233" y="3638857"/>
              <a:ext cx="113025" cy="246645"/>
            </a:xfrm>
            <a:prstGeom prst="straightConnector1">
              <a:avLst/>
            </a:prstGeom>
            <a:ln w="9525"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EC6B615-D896-3DB5-0B65-93001EF6AF94}"/>
                </a:ext>
              </a:extLst>
            </p:cNvPr>
            <p:cNvCxnSpPr>
              <a:cxnSpLocks/>
              <a:stCxn id="15" idx="5"/>
              <a:endCxn id="17" idx="2"/>
            </p:cNvCxnSpPr>
            <p:nvPr/>
          </p:nvCxnSpPr>
          <p:spPr>
            <a:xfrm>
              <a:off x="2287233" y="3638857"/>
              <a:ext cx="332237" cy="121385"/>
            </a:xfrm>
            <a:prstGeom prst="straightConnector1">
              <a:avLst/>
            </a:prstGeom>
            <a:ln w="9525"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5244A61-1261-B74C-D51D-1B936562C138}"/>
              </a:ext>
            </a:extLst>
          </p:cNvPr>
          <p:cNvSpPr txBox="1">
            <a:spLocks/>
          </p:cNvSpPr>
          <p:nvPr/>
        </p:nvSpPr>
        <p:spPr>
          <a:xfrm>
            <a:off x="1015954" y="5197676"/>
            <a:ext cx="1994940" cy="6001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  <a:latin typeface="Helvetica" pitchFamily="2" charset="0"/>
              </a:rPr>
              <a:t>Automated Model Reduction with AutoReduce</a:t>
            </a:r>
          </a:p>
        </p:txBody>
      </p:sp>
      <p:grpSp>
        <p:nvGrpSpPr>
          <p:cNvPr id="2496" name="Group 2495">
            <a:extLst>
              <a:ext uri="{FF2B5EF4-FFF2-40B4-BE49-F238E27FC236}">
                <a16:creationId xmlns:a16="http://schemas.microsoft.com/office/drawing/2014/main" id="{20EFFAF9-D75B-A128-25A3-8B014BF2A783}"/>
              </a:ext>
            </a:extLst>
          </p:cNvPr>
          <p:cNvGrpSpPr/>
          <p:nvPr/>
        </p:nvGrpSpPr>
        <p:grpSpPr>
          <a:xfrm>
            <a:off x="5195319" y="5313262"/>
            <a:ext cx="563626" cy="368992"/>
            <a:chOff x="2186562" y="3541007"/>
            <a:chExt cx="550851" cy="442345"/>
          </a:xfrm>
        </p:grpSpPr>
        <p:sp>
          <p:nvSpPr>
            <p:cNvPr id="2497" name="Oval 2496">
              <a:extLst>
                <a:ext uri="{FF2B5EF4-FFF2-40B4-BE49-F238E27FC236}">
                  <a16:creationId xmlns:a16="http://schemas.microsoft.com/office/drawing/2014/main" id="{69F40559-D10C-674E-18C5-26AC5B5FD5AA}"/>
                </a:ext>
              </a:extLst>
            </p:cNvPr>
            <p:cNvSpPr/>
            <p:nvPr/>
          </p:nvSpPr>
          <p:spPr>
            <a:xfrm>
              <a:off x="2186562" y="3541007"/>
              <a:ext cx="117943" cy="1146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498" name="Oval 2497">
              <a:extLst>
                <a:ext uri="{FF2B5EF4-FFF2-40B4-BE49-F238E27FC236}">
                  <a16:creationId xmlns:a16="http://schemas.microsoft.com/office/drawing/2014/main" id="{09095416-DF91-346B-45FF-7213F9C74083}"/>
                </a:ext>
              </a:extLst>
            </p:cNvPr>
            <p:cNvSpPr/>
            <p:nvPr/>
          </p:nvSpPr>
          <p:spPr>
            <a:xfrm>
              <a:off x="2382986" y="3868714"/>
              <a:ext cx="117943" cy="11463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499" name="Oval 2498">
              <a:extLst>
                <a:ext uri="{FF2B5EF4-FFF2-40B4-BE49-F238E27FC236}">
                  <a16:creationId xmlns:a16="http://schemas.microsoft.com/office/drawing/2014/main" id="{3ECE8172-39FC-A6DF-8C19-A3DEFA1EBA37}"/>
                </a:ext>
              </a:extLst>
            </p:cNvPr>
            <p:cNvSpPr/>
            <p:nvPr/>
          </p:nvSpPr>
          <p:spPr>
            <a:xfrm>
              <a:off x="2619470" y="3702922"/>
              <a:ext cx="117943" cy="11463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2500" name="Straight Arrow Connector 2499">
              <a:extLst>
                <a:ext uri="{FF2B5EF4-FFF2-40B4-BE49-F238E27FC236}">
                  <a16:creationId xmlns:a16="http://schemas.microsoft.com/office/drawing/2014/main" id="{CDBD85A0-E045-2145-221C-5DA3426C3A74}"/>
                </a:ext>
              </a:extLst>
            </p:cNvPr>
            <p:cNvCxnSpPr>
              <a:cxnSpLocks/>
              <a:stCxn id="2497" idx="5"/>
              <a:endCxn id="2498" idx="1"/>
            </p:cNvCxnSpPr>
            <p:nvPr/>
          </p:nvCxnSpPr>
          <p:spPr>
            <a:xfrm>
              <a:off x="2287233" y="3638857"/>
              <a:ext cx="113025" cy="246645"/>
            </a:xfrm>
            <a:prstGeom prst="straightConnector1">
              <a:avLst/>
            </a:prstGeom>
            <a:ln w="9525"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1" name="Straight Arrow Connector 2500">
              <a:extLst>
                <a:ext uri="{FF2B5EF4-FFF2-40B4-BE49-F238E27FC236}">
                  <a16:creationId xmlns:a16="http://schemas.microsoft.com/office/drawing/2014/main" id="{EEABA084-A30D-8371-3187-A607A2175FB7}"/>
                </a:ext>
              </a:extLst>
            </p:cNvPr>
            <p:cNvCxnSpPr>
              <a:cxnSpLocks/>
              <a:stCxn id="2497" idx="5"/>
              <a:endCxn id="2499" idx="2"/>
            </p:cNvCxnSpPr>
            <p:nvPr/>
          </p:nvCxnSpPr>
          <p:spPr>
            <a:xfrm>
              <a:off x="2287233" y="3638857"/>
              <a:ext cx="332237" cy="121385"/>
            </a:xfrm>
            <a:prstGeom prst="straightConnector1">
              <a:avLst/>
            </a:prstGeom>
            <a:ln w="9525"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2" name="Group 2501">
            <a:extLst>
              <a:ext uri="{FF2B5EF4-FFF2-40B4-BE49-F238E27FC236}">
                <a16:creationId xmlns:a16="http://schemas.microsoft.com/office/drawing/2014/main" id="{951E6137-81CD-7ECE-4F7F-EE510E53F0D7}"/>
              </a:ext>
            </a:extLst>
          </p:cNvPr>
          <p:cNvGrpSpPr/>
          <p:nvPr/>
        </p:nvGrpSpPr>
        <p:grpSpPr>
          <a:xfrm>
            <a:off x="5067758" y="3066015"/>
            <a:ext cx="563626" cy="456322"/>
            <a:chOff x="2186562" y="3436316"/>
            <a:chExt cx="550851" cy="547036"/>
          </a:xfrm>
        </p:grpSpPr>
        <p:sp>
          <p:nvSpPr>
            <p:cNvPr id="2503" name="Oval 2502">
              <a:extLst>
                <a:ext uri="{FF2B5EF4-FFF2-40B4-BE49-F238E27FC236}">
                  <a16:creationId xmlns:a16="http://schemas.microsoft.com/office/drawing/2014/main" id="{11446ECE-EFD7-6957-6839-E3A0AE9AC95B}"/>
                </a:ext>
              </a:extLst>
            </p:cNvPr>
            <p:cNvSpPr/>
            <p:nvPr/>
          </p:nvSpPr>
          <p:spPr>
            <a:xfrm>
              <a:off x="2186562" y="3541007"/>
              <a:ext cx="117943" cy="1146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504" name="Oval 2503">
              <a:extLst>
                <a:ext uri="{FF2B5EF4-FFF2-40B4-BE49-F238E27FC236}">
                  <a16:creationId xmlns:a16="http://schemas.microsoft.com/office/drawing/2014/main" id="{FA16D080-5074-CE23-B18D-F45DC624172A}"/>
                </a:ext>
              </a:extLst>
            </p:cNvPr>
            <p:cNvSpPr/>
            <p:nvPr/>
          </p:nvSpPr>
          <p:spPr>
            <a:xfrm>
              <a:off x="2382986" y="3868714"/>
              <a:ext cx="117943" cy="11463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505" name="Oval 2504">
              <a:extLst>
                <a:ext uri="{FF2B5EF4-FFF2-40B4-BE49-F238E27FC236}">
                  <a16:creationId xmlns:a16="http://schemas.microsoft.com/office/drawing/2014/main" id="{1B1DFB75-D0F2-2DAD-A2CD-9037ABB08D32}"/>
                </a:ext>
              </a:extLst>
            </p:cNvPr>
            <p:cNvSpPr/>
            <p:nvPr/>
          </p:nvSpPr>
          <p:spPr>
            <a:xfrm>
              <a:off x="2494649" y="3436316"/>
              <a:ext cx="117943" cy="11463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506" name="Oval 2505">
              <a:extLst>
                <a:ext uri="{FF2B5EF4-FFF2-40B4-BE49-F238E27FC236}">
                  <a16:creationId xmlns:a16="http://schemas.microsoft.com/office/drawing/2014/main" id="{89DFEDCB-7043-7646-50B1-BA44D995E2C0}"/>
                </a:ext>
              </a:extLst>
            </p:cNvPr>
            <p:cNvSpPr/>
            <p:nvPr/>
          </p:nvSpPr>
          <p:spPr>
            <a:xfrm>
              <a:off x="2619470" y="3702922"/>
              <a:ext cx="117943" cy="11463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2507" name="Straight Arrow Connector 2506">
              <a:extLst>
                <a:ext uri="{FF2B5EF4-FFF2-40B4-BE49-F238E27FC236}">
                  <a16:creationId xmlns:a16="http://schemas.microsoft.com/office/drawing/2014/main" id="{67225107-F835-136C-8BFF-EA230C9F3B42}"/>
                </a:ext>
              </a:extLst>
            </p:cNvPr>
            <p:cNvCxnSpPr>
              <a:cxnSpLocks/>
              <a:endCxn id="2505" idx="5"/>
            </p:cNvCxnSpPr>
            <p:nvPr/>
          </p:nvCxnSpPr>
          <p:spPr>
            <a:xfrm flipH="1" flipV="1">
              <a:off x="2595320" y="3534166"/>
              <a:ext cx="59670" cy="166117"/>
            </a:xfrm>
            <a:prstGeom prst="straightConnector1">
              <a:avLst/>
            </a:prstGeom>
            <a:ln w="9525"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8" name="Straight Arrow Connector 2507">
              <a:extLst>
                <a:ext uri="{FF2B5EF4-FFF2-40B4-BE49-F238E27FC236}">
                  <a16:creationId xmlns:a16="http://schemas.microsoft.com/office/drawing/2014/main" id="{15FC7C3A-7B75-136E-C353-7536654478F6}"/>
                </a:ext>
              </a:extLst>
            </p:cNvPr>
            <p:cNvCxnSpPr>
              <a:cxnSpLocks/>
              <a:stCxn id="2503" idx="5"/>
              <a:endCxn id="2504" idx="1"/>
            </p:cNvCxnSpPr>
            <p:nvPr/>
          </p:nvCxnSpPr>
          <p:spPr>
            <a:xfrm>
              <a:off x="2287233" y="3638857"/>
              <a:ext cx="113025" cy="246645"/>
            </a:xfrm>
            <a:prstGeom prst="straightConnector1">
              <a:avLst/>
            </a:prstGeom>
            <a:ln w="9525"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9" name="Straight Arrow Connector 2508">
              <a:extLst>
                <a:ext uri="{FF2B5EF4-FFF2-40B4-BE49-F238E27FC236}">
                  <a16:creationId xmlns:a16="http://schemas.microsoft.com/office/drawing/2014/main" id="{C95AA9C4-EAA9-C5D9-B2AA-737565755768}"/>
                </a:ext>
              </a:extLst>
            </p:cNvPr>
            <p:cNvCxnSpPr>
              <a:cxnSpLocks/>
              <a:endCxn id="2505" idx="2"/>
            </p:cNvCxnSpPr>
            <p:nvPr/>
          </p:nvCxnSpPr>
          <p:spPr>
            <a:xfrm flipV="1">
              <a:off x="2311232" y="3493635"/>
              <a:ext cx="183417" cy="79638"/>
            </a:xfrm>
            <a:prstGeom prst="straightConnector1">
              <a:avLst/>
            </a:prstGeom>
            <a:ln w="9525"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10" name="TextBox 2509">
            <a:extLst>
              <a:ext uri="{FF2B5EF4-FFF2-40B4-BE49-F238E27FC236}">
                <a16:creationId xmlns:a16="http://schemas.microsoft.com/office/drawing/2014/main" id="{4B36B903-F472-09D6-8A5C-1FE8B885F964}"/>
              </a:ext>
            </a:extLst>
          </p:cNvPr>
          <p:cNvSpPr txBox="1">
            <a:spLocks/>
          </p:cNvSpPr>
          <p:nvPr/>
        </p:nvSpPr>
        <p:spPr>
          <a:xfrm>
            <a:off x="4862908" y="2782882"/>
            <a:ext cx="9763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CRN</a:t>
            </a:r>
          </a:p>
        </p:txBody>
      </p:sp>
      <p:cxnSp>
        <p:nvCxnSpPr>
          <p:cNvPr id="2512" name="Straight Arrow Connector 2511">
            <a:extLst>
              <a:ext uri="{FF2B5EF4-FFF2-40B4-BE49-F238E27FC236}">
                <a16:creationId xmlns:a16="http://schemas.microsoft.com/office/drawing/2014/main" id="{34CEC3BD-EEA8-B500-73D7-254FFE1E6301}"/>
              </a:ext>
            </a:extLst>
          </p:cNvPr>
          <p:cNvCxnSpPr>
            <a:cxnSpLocks/>
          </p:cNvCxnSpPr>
          <p:nvPr/>
        </p:nvCxnSpPr>
        <p:spPr>
          <a:xfrm>
            <a:off x="5389415" y="3631474"/>
            <a:ext cx="0" cy="145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14" name="Graphic 2513">
            <a:extLst>
              <a:ext uri="{FF2B5EF4-FFF2-40B4-BE49-F238E27FC236}">
                <a16:creationId xmlns:a16="http://schemas.microsoft.com/office/drawing/2014/main" id="{413827D6-F732-A4DB-953E-C87CB6036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2015" y="3799365"/>
            <a:ext cx="2169990" cy="1014541"/>
          </a:xfrm>
          <a:prstGeom prst="rect">
            <a:avLst/>
          </a:prstGeom>
        </p:spPr>
      </p:pic>
      <p:sp>
        <p:nvSpPr>
          <p:cNvPr id="2517" name="TextBox 2516">
            <a:extLst>
              <a:ext uri="{FF2B5EF4-FFF2-40B4-BE49-F238E27FC236}">
                <a16:creationId xmlns:a16="http://schemas.microsoft.com/office/drawing/2014/main" id="{5F3654FF-924D-5C0A-61DC-8373FFBDAC8C}"/>
              </a:ext>
            </a:extLst>
          </p:cNvPr>
          <p:cNvSpPr txBox="1"/>
          <p:nvPr/>
        </p:nvSpPr>
        <p:spPr>
          <a:xfrm>
            <a:off x="3993263" y="3829931"/>
            <a:ext cx="1366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Helvetica" pitchFamily="2" charset="0"/>
              </a:rPr>
              <a:t>Total genes are conserved.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Helvetica" pitchFamily="2" charset="0"/>
              </a:rPr>
              <a:t>Total RNAP, ribosomes, and endonucleases are conserved.</a:t>
            </a:r>
          </a:p>
        </p:txBody>
      </p:sp>
      <p:sp>
        <p:nvSpPr>
          <p:cNvPr id="2518" name="TextBox 2517">
            <a:extLst>
              <a:ext uri="{FF2B5EF4-FFF2-40B4-BE49-F238E27FC236}">
                <a16:creationId xmlns:a16="http://schemas.microsoft.com/office/drawing/2014/main" id="{6A72C18B-95D6-98E4-8536-E14F73F1A957}"/>
              </a:ext>
            </a:extLst>
          </p:cNvPr>
          <p:cNvSpPr txBox="1"/>
          <p:nvPr/>
        </p:nvSpPr>
        <p:spPr>
          <a:xfrm>
            <a:off x="5698606" y="3369864"/>
            <a:ext cx="1698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With AutoReduce:</a:t>
            </a:r>
          </a:p>
        </p:txBody>
      </p:sp>
      <p:cxnSp>
        <p:nvCxnSpPr>
          <p:cNvPr id="2519" name="Straight Arrow Connector 2518">
            <a:extLst>
              <a:ext uri="{FF2B5EF4-FFF2-40B4-BE49-F238E27FC236}">
                <a16:creationId xmlns:a16="http://schemas.microsoft.com/office/drawing/2014/main" id="{C7675E5F-9A37-B3E5-C583-BAE47B04DABC}"/>
              </a:ext>
            </a:extLst>
          </p:cNvPr>
          <p:cNvCxnSpPr>
            <a:cxnSpLocks/>
          </p:cNvCxnSpPr>
          <p:nvPr/>
        </p:nvCxnSpPr>
        <p:spPr>
          <a:xfrm>
            <a:off x="6170023" y="5496141"/>
            <a:ext cx="2838994" cy="3262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23" name="Graphic 2522">
            <a:extLst>
              <a:ext uri="{FF2B5EF4-FFF2-40B4-BE49-F238E27FC236}">
                <a16:creationId xmlns:a16="http://schemas.microsoft.com/office/drawing/2014/main" id="{99485017-B0D9-A603-3F36-66FF0375D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30378" y="3858930"/>
            <a:ext cx="2044496" cy="1454332"/>
          </a:xfrm>
          <a:prstGeom prst="rect">
            <a:avLst/>
          </a:prstGeom>
        </p:spPr>
      </p:pic>
      <p:sp>
        <p:nvSpPr>
          <p:cNvPr id="2525" name="TextBox 2524">
            <a:extLst>
              <a:ext uri="{FF2B5EF4-FFF2-40B4-BE49-F238E27FC236}">
                <a16:creationId xmlns:a16="http://schemas.microsoft.com/office/drawing/2014/main" id="{FC1A4D3B-E642-38B3-46B6-D7D50E533C01}"/>
              </a:ext>
            </a:extLst>
          </p:cNvPr>
          <p:cNvSpPr txBox="1"/>
          <p:nvPr/>
        </p:nvSpPr>
        <p:spPr>
          <a:xfrm>
            <a:off x="9273340" y="3125425"/>
            <a:ext cx="2301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Minimal mathematical model obtained using AutoReduce and BioCRNpyler</a:t>
            </a:r>
          </a:p>
        </p:txBody>
      </p:sp>
      <p:sp>
        <p:nvSpPr>
          <p:cNvPr id="2526" name="TextBox 2525">
            <a:extLst>
              <a:ext uri="{FF2B5EF4-FFF2-40B4-BE49-F238E27FC236}">
                <a16:creationId xmlns:a16="http://schemas.microsoft.com/office/drawing/2014/main" id="{567AF311-149E-BEFB-633B-4EA1BDC60626}"/>
              </a:ext>
            </a:extLst>
          </p:cNvPr>
          <p:cNvSpPr txBox="1"/>
          <p:nvPr/>
        </p:nvSpPr>
        <p:spPr>
          <a:xfrm>
            <a:off x="6547691" y="5582396"/>
            <a:ext cx="2301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Multiple model reduction and model selection steps</a:t>
            </a:r>
          </a:p>
        </p:txBody>
      </p:sp>
    </p:spTree>
    <p:extLst>
      <p:ext uri="{BB962C8B-B14F-4D97-AF65-F5344CB8AC3E}">
        <p14:creationId xmlns:p14="http://schemas.microsoft.com/office/powerpoint/2010/main" val="313895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0" grpId="0"/>
      <p:bldP spid="2517" grpId="0"/>
      <p:bldP spid="2518" grpId="0"/>
      <p:bldP spid="2525" grpId="0"/>
      <p:bldP spid="25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93EB-E1A6-B7DF-2B58-22184E0F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Characterization Iteration #1: </a:t>
            </a:r>
            <a:br>
              <a:rPr lang="en-US" sz="3600" dirty="0"/>
            </a:br>
            <a:r>
              <a:rPr lang="en-US" sz="3600" dirty="0"/>
              <a:t>Integrases in cell-free systems – Experimental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BEF7B-8E5C-89BB-E424-21D778ED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68A5-5E07-4222-9BE8-9F1FA270022C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E7EDD-9197-0C4E-7751-91C80423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Ayush Pandey, PhD Candidate,</a:t>
            </a:r>
          </a:p>
          <a:p>
            <a:r>
              <a:rPr lang="en-US"/>
              <a:t>California Institute of Technology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0CDD7-49A9-BCFC-D78D-23CE898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8F01-EDE6-4592-AD90-C1B8C607249D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765C22F-0C7E-8E2D-173A-2BBC99FD94A2}"/>
              </a:ext>
            </a:extLst>
          </p:cNvPr>
          <p:cNvSpPr>
            <a:spLocks/>
          </p:cNvSpPr>
          <p:nvPr/>
        </p:nvSpPr>
        <p:spPr>
          <a:xfrm>
            <a:off x="324937" y="2361284"/>
            <a:ext cx="4003534" cy="16504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078D4-D5DA-C355-18C4-2565132251CC}"/>
              </a:ext>
            </a:extLst>
          </p:cNvPr>
          <p:cNvSpPr txBox="1">
            <a:spLocks/>
          </p:cNvSpPr>
          <p:nvPr/>
        </p:nvSpPr>
        <p:spPr>
          <a:xfrm>
            <a:off x="237222" y="2404818"/>
            <a:ext cx="11642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Conservation Laws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B5830-AD9B-C213-BA51-B9CAE381BFEB}"/>
              </a:ext>
            </a:extLst>
          </p:cNvPr>
          <p:cNvSpPr txBox="1">
            <a:spLocks/>
          </p:cNvSpPr>
          <p:nvPr/>
        </p:nvSpPr>
        <p:spPr>
          <a:xfrm>
            <a:off x="717426" y="1646267"/>
            <a:ext cx="3299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Helvetica" pitchFamily="2" charset="0"/>
              </a:rPr>
              <a:t>2. Grey-box modeling: From SBML model to reduced ODE model using AutoReduce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0FFB0-BE78-D1A9-F609-E7F0B695021B}"/>
              </a:ext>
            </a:extLst>
          </p:cNvPr>
          <p:cNvSpPr txBox="1">
            <a:spLocks/>
          </p:cNvSpPr>
          <p:nvPr/>
        </p:nvSpPr>
        <p:spPr>
          <a:xfrm>
            <a:off x="1413566" y="2399736"/>
            <a:ext cx="16384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Quasi-steady state assumption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3A6424-3BD8-9166-8D80-FAC7642121BF}"/>
              </a:ext>
            </a:extLst>
          </p:cNvPr>
          <p:cNvCxnSpPr>
            <a:cxnSpLocks/>
          </p:cNvCxnSpPr>
          <p:nvPr/>
        </p:nvCxnSpPr>
        <p:spPr>
          <a:xfrm>
            <a:off x="1315567" y="2593553"/>
            <a:ext cx="300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B5B7DD-14AF-AB39-7FF0-573897B7F5CF}"/>
              </a:ext>
            </a:extLst>
          </p:cNvPr>
          <p:cNvSpPr txBox="1">
            <a:spLocks/>
          </p:cNvSpPr>
          <p:nvPr/>
        </p:nvSpPr>
        <p:spPr>
          <a:xfrm>
            <a:off x="3007479" y="2379441"/>
            <a:ext cx="14642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Abstraction and species abundance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AC6908-F6F4-6579-0CCE-7445D735A0B7}"/>
              </a:ext>
            </a:extLst>
          </p:cNvPr>
          <p:cNvCxnSpPr>
            <a:cxnSpLocks/>
          </p:cNvCxnSpPr>
          <p:nvPr/>
        </p:nvCxnSpPr>
        <p:spPr>
          <a:xfrm>
            <a:off x="2850695" y="2594416"/>
            <a:ext cx="300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2AECE8-CEB9-AA7A-3836-D3B018408F2E}"/>
              </a:ext>
            </a:extLst>
          </p:cNvPr>
          <p:cNvGrpSpPr/>
          <p:nvPr/>
        </p:nvGrpSpPr>
        <p:grpSpPr>
          <a:xfrm>
            <a:off x="751941" y="3415715"/>
            <a:ext cx="563626" cy="368992"/>
            <a:chOff x="2186562" y="3541007"/>
            <a:chExt cx="550851" cy="4423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486910-15C1-47D2-83BB-73294755F3DB}"/>
                </a:ext>
              </a:extLst>
            </p:cNvPr>
            <p:cNvSpPr/>
            <p:nvPr/>
          </p:nvSpPr>
          <p:spPr>
            <a:xfrm>
              <a:off x="2186562" y="3541007"/>
              <a:ext cx="117943" cy="1146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E85C363-2C08-220C-7D48-56E9459F90F8}"/>
                </a:ext>
              </a:extLst>
            </p:cNvPr>
            <p:cNvSpPr/>
            <p:nvPr/>
          </p:nvSpPr>
          <p:spPr>
            <a:xfrm>
              <a:off x="2382986" y="3868714"/>
              <a:ext cx="117943" cy="11463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2FA280-FC80-811B-EEBA-2A097A108DB6}"/>
                </a:ext>
              </a:extLst>
            </p:cNvPr>
            <p:cNvSpPr/>
            <p:nvPr/>
          </p:nvSpPr>
          <p:spPr>
            <a:xfrm>
              <a:off x="2619470" y="3702922"/>
              <a:ext cx="117943" cy="11463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6A9F441-CA67-4DF7-A49B-F85B08D3768D}"/>
                </a:ext>
              </a:extLst>
            </p:cNvPr>
            <p:cNvCxnSpPr>
              <a:cxnSpLocks/>
              <a:stCxn id="15" idx="5"/>
              <a:endCxn id="16" idx="1"/>
            </p:cNvCxnSpPr>
            <p:nvPr/>
          </p:nvCxnSpPr>
          <p:spPr>
            <a:xfrm>
              <a:off x="2287233" y="3638857"/>
              <a:ext cx="113025" cy="246645"/>
            </a:xfrm>
            <a:prstGeom prst="straightConnector1">
              <a:avLst/>
            </a:prstGeom>
            <a:ln w="9525"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EC6B615-D896-3DB5-0B65-93001EF6AF94}"/>
                </a:ext>
              </a:extLst>
            </p:cNvPr>
            <p:cNvCxnSpPr>
              <a:cxnSpLocks/>
              <a:stCxn id="15" idx="5"/>
              <a:endCxn id="17" idx="2"/>
            </p:cNvCxnSpPr>
            <p:nvPr/>
          </p:nvCxnSpPr>
          <p:spPr>
            <a:xfrm>
              <a:off x="2287233" y="3638857"/>
              <a:ext cx="332237" cy="121385"/>
            </a:xfrm>
            <a:prstGeom prst="straightConnector1">
              <a:avLst/>
            </a:prstGeom>
            <a:ln w="9525"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5244A61-1261-B74C-D51D-1B936562C138}"/>
              </a:ext>
            </a:extLst>
          </p:cNvPr>
          <p:cNvSpPr txBox="1">
            <a:spLocks/>
          </p:cNvSpPr>
          <p:nvPr/>
        </p:nvSpPr>
        <p:spPr>
          <a:xfrm>
            <a:off x="1282604" y="2855417"/>
            <a:ext cx="1994940" cy="6001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  <a:latin typeface="Helvetica" pitchFamily="2" charset="0"/>
              </a:rPr>
              <a:t>Automated Model Reduction with AutoReduce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904971E-14D7-8DB6-FA10-6879F676451D}"/>
              </a:ext>
            </a:extLst>
          </p:cNvPr>
          <p:cNvGrpSpPr/>
          <p:nvPr/>
        </p:nvGrpSpPr>
        <p:grpSpPr>
          <a:xfrm>
            <a:off x="58287" y="4220269"/>
            <a:ext cx="4521710" cy="2163998"/>
            <a:chOff x="2889284" y="3892965"/>
            <a:chExt cx="4521710" cy="216399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722892-36C9-5082-C849-B6036F915D0D}"/>
                </a:ext>
              </a:extLst>
            </p:cNvPr>
            <p:cNvSpPr txBox="1">
              <a:spLocks/>
            </p:cNvSpPr>
            <p:nvPr/>
          </p:nvSpPr>
          <p:spPr>
            <a:xfrm>
              <a:off x="3252328" y="3892965"/>
              <a:ext cx="335877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Helvetica" pitchFamily="2" charset="0"/>
                </a:rPr>
                <a:t>3. Black-box modeling: Bayesian learning of model parameters using Bioscrape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8E74BF0-C1DB-1F33-D2DB-CD93C16CB0E6}"/>
                </a:ext>
              </a:extLst>
            </p:cNvPr>
            <p:cNvSpPr>
              <a:spLocks/>
            </p:cNvSpPr>
            <p:nvPr/>
          </p:nvSpPr>
          <p:spPr>
            <a:xfrm>
              <a:off x="2889284" y="4406519"/>
              <a:ext cx="4521710" cy="16504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0A8139-AF31-54B1-1880-3C880F10911E}"/>
                </a:ext>
              </a:extLst>
            </p:cNvPr>
            <p:cNvSpPr txBox="1">
              <a:spLocks/>
            </p:cNvSpPr>
            <p:nvPr/>
          </p:nvSpPr>
          <p:spPr>
            <a:xfrm>
              <a:off x="5803463" y="4450614"/>
              <a:ext cx="1168932" cy="369332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ysClr val="windowText" lastClr="000000"/>
                  </a:solidFill>
                  <a:latin typeface="Helvetica" pitchFamily="2" charset="0"/>
                </a:rPr>
                <a:t>Mathematical model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406B08-DBAC-754D-6367-F9705A92768D}"/>
                </a:ext>
              </a:extLst>
            </p:cNvPr>
            <p:cNvSpPr txBox="1">
              <a:spLocks/>
            </p:cNvSpPr>
            <p:nvPr/>
          </p:nvSpPr>
          <p:spPr>
            <a:xfrm>
              <a:off x="5852652" y="5646109"/>
              <a:ext cx="1164206" cy="36933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ysClr val="windowText" lastClr="000000"/>
                  </a:solidFill>
                  <a:latin typeface="Helvetica" pitchFamily="2" charset="0"/>
                </a:rPr>
                <a:t>Experimental data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3479D1-C7AB-F7B9-233F-508666EE8924}"/>
                </a:ext>
              </a:extLst>
            </p:cNvPr>
            <p:cNvSpPr txBox="1">
              <a:spLocks/>
            </p:cNvSpPr>
            <p:nvPr/>
          </p:nvSpPr>
          <p:spPr>
            <a:xfrm>
              <a:off x="5009356" y="4949915"/>
              <a:ext cx="829741" cy="36933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ysClr val="windowText" lastClr="000000"/>
                  </a:solidFill>
                  <a:latin typeface="Helvetica" pitchFamily="2" charset="0"/>
                </a:rPr>
                <a:t>Bioscrape Inference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73DC893-EDD2-4E35-738C-AF8BA0EDCF5E}"/>
                </a:ext>
              </a:extLst>
            </p:cNvPr>
            <p:cNvCxnSpPr>
              <a:cxnSpLocks/>
              <a:stCxn id="25" idx="2"/>
              <a:endCxn id="27" idx="3"/>
            </p:cNvCxnSpPr>
            <p:nvPr/>
          </p:nvCxnSpPr>
          <p:spPr>
            <a:xfrm flipH="1">
              <a:off x="5839097" y="4819946"/>
              <a:ext cx="548832" cy="314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9307CD3-BEA3-73FA-6D71-085E918837DB}"/>
                </a:ext>
              </a:extLst>
            </p:cNvPr>
            <p:cNvCxnSpPr>
              <a:cxnSpLocks/>
              <a:stCxn id="26" idx="0"/>
              <a:endCxn id="27" idx="3"/>
            </p:cNvCxnSpPr>
            <p:nvPr/>
          </p:nvCxnSpPr>
          <p:spPr>
            <a:xfrm flipH="1" flipV="1">
              <a:off x="5839097" y="5134581"/>
              <a:ext cx="595658" cy="511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44D1961-8DA0-0BF0-986A-E0DA24C023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4851" y="5077115"/>
              <a:ext cx="205979" cy="2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460895C-D26A-9752-5F3F-0C6F2822B014}"/>
                </a:ext>
              </a:extLst>
            </p:cNvPr>
            <p:cNvGrpSpPr/>
            <p:nvPr/>
          </p:nvGrpSpPr>
          <p:grpSpPr>
            <a:xfrm>
              <a:off x="3310088" y="5018129"/>
              <a:ext cx="967731" cy="957011"/>
              <a:chOff x="5360009" y="4989982"/>
              <a:chExt cx="1198140" cy="114709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6BD731B-E214-9B70-F957-D6FF4EA7FDCC}"/>
                  </a:ext>
                </a:extLst>
              </p:cNvPr>
              <p:cNvGrpSpPr/>
              <p:nvPr/>
            </p:nvGrpSpPr>
            <p:grpSpPr>
              <a:xfrm>
                <a:off x="5392782" y="5351417"/>
                <a:ext cx="718457" cy="718457"/>
                <a:chOff x="5392782" y="5351417"/>
                <a:chExt cx="718457" cy="718457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ABB707D8-628B-5066-D68A-EE26337642EA}"/>
                    </a:ext>
                  </a:extLst>
                </p:cNvPr>
                <p:cNvCxnSpPr/>
                <p:nvPr/>
              </p:nvCxnSpPr>
              <p:spPr>
                <a:xfrm>
                  <a:off x="5599611" y="5351417"/>
                  <a:ext cx="0" cy="71845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08C9AB07-22EB-1B95-CE23-A979917597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752011" y="5503817"/>
                  <a:ext cx="0" cy="71845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0E6B8D9-22E9-C943-A622-85E1D2CE1D04}"/>
                  </a:ext>
                </a:extLst>
              </p:cNvPr>
              <p:cNvSpPr/>
              <p:nvPr/>
            </p:nvSpPr>
            <p:spPr>
              <a:xfrm>
                <a:off x="5599611" y="5560895"/>
                <a:ext cx="449084" cy="299499"/>
              </a:xfrm>
              <a:custGeom>
                <a:avLst/>
                <a:gdLst>
                  <a:gd name="connsiteX0" fmla="*/ 0 w 740228"/>
                  <a:gd name="connsiteY0" fmla="*/ 416793 h 430563"/>
                  <a:gd name="connsiteX1" fmla="*/ 200297 w 740228"/>
                  <a:gd name="connsiteY1" fmla="*/ 399376 h 430563"/>
                  <a:gd name="connsiteX2" fmla="*/ 287383 w 740228"/>
                  <a:gd name="connsiteY2" fmla="*/ 164245 h 430563"/>
                  <a:gd name="connsiteX3" fmla="*/ 330925 w 740228"/>
                  <a:gd name="connsiteY3" fmla="*/ 37970 h 430563"/>
                  <a:gd name="connsiteX4" fmla="*/ 418011 w 740228"/>
                  <a:gd name="connsiteY4" fmla="*/ 7490 h 430563"/>
                  <a:gd name="connsiteX5" fmla="*/ 500743 w 740228"/>
                  <a:gd name="connsiteY5" fmla="*/ 159890 h 430563"/>
                  <a:gd name="connsiteX6" fmla="*/ 592183 w 740228"/>
                  <a:gd name="connsiteY6" fmla="*/ 395022 h 430563"/>
                  <a:gd name="connsiteX7" fmla="*/ 740228 w 740228"/>
                  <a:gd name="connsiteY7" fmla="*/ 425502 h 43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0228" h="430563">
                    <a:moveTo>
                      <a:pt x="0" y="416793"/>
                    </a:moveTo>
                    <a:cubicBezTo>
                      <a:pt x="76200" y="429130"/>
                      <a:pt x="152400" y="441467"/>
                      <a:pt x="200297" y="399376"/>
                    </a:cubicBezTo>
                    <a:cubicBezTo>
                      <a:pt x="248194" y="357285"/>
                      <a:pt x="265612" y="224479"/>
                      <a:pt x="287383" y="164245"/>
                    </a:cubicBezTo>
                    <a:cubicBezTo>
                      <a:pt x="309154" y="104011"/>
                      <a:pt x="309154" y="64096"/>
                      <a:pt x="330925" y="37970"/>
                    </a:cubicBezTo>
                    <a:cubicBezTo>
                      <a:pt x="352696" y="11844"/>
                      <a:pt x="389708" y="-12830"/>
                      <a:pt x="418011" y="7490"/>
                    </a:cubicBezTo>
                    <a:cubicBezTo>
                      <a:pt x="446314" y="27810"/>
                      <a:pt x="471714" y="95301"/>
                      <a:pt x="500743" y="159890"/>
                    </a:cubicBezTo>
                    <a:cubicBezTo>
                      <a:pt x="529772" y="224479"/>
                      <a:pt x="552269" y="350753"/>
                      <a:pt x="592183" y="395022"/>
                    </a:cubicBezTo>
                    <a:cubicBezTo>
                      <a:pt x="632097" y="439291"/>
                      <a:pt x="686162" y="432396"/>
                      <a:pt x="740228" y="425502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097D2D7-3100-E8D8-2F6F-83F3A0BCA5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87842" y="5860395"/>
                <a:ext cx="1070307" cy="276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</a:rPr>
                  <a:t>S1: Param 1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8D4B36E-A5CD-0C82-E816-9F34DB59BCBD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5025933" y="5324058"/>
                <a:ext cx="953944" cy="285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</a:rPr>
                  <a:t>Probability</a:t>
                </a:r>
                <a:endParaRPr lang="en-US" sz="700" dirty="0">
                  <a:latin typeface="Helvetica" pitchFamily="2" charset="0"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B8F20CF-087C-DBCA-FE1B-81EC2E457547}"/>
                </a:ext>
              </a:extLst>
            </p:cNvPr>
            <p:cNvGrpSpPr/>
            <p:nvPr/>
          </p:nvGrpSpPr>
          <p:grpSpPr>
            <a:xfrm>
              <a:off x="4361399" y="4997616"/>
              <a:ext cx="967732" cy="957009"/>
              <a:chOff x="2865487" y="6913285"/>
              <a:chExt cx="1198141" cy="1147091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96906EC8-88E3-E141-C923-0D3984B6EBDF}"/>
                  </a:ext>
                </a:extLst>
              </p:cNvPr>
              <p:cNvGrpSpPr/>
              <p:nvPr/>
            </p:nvGrpSpPr>
            <p:grpSpPr>
              <a:xfrm>
                <a:off x="2865487" y="6913285"/>
                <a:ext cx="1198141" cy="1147091"/>
                <a:chOff x="5360007" y="4989985"/>
                <a:chExt cx="1198141" cy="1147091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95D7D417-BDF1-F7F4-F65F-17DAF30BDC09}"/>
                    </a:ext>
                  </a:extLst>
                </p:cNvPr>
                <p:cNvGrpSpPr/>
                <p:nvPr/>
              </p:nvGrpSpPr>
              <p:grpSpPr>
                <a:xfrm>
                  <a:off x="5392782" y="5351417"/>
                  <a:ext cx="718457" cy="718457"/>
                  <a:chOff x="5392782" y="5351417"/>
                  <a:chExt cx="718457" cy="718457"/>
                </a:xfrm>
              </p:grpSpPr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0901554A-2D8E-5CCF-568E-F4090E76D035}"/>
                      </a:ext>
                    </a:extLst>
                  </p:cNvPr>
                  <p:cNvCxnSpPr/>
                  <p:nvPr/>
                </p:nvCxnSpPr>
                <p:spPr>
                  <a:xfrm>
                    <a:off x="5599611" y="5351417"/>
                    <a:ext cx="0" cy="718457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31FD206C-C22B-D669-A6A4-C867804F44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5752011" y="5503817"/>
                    <a:ext cx="0" cy="718457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7265117-DC6A-99E5-4D48-4FDB1703F33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487841" y="5860396"/>
                  <a:ext cx="1070307" cy="276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>
                      <a:latin typeface="Helvetica" pitchFamily="2" charset="0"/>
                    </a:rPr>
                    <a:t>S1: Param 2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7535640-A622-C6D9-BC60-0C35D28E9B8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16200000">
                  <a:off x="5025931" y="5324061"/>
                  <a:ext cx="953944" cy="2857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>
                      <a:latin typeface="Helvetica" pitchFamily="2" charset="0"/>
                    </a:rPr>
                    <a:t>Probability</a:t>
                  </a:r>
                </a:p>
              </p:txBody>
            </p:sp>
          </p:grp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5C221B6-8B4C-4662-53F7-238518F903A3}"/>
                  </a:ext>
                </a:extLst>
              </p:cNvPr>
              <p:cNvSpPr/>
              <p:nvPr/>
            </p:nvSpPr>
            <p:spPr>
              <a:xfrm>
                <a:off x="3110334" y="7435113"/>
                <a:ext cx="438598" cy="347255"/>
              </a:xfrm>
              <a:custGeom>
                <a:avLst/>
                <a:gdLst>
                  <a:gd name="connsiteX0" fmla="*/ 0 w 544521"/>
                  <a:gd name="connsiteY0" fmla="*/ 367584 h 376343"/>
                  <a:gd name="connsiteX1" fmla="*/ 92529 w 544521"/>
                  <a:gd name="connsiteY1" fmla="*/ 368945 h 376343"/>
                  <a:gd name="connsiteX2" fmla="*/ 133350 w 544521"/>
                  <a:gd name="connsiteY2" fmla="*/ 345812 h 376343"/>
                  <a:gd name="connsiteX3" fmla="*/ 156482 w 544521"/>
                  <a:gd name="connsiteY3" fmla="*/ 234234 h 376343"/>
                  <a:gd name="connsiteX4" fmla="*/ 194582 w 544521"/>
                  <a:gd name="connsiteY4" fmla="*/ 228791 h 376343"/>
                  <a:gd name="connsiteX5" fmla="*/ 227240 w 544521"/>
                  <a:gd name="connsiteY5" fmla="*/ 337648 h 376343"/>
                  <a:gd name="connsiteX6" fmla="*/ 273504 w 544521"/>
                  <a:gd name="connsiteY6" fmla="*/ 371666 h 376343"/>
                  <a:gd name="connsiteX7" fmla="*/ 344261 w 544521"/>
                  <a:gd name="connsiteY7" fmla="*/ 367584 h 376343"/>
                  <a:gd name="connsiteX8" fmla="*/ 378279 w 544521"/>
                  <a:gd name="connsiteY8" fmla="*/ 294105 h 376343"/>
                  <a:gd name="connsiteX9" fmla="*/ 434068 w 544521"/>
                  <a:gd name="connsiteY9" fmla="*/ 191 h 376343"/>
                  <a:gd name="connsiteX10" fmla="*/ 537482 w 544521"/>
                  <a:gd name="connsiteY10" fmla="*/ 341730 h 376343"/>
                  <a:gd name="connsiteX11" fmla="*/ 536122 w 544521"/>
                  <a:gd name="connsiteY11" fmla="*/ 330845 h 376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4521" h="376343">
                    <a:moveTo>
                      <a:pt x="0" y="367584"/>
                    </a:moveTo>
                    <a:cubicBezTo>
                      <a:pt x="35152" y="370079"/>
                      <a:pt x="70304" y="372574"/>
                      <a:pt x="92529" y="368945"/>
                    </a:cubicBezTo>
                    <a:cubicBezTo>
                      <a:pt x="114754" y="365316"/>
                      <a:pt x="122691" y="368264"/>
                      <a:pt x="133350" y="345812"/>
                    </a:cubicBezTo>
                    <a:cubicBezTo>
                      <a:pt x="144009" y="323360"/>
                      <a:pt x="146277" y="253737"/>
                      <a:pt x="156482" y="234234"/>
                    </a:cubicBezTo>
                    <a:cubicBezTo>
                      <a:pt x="166687" y="214731"/>
                      <a:pt x="182789" y="211555"/>
                      <a:pt x="194582" y="228791"/>
                    </a:cubicBezTo>
                    <a:cubicBezTo>
                      <a:pt x="206375" y="246027"/>
                      <a:pt x="214086" y="313836"/>
                      <a:pt x="227240" y="337648"/>
                    </a:cubicBezTo>
                    <a:cubicBezTo>
                      <a:pt x="240394" y="361460"/>
                      <a:pt x="254001" y="366677"/>
                      <a:pt x="273504" y="371666"/>
                    </a:cubicBezTo>
                    <a:cubicBezTo>
                      <a:pt x="293008" y="376655"/>
                      <a:pt x="326799" y="380511"/>
                      <a:pt x="344261" y="367584"/>
                    </a:cubicBezTo>
                    <a:cubicBezTo>
                      <a:pt x="361724" y="354657"/>
                      <a:pt x="363311" y="355337"/>
                      <a:pt x="378279" y="294105"/>
                    </a:cubicBezTo>
                    <a:cubicBezTo>
                      <a:pt x="393247" y="232873"/>
                      <a:pt x="407534" y="-7747"/>
                      <a:pt x="434068" y="191"/>
                    </a:cubicBezTo>
                    <a:cubicBezTo>
                      <a:pt x="460602" y="8128"/>
                      <a:pt x="520473" y="286621"/>
                      <a:pt x="537482" y="341730"/>
                    </a:cubicBezTo>
                    <a:cubicBezTo>
                      <a:pt x="554491" y="396839"/>
                      <a:pt x="535215" y="332659"/>
                      <a:pt x="536122" y="33084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1356BDD-E2BB-4D80-BFA6-FF9F80266C91}"/>
                </a:ext>
              </a:extLst>
            </p:cNvPr>
            <p:cNvSpPr txBox="1">
              <a:spLocks/>
            </p:cNvSpPr>
            <p:nvPr/>
          </p:nvSpPr>
          <p:spPr>
            <a:xfrm>
              <a:off x="6166088" y="4947295"/>
              <a:ext cx="1186314" cy="374571"/>
            </a:xfrm>
            <a:prstGeom prst="roundRect">
              <a:avLst/>
            </a:prstGeom>
            <a:solidFill>
              <a:srgbClr val="DFBF5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ysClr val="windowText" lastClr="000000"/>
                  </a:solidFill>
                  <a:latin typeface="Helvetica" pitchFamily="2" charset="0"/>
                </a:rPr>
                <a:t>Bioscrape Sensitivity Analysis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41C2E7C-6646-17EE-DDE2-2E2A817B4D96}"/>
                </a:ext>
              </a:extLst>
            </p:cNvPr>
            <p:cNvCxnSpPr>
              <a:cxnSpLocks/>
              <a:stCxn id="87" idx="1"/>
              <a:endCxn id="27" idx="3"/>
            </p:cNvCxnSpPr>
            <p:nvPr/>
          </p:nvCxnSpPr>
          <p:spPr>
            <a:xfrm flipH="1">
              <a:off x="5839097" y="5134581"/>
              <a:ext cx="3269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6F3A890-8972-AC20-95B8-07B11C4CBCF0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2687006" y="5131991"/>
              <a:ext cx="9566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Helvetica" pitchFamily="2" charset="0"/>
                </a:rPr>
                <a:t>Iteration #1</a:t>
              </a:r>
            </a:p>
          </p:txBody>
        </p:sp>
      </p:grpSp>
      <p:pic>
        <p:nvPicPr>
          <p:cNvPr id="106" name="Picture 105">
            <a:extLst>
              <a:ext uri="{FF2B5EF4-FFF2-40B4-BE49-F238E27FC236}">
                <a16:creationId xmlns:a16="http://schemas.microsoft.com/office/drawing/2014/main" id="{B26BD9BF-0D3B-9FF0-9FDA-A97478D13D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" b="52317"/>
          <a:stretch/>
        </p:blipFill>
        <p:spPr>
          <a:xfrm>
            <a:off x="5626754" y="2483433"/>
            <a:ext cx="5706446" cy="3338308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0F2964A2-7EEE-0D14-24F9-DAAB84C16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7992" y="2856950"/>
            <a:ext cx="980162" cy="760591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2361F40E-8C2F-4D90-0EE9-4CB3F2B4C809}"/>
              </a:ext>
            </a:extLst>
          </p:cNvPr>
          <p:cNvSpPr txBox="1">
            <a:spLocks/>
          </p:cNvSpPr>
          <p:nvPr/>
        </p:nvSpPr>
        <p:spPr>
          <a:xfrm>
            <a:off x="1847021" y="3674282"/>
            <a:ext cx="239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</a:rPr>
              <a:t>Minimal mathematical model for parameter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41365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93EB-E1A6-B7DF-2B58-22184E0F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Characterization Iteration #1: </a:t>
            </a:r>
            <a:br>
              <a:rPr lang="en-US" sz="3600" dirty="0"/>
            </a:br>
            <a:r>
              <a:rPr lang="en-US" sz="3600" dirty="0"/>
              <a:t>Integrases in cell-free systems – Learn from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BEF7B-8E5C-89BB-E424-21D778ED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68A5-5E07-4222-9BE8-9F1FA270022C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E7EDD-9197-0C4E-7751-91C80423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Ayush Pandey, PhD Candidate,</a:t>
            </a:r>
          </a:p>
          <a:p>
            <a:r>
              <a:rPr lang="en-US"/>
              <a:t>California Institute of Technology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0CDD7-49A9-BCFC-D78D-23CE898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8F01-EDE6-4592-AD90-C1B8C607249D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765C22F-0C7E-8E2D-173A-2BBC99FD94A2}"/>
              </a:ext>
            </a:extLst>
          </p:cNvPr>
          <p:cNvSpPr>
            <a:spLocks/>
          </p:cNvSpPr>
          <p:nvPr/>
        </p:nvSpPr>
        <p:spPr>
          <a:xfrm>
            <a:off x="324937" y="2361284"/>
            <a:ext cx="4003534" cy="165044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078D4-D5DA-C355-18C4-2565132251CC}"/>
              </a:ext>
            </a:extLst>
          </p:cNvPr>
          <p:cNvSpPr txBox="1">
            <a:spLocks/>
          </p:cNvSpPr>
          <p:nvPr/>
        </p:nvSpPr>
        <p:spPr>
          <a:xfrm>
            <a:off x="237222" y="2404818"/>
            <a:ext cx="11642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Conservation Laws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9B5830-AD9B-C213-BA51-B9CAE381BFEB}"/>
              </a:ext>
            </a:extLst>
          </p:cNvPr>
          <p:cNvSpPr txBox="1">
            <a:spLocks/>
          </p:cNvSpPr>
          <p:nvPr/>
        </p:nvSpPr>
        <p:spPr>
          <a:xfrm>
            <a:off x="717426" y="1646267"/>
            <a:ext cx="3299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Helvetica" pitchFamily="2" charset="0"/>
              </a:rPr>
              <a:t>2. Grey-box modeling: From SBML model to reduced ODE model using AutoReduce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0FFB0-BE78-D1A9-F609-E7F0B695021B}"/>
              </a:ext>
            </a:extLst>
          </p:cNvPr>
          <p:cNvSpPr txBox="1">
            <a:spLocks/>
          </p:cNvSpPr>
          <p:nvPr/>
        </p:nvSpPr>
        <p:spPr>
          <a:xfrm>
            <a:off x="1413566" y="2399736"/>
            <a:ext cx="16384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Quasi-steady state assumption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3A6424-3BD8-9166-8D80-FAC7642121BF}"/>
              </a:ext>
            </a:extLst>
          </p:cNvPr>
          <p:cNvCxnSpPr>
            <a:cxnSpLocks/>
          </p:cNvCxnSpPr>
          <p:nvPr/>
        </p:nvCxnSpPr>
        <p:spPr>
          <a:xfrm>
            <a:off x="1315567" y="2593553"/>
            <a:ext cx="300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B5B7DD-14AF-AB39-7FF0-573897B7F5CF}"/>
              </a:ext>
            </a:extLst>
          </p:cNvPr>
          <p:cNvSpPr txBox="1">
            <a:spLocks/>
          </p:cNvSpPr>
          <p:nvPr/>
        </p:nvSpPr>
        <p:spPr>
          <a:xfrm>
            <a:off x="3007479" y="2379441"/>
            <a:ext cx="14642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Abstraction and species abundance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AC6908-F6F4-6579-0CCE-7445D735A0B7}"/>
              </a:ext>
            </a:extLst>
          </p:cNvPr>
          <p:cNvCxnSpPr>
            <a:cxnSpLocks/>
          </p:cNvCxnSpPr>
          <p:nvPr/>
        </p:nvCxnSpPr>
        <p:spPr>
          <a:xfrm>
            <a:off x="2850695" y="2594416"/>
            <a:ext cx="300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2AECE8-CEB9-AA7A-3836-D3B018408F2E}"/>
              </a:ext>
            </a:extLst>
          </p:cNvPr>
          <p:cNvGrpSpPr/>
          <p:nvPr/>
        </p:nvGrpSpPr>
        <p:grpSpPr>
          <a:xfrm>
            <a:off x="751941" y="3415715"/>
            <a:ext cx="563626" cy="368992"/>
            <a:chOff x="2186562" y="3541007"/>
            <a:chExt cx="550851" cy="4423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486910-15C1-47D2-83BB-73294755F3DB}"/>
                </a:ext>
              </a:extLst>
            </p:cNvPr>
            <p:cNvSpPr/>
            <p:nvPr/>
          </p:nvSpPr>
          <p:spPr>
            <a:xfrm>
              <a:off x="2186562" y="3541007"/>
              <a:ext cx="117943" cy="1146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E85C363-2C08-220C-7D48-56E9459F90F8}"/>
                </a:ext>
              </a:extLst>
            </p:cNvPr>
            <p:cNvSpPr/>
            <p:nvPr/>
          </p:nvSpPr>
          <p:spPr>
            <a:xfrm>
              <a:off x="2382986" y="3868714"/>
              <a:ext cx="117943" cy="11463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2FA280-FC80-811B-EEBA-2A097A108DB6}"/>
                </a:ext>
              </a:extLst>
            </p:cNvPr>
            <p:cNvSpPr/>
            <p:nvPr/>
          </p:nvSpPr>
          <p:spPr>
            <a:xfrm>
              <a:off x="2619470" y="3702922"/>
              <a:ext cx="117943" cy="11463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6A9F441-CA67-4DF7-A49B-F85B08D3768D}"/>
                </a:ext>
              </a:extLst>
            </p:cNvPr>
            <p:cNvCxnSpPr>
              <a:cxnSpLocks/>
              <a:stCxn id="15" idx="5"/>
              <a:endCxn id="16" idx="1"/>
            </p:cNvCxnSpPr>
            <p:nvPr/>
          </p:nvCxnSpPr>
          <p:spPr>
            <a:xfrm>
              <a:off x="2287233" y="3638857"/>
              <a:ext cx="113025" cy="246645"/>
            </a:xfrm>
            <a:prstGeom prst="straightConnector1">
              <a:avLst/>
            </a:prstGeom>
            <a:ln w="9525"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EC6B615-D896-3DB5-0B65-93001EF6AF94}"/>
                </a:ext>
              </a:extLst>
            </p:cNvPr>
            <p:cNvCxnSpPr>
              <a:cxnSpLocks/>
              <a:stCxn id="15" idx="5"/>
              <a:endCxn id="17" idx="2"/>
            </p:cNvCxnSpPr>
            <p:nvPr/>
          </p:nvCxnSpPr>
          <p:spPr>
            <a:xfrm>
              <a:off x="2287233" y="3638857"/>
              <a:ext cx="332237" cy="121385"/>
            </a:xfrm>
            <a:prstGeom prst="straightConnector1">
              <a:avLst/>
            </a:prstGeom>
            <a:ln w="9525"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5244A61-1261-B74C-D51D-1B936562C138}"/>
              </a:ext>
            </a:extLst>
          </p:cNvPr>
          <p:cNvSpPr txBox="1">
            <a:spLocks/>
          </p:cNvSpPr>
          <p:nvPr/>
        </p:nvSpPr>
        <p:spPr>
          <a:xfrm>
            <a:off x="1282604" y="2855417"/>
            <a:ext cx="1994940" cy="6001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  <a:latin typeface="Helvetica" pitchFamily="2" charset="0"/>
              </a:rPr>
              <a:t>Automated Model Reduction with AutoReduce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904971E-14D7-8DB6-FA10-6879F676451D}"/>
              </a:ext>
            </a:extLst>
          </p:cNvPr>
          <p:cNvGrpSpPr/>
          <p:nvPr/>
        </p:nvGrpSpPr>
        <p:grpSpPr>
          <a:xfrm>
            <a:off x="58287" y="4220269"/>
            <a:ext cx="4521710" cy="2163998"/>
            <a:chOff x="2889284" y="3892965"/>
            <a:chExt cx="4521710" cy="216399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722892-36C9-5082-C849-B6036F915D0D}"/>
                </a:ext>
              </a:extLst>
            </p:cNvPr>
            <p:cNvSpPr txBox="1">
              <a:spLocks/>
            </p:cNvSpPr>
            <p:nvPr/>
          </p:nvSpPr>
          <p:spPr>
            <a:xfrm>
              <a:off x="3252328" y="3892965"/>
              <a:ext cx="335877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Helvetica" pitchFamily="2" charset="0"/>
                </a:rPr>
                <a:t>3. Black-box modeling: Bayesian learning of model parameters using Bioscrape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8E74BF0-C1DB-1F33-D2DB-CD93C16CB0E6}"/>
                </a:ext>
              </a:extLst>
            </p:cNvPr>
            <p:cNvSpPr>
              <a:spLocks/>
            </p:cNvSpPr>
            <p:nvPr/>
          </p:nvSpPr>
          <p:spPr>
            <a:xfrm>
              <a:off x="2889284" y="4406519"/>
              <a:ext cx="4521710" cy="16504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0A8139-AF31-54B1-1880-3C880F10911E}"/>
                </a:ext>
              </a:extLst>
            </p:cNvPr>
            <p:cNvSpPr txBox="1">
              <a:spLocks/>
            </p:cNvSpPr>
            <p:nvPr/>
          </p:nvSpPr>
          <p:spPr>
            <a:xfrm>
              <a:off x="5803463" y="4450614"/>
              <a:ext cx="1168932" cy="369332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ysClr val="windowText" lastClr="000000"/>
                  </a:solidFill>
                  <a:latin typeface="Helvetica" pitchFamily="2" charset="0"/>
                </a:rPr>
                <a:t>Mathematical model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406B08-DBAC-754D-6367-F9705A92768D}"/>
                </a:ext>
              </a:extLst>
            </p:cNvPr>
            <p:cNvSpPr txBox="1">
              <a:spLocks/>
            </p:cNvSpPr>
            <p:nvPr/>
          </p:nvSpPr>
          <p:spPr>
            <a:xfrm>
              <a:off x="5852652" y="5646109"/>
              <a:ext cx="1164206" cy="36933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ysClr val="windowText" lastClr="000000"/>
                  </a:solidFill>
                  <a:latin typeface="Helvetica" pitchFamily="2" charset="0"/>
                </a:rPr>
                <a:t>Experimental data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3479D1-C7AB-F7B9-233F-508666EE8924}"/>
                </a:ext>
              </a:extLst>
            </p:cNvPr>
            <p:cNvSpPr txBox="1">
              <a:spLocks/>
            </p:cNvSpPr>
            <p:nvPr/>
          </p:nvSpPr>
          <p:spPr>
            <a:xfrm>
              <a:off x="5009356" y="4949915"/>
              <a:ext cx="829741" cy="36933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ysClr val="windowText" lastClr="000000"/>
                  </a:solidFill>
                  <a:latin typeface="Helvetica" pitchFamily="2" charset="0"/>
                </a:rPr>
                <a:t>Bioscrape Inference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73DC893-EDD2-4E35-738C-AF8BA0EDCF5E}"/>
                </a:ext>
              </a:extLst>
            </p:cNvPr>
            <p:cNvCxnSpPr>
              <a:cxnSpLocks/>
              <a:stCxn id="25" idx="2"/>
              <a:endCxn id="27" idx="3"/>
            </p:cNvCxnSpPr>
            <p:nvPr/>
          </p:nvCxnSpPr>
          <p:spPr>
            <a:xfrm flipH="1">
              <a:off x="5839097" y="4819946"/>
              <a:ext cx="548832" cy="314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9307CD3-BEA3-73FA-6D71-085E918837DB}"/>
                </a:ext>
              </a:extLst>
            </p:cNvPr>
            <p:cNvCxnSpPr>
              <a:cxnSpLocks/>
              <a:stCxn id="26" idx="0"/>
              <a:endCxn id="27" idx="3"/>
            </p:cNvCxnSpPr>
            <p:nvPr/>
          </p:nvCxnSpPr>
          <p:spPr>
            <a:xfrm flipH="1" flipV="1">
              <a:off x="5839097" y="5134581"/>
              <a:ext cx="595658" cy="511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44D1961-8DA0-0BF0-986A-E0DA24C023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4851" y="5077115"/>
              <a:ext cx="205979" cy="25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460895C-D26A-9752-5F3F-0C6F2822B014}"/>
                </a:ext>
              </a:extLst>
            </p:cNvPr>
            <p:cNvGrpSpPr/>
            <p:nvPr/>
          </p:nvGrpSpPr>
          <p:grpSpPr>
            <a:xfrm>
              <a:off x="3310088" y="5018129"/>
              <a:ext cx="967731" cy="957011"/>
              <a:chOff x="5360009" y="4989982"/>
              <a:chExt cx="1198140" cy="114709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6BD731B-E214-9B70-F957-D6FF4EA7FDCC}"/>
                  </a:ext>
                </a:extLst>
              </p:cNvPr>
              <p:cNvGrpSpPr/>
              <p:nvPr/>
            </p:nvGrpSpPr>
            <p:grpSpPr>
              <a:xfrm>
                <a:off x="5392782" y="5351417"/>
                <a:ext cx="718457" cy="718457"/>
                <a:chOff x="5392782" y="5351417"/>
                <a:chExt cx="718457" cy="718457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ABB707D8-628B-5066-D68A-EE26337642EA}"/>
                    </a:ext>
                  </a:extLst>
                </p:cNvPr>
                <p:cNvCxnSpPr/>
                <p:nvPr/>
              </p:nvCxnSpPr>
              <p:spPr>
                <a:xfrm>
                  <a:off x="5599611" y="5351417"/>
                  <a:ext cx="0" cy="71845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08C9AB07-22EB-1B95-CE23-A979917597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752011" y="5503817"/>
                  <a:ext cx="0" cy="71845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0E6B8D9-22E9-C943-A622-85E1D2CE1D04}"/>
                  </a:ext>
                </a:extLst>
              </p:cNvPr>
              <p:cNvSpPr/>
              <p:nvPr/>
            </p:nvSpPr>
            <p:spPr>
              <a:xfrm>
                <a:off x="5599611" y="5560895"/>
                <a:ext cx="449084" cy="299499"/>
              </a:xfrm>
              <a:custGeom>
                <a:avLst/>
                <a:gdLst>
                  <a:gd name="connsiteX0" fmla="*/ 0 w 740228"/>
                  <a:gd name="connsiteY0" fmla="*/ 416793 h 430563"/>
                  <a:gd name="connsiteX1" fmla="*/ 200297 w 740228"/>
                  <a:gd name="connsiteY1" fmla="*/ 399376 h 430563"/>
                  <a:gd name="connsiteX2" fmla="*/ 287383 w 740228"/>
                  <a:gd name="connsiteY2" fmla="*/ 164245 h 430563"/>
                  <a:gd name="connsiteX3" fmla="*/ 330925 w 740228"/>
                  <a:gd name="connsiteY3" fmla="*/ 37970 h 430563"/>
                  <a:gd name="connsiteX4" fmla="*/ 418011 w 740228"/>
                  <a:gd name="connsiteY4" fmla="*/ 7490 h 430563"/>
                  <a:gd name="connsiteX5" fmla="*/ 500743 w 740228"/>
                  <a:gd name="connsiteY5" fmla="*/ 159890 h 430563"/>
                  <a:gd name="connsiteX6" fmla="*/ 592183 w 740228"/>
                  <a:gd name="connsiteY6" fmla="*/ 395022 h 430563"/>
                  <a:gd name="connsiteX7" fmla="*/ 740228 w 740228"/>
                  <a:gd name="connsiteY7" fmla="*/ 425502 h 43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0228" h="430563">
                    <a:moveTo>
                      <a:pt x="0" y="416793"/>
                    </a:moveTo>
                    <a:cubicBezTo>
                      <a:pt x="76200" y="429130"/>
                      <a:pt x="152400" y="441467"/>
                      <a:pt x="200297" y="399376"/>
                    </a:cubicBezTo>
                    <a:cubicBezTo>
                      <a:pt x="248194" y="357285"/>
                      <a:pt x="265612" y="224479"/>
                      <a:pt x="287383" y="164245"/>
                    </a:cubicBezTo>
                    <a:cubicBezTo>
                      <a:pt x="309154" y="104011"/>
                      <a:pt x="309154" y="64096"/>
                      <a:pt x="330925" y="37970"/>
                    </a:cubicBezTo>
                    <a:cubicBezTo>
                      <a:pt x="352696" y="11844"/>
                      <a:pt x="389708" y="-12830"/>
                      <a:pt x="418011" y="7490"/>
                    </a:cubicBezTo>
                    <a:cubicBezTo>
                      <a:pt x="446314" y="27810"/>
                      <a:pt x="471714" y="95301"/>
                      <a:pt x="500743" y="159890"/>
                    </a:cubicBezTo>
                    <a:cubicBezTo>
                      <a:pt x="529772" y="224479"/>
                      <a:pt x="552269" y="350753"/>
                      <a:pt x="592183" y="395022"/>
                    </a:cubicBezTo>
                    <a:cubicBezTo>
                      <a:pt x="632097" y="439291"/>
                      <a:pt x="686162" y="432396"/>
                      <a:pt x="740228" y="425502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097D2D7-3100-E8D8-2F6F-83F3A0BCA5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87842" y="5860395"/>
                <a:ext cx="1070307" cy="276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</a:rPr>
                  <a:t>S1: Param 1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8D4B36E-A5CD-0C82-E816-9F34DB59BCBD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5025933" y="5324058"/>
                <a:ext cx="953944" cy="285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</a:rPr>
                  <a:t>Probability</a:t>
                </a:r>
                <a:endParaRPr lang="en-US" sz="700" dirty="0">
                  <a:latin typeface="Helvetica" pitchFamily="2" charset="0"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B8F20CF-087C-DBCA-FE1B-81EC2E457547}"/>
                </a:ext>
              </a:extLst>
            </p:cNvPr>
            <p:cNvGrpSpPr/>
            <p:nvPr/>
          </p:nvGrpSpPr>
          <p:grpSpPr>
            <a:xfrm>
              <a:off x="4361399" y="4997616"/>
              <a:ext cx="967732" cy="957009"/>
              <a:chOff x="2865487" y="6913285"/>
              <a:chExt cx="1198141" cy="1147091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96906EC8-88E3-E141-C923-0D3984B6EBDF}"/>
                  </a:ext>
                </a:extLst>
              </p:cNvPr>
              <p:cNvGrpSpPr/>
              <p:nvPr/>
            </p:nvGrpSpPr>
            <p:grpSpPr>
              <a:xfrm>
                <a:off x="2865487" y="6913285"/>
                <a:ext cx="1198141" cy="1147091"/>
                <a:chOff x="5360007" y="4989985"/>
                <a:chExt cx="1198141" cy="1147091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95D7D417-BDF1-F7F4-F65F-17DAF30BDC09}"/>
                    </a:ext>
                  </a:extLst>
                </p:cNvPr>
                <p:cNvGrpSpPr/>
                <p:nvPr/>
              </p:nvGrpSpPr>
              <p:grpSpPr>
                <a:xfrm>
                  <a:off x="5392782" y="5351417"/>
                  <a:ext cx="718457" cy="718457"/>
                  <a:chOff x="5392782" y="5351417"/>
                  <a:chExt cx="718457" cy="718457"/>
                </a:xfrm>
              </p:grpSpPr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0901554A-2D8E-5CCF-568E-F4090E76D035}"/>
                      </a:ext>
                    </a:extLst>
                  </p:cNvPr>
                  <p:cNvCxnSpPr/>
                  <p:nvPr/>
                </p:nvCxnSpPr>
                <p:spPr>
                  <a:xfrm>
                    <a:off x="5599611" y="5351417"/>
                    <a:ext cx="0" cy="718457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31FD206C-C22B-D669-A6A4-C867804F44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5752011" y="5503817"/>
                    <a:ext cx="0" cy="718457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7265117-DC6A-99E5-4D48-4FDB1703F33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487841" y="5860396"/>
                  <a:ext cx="1070307" cy="2766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>
                      <a:latin typeface="Helvetica" pitchFamily="2" charset="0"/>
                    </a:rPr>
                    <a:t>S1: Param 2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7535640-A622-C6D9-BC60-0C35D28E9B8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16200000">
                  <a:off x="5025931" y="5324061"/>
                  <a:ext cx="953944" cy="2857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>
                      <a:latin typeface="Helvetica" pitchFamily="2" charset="0"/>
                    </a:rPr>
                    <a:t>Probability</a:t>
                  </a:r>
                </a:p>
              </p:txBody>
            </p:sp>
          </p:grp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5C221B6-8B4C-4662-53F7-238518F903A3}"/>
                  </a:ext>
                </a:extLst>
              </p:cNvPr>
              <p:cNvSpPr/>
              <p:nvPr/>
            </p:nvSpPr>
            <p:spPr>
              <a:xfrm>
                <a:off x="3110334" y="7435113"/>
                <a:ext cx="438598" cy="347255"/>
              </a:xfrm>
              <a:custGeom>
                <a:avLst/>
                <a:gdLst>
                  <a:gd name="connsiteX0" fmla="*/ 0 w 544521"/>
                  <a:gd name="connsiteY0" fmla="*/ 367584 h 376343"/>
                  <a:gd name="connsiteX1" fmla="*/ 92529 w 544521"/>
                  <a:gd name="connsiteY1" fmla="*/ 368945 h 376343"/>
                  <a:gd name="connsiteX2" fmla="*/ 133350 w 544521"/>
                  <a:gd name="connsiteY2" fmla="*/ 345812 h 376343"/>
                  <a:gd name="connsiteX3" fmla="*/ 156482 w 544521"/>
                  <a:gd name="connsiteY3" fmla="*/ 234234 h 376343"/>
                  <a:gd name="connsiteX4" fmla="*/ 194582 w 544521"/>
                  <a:gd name="connsiteY4" fmla="*/ 228791 h 376343"/>
                  <a:gd name="connsiteX5" fmla="*/ 227240 w 544521"/>
                  <a:gd name="connsiteY5" fmla="*/ 337648 h 376343"/>
                  <a:gd name="connsiteX6" fmla="*/ 273504 w 544521"/>
                  <a:gd name="connsiteY6" fmla="*/ 371666 h 376343"/>
                  <a:gd name="connsiteX7" fmla="*/ 344261 w 544521"/>
                  <a:gd name="connsiteY7" fmla="*/ 367584 h 376343"/>
                  <a:gd name="connsiteX8" fmla="*/ 378279 w 544521"/>
                  <a:gd name="connsiteY8" fmla="*/ 294105 h 376343"/>
                  <a:gd name="connsiteX9" fmla="*/ 434068 w 544521"/>
                  <a:gd name="connsiteY9" fmla="*/ 191 h 376343"/>
                  <a:gd name="connsiteX10" fmla="*/ 537482 w 544521"/>
                  <a:gd name="connsiteY10" fmla="*/ 341730 h 376343"/>
                  <a:gd name="connsiteX11" fmla="*/ 536122 w 544521"/>
                  <a:gd name="connsiteY11" fmla="*/ 330845 h 376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44521" h="376343">
                    <a:moveTo>
                      <a:pt x="0" y="367584"/>
                    </a:moveTo>
                    <a:cubicBezTo>
                      <a:pt x="35152" y="370079"/>
                      <a:pt x="70304" y="372574"/>
                      <a:pt x="92529" y="368945"/>
                    </a:cubicBezTo>
                    <a:cubicBezTo>
                      <a:pt x="114754" y="365316"/>
                      <a:pt x="122691" y="368264"/>
                      <a:pt x="133350" y="345812"/>
                    </a:cubicBezTo>
                    <a:cubicBezTo>
                      <a:pt x="144009" y="323360"/>
                      <a:pt x="146277" y="253737"/>
                      <a:pt x="156482" y="234234"/>
                    </a:cubicBezTo>
                    <a:cubicBezTo>
                      <a:pt x="166687" y="214731"/>
                      <a:pt x="182789" y="211555"/>
                      <a:pt x="194582" y="228791"/>
                    </a:cubicBezTo>
                    <a:cubicBezTo>
                      <a:pt x="206375" y="246027"/>
                      <a:pt x="214086" y="313836"/>
                      <a:pt x="227240" y="337648"/>
                    </a:cubicBezTo>
                    <a:cubicBezTo>
                      <a:pt x="240394" y="361460"/>
                      <a:pt x="254001" y="366677"/>
                      <a:pt x="273504" y="371666"/>
                    </a:cubicBezTo>
                    <a:cubicBezTo>
                      <a:pt x="293008" y="376655"/>
                      <a:pt x="326799" y="380511"/>
                      <a:pt x="344261" y="367584"/>
                    </a:cubicBezTo>
                    <a:cubicBezTo>
                      <a:pt x="361724" y="354657"/>
                      <a:pt x="363311" y="355337"/>
                      <a:pt x="378279" y="294105"/>
                    </a:cubicBezTo>
                    <a:cubicBezTo>
                      <a:pt x="393247" y="232873"/>
                      <a:pt x="407534" y="-7747"/>
                      <a:pt x="434068" y="191"/>
                    </a:cubicBezTo>
                    <a:cubicBezTo>
                      <a:pt x="460602" y="8128"/>
                      <a:pt x="520473" y="286621"/>
                      <a:pt x="537482" y="341730"/>
                    </a:cubicBezTo>
                    <a:cubicBezTo>
                      <a:pt x="554491" y="396839"/>
                      <a:pt x="535215" y="332659"/>
                      <a:pt x="536122" y="33084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1356BDD-E2BB-4D80-BFA6-FF9F80266C91}"/>
                </a:ext>
              </a:extLst>
            </p:cNvPr>
            <p:cNvSpPr txBox="1">
              <a:spLocks/>
            </p:cNvSpPr>
            <p:nvPr/>
          </p:nvSpPr>
          <p:spPr>
            <a:xfrm>
              <a:off x="6166088" y="4947295"/>
              <a:ext cx="1186314" cy="374571"/>
            </a:xfrm>
            <a:prstGeom prst="roundRect">
              <a:avLst/>
            </a:prstGeom>
            <a:solidFill>
              <a:srgbClr val="DFBF5F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ysClr val="windowText" lastClr="000000"/>
                  </a:solidFill>
                  <a:latin typeface="Helvetica" pitchFamily="2" charset="0"/>
                </a:rPr>
                <a:t>Bioscrape Sensitivity Analysis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41C2E7C-6646-17EE-DDE2-2E2A817B4D96}"/>
                </a:ext>
              </a:extLst>
            </p:cNvPr>
            <p:cNvCxnSpPr>
              <a:cxnSpLocks/>
              <a:stCxn id="87" idx="1"/>
              <a:endCxn id="27" idx="3"/>
            </p:cNvCxnSpPr>
            <p:nvPr/>
          </p:nvCxnSpPr>
          <p:spPr>
            <a:xfrm flipH="1">
              <a:off x="5839097" y="5134581"/>
              <a:ext cx="3269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6F3A890-8972-AC20-95B8-07B11C4CBCF0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2687006" y="5131991"/>
              <a:ext cx="9566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Helvetica" pitchFamily="2" charset="0"/>
                </a:rPr>
                <a:t>Iteration #1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2361F40E-8C2F-4D90-0EE9-4CB3F2B4C809}"/>
              </a:ext>
            </a:extLst>
          </p:cNvPr>
          <p:cNvSpPr txBox="1">
            <a:spLocks/>
          </p:cNvSpPr>
          <p:nvPr/>
        </p:nvSpPr>
        <p:spPr>
          <a:xfrm>
            <a:off x="1847021" y="3674282"/>
            <a:ext cx="2393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</a:rPr>
              <a:t>Minimal mathematical model for parameter identification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5FDF062-BA08-E40E-0E97-05E6F004A8A7}"/>
              </a:ext>
            </a:extLst>
          </p:cNvPr>
          <p:cNvGrpSpPr/>
          <p:nvPr/>
        </p:nvGrpSpPr>
        <p:grpSpPr>
          <a:xfrm>
            <a:off x="6045557" y="2125643"/>
            <a:ext cx="4837245" cy="4223904"/>
            <a:chOff x="6045557" y="2125643"/>
            <a:chExt cx="4837245" cy="422390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17AEEA7-AAEC-F86A-C046-494058064A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108" r="27572"/>
            <a:stretch/>
          </p:blipFill>
          <p:spPr>
            <a:xfrm>
              <a:off x="6045557" y="2176642"/>
              <a:ext cx="4837245" cy="4172905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0F64510-904A-FB8E-B6C3-4E4215C8593A}"/>
                </a:ext>
              </a:extLst>
            </p:cNvPr>
            <p:cNvSpPr/>
            <p:nvPr/>
          </p:nvSpPr>
          <p:spPr>
            <a:xfrm>
              <a:off x="6226629" y="2125643"/>
              <a:ext cx="613954" cy="279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0CFCACA-0432-742B-4C42-1BE9E5AEAEC2}"/>
                </a:ext>
              </a:extLst>
            </p:cNvPr>
            <p:cNvSpPr/>
            <p:nvPr/>
          </p:nvSpPr>
          <p:spPr>
            <a:xfrm>
              <a:off x="6226629" y="4098007"/>
              <a:ext cx="613954" cy="279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23E89716-92BB-1D59-7C88-71F703FAB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8309" y="2848845"/>
            <a:ext cx="980162" cy="76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7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D9EF672-7A48-84E2-4251-481F8C39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D4F78-726D-4C63-A1B5-A83CC797A479}" type="datetime1">
              <a:rPr lang="en-US" smtClean="0"/>
              <a:t>2/28/2023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CB35C04-AB8C-FD13-123F-4E5B4EDD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Ayush Pandey, PhD Candidate,</a:t>
            </a:r>
          </a:p>
          <a:p>
            <a:r>
              <a:rPr lang="en-US"/>
              <a:t>California Institute of Technology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39C602-AACA-3FA2-19D2-24E4E7BB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8F01-EDE6-4592-AD90-C1B8C607249D}" type="slidenum">
              <a:rPr lang="en-US" smtClean="0"/>
              <a:t>7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BCE6CF-8F36-BD21-0B3D-BAE8A841A000}"/>
              </a:ext>
            </a:extLst>
          </p:cNvPr>
          <p:cNvSpPr>
            <a:spLocks/>
          </p:cNvSpPr>
          <p:nvPr/>
        </p:nvSpPr>
        <p:spPr>
          <a:xfrm>
            <a:off x="6423683" y="1661837"/>
            <a:ext cx="4835398" cy="18762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A04053-7CF5-1438-CDB9-D322A3A94D95}"/>
              </a:ext>
            </a:extLst>
          </p:cNvPr>
          <p:cNvSpPr txBox="1">
            <a:spLocks/>
          </p:cNvSpPr>
          <p:nvPr/>
        </p:nvSpPr>
        <p:spPr>
          <a:xfrm>
            <a:off x="6603034" y="1700815"/>
            <a:ext cx="14880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Conservation Laws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F87D22-13A7-DD55-7461-19236DF926CA}"/>
              </a:ext>
            </a:extLst>
          </p:cNvPr>
          <p:cNvSpPr>
            <a:spLocks/>
          </p:cNvSpPr>
          <p:nvPr/>
        </p:nvSpPr>
        <p:spPr>
          <a:xfrm>
            <a:off x="1214718" y="1633527"/>
            <a:ext cx="4842034" cy="19053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0473C1-9B66-151F-F546-2C92FA0852BB}"/>
              </a:ext>
            </a:extLst>
          </p:cNvPr>
          <p:cNvSpPr txBox="1"/>
          <p:nvPr/>
        </p:nvSpPr>
        <p:spPr>
          <a:xfrm>
            <a:off x="2265519" y="367553"/>
            <a:ext cx="8081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Iterative Python Pipeline for Automated Modeling, Analysis, and</a:t>
            </a:r>
          </a:p>
          <a:p>
            <a:pPr algn="ctr"/>
            <a:r>
              <a:rPr lang="en-US" dirty="0">
                <a:latin typeface="Helvetica" pitchFamily="2" charset="0"/>
              </a:rPr>
              <a:t>Learning of Biological Circuits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68898-CAD9-EAAF-543B-C19291B9A146}"/>
              </a:ext>
            </a:extLst>
          </p:cNvPr>
          <p:cNvSpPr txBox="1">
            <a:spLocks/>
          </p:cNvSpPr>
          <p:nvPr/>
        </p:nvSpPr>
        <p:spPr>
          <a:xfrm>
            <a:off x="1614311" y="1152076"/>
            <a:ext cx="3914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Helvetica" pitchFamily="2" charset="0"/>
              </a:rPr>
              <a:t>1. White-box modeling: From abstract circuit description to chemical reactions using BioCRNpyler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C1282E-592D-A07A-13B1-3491CCC6C56D}"/>
              </a:ext>
            </a:extLst>
          </p:cNvPr>
          <p:cNvSpPr txBox="1">
            <a:spLocks/>
          </p:cNvSpPr>
          <p:nvPr/>
        </p:nvSpPr>
        <p:spPr>
          <a:xfrm>
            <a:off x="7344357" y="1172638"/>
            <a:ext cx="3299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Helvetica" pitchFamily="2" charset="0"/>
              </a:rPr>
              <a:t>2. Grey-box modeling: From SBML model to reduced ODE model using AutoReduce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3C47BA-6FBD-4D71-4414-5C68FEC2793F}"/>
              </a:ext>
            </a:extLst>
          </p:cNvPr>
          <p:cNvSpPr txBox="1">
            <a:spLocks/>
          </p:cNvSpPr>
          <p:nvPr/>
        </p:nvSpPr>
        <p:spPr>
          <a:xfrm>
            <a:off x="4300978" y="3691432"/>
            <a:ext cx="3488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latin typeface="Helvetica" pitchFamily="2" charset="0"/>
              </a:rPr>
              <a:t>3. Black-box modeling: Bayesian learning of model parameters using Bioscrape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3B2CDA-F8E7-70D7-FEDB-F16CAFFDB0DC}"/>
              </a:ext>
            </a:extLst>
          </p:cNvPr>
          <p:cNvGrpSpPr/>
          <p:nvPr/>
        </p:nvGrpSpPr>
        <p:grpSpPr>
          <a:xfrm>
            <a:off x="1677771" y="1665156"/>
            <a:ext cx="2144988" cy="716876"/>
            <a:chOff x="1473159" y="3323998"/>
            <a:chExt cx="1462889" cy="586323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CA2F027-BD45-4397-B3D3-F619C3504E45}"/>
                </a:ext>
              </a:extLst>
            </p:cNvPr>
            <p:cNvSpPr>
              <a:spLocks/>
            </p:cNvSpPr>
            <p:nvPr/>
          </p:nvSpPr>
          <p:spPr>
            <a:xfrm>
              <a:off x="1605916" y="3537102"/>
              <a:ext cx="1181823" cy="373219"/>
            </a:xfrm>
            <a:custGeom>
              <a:avLst/>
              <a:gdLst>
                <a:gd name="connsiteX0" fmla="*/ 0 w 1181823"/>
                <a:gd name="connsiteY0" fmla="*/ 186610 h 373219"/>
                <a:gd name="connsiteX1" fmla="*/ 590912 w 1181823"/>
                <a:gd name="connsiteY1" fmla="*/ 0 h 373219"/>
                <a:gd name="connsiteX2" fmla="*/ 1181824 w 1181823"/>
                <a:gd name="connsiteY2" fmla="*/ 186610 h 373219"/>
                <a:gd name="connsiteX3" fmla="*/ 590912 w 1181823"/>
                <a:gd name="connsiteY3" fmla="*/ 373220 h 373219"/>
                <a:gd name="connsiteX4" fmla="*/ 0 w 1181823"/>
                <a:gd name="connsiteY4" fmla="*/ 186610 h 37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1823" h="373219" extrusionOk="0">
                  <a:moveTo>
                    <a:pt x="0" y="186610"/>
                  </a:moveTo>
                  <a:cubicBezTo>
                    <a:pt x="-36369" y="61114"/>
                    <a:pt x="219171" y="17035"/>
                    <a:pt x="590912" y="0"/>
                  </a:cubicBezTo>
                  <a:cubicBezTo>
                    <a:pt x="932634" y="3236"/>
                    <a:pt x="1175694" y="83743"/>
                    <a:pt x="1181824" y="186610"/>
                  </a:cubicBezTo>
                  <a:cubicBezTo>
                    <a:pt x="1177112" y="294273"/>
                    <a:pt x="915296" y="384097"/>
                    <a:pt x="590912" y="373220"/>
                  </a:cubicBezTo>
                  <a:cubicBezTo>
                    <a:pt x="252181" y="366447"/>
                    <a:pt x="6280" y="292672"/>
                    <a:pt x="0" y="186610"/>
                  </a:cubicBezTo>
                  <a:close/>
                </a:path>
              </a:pathLst>
            </a:custGeom>
            <a:noFill/>
            <a:ln w="47625" cap="sq" cmpd="dbl">
              <a:solidFill>
                <a:schemeClr val="accent6">
                  <a:lumMod val="50000"/>
                  <a:alpha val="52000"/>
                </a:schemeClr>
              </a:solidFill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0BBA9ED-2848-1BC5-D2E3-E66803C74875}"/>
                </a:ext>
              </a:extLst>
            </p:cNvPr>
            <p:cNvSpPr txBox="1">
              <a:spLocks/>
            </p:cNvSpPr>
            <p:nvPr/>
          </p:nvSpPr>
          <p:spPr>
            <a:xfrm>
              <a:off x="1473159" y="3323998"/>
              <a:ext cx="1462889" cy="20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latin typeface="Helvetica" pitchFamily="2" charset="0"/>
                </a:rPr>
                <a:t>Subsystem #1 and #2</a:t>
              </a:r>
            </a:p>
          </p:txBody>
        </p: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DC24F0D5-BEEE-014E-E3BA-A2DAA5AAE258}"/>
                </a:ext>
              </a:extLst>
            </p:cNvPr>
            <p:cNvSpPr>
              <a:spLocks/>
            </p:cNvSpPr>
            <p:nvPr/>
          </p:nvSpPr>
          <p:spPr>
            <a:xfrm>
              <a:off x="2258326" y="3710352"/>
              <a:ext cx="415343" cy="71493"/>
            </a:xfrm>
            <a:prstGeom prst="roundRect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60DBE38-CADF-D38B-FBC2-DA3216A35082}"/>
                </a:ext>
              </a:extLst>
            </p:cNvPr>
            <p:cNvSpPr>
              <a:spLocks/>
            </p:cNvSpPr>
            <p:nvPr/>
          </p:nvSpPr>
          <p:spPr>
            <a:xfrm>
              <a:off x="2480794" y="3678054"/>
              <a:ext cx="191521" cy="3775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137" name="Rectangle: Top Corners Snipped 136">
              <a:extLst>
                <a:ext uri="{FF2B5EF4-FFF2-40B4-BE49-F238E27FC236}">
                  <a16:creationId xmlns:a16="http://schemas.microsoft.com/office/drawing/2014/main" id="{2E70DCEF-2011-0418-D61F-F81018ED923C}"/>
                </a:ext>
              </a:extLst>
            </p:cNvPr>
            <p:cNvSpPr>
              <a:spLocks/>
            </p:cNvSpPr>
            <p:nvPr/>
          </p:nvSpPr>
          <p:spPr>
            <a:xfrm>
              <a:off x="2401398" y="3681409"/>
              <a:ext cx="34875" cy="23595"/>
            </a:xfrm>
            <a:prstGeom prst="snip2Same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6DEF0F52-D3D8-5090-0890-13EE419CF3F2}"/>
                </a:ext>
              </a:extLst>
            </p:cNvPr>
            <p:cNvGrpSpPr/>
            <p:nvPr/>
          </p:nvGrpSpPr>
          <p:grpSpPr>
            <a:xfrm>
              <a:off x="2299415" y="3649054"/>
              <a:ext cx="147347" cy="61298"/>
              <a:chOff x="2750073" y="1474924"/>
              <a:chExt cx="150019" cy="108177"/>
            </a:xfrm>
          </p:grpSpPr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339D21BB-7D88-BB26-D5D8-A8BBEBB9C4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0073" y="1482406"/>
                <a:ext cx="150019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BAC6808-22E3-C74B-0608-87CD5311D2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0073" y="1474924"/>
                <a:ext cx="0" cy="1081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113CB17-D07F-4D6C-6901-968EC35EAA7A}"/>
                </a:ext>
              </a:extLst>
            </p:cNvPr>
            <p:cNvSpPr>
              <a:spLocks/>
            </p:cNvSpPr>
            <p:nvPr/>
          </p:nvSpPr>
          <p:spPr>
            <a:xfrm>
              <a:off x="1772097" y="3668836"/>
              <a:ext cx="415342" cy="75496"/>
            </a:xfrm>
            <a:prstGeom prst="roundRect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40" name="Rectangle: Top Corners Snipped 139">
              <a:extLst>
                <a:ext uri="{FF2B5EF4-FFF2-40B4-BE49-F238E27FC236}">
                  <a16:creationId xmlns:a16="http://schemas.microsoft.com/office/drawing/2014/main" id="{EE64C18D-8FD8-10E5-46A0-E489833F749B}"/>
                </a:ext>
              </a:extLst>
            </p:cNvPr>
            <p:cNvSpPr>
              <a:spLocks/>
            </p:cNvSpPr>
            <p:nvPr/>
          </p:nvSpPr>
          <p:spPr>
            <a:xfrm>
              <a:off x="1915168" y="3642213"/>
              <a:ext cx="34875" cy="22155"/>
            </a:xfrm>
            <a:prstGeom prst="snip2Same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B63E7E8-A2D7-B1AF-BA8A-B5932AE208E1}"/>
                </a:ext>
              </a:extLst>
            </p:cNvPr>
            <p:cNvSpPr>
              <a:spLocks/>
            </p:cNvSpPr>
            <p:nvPr/>
          </p:nvSpPr>
          <p:spPr>
            <a:xfrm>
              <a:off x="1984332" y="3627770"/>
              <a:ext cx="191521" cy="3775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C455A321-E954-A699-1BCE-E97FB13EF476}"/>
                </a:ext>
              </a:extLst>
            </p:cNvPr>
            <p:cNvGrpSpPr/>
            <p:nvPr/>
          </p:nvGrpSpPr>
          <p:grpSpPr>
            <a:xfrm>
              <a:off x="1804548" y="3613478"/>
              <a:ext cx="147370" cy="61298"/>
              <a:chOff x="2726523" y="1484526"/>
              <a:chExt cx="150042" cy="108177"/>
            </a:xfrm>
          </p:grpSpPr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3C5A7B37-E912-F55F-A574-36569C0B0C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546" y="1492009"/>
                <a:ext cx="150019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1FC788FC-AE8F-0B04-FD86-2F954EC100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523" y="1484526"/>
                <a:ext cx="0" cy="1081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8E1B46A-4338-0DC4-DB50-D3244E0E9076}"/>
              </a:ext>
            </a:extLst>
          </p:cNvPr>
          <p:cNvSpPr/>
          <p:nvPr/>
        </p:nvSpPr>
        <p:spPr>
          <a:xfrm>
            <a:off x="5375820" y="1250558"/>
            <a:ext cx="1518280" cy="489201"/>
          </a:xfrm>
          <a:custGeom>
            <a:avLst/>
            <a:gdLst>
              <a:gd name="connsiteX0" fmla="*/ 0 w 1518280"/>
              <a:gd name="connsiteY0" fmla="*/ 485123 h 489201"/>
              <a:gd name="connsiteX1" fmla="*/ 768396 w 1518280"/>
              <a:gd name="connsiteY1" fmla="*/ 0 h 489201"/>
              <a:gd name="connsiteX2" fmla="*/ 1518280 w 1518280"/>
              <a:gd name="connsiteY2" fmla="*/ 489201 h 489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8280" h="489201" extrusionOk="0">
                <a:moveTo>
                  <a:pt x="0" y="485123"/>
                </a:moveTo>
                <a:cubicBezTo>
                  <a:pt x="299110" y="263346"/>
                  <a:pt x="477246" y="29723"/>
                  <a:pt x="768396" y="0"/>
                </a:cubicBezTo>
                <a:cubicBezTo>
                  <a:pt x="1007486" y="46093"/>
                  <a:pt x="1218576" y="281010"/>
                  <a:pt x="1518280" y="489201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2008842088">
                  <a:custGeom>
                    <a:avLst/>
                    <a:gdLst>
                      <a:gd name="connsiteX0" fmla="*/ 0 w 866830"/>
                      <a:gd name="connsiteY0" fmla="*/ 628981 h 634267"/>
                      <a:gd name="connsiteX1" fmla="*/ 438700 w 866830"/>
                      <a:gd name="connsiteY1" fmla="*/ 1 h 634267"/>
                      <a:gd name="connsiteX2" fmla="*/ 866830 w 866830"/>
                      <a:gd name="connsiteY2" fmla="*/ 634267 h 6342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66830" h="634267">
                        <a:moveTo>
                          <a:pt x="0" y="628981"/>
                        </a:moveTo>
                        <a:cubicBezTo>
                          <a:pt x="147114" y="314050"/>
                          <a:pt x="294228" y="-880"/>
                          <a:pt x="438700" y="1"/>
                        </a:cubicBezTo>
                        <a:cubicBezTo>
                          <a:pt x="583172" y="882"/>
                          <a:pt x="725001" y="317574"/>
                          <a:pt x="866830" y="634267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D9A8468-B443-D7A7-EBA5-01B2E519934B}"/>
              </a:ext>
            </a:extLst>
          </p:cNvPr>
          <p:cNvSpPr>
            <a:spLocks/>
          </p:cNvSpPr>
          <p:nvPr/>
        </p:nvSpPr>
        <p:spPr>
          <a:xfrm>
            <a:off x="2889284" y="4151608"/>
            <a:ext cx="6653628" cy="190535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F15328B-A91C-E71B-14DB-37DC5D464CDF}"/>
              </a:ext>
            </a:extLst>
          </p:cNvPr>
          <p:cNvSpPr/>
          <p:nvPr/>
        </p:nvSpPr>
        <p:spPr>
          <a:xfrm>
            <a:off x="8970591" y="3538097"/>
            <a:ext cx="722709" cy="945043"/>
          </a:xfrm>
          <a:custGeom>
            <a:avLst/>
            <a:gdLst>
              <a:gd name="connsiteX0" fmla="*/ 264028 w 722709"/>
              <a:gd name="connsiteY0" fmla="*/ 0 h 945043"/>
              <a:gd name="connsiteX1" fmla="*/ 717617 w 722709"/>
              <a:gd name="connsiteY1" fmla="*/ 588026 h 945043"/>
              <a:gd name="connsiteX2" fmla="*/ 0 w 722709"/>
              <a:gd name="connsiteY2" fmla="*/ 945043 h 94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2709" h="945043" extrusionOk="0">
                <a:moveTo>
                  <a:pt x="264028" y="0"/>
                </a:moveTo>
                <a:cubicBezTo>
                  <a:pt x="516255" y="205035"/>
                  <a:pt x="745085" y="443829"/>
                  <a:pt x="717617" y="588026"/>
                </a:cubicBezTo>
                <a:cubicBezTo>
                  <a:pt x="650800" y="736915"/>
                  <a:pt x="127845" y="880072"/>
                  <a:pt x="0" y="945043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1254197677">
                  <a:custGeom>
                    <a:avLst/>
                    <a:gdLst>
                      <a:gd name="connsiteX0" fmla="*/ 206136 w 564243"/>
                      <a:gd name="connsiteY0" fmla="*/ 0 h 713549"/>
                      <a:gd name="connsiteX1" fmla="*/ 560268 w 564243"/>
                      <a:gd name="connsiteY1" fmla="*/ 443986 h 713549"/>
                      <a:gd name="connsiteX2" fmla="*/ 0 w 564243"/>
                      <a:gd name="connsiteY2" fmla="*/ 713549 h 7135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64243" h="713549">
                        <a:moveTo>
                          <a:pt x="206136" y="0"/>
                        </a:moveTo>
                        <a:cubicBezTo>
                          <a:pt x="400380" y="162530"/>
                          <a:pt x="594624" y="325061"/>
                          <a:pt x="560268" y="443986"/>
                        </a:cubicBezTo>
                        <a:cubicBezTo>
                          <a:pt x="525912" y="562911"/>
                          <a:pt x="96902" y="665979"/>
                          <a:pt x="0" y="713549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D70A43F-C2E2-A986-4751-B61C63FAC082}"/>
              </a:ext>
            </a:extLst>
          </p:cNvPr>
          <p:cNvSpPr/>
          <p:nvPr/>
        </p:nvSpPr>
        <p:spPr>
          <a:xfrm rot="8224249">
            <a:off x="2429661" y="3568111"/>
            <a:ext cx="720413" cy="866072"/>
          </a:xfrm>
          <a:custGeom>
            <a:avLst/>
            <a:gdLst>
              <a:gd name="connsiteX0" fmla="*/ 263189 w 720413"/>
              <a:gd name="connsiteY0" fmla="*/ 0 h 866072"/>
              <a:gd name="connsiteX1" fmla="*/ 715337 w 720413"/>
              <a:gd name="connsiteY1" fmla="*/ 538889 h 866072"/>
              <a:gd name="connsiteX2" fmla="*/ 0 w 720413"/>
              <a:gd name="connsiteY2" fmla="*/ 866072 h 86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413" h="866072" extrusionOk="0">
                <a:moveTo>
                  <a:pt x="263189" y="0"/>
                </a:moveTo>
                <a:cubicBezTo>
                  <a:pt x="513880" y="189273"/>
                  <a:pt x="755772" y="397304"/>
                  <a:pt x="715337" y="538889"/>
                </a:cubicBezTo>
                <a:cubicBezTo>
                  <a:pt x="652288" y="675985"/>
                  <a:pt x="133825" y="803000"/>
                  <a:pt x="0" y="866072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1254197677">
                  <a:custGeom>
                    <a:avLst/>
                    <a:gdLst>
                      <a:gd name="connsiteX0" fmla="*/ 206136 w 564243"/>
                      <a:gd name="connsiteY0" fmla="*/ 0 h 713549"/>
                      <a:gd name="connsiteX1" fmla="*/ 560268 w 564243"/>
                      <a:gd name="connsiteY1" fmla="*/ 443986 h 713549"/>
                      <a:gd name="connsiteX2" fmla="*/ 0 w 564243"/>
                      <a:gd name="connsiteY2" fmla="*/ 713549 h 7135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64243" h="713549">
                        <a:moveTo>
                          <a:pt x="206136" y="0"/>
                        </a:moveTo>
                        <a:cubicBezTo>
                          <a:pt x="400380" y="162530"/>
                          <a:pt x="594624" y="325061"/>
                          <a:pt x="560268" y="443986"/>
                        </a:cubicBezTo>
                        <a:cubicBezTo>
                          <a:pt x="525912" y="562911"/>
                          <a:pt x="96902" y="665979"/>
                          <a:pt x="0" y="713549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B9AE47E-28D9-19F0-0E69-7D0445A1B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7439" y="2158940"/>
            <a:ext cx="1243763" cy="89531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71E8A94-79C7-293F-A687-C5A6DAD51F12}"/>
              </a:ext>
            </a:extLst>
          </p:cNvPr>
          <p:cNvGrpSpPr/>
          <p:nvPr/>
        </p:nvGrpSpPr>
        <p:grpSpPr>
          <a:xfrm>
            <a:off x="4843301" y="2940011"/>
            <a:ext cx="563626" cy="456322"/>
            <a:chOff x="2186562" y="3436316"/>
            <a:chExt cx="550851" cy="547036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8FD7318-0F1D-1E3D-81E9-4D295D6EB554}"/>
                </a:ext>
              </a:extLst>
            </p:cNvPr>
            <p:cNvSpPr/>
            <p:nvPr/>
          </p:nvSpPr>
          <p:spPr>
            <a:xfrm>
              <a:off x="2186562" y="3541007"/>
              <a:ext cx="117943" cy="1146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FE42D5F-591C-5476-A976-8B5C7B833718}"/>
                </a:ext>
              </a:extLst>
            </p:cNvPr>
            <p:cNvSpPr/>
            <p:nvPr/>
          </p:nvSpPr>
          <p:spPr>
            <a:xfrm>
              <a:off x="2382986" y="3868714"/>
              <a:ext cx="117943" cy="11463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73DF061-D63C-FEF7-1483-A121C9C31840}"/>
                </a:ext>
              </a:extLst>
            </p:cNvPr>
            <p:cNvSpPr/>
            <p:nvPr/>
          </p:nvSpPr>
          <p:spPr>
            <a:xfrm>
              <a:off x="2494649" y="3436316"/>
              <a:ext cx="117943" cy="11463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8BDBB010-F1EF-6B12-A9FC-5039168EFE5C}"/>
                </a:ext>
              </a:extLst>
            </p:cNvPr>
            <p:cNvSpPr/>
            <p:nvPr/>
          </p:nvSpPr>
          <p:spPr>
            <a:xfrm>
              <a:off x="2619470" y="3702922"/>
              <a:ext cx="117943" cy="11463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CC823F0-8C7A-AC5E-C376-90A1AA35E245}"/>
                </a:ext>
              </a:extLst>
            </p:cNvPr>
            <p:cNvCxnSpPr>
              <a:cxnSpLocks/>
              <a:endCxn id="128" idx="5"/>
            </p:cNvCxnSpPr>
            <p:nvPr/>
          </p:nvCxnSpPr>
          <p:spPr>
            <a:xfrm flipH="1" flipV="1">
              <a:off x="2595320" y="3534166"/>
              <a:ext cx="59670" cy="166117"/>
            </a:xfrm>
            <a:prstGeom prst="straightConnector1">
              <a:avLst/>
            </a:prstGeom>
            <a:ln w="9525"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C83D0488-B831-3EB6-1D2D-F2B81F4369B3}"/>
                </a:ext>
              </a:extLst>
            </p:cNvPr>
            <p:cNvCxnSpPr>
              <a:cxnSpLocks/>
              <a:stCxn id="126" idx="5"/>
              <a:endCxn id="127" idx="1"/>
            </p:cNvCxnSpPr>
            <p:nvPr/>
          </p:nvCxnSpPr>
          <p:spPr>
            <a:xfrm>
              <a:off x="2287233" y="3638857"/>
              <a:ext cx="113025" cy="246645"/>
            </a:xfrm>
            <a:prstGeom prst="straightConnector1">
              <a:avLst/>
            </a:prstGeom>
            <a:ln w="9525"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943E7FDB-1B8C-BDBA-DF47-7AA27B7C8AAB}"/>
                </a:ext>
              </a:extLst>
            </p:cNvPr>
            <p:cNvCxnSpPr>
              <a:cxnSpLocks/>
              <a:endCxn id="128" idx="2"/>
            </p:cNvCxnSpPr>
            <p:nvPr/>
          </p:nvCxnSpPr>
          <p:spPr>
            <a:xfrm flipV="1">
              <a:off x="2311232" y="3493635"/>
              <a:ext cx="183417" cy="79638"/>
            </a:xfrm>
            <a:prstGeom prst="straightConnector1">
              <a:avLst/>
            </a:prstGeom>
            <a:ln w="9525"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7E6552-DC38-B419-1B12-F7D7B682E83F}"/>
              </a:ext>
            </a:extLst>
          </p:cNvPr>
          <p:cNvCxnSpPr/>
          <p:nvPr/>
        </p:nvCxnSpPr>
        <p:spPr>
          <a:xfrm>
            <a:off x="3822759" y="3126582"/>
            <a:ext cx="475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93F86D3-2EB9-4E27-BC41-704AF4A43F71}"/>
              </a:ext>
            </a:extLst>
          </p:cNvPr>
          <p:cNvSpPr txBox="1">
            <a:spLocks/>
          </p:cNvSpPr>
          <p:nvPr/>
        </p:nvSpPr>
        <p:spPr>
          <a:xfrm>
            <a:off x="4638451" y="2656878"/>
            <a:ext cx="9763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CRN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0A60CB-B3F1-5BB1-082B-7BFEF5C84A16}"/>
              </a:ext>
            </a:extLst>
          </p:cNvPr>
          <p:cNvGrpSpPr/>
          <p:nvPr/>
        </p:nvGrpSpPr>
        <p:grpSpPr>
          <a:xfrm>
            <a:off x="1789447" y="2610691"/>
            <a:ext cx="1666382" cy="688382"/>
            <a:chOff x="70933" y="2453006"/>
            <a:chExt cx="1136478" cy="563018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ECA88BF-7B55-52E6-4EAF-338C2E1F8B18}"/>
                </a:ext>
              </a:extLst>
            </p:cNvPr>
            <p:cNvGrpSpPr/>
            <p:nvPr/>
          </p:nvGrpSpPr>
          <p:grpSpPr>
            <a:xfrm>
              <a:off x="70933" y="2453006"/>
              <a:ext cx="1136478" cy="563018"/>
              <a:chOff x="3819611" y="744444"/>
              <a:chExt cx="1749467" cy="864257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02672292-3086-F3B1-F4D3-4E528C989C0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02561" y="1081084"/>
                <a:ext cx="1317901" cy="527617"/>
              </a:xfrm>
              <a:custGeom>
                <a:avLst/>
                <a:gdLst>
                  <a:gd name="connsiteX0" fmla="*/ 0 w 1317901"/>
                  <a:gd name="connsiteY0" fmla="*/ 263809 h 527617"/>
                  <a:gd name="connsiteX1" fmla="*/ 658951 w 1317901"/>
                  <a:gd name="connsiteY1" fmla="*/ 0 h 527617"/>
                  <a:gd name="connsiteX2" fmla="*/ 1317902 w 1317901"/>
                  <a:gd name="connsiteY2" fmla="*/ 263809 h 527617"/>
                  <a:gd name="connsiteX3" fmla="*/ 658951 w 1317901"/>
                  <a:gd name="connsiteY3" fmla="*/ 527618 h 527617"/>
                  <a:gd name="connsiteX4" fmla="*/ 0 w 1317901"/>
                  <a:gd name="connsiteY4" fmla="*/ 263809 h 52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7901" h="527617" extrusionOk="0">
                    <a:moveTo>
                      <a:pt x="0" y="263809"/>
                    </a:moveTo>
                    <a:cubicBezTo>
                      <a:pt x="-19408" y="106140"/>
                      <a:pt x="285253" y="3667"/>
                      <a:pt x="658951" y="0"/>
                    </a:cubicBezTo>
                    <a:cubicBezTo>
                      <a:pt x="1051212" y="5964"/>
                      <a:pt x="1309155" y="118389"/>
                      <a:pt x="1317902" y="263809"/>
                    </a:cubicBezTo>
                    <a:cubicBezTo>
                      <a:pt x="1276260" y="450172"/>
                      <a:pt x="1018110" y="553985"/>
                      <a:pt x="658951" y="527618"/>
                    </a:cubicBezTo>
                    <a:cubicBezTo>
                      <a:pt x="289188" y="524426"/>
                      <a:pt x="20196" y="419157"/>
                      <a:pt x="0" y="263809"/>
                    </a:cubicBezTo>
                    <a:close/>
                  </a:path>
                </a:pathLst>
              </a:custGeom>
              <a:noFill/>
              <a:ln w="47625" cap="sq" cmpd="dbl">
                <a:solidFill>
                  <a:schemeClr val="accent6">
                    <a:lumMod val="50000"/>
                    <a:alpha val="52000"/>
                  </a:schemeClr>
                </a:solidFill>
                <a:beve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ellipse">
                        <a:avLst/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C763240-597D-7023-03B8-E578A7C7A0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19611" y="744444"/>
                <a:ext cx="1749467" cy="318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Helvetica" pitchFamily="2" charset="0"/>
                  </a:rPr>
                  <a:t>Subsystem #1</a:t>
                </a:r>
              </a:p>
            </p:txBody>
          </p: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7F4B6C9D-4B02-2B43-C19C-F2B2AD9D745E}"/>
                  </a:ext>
                </a:extLst>
              </p:cNvPr>
              <p:cNvGrpSpPr/>
              <p:nvPr/>
            </p:nvGrpSpPr>
            <p:grpSpPr>
              <a:xfrm>
                <a:off x="4329368" y="1213482"/>
                <a:ext cx="686534" cy="224142"/>
                <a:chOff x="4570218" y="1257570"/>
                <a:chExt cx="686534" cy="224142"/>
              </a:xfrm>
            </p:grpSpPr>
            <p:sp>
              <p:nvSpPr>
                <p:cNvPr id="123" name="Rectangle: Rounded Corners 122">
                  <a:extLst>
                    <a:ext uri="{FF2B5EF4-FFF2-40B4-BE49-F238E27FC236}">
                      <a16:creationId xmlns:a16="http://schemas.microsoft.com/office/drawing/2014/main" id="{10F0B1C0-D236-55B5-804F-FFE5CB8CA92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570218" y="1370190"/>
                  <a:ext cx="686532" cy="111522"/>
                </a:xfrm>
                <a:prstGeom prst="roundRect">
                  <a:avLst/>
                </a:prstGeom>
                <a:noFill/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/>
                </a:p>
              </p:txBody>
            </p:sp>
            <p:sp>
              <p:nvSpPr>
                <p:cNvPr id="124" name="Rectangle: Top Corners Snipped 123">
                  <a:extLst>
                    <a:ext uri="{FF2B5EF4-FFF2-40B4-BE49-F238E27FC236}">
                      <a16:creationId xmlns:a16="http://schemas.microsoft.com/office/drawing/2014/main" id="{D9B27C4F-7707-FA4A-6B59-D495EE50538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802128" y="1309052"/>
                  <a:ext cx="49947" cy="42243"/>
                </a:xfrm>
                <a:prstGeom prst="snip2Same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3C699213-3C29-7A6A-9395-19CE7281411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886872" y="1257570"/>
                  <a:ext cx="369880" cy="91849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chemeClr val="tx1"/>
                    </a:solidFill>
                    <a:latin typeface="Helvetica" pitchFamily="2" charset="0"/>
                  </a:endParaRPr>
                </a:p>
              </p:txBody>
            </p:sp>
          </p:grpSp>
        </p:grp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174580F9-E624-78FA-45BF-A739001B9362}"/>
                </a:ext>
              </a:extLst>
            </p:cNvPr>
            <p:cNvCxnSpPr>
              <a:cxnSpLocks/>
            </p:cNvCxnSpPr>
            <p:nvPr/>
          </p:nvCxnSpPr>
          <p:spPr>
            <a:xfrm>
              <a:off x="437832" y="2766594"/>
              <a:ext cx="14734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AA6E9A3-32E4-802A-DD82-5BB24454290D}"/>
                </a:ext>
              </a:extLst>
            </p:cNvPr>
            <p:cNvCxnSpPr>
              <a:cxnSpLocks/>
            </p:cNvCxnSpPr>
            <p:nvPr/>
          </p:nvCxnSpPr>
          <p:spPr>
            <a:xfrm>
              <a:off x="437832" y="2762354"/>
              <a:ext cx="0" cy="61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Arrow: Down 26">
            <a:extLst>
              <a:ext uri="{FF2B5EF4-FFF2-40B4-BE49-F238E27FC236}">
                <a16:creationId xmlns:a16="http://schemas.microsoft.com/office/drawing/2014/main" id="{F996BD69-DBA8-2C73-0B4A-CF89A12C8220}"/>
              </a:ext>
            </a:extLst>
          </p:cNvPr>
          <p:cNvSpPr/>
          <p:nvPr/>
        </p:nvSpPr>
        <p:spPr>
          <a:xfrm rot="10800000">
            <a:off x="1444174" y="1767223"/>
            <a:ext cx="124568" cy="1687894"/>
          </a:xfrm>
          <a:prstGeom prst="downArrow">
            <a:avLst>
              <a:gd name="adj1" fmla="val 33449"/>
              <a:gd name="adj2" fmla="val 8783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FA7CFD-CA7E-D30C-A5E2-2D88562A498C}"/>
              </a:ext>
            </a:extLst>
          </p:cNvPr>
          <p:cNvCxnSpPr/>
          <p:nvPr/>
        </p:nvCxnSpPr>
        <p:spPr>
          <a:xfrm>
            <a:off x="3822759" y="2123294"/>
            <a:ext cx="475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50DC16-7D55-7D8A-29C1-38FFC945CB91}"/>
              </a:ext>
            </a:extLst>
          </p:cNvPr>
          <p:cNvGrpSpPr/>
          <p:nvPr/>
        </p:nvGrpSpPr>
        <p:grpSpPr>
          <a:xfrm>
            <a:off x="4725476" y="1922222"/>
            <a:ext cx="563626" cy="456322"/>
            <a:chOff x="2186562" y="3436316"/>
            <a:chExt cx="550851" cy="547036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FC22287D-EC75-B6B4-96A3-4A83A4B74C19}"/>
                </a:ext>
              </a:extLst>
            </p:cNvPr>
            <p:cNvSpPr/>
            <p:nvPr/>
          </p:nvSpPr>
          <p:spPr>
            <a:xfrm>
              <a:off x="2186562" y="3541007"/>
              <a:ext cx="117943" cy="1146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E7378ECF-B22D-0A53-F85D-E72C694EB534}"/>
                </a:ext>
              </a:extLst>
            </p:cNvPr>
            <p:cNvSpPr/>
            <p:nvPr/>
          </p:nvSpPr>
          <p:spPr>
            <a:xfrm>
              <a:off x="2382986" y="3868714"/>
              <a:ext cx="117943" cy="11463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8305FCD-506C-A567-6B42-C224A37B6722}"/>
                </a:ext>
              </a:extLst>
            </p:cNvPr>
            <p:cNvSpPr/>
            <p:nvPr/>
          </p:nvSpPr>
          <p:spPr>
            <a:xfrm>
              <a:off x="2494649" y="3436316"/>
              <a:ext cx="117943" cy="11463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124B897-9767-8512-27DE-0127D685DC4D}"/>
                </a:ext>
              </a:extLst>
            </p:cNvPr>
            <p:cNvSpPr/>
            <p:nvPr/>
          </p:nvSpPr>
          <p:spPr>
            <a:xfrm>
              <a:off x="2619470" y="3702922"/>
              <a:ext cx="117943" cy="11463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6A5EE0BA-078E-3C3C-AFCA-A120E340548C}"/>
                </a:ext>
              </a:extLst>
            </p:cNvPr>
            <p:cNvCxnSpPr>
              <a:cxnSpLocks/>
              <a:stCxn id="111" idx="5"/>
              <a:endCxn id="112" idx="1"/>
            </p:cNvCxnSpPr>
            <p:nvPr/>
          </p:nvCxnSpPr>
          <p:spPr>
            <a:xfrm>
              <a:off x="2287233" y="3638857"/>
              <a:ext cx="113025" cy="246645"/>
            </a:xfrm>
            <a:prstGeom prst="straightConnector1">
              <a:avLst/>
            </a:prstGeom>
            <a:ln w="9525"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E7FD346-A6B0-6108-81DD-1F84A16C56F3}"/>
                </a:ext>
              </a:extLst>
            </p:cNvPr>
            <p:cNvCxnSpPr>
              <a:cxnSpLocks/>
              <a:endCxn id="113" idx="2"/>
            </p:cNvCxnSpPr>
            <p:nvPr/>
          </p:nvCxnSpPr>
          <p:spPr>
            <a:xfrm flipV="1">
              <a:off x="2311232" y="3493635"/>
              <a:ext cx="183417" cy="79638"/>
            </a:xfrm>
            <a:prstGeom prst="straightConnector1">
              <a:avLst/>
            </a:prstGeom>
            <a:ln w="9525"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FF88969-C6A7-56A3-0E9E-3A327340F30C}"/>
              </a:ext>
            </a:extLst>
          </p:cNvPr>
          <p:cNvSpPr txBox="1">
            <a:spLocks/>
          </p:cNvSpPr>
          <p:nvPr/>
        </p:nvSpPr>
        <p:spPr>
          <a:xfrm>
            <a:off x="4630108" y="1654687"/>
            <a:ext cx="9763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CRN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A66347-C5E4-4879-C49D-C592EFC0BD34}"/>
              </a:ext>
            </a:extLst>
          </p:cNvPr>
          <p:cNvSpPr txBox="1">
            <a:spLocks/>
          </p:cNvSpPr>
          <p:nvPr/>
        </p:nvSpPr>
        <p:spPr>
          <a:xfrm rot="16200000">
            <a:off x="1121782" y="2969538"/>
            <a:ext cx="1104361" cy="25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Iteration #1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61BD91-458B-9BD8-DE0F-658A184C3E14}"/>
              </a:ext>
            </a:extLst>
          </p:cNvPr>
          <p:cNvSpPr txBox="1">
            <a:spLocks/>
          </p:cNvSpPr>
          <p:nvPr/>
        </p:nvSpPr>
        <p:spPr>
          <a:xfrm rot="16200000">
            <a:off x="1093751" y="2036066"/>
            <a:ext cx="1178241" cy="25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Iteration #2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747925D-2999-11B1-FB74-98BAAAF870CF}"/>
              </a:ext>
            </a:extLst>
          </p:cNvPr>
          <p:cNvGrpSpPr/>
          <p:nvPr/>
        </p:nvGrpSpPr>
        <p:grpSpPr>
          <a:xfrm>
            <a:off x="4939910" y="1982514"/>
            <a:ext cx="563626" cy="477133"/>
            <a:chOff x="2186562" y="3436316"/>
            <a:chExt cx="550851" cy="571984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5E8C26E-53AF-F514-8B8D-DFFF4572B774}"/>
                </a:ext>
              </a:extLst>
            </p:cNvPr>
            <p:cNvSpPr/>
            <p:nvPr/>
          </p:nvSpPr>
          <p:spPr>
            <a:xfrm>
              <a:off x="2186562" y="3541007"/>
              <a:ext cx="117943" cy="1146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6241FC6-D3F5-7CD2-149A-7338C35D9132}"/>
                </a:ext>
              </a:extLst>
            </p:cNvPr>
            <p:cNvSpPr/>
            <p:nvPr/>
          </p:nvSpPr>
          <p:spPr>
            <a:xfrm>
              <a:off x="2466842" y="3893661"/>
              <a:ext cx="117943" cy="114639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4627911-405C-39D5-79BC-B5B49D083BF6}"/>
                </a:ext>
              </a:extLst>
            </p:cNvPr>
            <p:cNvSpPr/>
            <p:nvPr/>
          </p:nvSpPr>
          <p:spPr>
            <a:xfrm>
              <a:off x="2494649" y="3436316"/>
              <a:ext cx="117943" cy="11463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8930C04-F6D5-E628-14A2-AAADA25F69A5}"/>
                </a:ext>
              </a:extLst>
            </p:cNvPr>
            <p:cNvSpPr/>
            <p:nvPr/>
          </p:nvSpPr>
          <p:spPr>
            <a:xfrm>
              <a:off x="2619470" y="3702922"/>
              <a:ext cx="117943" cy="11463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5145FD6-7D08-308C-7E58-D173807EE541}"/>
                </a:ext>
              </a:extLst>
            </p:cNvPr>
            <p:cNvCxnSpPr>
              <a:cxnSpLocks/>
              <a:endCxn id="106" idx="5"/>
            </p:cNvCxnSpPr>
            <p:nvPr/>
          </p:nvCxnSpPr>
          <p:spPr>
            <a:xfrm flipH="1" flipV="1">
              <a:off x="2595320" y="3534166"/>
              <a:ext cx="59670" cy="166117"/>
            </a:xfrm>
            <a:prstGeom prst="straightConnector1">
              <a:avLst/>
            </a:prstGeom>
            <a:ln w="9525"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90B6F60-70AB-3943-AD48-8158D031687B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2287233" y="3638857"/>
              <a:ext cx="196882" cy="271593"/>
            </a:xfrm>
            <a:prstGeom prst="straightConnector1">
              <a:avLst/>
            </a:prstGeom>
            <a:ln w="9525"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7BAA70E-C639-815E-9AA1-D08BB9C414CF}"/>
                </a:ext>
              </a:extLst>
            </p:cNvPr>
            <p:cNvCxnSpPr>
              <a:cxnSpLocks/>
              <a:endCxn id="106" idx="2"/>
            </p:cNvCxnSpPr>
            <p:nvPr/>
          </p:nvCxnSpPr>
          <p:spPr>
            <a:xfrm flipV="1">
              <a:off x="2311232" y="3493635"/>
              <a:ext cx="183417" cy="79638"/>
            </a:xfrm>
            <a:prstGeom prst="straightConnector1">
              <a:avLst/>
            </a:prstGeom>
            <a:ln w="9525"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AB6833F-6890-4BAC-8115-A99651057E0E}"/>
              </a:ext>
            </a:extLst>
          </p:cNvPr>
          <p:cNvCxnSpPr>
            <a:cxnSpLocks/>
            <a:stCxn id="114" idx="4"/>
            <a:endCxn id="105" idx="1"/>
          </p:cNvCxnSpPr>
          <p:nvPr/>
        </p:nvCxnSpPr>
        <p:spPr>
          <a:xfrm>
            <a:off x="5228764" y="2240246"/>
            <a:ext cx="15600" cy="137777"/>
          </a:xfrm>
          <a:prstGeom prst="straightConnector1">
            <a:avLst/>
          </a:prstGeom>
          <a:ln w="9525">
            <a:headEnd type="none" w="lg" len="lg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025CFB4-1BF2-2827-82E0-72A441E0B33A}"/>
              </a:ext>
            </a:extLst>
          </p:cNvPr>
          <p:cNvSpPr txBox="1">
            <a:spLocks/>
          </p:cNvSpPr>
          <p:nvPr/>
        </p:nvSpPr>
        <p:spPr>
          <a:xfrm>
            <a:off x="8037295" y="1705774"/>
            <a:ext cx="16384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Quasi-steady state assumption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95C527-4171-E0D4-4C3E-E4AE2C920C02}"/>
              </a:ext>
            </a:extLst>
          </p:cNvPr>
          <p:cNvCxnSpPr>
            <a:cxnSpLocks/>
          </p:cNvCxnSpPr>
          <p:nvPr/>
        </p:nvCxnSpPr>
        <p:spPr>
          <a:xfrm>
            <a:off x="7967838" y="1854722"/>
            <a:ext cx="300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0D57F34-D06D-36E5-300B-2000A53191D6}"/>
              </a:ext>
            </a:extLst>
          </p:cNvPr>
          <p:cNvSpPr txBox="1">
            <a:spLocks/>
          </p:cNvSpPr>
          <p:nvPr/>
        </p:nvSpPr>
        <p:spPr>
          <a:xfrm>
            <a:off x="9657084" y="1662322"/>
            <a:ext cx="16019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Abstraction and species abundance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BAB395-540D-2D0E-DF7E-FEC2386AB641}"/>
              </a:ext>
            </a:extLst>
          </p:cNvPr>
          <p:cNvCxnSpPr>
            <a:cxnSpLocks/>
          </p:cNvCxnSpPr>
          <p:nvPr/>
        </p:nvCxnSpPr>
        <p:spPr>
          <a:xfrm>
            <a:off x="9462910" y="1873869"/>
            <a:ext cx="300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1F5409B-B7D3-4D30-4524-C2A7985848B8}"/>
              </a:ext>
            </a:extLst>
          </p:cNvPr>
          <p:cNvGrpSpPr/>
          <p:nvPr/>
        </p:nvGrpSpPr>
        <p:grpSpPr>
          <a:xfrm>
            <a:off x="6738800" y="2942086"/>
            <a:ext cx="563626" cy="368992"/>
            <a:chOff x="2186562" y="3541007"/>
            <a:chExt cx="550851" cy="442345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363B08F-5D2D-B98D-E7E0-F2A86A80378E}"/>
                </a:ext>
              </a:extLst>
            </p:cNvPr>
            <p:cNvSpPr/>
            <p:nvPr/>
          </p:nvSpPr>
          <p:spPr>
            <a:xfrm>
              <a:off x="2186562" y="3541007"/>
              <a:ext cx="117943" cy="11463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E64490C-C347-467E-FE2D-507298E94CF2}"/>
                </a:ext>
              </a:extLst>
            </p:cNvPr>
            <p:cNvSpPr/>
            <p:nvPr/>
          </p:nvSpPr>
          <p:spPr>
            <a:xfrm>
              <a:off x="2382986" y="3868714"/>
              <a:ext cx="117943" cy="114638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02988AA-1C0C-403A-90D2-7415C477A01D}"/>
                </a:ext>
              </a:extLst>
            </p:cNvPr>
            <p:cNvSpPr/>
            <p:nvPr/>
          </p:nvSpPr>
          <p:spPr>
            <a:xfrm>
              <a:off x="2619470" y="3702922"/>
              <a:ext cx="117943" cy="11463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313DA77-6A15-E52B-D2FC-E0FA9F431182}"/>
                </a:ext>
              </a:extLst>
            </p:cNvPr>
            <p:cNvCxnSpPr>
              <a:cxnSpLocks/>
              <a:stCxn id="99" idx="5"/>
              <a:endCxn id="100" idx="1"/>
            </p:cNvCxnSpPr>
            <p:nvPr/>
          </p:nvCxnSpPr>
          <p:spPr>
            <a:xfrm>
              <a:off x="2287233" y="3638857"/>
              <a:ext cx="113025" cy="246645"/>
            </a:xfrm>
            <a:prstGeom prst="straightConnector1">
              <a:avLst/>
            </a:prstGeom>
            <a:ln w="9525"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BF226BD-7AA3-DE34-97F4-5B4FD9882EFF}"/>
                </a:ext>
              </a:extLst>
            </p:cNvPr>
            <p:cNvCxnSpPr>
              <a:cxnSpLocks/>
              <a:stCxn id="99" idx="5"/>
              <a:endCxn id="101" idx="2"/>
            </p:cNvCxnSpPr>
            <p:nvPr/>
          </p:nvCxnSpPr>
          <p:spPr>
            <a:xfrm>
              <a:off x="2287233" y="3638857"/>
              <a:ext cx="332237" cy="121385"/>
            </a:xfrm>
            <a:prstGeom prst="straightConnector1">
              <a:avLst/>
            </a:prstGeom>
            <a:ln w="9525">
              <a:headEnd type="none" w="lg" len="lg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78EDAA5-71CC-7D40-D074-6E978952A768}"/>
              </a:ext>
            </a:extLst>
          </p:cNvPr>
          <p:cNvGrpSpPr/>
          <p:nvPr/>
        </p:nvGrpSpPr>
        <p:grpSpPr>
          <a:xfrm>
            <a:off x="6622745" y="2005851"/>
            <a:ext cx="778064" cy="537426"/>
            <a:chOff x="3679258" y="1722328"/>
            <a:chExt cx="530642" cy="439553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0CA2FE4-0B38-7766-DDD5-0D2EE5862D55}"/>
                </a:ext>
              </a:extLst>
            </p:cNvPr>
            <p:cNvGrpSpPr/>
            <p:nvPr/>
          </p:nvGrpSpPr>
          <p:grpSpPr>
            <a:xfrm>
              <a:off x="3679258" y="1722328"/>
              <a:ext cx="297292" cy="373219"/>
              <a:chOff x="2186562" y="3436316"/>
              <a:chExt cx="426030" cy="547036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1C4DBCA6-C74B-6271-21E8-DEF598456981}"/>
                  </a:ext>
                </a:extLst>
              </p:cNvPr>
              <p:cNvSpPr/>
              <p:nvPr/>
            </p:nvSpPr>
            <p:spPr>
              <a:xfrm>
                <a:off x="2186562" y="3541007"/>
                <a:ext cx="117943" cy="11463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12F078A-5E72-E463-EB04-1812471FEDCA}"/>
                  </a:ext>
                </a:extLst>
              </p:cNvPr>
              <p:cNvSpPr/>
              <p:nvPr/>
            </p:nvSpPr>
            <p:spPr>
              <a:xfrm>
                <a:off x="2382986" y="3868714"/>
                <a:ext cx="117943" cy="114638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8111DE22-09DA-79C0-E954-AA3180DF2B0B}"/>
                  </a:ext>
                </a:extLst>
              </p:cNvPr>
              <p:cNvSpPr/>
              <p:nvPr/>
            </p:nvSpPr>
            <p:spPr>
              <a:xfrm>
                <a:off x="2494649" y="3436316"/>
                <a:ext cx="117943" cy="11463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6285AFAB-64E6-5A42-F258-A81E97A560F0}"/>
                  </a:ext>
                </a:extLst>
              </p:cNvPr>
              <p:cNvCxnSpPr>
                <a:cxnSpLocks/>
                <a:stCxn id="94" idx="5"/>
                <a:endCxn id="95" idx="1"/>
              </p:cNvCxnSpPr>
              <p:nvPr/>
            </p:nvCxnSpPr>
            <p:spPr>
              <a:xfrm>
                <a:off x="2287233" y="3638857"/>
                <a:ext cx="113025" cy="246645"/>
              </a:xfrm>
              <a:prstGeom prst="straightConnector1">
                <a:avLst/>
              </a:prstGeom>
              <a:ln w="9525">
                <a:headEnd type="none" w="lg" len="lg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E889D81B-C1FF-0B58-3524-29B0F9931CEB}"/>
                  </a:ext>
                </a:extLst>
              </p:cNvPr>
              <p:cNvCxnSpPr>
                <a:cxnSpLocks/>
                <a:endCxn id="96" idx="2"/>
              </p:cNvCxnSpPr>
              <p:nvPr/>
            </p:nvCxnSpPr>
            <p:spPr>
              <a:xfrm flipV="1">
                <a:off x="2311232" y="3493635"/>
                <a:ext cx="183417" cy="79638"/>
              </a:xfrm>
              <a:prstGeom prst="straightConnector1">
                <a:avLst/>
              </a:prstGeom>
              <a:ln w="9525">
                <a:headEnd type="none" w="lg" len="lg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037CAC23-E548-2405-6183-8945C429326E}"/>
                </a:ext>
              </a:extLst>
            </p:cNvPr>
            <p:cNvGrpSpPr/>
            <p:nvPr/>
          </p:nvGrpSpPr>
          <p:grpSpPr>
            <a:xfrm>
              <a:off x="3825505" y="1843067"/>
              <a:ext cx="384395" cy="318814"/>
              <a:chOff x="2186562" y="3541007"/>
              <a:chExt cx="550851" cy="467293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89A72E45-083C-29CB-F93E-CB7FF96393E9}"/>
                  </a:ext>
                </a:extLst>
              </p:cNvPr>
              <p:cNvSpPr/>
              <p:nvPr/>
            </p:nvSpPr>
            <p:spPr>
              <a:xfrm>
                <a:off x="2186562" y="3541007"/>
                <a:ext cx="117943" cy="114638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86428641-02A3-233D-B763-CBC7A2116CC1}"/>
                  </a:ext>
                </a:extLst>
              </p:cNvPr>
              <p:cNvSpPr/>
              <p:nvPr/>
            </p:nvSpPr>
            <p:spPr>
              <a:xfrm>
                <a:off x="2466842" y="3893661"/>
                <a:ext cx="117943" cy="114639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47C3BD53-B64F-B2A3-DEED-558C1BD0F427}"/>
                  </a:ext>
                </a:extLst>
              </p:cNvPr>
              <p:cNvSpPr/>
              <p:nvPr/>
            </p:nvSpPr>
            <p:spPr>
              <a:xfrm>
                <a:off x="2619470" y="3702922"/>
                <a:ext cx="117943" cy="11463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89EDB989-B589-4900-407C-14A0AC01FA47}"/>
                  </a:ext>
                </a:extLst>
              </p:cNvPr>
              <p:cNvCxnSpPr>
                <a:cxnSpLocks/>
                <a:stCxn id="89" idx="5"/>
                <a:endCxn id="90" idx="1"/>
              </p:cNvCxnSpPr>
              <p:nvPr/>
            </p:nvCxnSpPr>
            <p:spPr>
              <a:xfrm>
                <a:off x="2287233" y="3638857"/>
                <a:ext cx="196882" cy="271593"/>
              </a:xfrm>
              <a:prstGeom prst="straightConnector1">
                <a:avLst/>
              </a:prstGeom>
              <a:ln w="9525">
                <a:headEnd type="none" w="lg" len="lg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1D6E029D-630E-C9E5-B7F1-54E56B627CF3}"/>
                  </a:ext>
                </a:extLst>
              </p:cNvPr>
              <p:cNvCxnSpPr>
                <a:cxnSpLocks/>
                <a:stCxn id="89" idx="5"/>
                <a:endCxn id="91" idx="2"/>
              </p:cNvCxnSpPr>
              <p:nvPr/>
            </p:nvCxnSpPr>
            <p:spPr>
              <a:xfrm>
                <a:off x="2287233" y="3638857"/>
                <a:ext cx="332237" cy="121385"/>
              </a:xfrm>
              <a:prstGeom prst="straightConnector1">
                <a:avLst/>
              </a:prstGeom>
              <a:ln w="9525">
                <a:headEnd type="none" w="lg" len="lg"/>
                <a:tailEnd type="arrow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781CA0-C8DC-D8CB-706C-E2FE4DDF522A}"/>
              </a:ext>
            </a:extLst>
          </p:cNvPr>
          <p:cNvSpPr txBox="1">
            <a:spLocks/>
          </p:cNvSpPr>
          <p:nvPr/>
        </p:nvSpPr>
        <p:spPr>
          <a:xfrm>
            <a:off x="7600347" y="2343968"/>
            <a:ext cx="1994940" cy="6001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  <a:latin typeface="Helvetica" pitchFamily="2" charset="0"/>
              </a:rPr>
              <a:t>Automated Model Reduction with AutoReduce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C667BA-A852-F191-BFEB-BD7A2FE9114F}"/>
              </a:ext>
            </a:extLst>
          </p:cNvPr>
          <p:cNvSpPr txBox="1">
            <a:spLocks/>
          </p:cNvSpPr>
          <p:nvPr/>
        </p:nvSpPr>
        <p:spPr>
          <a:xfrm>
            <a:off x="8581096" y="3099573"/>
            <a:ext cx="28175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Minimal mathematical model for parameter identification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BF4DA6-FA49-A0AA-F587-736B382D5D60}"/>
              </a:ext>
            </a:extLst>
          </p:cNvPr>
          <p:cNvSpPr txBox="1">
            <a:spLocks/>
          </p:cNvSpPr>
          <p:nvPr/>
        </p:nvSpPr>
        <p:spPr>
          <a:xfrm>
            <a:off x="7254712" y="4314756"/>
            <a:ext cx="1720066" cy="26161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  <a:latin typeface="Helvetica" pitchFamily="2" charset="0"/>
              </a:rPr>
              <a:t>Mathematical model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4C618A-8502-0AF4-0A70-74ECF1107C23}"/>
              </a:ext>
            </a:extLst>
          </p:cNvPr>
          <p:cNvSpPr txBox="1">
            <a:spLocks/>
          </p:cNvSpPr>
          <p:nvPr/>
        </p:nvSpPr>
        <p:spPr>
          <a:xfrm>
            <a:off x="7258189" y="5519865"/>
            <a:ext cx="1713112" cy="26161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  <a:latin typeface="Helvetica" pitchFamily="2" charset="0"/>
              </a:rPr>
              <a:t>Experimental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198783-14A1-91C5-82BB-97FA487BCD9B}"/>
              </a:ext>
            </a:extLst>
          </p:cNvPr>
          <p:cNvSpPr txBox="1">
            <a:spLocks/>
          </p:cNvSpPr>
          <p:nvPr/>
        </p:nvSpPr>
        <p:spPr>
          <a:xfrm>
            <a:off x="5928112" y="4914915"/>
            <a:ext cx="1713112" cy="26161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  <a:latin typeface="Helvetica" pitchFamily="2" charset="0"/>
              </a:rPr>
              <a:t>Bioscrape Inference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A4631E5-BB92-316F-3E04-92FB63DD5CD7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7616035" y="4576366"/>
            <a:ext cx="498712" cy="35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F49025-9BFA-2D3E-CF46-D2AB3BB23585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7641224" y="5157185"/>
            <a:ext cx="473521" cy="362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C737CB6-273D-B7DF-6283-DDAA6729831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783705" y="4926629"/>
            <a:ext cx="2899" cy="30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9739F28-DD4A-D4D5-FAD4-0307F8196F66}"/>
              </a:ext>
            </a:extLst>
          </p:cNvPr>
          <p:cNvSpPr txBox="1">
            <a:spLocks/>
          </p:cNvSpPr>
          <p:nvPr/>
        </p:nvSpPr>
        <p:spPr>
          <a:xfrm>
            <a:off x="3257601" y="2422315"/>
            <a:ext cx="1606257" cy="26161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  <a:latin typeface="Helvetica" pitchFamily="2" charset="0"/>
              </a:rPr>
              <a:t>BioCRNpyler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25FC2D8-EC16-FDC6-425D-10C860815B45}"/>
              </a:ext>
            </a:extLst>
          </p:cNvPr>
          <p:cNvGrpSpPr/>
          <p:nvPr/>
        </p:nvGrpSpPr>
        <p:grpSpPr>
          <a:xfrm>
            <a:off x="3589112" y="4999000"/>
            <a:ext cx="1262310" cy="976007"/>
            <a:chOff x="5392782" y="5102687"/>
            <a:chExt cx="1062094" cy="1013349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31CBA89-2EA6-C45E-D5E9-74235E55C6D1}"/>
                </a:ext>
              </a:extLst>
            </p:cNvPr>
            <p:cNvGrpSpPr/>
            <p:nvPr/>
          </p:nvGrpSpPr>
          <p:grpSpPr>
            <a:xfrm>
              <a:off x="5392782" y="5351417"/>
              <a:ext cx="718457" cy="718457"/>
              <a:chOff x="5392782" y="5351417"/>
              <a:chExt cx="718457" cy="718457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BF89ADA-01BF-4A0F-E312-38522417F146}"/>
                  </a:ext>
                </a:extLst>
              </p:cNvPr>
              <p:cNvCxnSpPr/>
              <p:nvPr/>
            </p:nvCxnSpPr>
            <p:spPr>
              <a:xfrm>
                <a:off x="5599611" y="5351417"/>
                <a:ext cx="0" cy="71845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16ED3EC-4B0A-251E-A067-DE83B81AAAD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752011" y="5503817"/>
                <a:ext cx="0" cy="71845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8928918-00DF-043E-0EC2-E2D5EFCBAD4C}"/>
                </a:ext>
              </a:extLst>
            </p:cNvPr>
            <p:cNvSpPr/>
            <p:nvPr/>
          </p:nvSpPr>
          <p:spPr>
            <a:xfrm>
              <a:off x="5599611" y="5560895"/>
              <a:ext cx="449084" cy="299499"/>
            </a:xfrm>
            <a:custGeom>
              <a:avLst/>
              <a:gdLst>
                <a:gd name="connsiteX0" fmla="*/ 0 w 740228"/>
                <a:gd name="connsiteY0" fmla="*/ 416793 h 430563"/>
                <a:gd name="connsiteX1" fmla="*/ 200297 w 740228"/>
                <a:gd name="connsiteY1" fmla="*/ 399376 h 430563"/>
                <a:gd name="connsiteX2" fmla="*/ 287383 w 740228"/>
                <a:gd name="connsiteY2" fmla="*/ 164245 h 430563"/>
                <a:gd name="connsiteX3" fmla="*/ 330925 w 740228"/>
                <a:gd name="connsiteY3" fmla="*/ 37970 h 430563"/>
                <a:gd name="connsiteX4" fmla="*/ 418011 w 740228"/>
                <a:gd name="connsiteY4" fmla="*/ 7490 h 430563"/>
                <a:gd name="connsiteX5" fmla="*/ 500743 w 740228"/>
                <a:gd name="connsiteY5" fmla="*/ 159890 h 430563"/>
                <a:gd name="connsiteX6" fmla="*/ 592183 w 740228"/>
                <a:gd name="connsiteY6" fmla="*/ 395022 h 430563"/>
                <a:gd name="connsiteX7" fmla="*/ 740228 w 740228"/>
                <a:gd name="connsiteY7" fmla="*/ 425502 h 430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0228" h="430563">
                  <a:moveTo>
                    <a:pt x="0" y="416793"/>
                  </a:moveTo>
                  <a:cubicBezTo>
                    <a:pt x="76200" y="429130"/>
                    <a:pt x="152400" y="441467"/>
                    <a:pt x="200297" y="399376"/>
                  </a:cubicBezTo>
                  <a:cubicBezTo>
                    <a:pt x="248194" y="357285"/>
                    <a:pt x="265612" y="224479"/>
                    <a:pt x="287383" y="164245"/>
                  </a:cubicBezTo>
                  <a:cubicBezTo>
                    <a:pt x="309154" y="104011"/>
                    <a:pt x="309154" y="64096"/>
                    <a:pt x="330925" y="37970"/>
                  </a:cubicBezTo>
                  <a:cubicBezTo>
                    <a:pt x="352696" y="11844"/>
                    <a:pt x="389708" y="-12830"/>
                    <a:pt x="418011" y="7490"/>
                  </a:cubicBezTo>
                  <a:cubicBezTo>
                    <a:pt x="446314" y="27810"/>
                    <a:pt x="471714" y="95301"/>
                    <a:pt x="500743" y="159890"/>
                  </a:cubicBezTo>
                  <a:cubicBezTo>
                    <a:pt x="529772" y="224479"/>
                    <a:pt x="552269" y="350753"/>
                    <a:pt x="592183" y="395022"/>
                  </a:cubicBezTo>
                  <a:cubicBezTo>
                    <a:pt x="632097" y="439291"/>
                    <a:pt x="686162" y="432396"/>
                    <a:pt x="740228" y="425502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0E26688-4405-3232-528A-9B5D292FD57F}"/>
                </a:ext>
              </a:extLst>
            </p:cNvPr>
            <p:cNvSpPr txBox="1">
              <a:spLocks/>
            </p:cNvSpPr>
            <p:nvPr/>
          </p:nvSpPr>
          <p:spPr>
            <a:xfrm>
              <a:off x="5487838" y="5860394"/>
              <a:ext cx="967038" cy="255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Helvetica" pitchFamily="2" charset="0"/>
                </a:rPr>
                <a:t>S1: Param 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8B1FE51-69BD-4E7E-2E27-5E4790192348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5082282" y="5418150"/>
              <a:ext cx="841241" cy="210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Helvetica" pitchFamily="2" charset="0"/>
                </a:rPr>
                <a:t>Probability</a:t>
              </a:r>
              <a:endParaRPr lang="en-US" sz="800" dirty="0">
                <a:latin typeface="Helvetica" pitchFamily="2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A3A9124-4C39-64B9-637E-F7006FFCFF06}"/>
              </a:ext>
            </a:extLst>
          </p:cNvPr>
          <p:cNvGrpSpPr/>
          <p:nvPr/>
        </p:nvGrpSpPr>
        <p:grpSpPr>
          <a:xfrm>
            <a:off x="4683825" y="5038954"/>
            <a:ext cx="1304408" cy="976008"/>
            <a:chOff x="2898262" y="7025985"/>
            <a:chExt cx="1097515" cy="101335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2AD2072-B94B-B3C0-DED6-F5BD99F95BBD}"/>
                </a:ext>
              </a:extLst>
            </p:cNvPr>
            <p:cNvGrpSpPr/>
            <p:nvPr/>
          </p:nvGrpSpPr>
          <p:grpSpPr>
            <a:xfrm>
              <a:off x="2898262" y="7025985"/>
              <a:ext cx="1097515" cy="1013350"/>
              <a:chOff x="5392782" y="5102685"/>
              <a:chExt cx="1097515" cy="1013350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23F58A8-A515-AED0-990F-8B780FD93A40}"/>
                  </a:ext>
                </a:extLst>
              </p:cNvPr>
              <p:cNvGrpSpPr/>
              <p:nvPr/>
            </p:nvGrpSpPr>
            <p:grpSpPr>
              <a:xfrm>
                <a:off x="5392782" y="5351417"/>
                <a:ext cx="718457" cy="718457"/>
                <a:chOff x="5392782" y="5351417"/>
                <a:chExt cx="718457" cy="718457"/>
              </a:xfrm>
            </p:grpSpPr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517E451E-D469-4D89-824C-537212104B04}"/>
                    </a:ext>
                  </a:extLst>
                </p:cNvPr>
                <p:cNvCxnSpPr/>
                <p:nvPr/>
              </p:nvCxnSpPr>
              <p:spPr>
                <a:xfrm>
                  <a:off x="5599611" y="5351417"/>
                  <a:ext cx="0" cy="71845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C3C8E66D-6C46-F8DB-CBD2-ADDBC759FE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752011" y="5503817"/>
                  <a:ext cx="0" cy="71845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E3EC543-30C5-2326-2BDB-E15B038A86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87840" y="5860394"/>
                <a:ext cx="1002457" cy="255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Helvetica" pitchFamily="2" charset="0"/>
                  </a:rPr>
                  <a:t>S1: Param 2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F85DA38-FA6D-E879-8476-99200F7F8088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5082282" y="5418147"/>
                <a:ext cx="841240" cy="210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Helvetica" pitchFamily="2" charset="0"/>
                  </a:rPr>
                  <a:t>Probability</a:t>
                </a:r>
              </a:p>
            </p:txBody>
          </p:sp>
        </p:grp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141A53F-14D4-B7AC-0C1D-B29DD748A093}"/>
                </a:ext>
              </a:extLst>
            </p:cNvPr>
            <p:cNvSpPr/>
            <p:nvPr/>
          </p:nvSpPr>
          <p:spPr>
            <a:xfrm>
              <a:off x="3110334" y="7435113"/>
              <a:ext cx="438598" cy="347255"/>
            </a:xfrm>
            <a:custGeom>
              <a:avLst/>
              <a:gdLst>
                <a:gd name="connsiteX0" fmla="*/ 0 w 544521"/>
                <a:gd name="connsiteY0" fmla="*/ 367584 h 376343"/>
                <a:gd name="connsiteX1" fmla="*/ 92529 w 544521"/>
                <a:gd name="connsiteY1" fmla="*/ 368945 h 376343"/>
                <a:gd name="connsiteX2" fmla="*/ 133350 w 544521"/>
                <a:gd name="connsiteY2" fmla="*/ 345812 h 376343"/>
                <a:gd name="connsiteX3" fmla="*/ 156482 w 544521"/>
                <a:gd name="connsiteY3" fmla="*/ 234234 h 376343"/>
                <a:gd name="connsiteX4" fmla="*/ 194582 w 544521"/>
                <a:gd name="connsiteY4" fmla="*/ 228791 h 376343"/>
                <a:gd name="connsiteX5" fmla="*/ 227240 w 544521"/>
                <a:gd name="connsiteY5" fmla="*/ 337648 h 376343"/>
                <a:gd name="connsiteX6" fmla="*/ 273504 w 544521"/>
                <a:gd name="connsiteY6" fmla="*/ 371666 h 376343"/>
                <a:gd name="connsiteX7" fmla="*/ 344261 w 544521"/>
                <a:gd name="connsiteY7" fmla="*/ 367584 h 376343"/>
                <a:gd name="connsiteX8" fmla="*/ 378279 w 544521"/>
                <a:gd name="connsiteY8" fmla="*/ 294105 h 376343"/>
                <a:gd name="connsiteX9" fmla="*/ 434068 w 544521"/>
                <a:gd name="connsiteY9" fmla="*/ 191 h 376343"/>
                <a:gd name="connsiteX10" fmla="*/ 537482 w 544521"/>
                <a:gd name="connsiteY10" fmla="*/ 341730 h 376343"/>
                <a:gd name="connsiteX11" fmla="*/ 536122 w 544521"/>
                <a:gd name="connsiteY11" fmla="*/ 330845 h 37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4521" h="376343">
                  <a:moveTo>
                    <a:pt x="0" y="367584"/>
                  </a:moveTo>
                  <a:cubicBezTo>
                    <a:pt x="35152" y="370079"/>
                    <a:pt x="70304" y="372574"/>
                    <a:pt x="92529" y="368945"/>
                  </a:cubicBezTo>
                  <a:cubicBezTo>
                    <a:pt x="114754" y="365316"/>
                    <a:pt x="122691" y="368264"/>
                    <a:pt x="133350" y="345812"/>
                  </a:cubicBezTo>
                  <a:cubicBezTo>
                    <a:pt x="144009" y="323360"/>
                    <a:pt x="146277" y="253737"/>
                    <a:pt x="156482" y="234234"/>
                  </a:cubicBezTo>
                  <a:cubicBezTo>
                    <a:pt x="166687" y="214731"/>
                    <a:pt x="182789" y="211555"/>
                    <a:pt x="194582" y="228791"/>
                  </a:cubicBezTo>
                  <a:cubicBezTo>
                    <a:pt x="206375" y="246027"/>
                    <a:pt x="214086" y="313836"/>
                    <a:pt x="227240" y="337648"/>
                  </a:cubicBezTo>
                  <a:cubicBezTo>
                    <a:pt x="240394" y="361460"/>
                    <a:pt x="254001" y="366677"/>
                    <a:pt x="273504" y="371666"/>
                  </a:cubicBezTo>
                  <a:cubicBezTo>
                    <a:pt x="293008" y="376655"/>
                    <a:pt x="326799" y="380511"/>
                    <a:pt x="344261" y="367584"/>
                  </a:cubicBezTo>
                  <a:cubicBezTo>
                    <a:pt x="361724" y="354657"/>
                    <a:pt x="363311" y="355337"/>
                    <a:pt x="378279" y="294105"/>
                  </a:cubicBezTo>
                  <a:cubicBezTo>
                    <a:pt x="393247" y="232873"/>
                    <a:pt x="407534" y="-7747"/>
                    <a:pt x="434068" y="191"/>
                  </a:cubicBezTo>
                  <a:cubicBezTo>
                    <a:pt x="460602" y="8128"/>
                    <a:pt x="520473" y="286621"/>
                    <a:pt x="537482" y="341730"/>
                  </a:cubicBezTo>
                  <a:cubicBezTo>
                    <a:pt x="554491" y="396839"/>
                    <a:pt x="535215" y="332659"/>
                    <a:pt x="536122" y="33084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79B633-9E83-0D70-64C8-E942797B45A8}"/>
              </a:ext>
            </a:extLst>
          </p:cNvPr>
          <p:cNvGrpSpPr/>
          <p:nvPr/>
        </p:nvGrpSpPr>
        <p:grpSpPr>
          <a:xfrm>
            <a:off x="3589115" y="4185518"/>
            <a:ext cx="1250612" cy="961096"/>
            <a:chOff x="1680398" y="3441167"/>
            <a:chExt cx="852922" cy="786067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36F7514-5E09-D554-4994-329ABB1D1360}"/>
                </a:ext>
              </a:extLst>
            </p:cNvPr>
            <p:cNvSpPr/>
            <p:nvPr/>
          </p:nvSpPr>
          <p:spPr>
            <a:xfrm>
              <a:off x="1852876" y="3695286"/>
              <a:ext cx="438150" cy="335465"/>
            </a:xfrm>
            <a:custGeom>
              <a:avLst/>
              <a:gdLst>
                <a:gd name="connsiteX0" fmla="*/ 0 w 438150"/>
                <a:gd name="connsiteY0" fmla="*/ 306890 h 335465"/>
                <a:gd name="connsiteX1" fmla="*/ 116205 w 438150"/>
                <a:gd name="connsiteY1" fmla="*/ 303080 h 335465"/>
                <a:gd name="connsiteX2" fmla="*/ 156210 w 438150"/>
                <a:gd name="connsiteY2" fmla="*/ 185 h 335465"/>
                <a:gd name="connsiteX3" fmla="*/ 201930 w 438150"/>
                <a:gd name="connsiteY3" fmla="*/ 259265 h 335465"/>
                <a:gd name="connsiteX4" fmla="*/ 438150 w 438150"/>
                <a:gd name="connsiteY4" fmla="*/ 335465 h 33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50" h="335465">
                  <a:moveTo>
                    <a:pt x="0" y="306890"/>
                  </a:moveTo>
                  <a:cubicBezTo>
                    <a:pt x="45085" y="330543"/>
                    <a:pt x="90170" y="354197"/>
                    <a:pt x="116205" y="303080"/>
                  </a:cubicBezTo>
                  <a:cubicBezTo>
                    <a:pt x="142240" y="251963"/>
                    <a:pt x="141923" y="7487"/>
                    <a:pt x="156210" y="185"/>
                  </a:cubicBezTo>
                  <a:cubicBezTo>
                    <a:pt x="170497" y="-7117"/>
                    <a:pt x="154940" y="203385"/>
                    <a:pt x="201930" y="259265"/>
                  </a:cubicBezTo>
                  <a:cubicBezTo>
                    <a:pt x="248920" y="315145"/>
                    <a:pt x="343535" y="325305"/>
                    <a:pt x="438150" y="33546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56AECA7-B9A9-9D9E-F357-77D372E6CAC8}"/>
                </a:ext>
              </a:extLst>
            </p:cNvPr>
            <p:cNvGrpSpPr/>
            <p:nvPr/>
          </p:nvGrpSpPr>
          <p:grpSpPr>
            <a:xfrm>
              <a:off x="1680398" y="3441167"/>
              <a:ext cx="852922" cy="786067"/>
              <a:chOff x="5392782" y="5110426"/>
              <a:chExt cx="1052251" cy="997871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4CDBBCE7-5947-4FE5-B5AD-9A78032C545D}"/>
                  </a:ext>
                </a:extLst>
              </p:cNvPr>
              <p:cNvGrpSpPr/>
              <p:nvPr/>
            </p:nvGrpSpPr>
            <p:grpSpPr>
              <a:xfrm>
                <a:off x="5392782" y="5351417"/>
                <a:ext cx="718457" cy="718457"/>
                <a:chOff x="5392782" y="5351417"/>
                <a:chExt cx="718457" cy="718457"/>
              </a:xfrm>
            </p:grpSpPr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A79A120F-B71F-2DD6-4FF8-58020D149AF3}"/>
                    </a:ext>
                  </a:extLst>
                </p:cNvPr>
                <p:cNvCxnSpPr/>
                <p:nvPr/>
              </p:nvCxnSpPr>
              <p:spPr>
                <a:xfrm>
                  <a:off x="5599611" y="5351417"/>
                  <a:ext cx="0" cy="71845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1C2985E7-9B36-F0C3-3443-81FA50BD4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752011" y="5503817"/>
                  <a:ext cx="0" cy="71845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DF9A23A-5E8B-E1EE-F25B-9E3FF5BDC4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80319" y="5852655"/>
                <a:ext cx="964714" cy="25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Helvetica" pitchFamily="2" charset="0"/>
                  </a:rPr>
                  <a:t>S2: Param 1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9330FB1-C849-32A7-75FD-864C4B6D0858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5082281" y="5425889"/>
                <a:ext cx="841241" cy="210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Helvetica" pitchFamily="2" charset="0"/>
                  </a:rPr>
                  <a:t>Probability</a:t>
                </a:r>
                <a:endParaRPr lang="en-US" sz="800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DEB4CC1-F3D4-F857-EAA9-275D294EB646}"/>
              </a:ext>
            </a:extLst>
          </p:cNvPr>
          <p:cNvGrpSpPr/>
          <p:nvPr/>
        </p:nvGrpSpPr>
        <p:grpSpPr>
          <a:xfrm>
            <a:off x="4690096" y="4185528"/>
            <a:ext cx="1259554" cy="961084"/>
            <a:chOff x="2256011" y="3578335"/>
            <a:chExt cx="859020" cy="78605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B0D05C0-72AD-246A-4372-F2423BD82FF6}"/>
                </a:ext>
              </a:extLst>
            </p:cNvPr>
            <p:cNvGrpSpPr/>
            <p:nvPr/>
          </p:nvGrpSpPr>
          <p:grpSpPr>
            <a:xfrm>
              <a:off x="2256011" y="3578335"/>
              <a:ext cx="859020" cy="786057"/>
              <a:chOff x="5392782" y="5110438"/>
              <a:chExt cx="1059774" cy="997859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AC159BA3-7147-3E06-615E-DE616E13FB17}"/>
                  </a:ext>
                </a:extLst>
              </p:cNvPr>
              <p:cNvGrpSpPr/>
              <p:nvPr/>
            </p:nvGrpSpPr>
            <p:grpSpPr>
              <a:xfrm>
                <a:off x="5392782" y="5351417"/>
                <a:ext cx="718457" cy="718457"/>
                <a:chOff x="5392782" y="5351417"/>
                <a:chExt cx="718457" cy="718457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B789121-3D4E-0816-A26F-7E8D871D2AB4}"/>
                    </a:ext>
                  </a:extLst>
                </p:cNvPr>
                <p:cNvCxnSpPr/>
                <p:nvPr/>
              </p:nvCxnSpPr>
              <p:spPr>
                <a:xfrm>
                  <a:off x="5599611" y="5351417"/>
                  <a:ext cx="0" cy="71845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248358DD-A0D4-4E49-8F73-B1E527FBB4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752011" y="5503817"/>
                  <a:ext cx="0" cy="71845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902D2D7-D726-1085-25DD-1642F6902A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87839" y="5852655"/>
                <a:ext cx="964717" cy="25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Helvetica" pitchFamily="2" charset="0"/>
                  </a:rPr>
                  <a:t>S2: Param 2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97C8D10-73F2-E4B9-257F-E4E7A7C9C3D9}"/>
                  </a:ext>
                </a:extLst>
              </p:cNvPr>
              <p:cNvSpPr txBox="1">
                <a:spLocks/>
              </p:cNvSpPr>
              <p:nvPr/>
            </p:nvSpPr>
            <p:spPr>
              <a:xfrm rot="16200000">
                <a:off x="5082284" y="5425900"/>
                <a:ext cx="841239" cy="210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Helvetica" pitchFamily="2" charset="0"/>
                  </a:rPr>
                  <a:t>Probability</a:t>
                </a:r>
              </a:p>
            </p:txBody>
          </p:sp>
        </p:grp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BE82699-9A7A-B421-21EB-9B1477BF63E7}"/>
                </a:ext>
              </a:extLst>
            </p:cNvPr>
            <p:cNvSpPr/>
            <p:nvPr/>
          </p:nvSpPr>
          <p:spPr>
            <a:xfrm>
              <a:off x="2435806" y="4036035"/>
              <a:ext cx="358140" cy="136792"/>
            </a:xfrm>
            <a:custGeom>
              <a:avLst/>
              <a:gdLst>
                <a:gd name="connsiteX0" fmla="*/ 0 w 358140"/>
                <a:gd name="connsiteY0" fmla="*/ 126161 h 136792"/>
                <a:gd name="connsiteX1" fmla="*/ 108585 w 358140"/>
                <a:gd name="connsiteY1" fmla="*/ 126161 h 136792"/>
                <a:gd name="connsiteX2" fmla="*/ 148590 w 358140"/>
                <a:gd name="connsiteY2" fmla="*/ 15671 h 136792"/>
                <a:gd name="connsiteX3" fmla="*/ 186690 w 358140"/>
                <a:gd name="connsiteY3" fmla="*/ 431 h 136792"/>
                <a:gd name="connsiteX4" fmla="*/ 257175 w 358140"/>
                <a:gd name="connsiteY4" fmla="*/ 9956 h 136792"/>
                <a:gd name="connsiteX5" fmla="*/ 302895 w 358140"/>
                <a:gd name="connsiteY5" fmla="*/ 65201 h 136792"/>
                <a:gd name="connsiteX6" fmla="*/ 358140 w 358140"/>
                <a:gd name="connsiteY6" fmla="*/ 126161 h 13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140" h="136792">
                  <a:moveTo>
                    <a:pt x="0" y="126161"/>
                  </a:moveTo>
                  <a:cubicBezTo>
                    <a:pt x="41910" y="135368"/>
                    <a:pt x="83820" y="144576"/>
                    <a:pt x="108585" y="126161"/>
                  </a:cubicBezTo>
                  <a:cubicBezTo>
                    <a:pt x="133350" y="107746"/>
                    <a:pt x="135573" y="36626"/>
                    <a:pt x="148590" y="15671"/>
                  </a:cubicBezTo>
                  <a:cubicBezTo>
                    <a:pt x="161608" y="-5284"/>
                    <a:pt x="168593" y="1383"/>
                    <a:pt x="186690" y="431"/>
                  </a:cubicBezTo>
                  <a:cubicBezTo>
                    <a:pt x="204787" y="-521"/>
                    <a:pt x="237807" y="-839"/>
                    <a:pt x="257175" y="9956"/>
                  </a:cubicBezTo>
                  <a:cubicBezTo>
                    <a:pt x="276543" y="20751"/>
                    <a:pt x="286067" y="45833"/>
                    <a:pt x="302895" y="65201"/>
                  </a:cubicBezTo>
                  <a:cubicBezTo>
                    <a:pt x="319723" y="84569"/>
                    <a:pt x="344488" y="113144"/>
                    <a:pt x="358140" y="126161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92611C3-4D16-7059-5C23-B87EE55C746A}"/>
              </a:ext>
            </a:extLst>
          </p:cNvPr>
          <p:cNvSpPr txBox="1">
            <a:spLocks/>
          </p:cNvSpPr>
          <p:nvPr/>
        </p:nvSpPr>
        <p:spPr>
          <a:xfrm>
            <a:off x="8194746" y="4728789"/>
            <a:ext cx="1268164" cy="638473"/>
          </a:xfrm>
          <a:prstGeom prst="roundRect">
            <a:avLst/>
          </a:prstGeom>
          <a:solidFill>
            <a:srgbClr val="DFBF5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ysClr val="windowText" lastClr="000000"/>
                </a:solidFill>
                <a:latin typeface="Helvetica" pitchFamily="2" charset="0"/>
              </a:rPr>
              <a:t>Bioscrape Sensitivity Analysis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4476969-C080-BB10-FF71-895B85202F19}"/>
              </a:ext>
            </a:extLst>
          </p:cNvPr>
          <p:cNvCxnSpPr>
            <a:cxnSpLocks/>
            <a:stCxn id="54" idx="1"/>
            <a:endCxn id="45" idx="3"/>
          </p:cNvCxnSpPr>
          <p:nvPr/>
        </p:nvCxnSpPr>
        <p:spPr>
          <a:xfrm flipH="1" flipV="1">
            <a:off x="7641224" y="5045720"/>
            <a:ext cx="553522" cy="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Arrow: Down 56">
            <a:extLst>
              <a:ext uri="{FF2B5EF4-FFF2-40B4-BE49-F238E27FC236}">
                <a16:creationId xmlns:a16="http://schemas.microsoft.com/office/drawing/2014/main" id="{887BE446-68A8-AFB4-8DD7-1E4F64FC8CCC}"/>
              </a:ext>
            </a:extLst>
          </p:cNvPr>
          <p:cNvSpPr/>
          <p:nvPr/>
        </p:nvSpPr>
        <p:spPr>
          <a:xfrm rot="10800000">
            <a:off x="3133263" y="4269628"/>
            <a:ext cx="124568" cy="1687894"/>
          </a:xfrm>
          <a:prstGeom prst="downArrow">
            <a:avLst>
              <a:gd name="adj1" fmla="val 33449"/>
              <a:gd name="adj2" fmla="val 87830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892572-9E65-163F-001E-06B02CA257CC}"/>
              </a:ext>
            </a:extLst>
          </p:cNvPr>
          <p:cNvSpPr txBox="1">
            <a:spLocks/>
          </p:cNvSpPr>
          <p:nvPr/>
        </p:nvSpPr>
        <p:spPr>
          <a:xfrm rot="16200000">
            <a:off x="2810871" y="5471940"/>
            <a:ext cx="1104361" cy="257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Iteration #1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E6C646-7358-B5F7-2075-8A895A5FA8AF}"/>
              </a:ext>
            </a:extLst>
          </p:cNvPr>
          <p:cNvSpPr txBox="1">
            <a:spLocks/>
          </p:cNvSpPr>
          <p:nvPr/>
        </p:nvSpPr>
        <p:spPr>
          <a:xfrm rot="16200000">
            <a:off x="2782840" y="4538470"/>
            <a:ext cx="1178241" cy="257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Helvetica" pitchFamily="2" charset="0"/>
              </a:rPr>
              <a:t>Iteration #2</a:t>
            </a:r>
          </a:p>
        </p:txBody>
      </p:sp>
    </p:spTree>
    <p:extLst>
      <p:ext uri="{BB962C8B-B14F-4D97-AF65-F5344CB8AC3E}">
        <p14:creationId xmlns:p14="http://schemas.microsoft.com/office/powerpoint/2010/main" val="312964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7" grpId="0" animBg="1"/>
      <p:bldP spid="30" grpId="0"/>
      <p:bldP spid="32" grpId="0"/>
      <p:bldP spid="57" grpId="0" animBg="1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93EB-E1A6-B7DF-2B58-22184E0F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Characterization Iteration #1: </a:t>
            </a:r>
            <a:br>
              <a:rPr lang="en-US" sz="3600" dirty="0"/>
            </a:br>
            <a:r>
              <a:rPr lang="en-US" sz="3600" dirty="0"/>
              <a:t>Integrases and </a:t>
            </a:r>
            <a:r>
              <a:rPr lang="en-US" sz="3600" dirty="0" err="1"/>
              <a:t>Excisionases</a:t>
            </a:r>
            <a:r>
              <a:rPr lang="en-US" sz="3600" dirty="0"/>
              <a:t> in cell-free systems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BEF7B-8E5C-89BB-E424-21D778ED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168A5-5E07-4222-9BE8-9F1FA270022C}" type="datetime1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E7EDD-9197-0C4E-7751-91C80423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Ayush Pandey, PhD Candidate,</a:t>
            </a:r>
          </a:p>
          <a:p>
            <a:r>
              <a:rPr lang="en-US"/>
              <a:t>California Institute of Technology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0CDD7-49A9-BCFC-D78D-23CE898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78F01-EDE6-4592-AD90-C1B8C607249D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72B12D-A680-1281-96D4-51A2FFAE0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0" t="5761" r="15639" b="62048"/>
          <a:stretch/>
        </p:blipFill>
        <p:spPr>
          <a:xfrm>
            <a:off x="-95794" y="2025408"/>
            <a:ext cx="4994365" cy="147174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9DA749-5EC9-66FF-FB6C-46387358396D}"/>
              </a:ext>
            </a:extLst>
          </p:cNvPr>
          <p:cNvCxnSpPr>
            <a:cxnSpLocks/>
          </p:cNvCxnSpPr>
          <p:nvPr/>
        </p:nvCxnSpPr>
        <p:spPr>
          <a:xfrm>
            <a:off x="1740523" y="3587931"/>
            <a:ext cx="0" cy="94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910B86-0C58-B9E2-FE07-3E1D933F769F}"/>
              </a:ext>
            </a:extLst>
          </p:cNvPr>
          <p:cNvSpPr txBox="1"/>
          <p:nvPr/>
        </p:nvSpPr>
        <p:spPr>
          <a:xfrm>
            <a:off x="3979821" y="4741815"/>
            <a:ext cx="256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Fix integrase and cell-free resource parameters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E9311F-D0BE-59B9-6281-F71CBA4D5DB6}"/>
              </a:ext>
            </a:extLst>
          </p:cNvPr>
          <p:cNvSpPr txBox="1"/>
          <p:nvPr/>
        </p:nvSpPr>
        <p:spPr>
          <a:xfrm>
            <a:off x="539935" y="4634093"/>
            <a:ext cx="25690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Mechanistic model with BioCRNpyler and its reduced models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82DE46-2AC8-70AC-CCCE-86506FF533FE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3108959" y="5003425"/>
            <a:ext cx="8708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3F525A-89E4-5BC0-208F-64F0DCCE20B9}"/>
              </a:ext>
            </a:extLst>
          </p:cNvPr>
          <p:cNvSpPr txBox="1"/>
          <p:nvPr/>
        </p:nvSpPr>
        <p:spPr>
          <a:xfrm>
            <a:off x="3979821" y="3627962"/>
            <a:ext cx="256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Predict excisionase and integrase input ratios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2242C6-05DE-BF83-7539-CB355980E11F}"/>
              </a:ext>
            </a:extLst>
          </p:cNvPr>
          <p:cNvCxnSpPr>
            <a:cxnSpLocks/>
            <a:stCxn id="10" idx="0"/>
            <a:endCxn id="21" idx="2"/>
          </p:cNvCxnSpPr>
          <p:nvPr/>
        </p:nvCxnSpPr>
        <p:spPr>
          <a:xfrm flipV="1">
            <a:off x="5264333" y="4151182"/>
            <a:ext cx="0" cy="590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35309099-AE4A-72C4-C409-3827F8D458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 b="56507"/>
          <a:stretch/>
        </p:blipFill>
        <p:spPr>
          <a:xfrm>
            <a:off x="6447409" y="2420307"/>
            <a:ext cx="5641301" cy="300513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B4F925-B545-25D0-7B20-ECEFFE46CBA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5264333" y="2621600"/>
            <a:ext cx="1145176" cy="100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B018BEA-4ECD-D6FA-F280-F1DFBE1FEFD1}"/>
              </a:ext>
            </a:extLst>
          </p:cNvPr>
          <p:cNvSpPr txBox="1"/>
          <p:nvPr/>
        </p:nvSpPr>
        <p:spPr>
          <a:xfrm>
            <a:off x="8175133" y="2002255"/>
            <a:ext cx="2185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Experimental data</a:t>
            </a:r>
          </a:p>
        </p:txBody>
      </p:sp>
    </p:spTree>
    <p:extLst>
      <p:ext uri="{BB962C8B-B14F-4D97-AF65-F5344CB8AC3E}">
        <p14:creationId xmlns:p14="http://schemas.microsoft.com/office/powerpoint/2010/main" val="63847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1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CCA4-50D8-7D95-7222-7DD015AC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E10CC-9443-F181-8D02-7FB470080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Model-guided implementation and experimental validation of integrase and excisionase mediated DNA recombination in a cell-free system.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Accessible, open-source, and ready to use software tools for all your biological modeling and analysis needs:</a:t>
            </a:r>
          </a:p>
          <a:p>
            <a:pPr lvl="1"/>
            <a:r>
              <a:rPr lang="en-US" sz="2000" dirty="0"/>
              <a:t>BioCRNpyler – to build models</a:t>
            </a:r>
          </a:p>
          <a:p>
            <a:pPr lvl="1"/>
            <a:r>
              <a:rPr lang="en-US" sz="2000" dirty="0"/>
              <a:t>AutoReduce – to reduce models</a:t>
            </a:r>
          </a:p>
          <a:p>
            <a:pPr lvl="1"/>
            <a:r>
              <a:rPr lang="en-US" sz="2000" dirty="0"/>
              <a:t>Bioscrape – to simulate models and learn from data</a:t>
            </a:r>
          </a:p>
        </p:txBody>
      </p:sp>
    </p:spTree>
    <p:extLst>
      <p:ext uri="{BB962C8B-B14F-4D97-AF65-F5344CB8AC3E}">
        <p14:creationId xmlns:p14="http://schemas.microsoft.com/office/powerpoint/2010/main" val="232274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763</Words>
  <Application>Microsoft Office PowerPoint</Application>
  <PresentationFormat>Widescreen</PresentationFormat>
  <Paragraphs>162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Office Theme</vt:lpstr>
      <vt:lpstr>Characterization of integrase and excisionase activity in cell-free protein expression system using a modeling and analysis pipeline</vt:lpstr>
      <vt:lpstr>PowerPoint Presentation</vt:lpstr>
      <vt:lpstr>Characterization Iteration #1:  Integrases in cell-free systems – Detailed models</vt:lpstr>
      <vt:lpstr>Characterization Iteration #1:  Integrases in cell-free systems – Model reduction</vt:lpstr>
      <vt:lpstr>Characterization Iteration #1:  Integrases in cell-free systems – Experimental data</vt:lpstr>
      <vt:lpstr>Characterization Iteration #1:  Integrases in cell-free systems – Learn from data</vt:lpstr>
      <vt:lpstr>PowerPoint Presentation</vt:lpstr>
      <vt:lpstr>Characterization Iteration #1:  Integrases and Excisionases in cell-free systems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Biocircuits Group Meeting Update: Ayush Pandey</dc:title>
  <dc:creator>Ayush Pandey</dc:creator>
  <cp:lastModifiedBy>Pandey, Ayush</cp:lastModifiedBy>
  <cp:revision>34</cp:revision>
  <dcterms:created xsi:type="dcterms:W3CDTF">2022-10-03T06:08:49Z</dcterms:created>
  <dcterms:modified xsi:type="dcterms:W3CDTF">2023-02-28T11:10:53Z</dcterms:modified>
</cp:coreProperties>
</file>