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B33D-52D5-4087-A1C8-C5ABB1C9DFD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6B7A-3B48-4DA1-B955-C7288C85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7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B33D-52D5-4087-A1C8-C5ABB1C9DFD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6B7A-3B48-4DA1-B955-C7288C85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0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B33D-52D5-4087-A1C8-C5ABB1C9DFD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6B7A-3B48-4DA1-B955-C7288C85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9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B33D-52D5-4087-A1C8-C5ABB1C9DFD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6B7A-3B48-4DA1-B955-C7288C85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6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B33D-52D5-4087-A1C8-C5ABB1C9DFD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6B7A-3B48-4DA1-B955-C7288C85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6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B33D-52D5-4087-A1C8-C5ABB1C9DFD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6B7A-3B48-4DA1-B955-C7288C85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15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B33D-52D5-4087-A1C8-C5ABB1C9DFD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6B7A-3B48-4DA1-B955-C7288C85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8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B33D-52D5-4087-A1C8-C5ABB1C9DFD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6B7A-3B48-4DA1-B955-C7288C85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9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B33D-52D5-4087-A1C8-C5ABB1C9DFD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6B7A-3B48-4DA1-B955-C7288C85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3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B33D-52D5-4087-A1C8-C5ABB1C9DFD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6B7A-3B48-4DA1-B955-C7288C85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2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B33D-52D5-4087-A1C8-C5ABB1C9DFD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6B7A-3B48-4DA1-B955-C7288C85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3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FB33D-52D5-4087-A1C8-C5ABB1C9DFD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16B7A-3B48-4DA1-B955-C7288C85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401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7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4.svg"/><Relationship Id="rId5" Type="http://schemas.openxmlformats.org/officeDocument/2006/relationships/image" Target="../media/image5.png"/><Relationship Id="rId10" Type="http://schemas.openxmlformats.org/officeDocument/2006/relationships/image" Target="../media/image3.png"/><Relationship Id="rId4" Type="http://schemas.openxmlformats.org/officeDocument/2006/relationships/image" Target="../media/image22.png"/><Relationship Id="rId9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12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4.svg"/><Relationship Id="rId5" Type="http://schemas.openxmlformats.org/officeDocument/2006/relationships/image" Target="../media/image29.jpg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33.pn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1285-E7C1-4336-A121-D5B5B4A99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2956"/>
            <a:ext cx="9144000" cy="111601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 Rounded MT Bold" panose="020F0704030504030204" pitchFamily="34" charset="0"/>
              </a:rPr>
              <a:t>Auto-Reduce</a:t>
            </a:r>
            <a:br>
              <a:rPr lang="en-US" sz="3200" dirty="0">
                <a:latin typeface="Arial Rounded MT Bold" panose="020F0704030504030204" pitchFamily="34" charset="0"/>
              </a:rPr>
            </a:br>
            <a:br>
              <a:rPr lang="en-US" sz="1800" dirty="0">
                <a:latin typeface="Arial Rounded MT Bold" panose="020F0704030504030204" pitchFamily="34" charset="0"/>
              </a:rPr>
            </a:br>
            <a:r>
              <a:rPr lang="en-US" sz="2200" dirty="0">
                <a:latin typeface="Arial Rounded MT Bold" panose="020F0704030504030204" pitchFamily="34" charset="0"/>
              </a:rPr>
              <a:t>An Automated Model Reduction Tool For Biological Circuits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04451-0261-4CF3-A710-718A355AA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0129" y="6239648"/>
            <a:ext cx="9144000" cy="588962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/>
              <a:t>Ayush Pandey</a:t>
            </a:r>
          </a:p>
          <a:p>
            <a:r>
              <a:rPr lang="en-US" sz="1800" dirty="0"/>
              <a:t>California Institute of Technology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D1369CD-3A0E-488E-9B29-CEC2CDB889F2}"/>
              </a:ext>
            </a:extLst>
          </p:cNvPr>
          <p:cNvGrpSpPr/>
          <p:nvPr/>
        </p:nvGrpSpPr>
        <p:grpSpPr>
          <a:xfrm>
            <a:off x="9242653" y="6188177"/>
            <a:ext cx="885825" cy="640433"/>
            <a:chOff x="9331126" y="5735538"/>
            <a:chExt cx="885825" cy="640433"/>
          </a:xfrm>
        </p:grpSpPr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9F9CE53A-F2E5-4316-B2A0-522933582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1200" y="5735538"/>
              <a:ext cx="345678" cy="34567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C0E9C1E-091B-488D-B23B-90752F77D36F}"/>
                </a:ext>
              </a:extLst>
            </p:cNvPr>
            <p:cNvSpPr txBox="1"/>
            <p:nvPr/>
          </p:nvSpPr>
          <p:spPr>
            <a:xfrm>
              <a:off x="9331126" y="6098972"/>
              <a:ext cx="885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Bahnschrift SemiLight" panose="020B0502040204020203" pitchFamily="34" charset="0"/>
                </a:rPr>
                <a:t>GitHub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7F8AA4-6399-4528-AD75-3D05F287C864}"/>
              </a:ext>
            </a:extLst>
          </p:cNvPr>
          <p:cNvGrpSpPr/>
          <p:nvPr/>
        </p:nvGrpSpPr>
        <p:grpSpPr>
          <a:xfrm>
            <a:off x="9477649" y="5693895"/>
            <a:ext cx="2380701" cy="381103"/>
            <a:chOff x="9539404" y="6354659"/>
            <a:chExt cx="2380701" cy="3811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65087C25-156A-47A0-B35F-6F1C5FC4B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9404" y="6354659"/>
              <a:ext cx="381103" cy="38110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3DFC44-3B48-432F-8B91-8AB2E04DDA43}"/>
                </a:ext>
              </a:extLst>
            </p:cNvPr>
            <p:cNvSpPr txBox="1"/>
            <p:nvPr/>
          </p:nvSpPr>
          <p:spPr>
            <a:xfrm>
              <a:off x="10045670" y="6364738"/>
              <a:ext cx="1874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volini" panose="03000502040302020204" pitchFamily="66" charset="0"/>
                  <a:cs typeface="Cavolini" panose="03000502040302020204" pitchFamily="66" charset="0"/>
                </a:rPr>
                <a:t>@ayush9pandey</a:t>
              </a:r>
            </a:p>
          </p:txBody>
        </p:sp>
      </p:grpSp>
      <p:pic>
        <p:nvPicPr>
          <p:cNvPr id="56" name="Graphic 55" descr="Tag">
            <a:extLst>
              <a:ext uri="{FF2B5EF4-FFF2-40B4-BE49-F238E27FC236}">
                <a16:creationId xmlns:a16="http://schemas.microsoft.com/office/drawing/2014/main" id="{F14D0342-ED5D-4751-A9BF-2D36A1BEE7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565785">
            <a:off x="5586130" y="5013294"/>
            <a:ext cx="830126" cy="84501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1FB2CCA-B1C9-4E1B-A8CA-7DC0AA104EDA}"/>
              </a:ext>
            </a:extLst>
          </p:cNvPr>
          <p:cNvGrpSpPr/>
          <p:nvPr/>
        </p:nvGrpSpPr>
        <p:grpSpPr>
          <a:xfrm>
            <a:off x="1449670" y="2026571"/>
            <a:ext cx="8944972" cy="3680519"/>
            <a:chOff x="1449670" y="1884525"/>
            <a:chExt cx="8944972" cy="368051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A89DFC8-A0D1-48F3-B32D-BB9B773A40BC}"/>
                </a:ext>
              </a:extLst>
            </p:cNvPr>
            <p:cNvGrpSpPr/>
            <p:nvPr/>
          </p:nvGrpSpPr>
          <p:grpSpPr>
            <a:xfrm>
              <a:off x="2917823" y="1884525"/>
              <a:ext cx="6066378" cy="3680519"/>
              <a:chOff x="494220" y="2299442"/>
              <a:chExt cx="5002372" cy="2981516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BE1BB54-CACD-435C-8E56-0937A202205E}"/>
                  </a:ext>
                </a:extLst>
              </p:cNvPr>
              <p:cNvSpPr/>
              <p:nvPr/>
            </p:nvSpPr>
            <p:spPr>
              <a:xfrm rot="5400000">
                <a:off x="1824984" y="1822173"/>
                <a:ext cx="2423604" cy="3378142"/>
              </a:xfrm>
              <a:prstGeom prst="ellipse">
                <a:avLst/>
              </a:prstGeom>
              <a:solidFill>
                <a:schemeClr val="bg2">
                  <a:lumMod val="75000"/>
                  <a:alpha val="42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C4227D8-1150-4DA0-9D61-63CDE361AF88}"/>
                  </a:ext>
                </a:extLst>
              </p:cNvPr>
              <p:cNvGrpSpPr/>
              <p:nvPr/>
            </p:nvGrpSpPr>
            <p:grpSpPr>
              <a:xfrm rot="5400000">
                <a:off x="2547980" y="2247502"/>
                <a:ext cx="1158279" cy="2437790"/>
                <a:chOff x="5234711" y="2059619"/>
                <a:chExt cx="1286790" cy="2662809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FE986A0C-82F2-4A09-801E-852D013BB11B}"/>
                    </a:ext>
                  </a:extLst>
                </p:cNvPr>
                <p:cNvSpPr/>
                <p:nvPr/>
              </p:nvSpPr>
              <p:spPr>
                <a:xfrm>
                  <a:off x="6252211" y="2059619"/>
                  <a:ext cx="269289" cy="266330"/>
                </a:xfrm>
                <a:prstGeom prst="ellipse">
                  <a:avLst/>
                </a:prstGeom>
                <a:solidFill>
                  <a:schemeClr val="accent5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1C21A2D4-6D9B-4333-AB9F-9E9C8B2B1CF0}"/>
                    </a:ext>
                  </a:extLst>
                </p:cNvPr>
                <p:cNvSpPr/>
                <p:nvPr/>
              </p:nvSpPr>
              <p:spPr>
                <a:xfrm>
                  <a:off x="5277394" y="3262090"/>
                  <a:ext cx="269289" cy="266330"/>
                </a:xfrm>
                <a:prstGeom prst="ellipse">
                  <a:avLst/>
                </a:prstGeom>
                <a:solidFill>
                  <a:schemeClr val="accent5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C96EB76A-9AE4-4342-A1D1-B3FA8F1ABBC8}"/>
                    </a:ext>
                  </a:extLst>
                </p:cNvPr>
                <p:cNvSpPr/>
                <p:nvPr/>
              </p:nvSpPr>
              <p:spPr>
                <a:xfrm>
                  <a:off x="6252212" y="3262090"/>
                  <a:ext cx="269289" cy="266330"/>
                </a:xfrm>
                <a:prstGeom prst="ellipse">
                  <a:avLst/>
                </a:prstGeom>
                <a:solidFill>
                  <a:schemeClr val="accent3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C826574C-B6C7-48CF-B096-4207B9D5F43E}"/>
                    </a:ext>
                  </a:extLst>
                </p:cNvPr>
                <p:cNvCxnSpPr>
                  <a:cxnSpLocks/>
                  <a:stCxn id="45" idx="6"/>
                  <a:endCxn id="46" idx="2"/>
                </p:cNvCxnSpPr>
                <p:nvPr/>
              </p:nvCxnSpPr>
              <p:spPr>
                <a:xfrm>
                  <a:off x="5546683" y="3395255"/>
                  <a:ext cx="705529" cy="0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DF53D5AB-DCB1-49D0-946C-CE312F7AAF10}"/>
                    </a:ext>
                  </a:extLst>
                </p:cNvPr>
                <p:cNvCxnSpPr>
                  <a:cxnSpLocks/>
                  <a:stCxn id="45" idx="4"/>
                  <a:endCxn id="50" idx="1"/>
                </p:cNvCxnSpPr>
                <p:nvPr/>
              </p:nvCxnSpPr>
              <p:spPr>
                <a:xfrm>
                  <a:off x="5412039" y="3528420"/>
                  <a:ext cx="247572" cy="458661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161A1469-0F35-484C-A085-5FC7BB4303DC}"/>
                    </a:ext>
                  </a:extLst>
                </p:cNvPr>
                <p:cNvSpPr/>
                <p:nvPr/>
              </p:nvSpPr>
              <p:spPr>
                <a:xfrm>
                  <a:off x="5234711" y="4456098"/>
                  <a:ext cx="269289" cy="266330"/>
                </a:xfrm>
                <a:prstGeom prst="ellipse">
                  <a:avLst/>
                </a:prstGeom>
                <a:solidFill>
                  <a:schemeClr val="accent5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D4447AD-42C1-4096-81FA-3558F562050C}"/>
                    </a:ext>
                  </a:extLst>
                </p:cNvPr>
                <p:cNvSpPr/>
                <p:nvPr/>
              </p:nvSpPr>
              <p:spPr>
                <a:xfrm>
                  <a:off x="5620175" y="3948078"/>
                  <a:ext cx="269289" cy="266330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5B39A5AB-E896-4AE9-9FF3-43E5C8DF9C0E}"/>
                    </a:ext>
                  </a:extLst>
                </p:cNvPr>
                <p:cNvCxnSpPr>
                  <a:cxnSpLocks/>
                  <a:stCxn id="49" idx="7"/>
                  <a:endCxn id="50" idx="3"/>
                </p:cNvCxnSpPr>
                <p:nvPr/>
              </p:nvCxnSpPr>
              <p:spPr>
                <a:xfrm flipV="1">
                  <a:off x="5464564" y="4175405"/>
                  <a:ext cx="195047" cy="319696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F08CF323-367D-471F-93DD-03FEF866CE67}"/>
                    </a:ext>
                  </a:extLst>
                </p:cNvPr>
                <p:cNvSpPr/>
                <p:nvPr/>
              </p:nvSpPr>
              <p:spPr>
                <a:xfrm>
                  <a:off x="6252211" y="3927692"/>
                  <a:ext cx="269289" cy="266330"/>
                </a:xfrm>
                <a:prstGeom prst="ellipse">
                  <a:avLst/>
                </a:prstGeom>
                <a:solidFill>
                  <a:schemeClr val="accent3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34BE126E-1788-4646-AC7F-59AD9DECF7E2}"/>
                    </a:ext>
                  </a:extLst>
                </p:cNvPr>
                <p:cNvCxnSpPr>
                  <a:cxnSpLocks/>
                  <a:stCxn id="50" idx="6"/>
                  <a:endCxn id="52" idx="2"/>
                </p:cNvCxnSpPr>
                <p:nvPr/>
              </p:nvCxnSpPr>
              <p:spPr>
                <a:xfrm flipV="1">
                  <a:off x="5889464" y="4060857"/>
                  <a:ext cx="362747" cy="20386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1A68E66B-3AA8-4D61-8F2C-DA577B9A6DB1}"/>
                    </a:ext>
                  </a:extLst>
                </p:cNvPr>
                <p:cNvCxnSpPr>
                  <a:cxnSpLocks/>
                  <a:stCxn id="44" idx="4"/>
                  <a:endCxn id="46" idx="0"/>
                </p:cNvCxnSpPr>
                <p:nvPr/>
              </p:nvCxnSpPr>
              <p:spPr>
                <a:xfrm>
                  <a:off x="6386856" y="2325949"/>
                  <a:ext cx="1" cy="936141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9" name="Graphic 38" descr="Tag">
                <a:extLst>
                  <a:ext uri="{FF2B5EF4-FFF2-40B4-BE49-F238E27FC236}">
                    <a16:creationId xmlns:a16="http://schemas.microsoft.com/office/drawing/2014/main" id="{590BD3F8-B6E3-4911-854B-C5B3C2F0C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565785">
                <a:off x="1918369" y="4596430"/>
                <a:ext cx="684527" cy="684527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EBFA4B-5397-4130-83CC-E4DA4F70894D}"/>
                  </a:ext>
                </a:extLst>
              </p:cNvPr>
              <p:cNvSpPr txBox="1"/>
              <p:nvPr/>
            </p:nvSpPr>
            <p:spPr>
              <a:xfrm>
                <a:off x="1962473" y="4108418"/>
                <a:ext cx="2188159" cy="2991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>
                    <a:latin typeface="Cavolini" panose="03000502040302020204" pitchFamily="66" charset="0"/>
                    <a:cs typeface="Cavolini" panose="03000502040302020204" pitchFamily="66" charset="0"/>
                  </a:rPr>
                  <a:t>Automated Model Reduction Toolbox</a:t>
                </a:r>
                <a:endParaRPr lang="en-US" sz="1600" dirty="0"/>
              </a:p>
            </p:txBody>
          </p:sp>
          <p:pic>
            <p:nvPicPr>
              <p:cNvPr id="41" name="Graphic 40" descr="Arrow Slight curve">
                <a:extLst>
                  <a:ext uri="{FF2B5EF4-FFF2-40B4-BE49-F238E27FC236}">
                    <a16:creationId xmlns:a16="http://schemas.microsoft.com/office/drawing/2014/main" id="{CA99E9CE-5DE7-482D-BD61-66701C5AE4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94220" y="3072579"/>
                <a:ext cx="733240" cy="775383"/>
              </a:xfrm>
              <a:prstGeom prst="rect">
                <a:avLst/>
              </a:prstGeom>
            </p:spPr>
          </p:pic>
          <p:pic>
            <p:nvPicPr>
              <p:cNvPr id="42" name="Graphic 41" descr="Tag">
                <a:extLst>
                  <a:ext uri="{FF2B5EF4-FFF2-40B4-BE49-F238E27FC236}">
                    <a16:creationId xmlns:a16="http://schemas.microsoft.com/office/drawing/2014/main" id="{D5681A89-2E90-46D1-8D36-EE49515446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645444">
                <a:off x="3401508" y="4596431"/>
                <a:ext cx="684527" cy="684527"/>
              </a:xfrm>
              <a:prstGeom prst="rect">
                <a:avLst/>
              </a:prstGeom>
            </p:spPr>
          </p:pic>
          <p:pic>
            <p:nvPicPr>
              <p:cNvPr id="43" name="Graphic 42" descr="Arrow Slight curve">
                <a:extLst>
                  <a:ext uri="{FF2B5EF4-FFF2-40B4-BE49-F238E27FC236}">
                    <a16:creationId xmlns:a16="http://schemas.microsoft.com/office/drawing/2014/main" id="{BA8AFC5D-3AFF-4C68-A231-8D8E463B2E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763352" y="3075770"/>
                <a:ext cx="733240" cy="775383"/>
              </a:xfrm>
              <a:prstGeom prst="rect">
                <a:avLst/>
              </a:prstGeom>
            </p:spPr>
          </p:pic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A0E21E-4BCC-4E40-AD1F-4DE86A061D91}"/>
                </a:ext>
              </a:extLst>
            </p:cNvPr>
            <p:cNvSpPr txBox="1"/>
            <p:nvPr/>
          </p:nvSpPr>
          <p:spPr>
            <a:xfrm>
              <a:off x="1449670" y="3038464"/>
              <a:ext cx="15447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volini" panose="03000502040302020204" pitchFamily="66" charset="0"/>
                  <a:cs typeface="Cavolini" panose="03000502040302020204" pitchFamily="66" charset="0"/>
                </a:rPr>
                <a:t>Detailed full (CRN-level) model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65F0A5B-DC14-4CAF-AEC7-0E46C9F75D8B}"/>
                </a:ext>
              </a:extLst>
            </p:cNvPr>
            <p:cNvSpPr txBox="1"/>
            <p:nvPr/>
          </p:nvSpPr>
          <p:spPr>
            <a:xfrm>
              <a:off x="8849923" y="3038464"/>
              <a:ext cx="15447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volini" panose="03000502040302020204" pitchFamily="66" charset="0"/>
                  <a:cs typeface="Cavolini" panose="03000502040302020204" pitchFamily="66" charset="0"/>
                </a:rPr>
                <a:t>Reduced models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1CE618-C873-4742-B414-958A82CBA8D4}"/>
                </a:ext>
              </a:extLst>
            </p:cNvPr>
            <p:cNvSpPr txBox="1"/>
            <p:nvPr/>
          </p:nvSpPr>
          <p:spPr>
            <a:xfrm>
              <a:off x="6836515" y="4894375"/>
              <a:ext cx="1827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volini" panose="03000502040302020204" pitchFamily="66" charset="0"/>
                  <a:cs typeface="Cavolini" panose="03000502040302020204" pitchFamily="66" charset="0"/>
                </a:rPr>
                <a:t>Comparison metrics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C87C486-72EA-4CCA-BDFA-E882379100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07131" y="6060833"/>
            <a:ext cx="721737" cy="72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6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1285-E7C1-4336-A121-D5B5B4A99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238"/>
            <a:ext cx="9144000" cy="111601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04451-0261-4CF3-A710-718A355AA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0129" y="6239648"/>
            <a:ext cx="9144000" cy="588962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/>
              <a:t>Ayush Pandey</a:t>
            </a:r>
          </a:p>
          <a:p>
            <a:r>
              <a:rPr lang="en-US" sz="1800" dirty="0"/>
              <a:t>California Institute of Technology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D1369CD-3A0E-488E-9B29-CEC2CDB889F2}"/>
              </a:ext>
            </a:extLst>
          </p:cNvPr>
          <p:cNvGrpSpPr/>
          <p:nvPr/>
        </p:nvGrpSpPr>
        <p:grpSpPr>
          <a:xfrm>
            <a:off x="9242653" y="6188177"/>
            <a:ext cx="885825" cy="640433"/>
            <a:chOff x="9331126" y="5735538"/>
            <a:chExt cx="885825" cy="640433"/>
          </a:xfrm>
        </p:grpSpPr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9F9CE53A-F2E5-4316-B2A0-522933582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1200" y="5735538"/>
              <a:ext cx="345678" cy="34567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C0E9C1E-091B-488D-B23B-90752F77D36F}"/>
                </a:ext>
              </a:extLst>
            </p:cNvPr>
            <p:cNvSpPr txBox="1"/>
            <p:nvPr/>
          </p:nvSpPr>
          <p:spPr>
            <a:xfrm>
              <a:off x="9331126" y="6098972"/>
              <a:ext cx="885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Bahnschrift SemiLight" panose="020B0502040204020203" pitchFamily="34" charset="0"/>
                </a:rPr>
                <a:t>GitHub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38E6A25-D297-4565-8AE9-47CC8EDDBBBF}"/>
              </a:ext>
            </a:extLst>
          </p:cNvPr>
          <p:cNvSpPr txBox="1"/>
          <p:nvPr/>
        </p:nvSpPr>
        <p:spPr>
          <a:xfrm>
            <a:off x="106532" y="6458600"/>
            <a:ext cx="1040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2/5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E250817-46F3-45E6-8CDC-A1C2133825F1}"/>
              </a:ext>
            </a:extLst>
          </p:cNvPr>
          <p:cNvSpPr txBox="1">
            <a:spLocks/>
          </p:cNvSpPr>
          <p:nvPr/>
        </p:nvSpPr>
        <p:spPr>
          <a:xfrm>
            <a:off x="1524000" y="432956"/>
            <a:ext cx="9144000" cy="8052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 Rounded MT Bold" panose="020F0704030504030204" pitchFamily="34" charset="0"/>
              </a:rPr>
              <a:t>Why do we need reduced models?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51943B-D475-4B3F-A505-F271A004F42A}"/>
              </a:ext>
            </a:extLst>
          </p:cNvPr>
          <p:cNvSpPr txBox="1"/>
          <p:nvPr/>
        </p:nvSpPr>
        <p:spPr>
          <a:xfrm>
            <a:off x="479394" y="1846555"/>
            <a:ext cx="275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Model building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17CBC2-7468-47EE-B651-76F914E93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7131" y="6060833"/>
            <a:ext cx="721737" cy="72173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62D49F6-B1F0-47E8-AAF6-F609D5661998}"/>
              </a:ext>
            </a:extLst>
          </p:cNvPr>
          <p:cNvGrpSpPr/>
          <p:nvPr/>
        </p:nvGrpSpPr>
        <p:grpSpPr>
          <a:xfrm>
            <a:off x="959454" y="2724304"/>
            <a:ext cx="1791955" cy="1406980"/>
            <a:chOff x="959454" y="2724304"/>
            <a:chExt cx="1791955" cy="14069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56CE7CC-8EBF-4B12-A3B2-0FEF4614E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0022" y="2724304"/>
              <a:ext cx="1630821" cy="52582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A47A5DF-7453-4128-8716-3DD4EB076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0022" y="3250130"/>
              <a:ext cx="1630821" cy="48010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A07DA8-6088-4F64-BB4D-29CD9BD36C38}"/>
                </a:ext>
              </a:extLst>
            </p:cNvPr>
            <p:cNvSpPr txBox="1"/>
            <p:nvPr/>
          </p:nvSpPr>
          <p:spPr>
            <a:xfrm>
              <a:off x="959454" y="3823507"/>
              <a:ext cx="17919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volini" panose="03000502040302020204" pitchFamily="66" charset="0"/>
                  <a:cs typeface="Cavolini" panose="03000502040302020204" pitchFamily="66" charset="0"/>
                </a:rPr>
                <a:t>Toggle switch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24E904-4971-42A9-9513-15BFA2C381B4}"/>
              </a:ext>
            </a:extLst>
          </p:cNvPr>
          <p:cNvGrpSpPr/>
          <p:nvPr/>
        </p:nvGrpSpPr>
        <p:grpSpPr>
          <a:xfrm>
            <a:off x="959454" y="3700073"/>
            <a:ext cx="1791955" cy="2282006"/>
            <a:chOff x="959454" y="3700073"/>
            <a:chExt cx="1791955" cy="228200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268116F-285C-42C4-9909-DACF3FE2D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68819" y="3700073"/>
              <a:ext cx="1373224" cy="194849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CBE069F-B533-45DF-A15A-84B63CA20828}"/>
                </a:ext>
              </a:extLst>
            </p:cNvPr>
            <p:cNvSpPr txBox="1"/>
            <p:nvPr/>
          </p:nvSpPr>
          <p:spPr>
            <a:xfrm>
              <a:off x="959454" y="5674302"/>
              <a:ext cx="17919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Cavolini" panose="03000502040302020204" pitchFamily="66" charset="0"/>
                  <a:cs typeface="Cavolini" panose="03000502040302020204" pitchFamily="66" charset="0"/>
                </a:rPr>
                <a:t>Repressilator</a:t>
              </a:r>
              <a:endParaRPr lang="en-US" sz="1400" dirty="0">
                <a:latin typeface="Cavolini" panose="03000502040302020204" pitchFamily="66" charset="0"/>
                <a:cs typeface="Cavolini" panose="03000502040302020204" pitchFamily="66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71333F6-1110-4737-8CF3-7E221C42C970}"/>
              </a:ext>
            </a:extLst>
          </p:cNvPr>
          <p:cNvGrpSpPr/>
          <p:nvPr/>
        </p:nvGrpSpPr>
        <p:grpSpPr>
          <a:xfrm>
            <a:off x="626892" y="2613424"/>
            <a:ext cx="3368059" cy="3888088"/>
            <a:chOff x="626892" y="2781268"/>
            <a:chExt cx="3270975" cy="360291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34A1734-B7E8-493A-AAD0-863F4BBF6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6892" y="2781268"/>
              <a:ext cx="3270975" cy="307969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470787-EEEC-4EBE-A942-DE3636038B3B}"/>
                </a:ext>
              </a:extLst>
            </p:cNvPr>
            <p:cNvSpPr txBox="1"/>
            <p:nvPr/>
          </p:nvSpPr>
          <p:spPr>
            <a:xfrm>
              <a:off x="1290129" y="5860958"/>
              <a:ext cx="17919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volini" panose="03000502040302020204" pitchFamily="66" charset="0"/>
                  <a:cs typeface="Cavolini" panose="03000502040302020204" pitchFamily="66" charset="0"/>
                </a:rPr>
                <a:t>Cell population control</a:t>
              </a:r>
            </a:p>
          </p:txBody>
        </p:sp>
      </p:grpSp>
      <p:pic>
        <p:nvPicPr>
          <p:cNvPr id="19" name="Graphic 18" descr="Question mark">
            <a:extLst>
              <a:ext uri="{FF2B5EF4-FFF2-40B4-BE49-F238E27FC236}">
                <a16:creationId xmlns:a16="http://schemas.microsoft.com/office/drawing/2014/main" id="{62E97DEC-09CE-4CF5-BD83-A41F616E8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79014" y="3637941"/>
            <a:ext cx="1401192" cy="1401192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ABC08B7B-E937-4B42-ADA8-F2F2A6E46DB3}"/>
              </a:ext>
            </a:extLst>
          </p:cNvPr>
          <p:cNvGrpSpPr/>
          <p:nvPr/>
        </p:nvGrpSpPr>
        <p:grpSpPr>
          <a:xfrm>
            <a:off x="4937464" y="1846555"/>
            <a:ext cx="3047624" cy="3971956"/>
            <a:chOff x="4937464" y="1846555"/>
            <a:chExt cx="3047624" cy="39719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E3FA88-67FB-41F0-86BF-B38F9B55F866}"/>
                </a:ext>
              </a:extLst>
            </p:cNvPr>
            <p:cNvSpPr txBox="1"/>
            <p:nvPr/>
          </p:nvSpPr>
          <p:spPr>
            <a:xfrm>
              <a:off x="4937464" y="1846555"/>
              <a:ext cx="2752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volini" panose="03000502040302020204" pitchFamily="66" charset="0"/>
                  <a:cs typeface="Cavolini" panose="03000502040302020204" pitchFamily="66" charset="0"/>
                </a:rPr>
                <a:t>Predictive modeling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9D7D6F6-7A7D-4C39-AC3A-CF334AE03412}"/>
                </a:ext>
              </a:extLst>
            </p:cNvPr>
            <p:cNvGrpSpPr/>
            <p:nvPr/>
          </p:nvGrpSpPr>
          <p:grpSpPr>
            <a:xfrm>
              <a:off x="4991469" y="2518657"/>
              <a:ext cx="2993619" cy="3299854"/>
              <a:chOff x="4991469" y="2518657"/>
              <a:chExt cx="2993619" cy="3299854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22036732-1DBA-4954-ACA0-D4103D2C4B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19305" y="4131284"/>
                <a:ext cx="2565783" cy="1687227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EC8747E4-D83C-417E-A4D1-56DBDCD0CC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91469" y="2518657"/>
                <a:ext cx="2565783" cy="1685803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C603858-1853-413F-96DC-D4B0FF46C328}"/>
                  </a:ext>
                </a:extLst>
              </p:cNvPr>
              <p:cNvSpPr txBox="1"/>
              <p:nvPr/>
            </p:nvSpPr>
            <p:spPr>
              <a:xfrm>
                <a:off x="6402283" y="2920753"/>
                <a:ext cx="1507724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5"/>
                    </a:solidFill>
                    <a:latin typeface="Cavolini" panose="03000502040302020204" pitchFamily="66" charset="0"/>
                    <a:cs typeface="Cavolini" panose="03000502040302020204" pitchFamily="66" charset="0"/>
                  </a:rPr>
                  <a:t>When things work</a:t>
                </a:r>
              </a:p>
              <a:p>
                <a:endParaRPr lang="en-US" sz="1600" dirty="0">
                  <a:solidFill>
                    <a:schemeClr val="accent5"/>
                  </a:solidFill>
                  <a:latin typeface="Cavolini" panose="03000502040302020204" pitchFamily="66" charset="0"/>
                  <a:cs typeface="Cavolini" panose="03000502040302020204" pitchFamily="66" charset="0"/>
                </a:endParaRPr>
              </a:p>
              <a:p>
                <a:endParaRPr lang="en-US" sz="1600" dirty="0">
                  <a:solidFill>
                    <a:schemeClr val="accent5"/>
                  </a:solidFill>
                  <a:latin typeface="Cavolini" panose="03000502040302020204" pitchFamily="66" charset="0"/>
                  <a:cs typeface="Cavolini" panose="03000502040302020204" pitchFamily="66" charset="0"/>
                </a:endParaRPr>
              </a:p>
              <a:p>
                <a:endParaRPr lang="en-US" sz="1600" dirty="0">
                  <a:solidFill>
                    <a:schemeClr val="accent5"/>
                  </a:solidFill>
                  <a:latin typeface="Cavolini" panose="03000502040302020204" pitchFamily="66" charset="0"/>
                  <a:cs typeface="Cavolini" panose="03000502040302020204" pitchFamily="66" charset="0"/>
                </a:endParaRPr>
              </a:p>
              <a:p>
                <a:endParaRPr lang="en-US" sz="1600" dirty="0">
                  <a:solidFill>
                    <a:schemeClr val="accent5"/>
                  </a:solidFill>
                  <a:latin typeface="Cavolini" panose="03000502040302020204" pitchFamily="66" charset="0"/>
                  <a:cs typeface="Cavolini" panose="03000502040302020204" pitchFamily="66" charset="0"/>
                </a:endParaRPr>
              </a:p>
              <a:p>
                <a:endParaRPr lang="en-US" sz="1600" dirty="0">
                  <a:solidFill>
                    <a:schemeClr val="accent5"/>
                  </a:solidFill>
                  <a:latin typeface="Cavolini" panose="03000502040302020204" pitchFamily="66" charset="0"/>
                  <a:cs typeface="Cavolini" panose="03000502040302020204" pitchFamily="66" charset="0"/>
                </a:endParaRPr>
              </a:p>
              <a:p>
                <a:endParaRPr lang="en-US" sz="1600" dirty="0">
                  <a:solidFill>
                    <a:schemeClr val="accent5"/>
                  </a:solidFill>
                  <a:latin typeface="Cavolini" panose="03000502040302020204" pitchFamily="66" charset="0"/>
                  <a:cs typeface="Cavolini" panose="03000502040302020204" pitchFamily="66" charset="0"/>
                </a:endParaRPr>
              </a:p>
              <a:p>
                <a:r>
                  <a:rPr lang="en-US" sz="1600" dirty="0">
                    <a:solidFill>
                      <a:schemeClr val="accent5"/>
                    </a:solidFill>
                    <a:latin typeface="Cavolini" panose="03000502040302020204" pitchFamily="66" charset="0"/>
                    <a:cs typeface="Cavolini" panose="03000502040302020204" pitchFamily="66" charset="0"/>
                  </a:rPr>
                  <a:t>And when they don’t</a:t>
                </a: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3AD58BC-B269-4066-B812-1684671DC5EC}"/>
              </a:ext>
            </a:extLst>
          </p:cNvPr>
          <p:cNvGrpSpPr/>
          <p:nvPr/>
        </p:nvGrpSpPr>
        <p:grpSpPr>
          <a:xfrm>
            <a:off x="8879149" y="1846555"/>
            <a:ext cx="2752078" cy="4175125"/>
            <a:chOff x="8879149" y="1846555"/>
            <a:chExt cx="2752078" cy="417512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37723C-97C7-4C99-AF04-B3019C61A039}"/>
                </a:ext>
              </a:extLst>
            </p:cNvPr>
            <p:cNvSpPr txBox="1"/>
            <p:nvPr/>
          </p:nvSpPr>
          <p:spPr>
            <a:xfrm>
              <a:off x="8879149" y="1846555"/>
              <a:ext cx="2752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volini" panose="03000502040302020204" pitchFamily="66" charset="0"/>
                  <a:cs typeface="Cavolini" panose="03000502040302020204" pitchFamily="66" charset="0"/>
                </a:rPr>
                <a:t>Circuit Analysis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A8EEEC1-D7B7-4500-B87D-0BA37E73CE2B}"/>
                </a:ext>
              </a:extLst>
            </p:cNvPr>
            <p:cNvGrpSpPr/>
            <p:nvPr/>
          </p:nvGrpSpPr>
          <p:grpSpPr>
            <a:xfrm>
              <a:off x="9181431" y="2376513"/>
              <a:ext cx="2191274" cy="3645167"/>
              <a:chOff x="9181431" y="2376513"/>
              <a:chExt cx="2191274" cy="3645167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16BB9620-FBCD-4DE3-A7B6-3ADFD8E99BFC}"/>
                  </a:ext>
                </a:extLst>
              </p:cNvPr>
              <p:cNvGrpSpPr/>
              <p:nvPr/>
            </p:nvGrpSpPr>
            <p:grpSpPr>
              <a:xfrm>
                <a:off x="9181431" y="2376513"/>
                <a:ext cx="2191274" cy="3645167"/>
                <a:chOff x="9181431" y="2376513"/>
                <a:chExt cx="2191274" cy="3645167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21B360C2-EAD8-4E17-965E-776FB02D312C}"/>
                    </a:ext>
                  </a:extLst>
                </p:cNvPr>
                <p:cNvGrpSpPr/>
                <p:nvPr/>
              </p:nvGrpSpPr>
              <p:grpSpPr>
                <a:xfrm>
                  <a:off x="9242654" y="2376513"/>
                  <a:ext cx="1991174" cy="2809557"/>
                  <a:chOff x="9242654" y="2376513"/>
                  <a:chExt cx="1991174" cy="2809557"/>
                </a:xfrm>
              </p:grpSpPr>
              <p:pic>
                <p:nvPicPr>
                  <p:cNvPr id="33" name="Picture 32">
                    <a:extLst>
                      <a:ext uri="{FF2B5EF4-FFF2-40B4-BE49-F238E27FC236}">
                        <a16:creationId xmlns:a16="http://schemas.microsoft.com/office/drawing/2014/main" id="{812DC625-6E95-4D5E-80BC-A91F614346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9316194" y="2376513"/>
                    <a:ext cx="1698760" cy="1704239"/>
                  </a:xfrm>
                  <a:prstGeom prst="rect">
                    <a:avLst/>
                  </a:prstGeom>
                </p:spPr>
              </p:pic>
              <p:pic>
                <p:nvPicPr>
                  <p:cNvPr id="34" name="Picture 33">
                    <a:extLst>
                      <a:ext uri="{FF2B5EF4-FFF2-40B4-BE49-F238E27FC236}">
                        <a16:creationId xmlns:a16="http://schemas.microsoft.com/office/drawing/2014/main" id="{F8189F99-89CA-408F-9AD3-31ED2BF7F3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9242654" y="4246096"/>
                    <a:ext cx="973544" cy="939974"/>
                  </a:xfrm>
                  <a:prstGeom prst="rect">
                    <a:avLst/>
                  </a:prstGeom>
                </p:spPr>
              </p:pic>
              <p:pic>
                <p:nvPicPr>
                  <p:cNvPr id="35" name="Picture 34">
                    <a:extLst>
                      <a:ext uri="{FF2B5EF4-FFF2-40B4-BE49-F238E27FC236}">
                        <a16:creationId xmlns:a16="http://schemas.microsoft.com/office/drawing/2014/main" id="{14D79CEB-985F-4733-8C2F-EC20AD8C89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0277068" y="4246096"/>
                    <a:ext cx="956760" cy="939974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B87D3DD-7124-4618-AFF2-BF7B6730AE5E}"/>
                    </a:ext>
                  </a:extLst>
                </p:cNvPr>
                <p:cNvSpPr txBox="1"/>
                <p:nvPr/>
              </p:nvSpPr>
              <p:spPr>
                <a:xfrm>
                  <a:off x="9181431" y="5498460"/>
                  <a:ext cx="219127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Cavolini" panose="03000502040302020204" pitchFamily="66" charset="0"/>
                      <a:cs typeface="Cavolini" panose="03000502040302020204" pitchFamily="66" charset="0"/>
                    </a:rPr>
                    <a:t>Parameter inference from data</a:t>
                  </a:r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5447B2AA-3AFB-41F4-B594-1D860EF31C03}"/>
                  </a:ext>
                </a:extLst>
              </p:cNvPr>
              <p:cNvSpPr/>
              <p:nvPr/>
            </p:nvSpPr>
            <p:spPr>
              <a:xfrm>
                <a:off x="9320821" y="4290256"/>
                <a:ext cx="191906" cy="44746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AE982AE5-52EC-4D69-AD2F-B96A44E90720}"/>
                  </a:ext>
                </a:extLst>
              </p:cNvPr>
              <p:cNvSpPr/>
              <p:nvPr/>
            </p:nvSpPr>
            <p:spPr>
              <a:xfrm>
                <a:off x="10376027" y="4297093"/>
                <a:ext cx="191906" cy="44746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957BD152-C950-4F28-997B-5BD6B6900071}"/>
                  </a:ext>
                </a:extLst>
              </p:cNvPr>
              <p:cNvSpPr/>
              <p:nvPr/>
            </p:nvSpPr>
            <p:spPr>
              <a:xfrm>
                <a:off x="9799848" y="4930683"/>
                <a:ext cx="328630" cy="18643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EB122832-DDD1-4CCE-A0E5-EFDE799552FD}"/>
                  </a:ext>
                </a:extLst>
              </p:cNvPr>
              <p:cNvSpPr/>
              <p:nvPr/>
            </p:nvSpPr>
            <p:spPr>
              <a:xfrm>
                <a:off x="10858866" y="4943295"/>
                <a:ext cx="328630" cy="18643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336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1285-E7C1-4336-A121-D5B5B4A99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08582"/>
            <a:ext cx="9144000" cy="111601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 Rounded MT Bold" panose="020F0704030504030204" pitchFamily="34" charset="0"/>
              </a:rPr>
              <a:t>The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04451-0261-4CF3-A710-718A355AA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0129" y="6239648"/>
            <a:ext cx="9144000" cy="588962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/>
              <a:t>Ayush Pandey</a:t>
            </a:r>
          </a:p>
          <a:p>
            <a:r>
              <a:rPr lang="en-US" sz="1800" dirty="0"/>
              <a:t>California Institute of Technology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D1369CD-3A0E-488E-9B29-CEC2CDB889F2}"/>
              </a:ext>
            </a:extLst>
          </p:cNvPr>
          <p:cNvGrpSpPr/>
          <p:nvPr/>
        </p:nvGrpSpPr>
        <p:grpSpPr>
          <a:xfrm>
            <a:off x="9242653" y="6188177"/>
            <a:ext cx="885825" cy="640433"/>
            <a:chOff x="9331126" y="5735538"/>
            <a:chExt cx="885825" cy="640433"/>
          </a:xfrm>
        </p:grpSpPr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9F9CE53A-F2E5-4316-B2A0-522933582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1200" y="5735538"/>
              <a:ext cx="345678" cy="34567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C0E9C1E-091B-488D-B23B-90752F77D36F}"/>
                </a:ext>
              </a:extLst>
            </p:cNvPr>
            <p:cNvSpPr txBox="1"/>
            <p:nvPr/>
          </p:nvSpPr>
          <p:spPr>
            <a:xfrm>
              <a:off x="9331126" y="6098972"/>
              <a:ext cx="885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Bahnschrift SemiLight" panose="020B0502040204020203" pitchFamily="34" charset="0"/>
                </a:rPr>
                <a:t>GitHub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38E6A25-D297-4565-8AE9-47CC8EDDBBBF}"/>
              </a:ext>
            </a:extLst>
          </p:cNvPr>
          <p:cNvSpPr txBox="1"/>
          <p:nvPr/>
        </p:nvSpPr>
        <p:spPr>
          <a:xfrm>
            <a:off x="106532" y="6458600"/>
            <a:ext cx="1040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3/5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61769C-130A-465E-9EE9-ADA409F69A29}"/>
              </a:ext>
            </a:extLst>
          </p:cNvPr>
          <p:cNvSpPr txBox="1"/>
          <p:nvPr/>
        </p:nvSpPr>
        <p:spPr>
          <a:xfrm>
            <a:off x="984332" y="1150025"/>
            <a:ext cx="13649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volini" panose="020B0502040204020203" pitchFamily="66" charset="0"/>
                <a:cs typeface="Cavolini" panose="020B0502040204020203" pitchFamily="66" charset="0"/>
              </a:rPr>
              <a:t>CRN</a:t>
            </a:r>
          </a:p>
          <a:p>
            <a:pPr algn="ctr"/>
            <a:r>
              <a:rPr lang="en-US" sz="1100" dirty="0">
                <a:latin typeface="Cavolini" panose="020B0502040204020203" pitchFamily="66" charset="0"/>
                <a:cs typeface="Cavolini" panose="020B0502040204020203" pitchFamily="66" charset="0"/>
              </a:rPr>
              <a:t>(full model)</a:t>
            </a:r>
          </a:p>
        </p:txBody>
      </p:sp>
      <p:pic>
        <p:nvPicPr>
          <p:cNvPr id="83" name="Graphic 82" descr="Line arrow Counter clockwise curve">
            <a:extLst>
              <a:ext uri="{FF2B5EF4-FFF2-40B4-BE49-F238E27FC236}">
                <a16:creationId xmlns:a16="http://schemas.microsoft.com/office/drawing/2014/main" id="{6B0BC75C-D87D-4CA6-80E4-83E0413DA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002932">
            <a:off x="2855259" y="3177368"/>
            <a:ext cx="1367234" cy="1367234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29036E36-1C52-4564-9157-76EC7F8A46AC}"/>
              </a:ext>
            </a:extLst>
          </p:cNvPr>
          <p:cNvGrpSpPr/>
          <p:nvPr/>
        </p:nvGrpSpPr>
        <p:grpSpPr>
          <a:xfrm>
            <a:off x="399496" y="1768601"/>
            <a:ext cx="2423604" cy="3411923"/>
            <a:chOff x="399496" y="1768601"/>
            <a:chExt cx="2423604" cy="341192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78F5022-1811-4F67-9950-B6AB122C6F26}"/>
                </a:ext>
              </a:extLst>
            </p:cNvPr>
            <p:cNvSpPr/>
            <p:nvPr/>
          </p:nvSpPr>
          <p:spPr>
            <a:xfrm>
              <a:off x="2001380" y="2059619"/>
              <a:ext cx="269289" cy="266330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997B5EB-9418-47AE-87B0-D79A9489E558}"/>
                </a:ext>
              </a:extLst>
            </p:cNvPr>
            <p:cNvSpPr/>
            <p:nvPr/>
          </p:nvSpPr>
          <p:spPr>
            <a:xfrm>
              <a:off x="1524000" y="2525882"/>
              <a:ext cx="269289" cy="26633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EAC395-70C0-480E-AE62-D0768CC38BA2}"/>
                </a:ext>
              </a:extLst>
            </p:cNvPr>
            <p:cNvSpPr/>
            <p:nvPr/>
          </p:nvSpPr>
          <p:spPr>
            <a:xfrm>
              <a:off x="1026563" y="2081718"/>
              <a:ext cx="269289" cy="266330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E91D4C6-548E-4850-84A4-A67928D4EDAA}"/>
                </a:ext>
              </a:extLst>
            </p:cNvPr>
            <p:cNvSpPr/>
            <p:nvPr/>
          </p:nvSpPr>
          <p:spPr>
            <a:xfrm>
              <a:off x="1026563" y="3262090"/>
              <a:ext cx="269289" cy="266330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A0044CD-BB62-4173-A8EF-FA044A79B585}"/>
                </a:ext>
              </a:extLst>
            </p:cNvPr>
            <p:cNvSpPr/>
            <p:nvPr/>
          </p:nvSpPr>
          <p:spPr>
            <a:xfrm>
              <a:off x="2001381" y="3262090"/>
              <a:ext cx="269289" cy="266330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B953FB6-D6F1-4A52-A3E4-0FED39C6F9FE}"/>
                </a:ext>
              </a:extLst>
            </p:cNvPr>
            <p:cNvCxnSpPr>
              <a:cxnSpLocks/>
              <a:stCxn id="15" idx="5"/>
              <a:endCxn id="14" idx="1"/>
            </p:cNvCxnSpPr>
            <p:nvPr/>
          </p:nvCxnSpPr>
          <p:spPr>
            <a:xfrm>
              <a:off x="1256416" y="2309045"/>
              <a:ext cx="307020" cy="25584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452DECA-04F7-4B18-AC03-18A2461F0D53}"/>
                </a:ext>
              </a:extLst>
            </p:cNvPr>
            <p:cNvCxnSpPr>
              <a:cxnSpLocks/>
              <a:stCxn id="7" idx="3"/>
              <a:endCxn id="14" idx="7"/>
            </p:cNvCxnSpPr>
            <p:nvPr/>
          </p:nvCxnSpPr>
          <p:spPr>
            <a:xfrm flipH="1">
              <a:off x="1753853" y="2286946"/>
              <a:ext cx="286963" cy="277939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DC83737-4AEB-4027-B1CC-EB0C9576F38B}"/>
                </a:ext>
              </a:extLst>
            </p:cNvPr>
            <p:cNvCxnSpPr>
              <a:cxnSpLocks/>
              <a:stCxn id="16" idx="6"/>
              <a:endCxn id="17" idx="2"/>
            </p:cNvCxnSpPr>
            <p:nvPr/>
          </p:nvCxnSpPr>
          <p:spPr>
            <a:xfrm>
              <a:off x="1295852" y="3395255"/>
              <a:ext cx="705529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169ECE3-7DBD-415A-BAC6-3F9867778310}"/>
                </a:ext>
              </a:extLst>
            </p:cNvPr>
            <p:cNvCxnSpPr>
              <a:cxnSpLocks/>
            </p:cNvCxnSpPr>
            <p:nvPr/>
          </p:nvCxnSpPr>
          <p:spPr>
            <a:xfrm>
              <a:off x="1732210" y="2794450"/>
              <a:ext cx="320975" cy="45549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323A91B-1FDF-46E3-841F-4A5D3836AC67}"/>
                </a:ext>
              </a:extLst>
            </p:cNvPr>
            <p:cNvCxnSpPr>
              <a:cxnSpLocks/>
              <a:stCxn id="16" idx="4"/>
              <a:endCxn id="51" idx="1"/>
            </p:cNvCxnSpPr>
            <p:nvPr/>
          </p:nvCxnSpPr>
          <p:spPr>
            <a:xfrm>
              <a:off x="1161208" y="3528420"/>
              <a:ext cx="247572" cy="458661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65125D2-84EB-41B7-B7EC-3CDF48CD4474}"/>
                </a:ext>
              </a:extLst>
            </p:cNvPr>
            <p:cNvSpPr/>
            <p:nvPr/>
          </p:nvSpPr>
          <p:spPr>
            <a:xfrm>
              <a:off x="983880" y="4456098"/>
              <a:ext cx="269289" cy="266330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99C0871-D037-4396-8247-C3D8055DF787}"/>
                </a:ext>
              </a:extLst>
            </p:cNvPr>
            <p:cNvSpPr/>
            <p:nvPr/>
          </p:nvSpPr>
          <p:spPr>
            <a:xfrm>
              <a:off x="1369344" y="3948078"/>
              <a:ext cx="269289" cy="26633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09E4766-FDC1-41D6-98C7-084020481E8C}"/>
                </a:ext>
              </a:extLst>
            </p:cNvPr>
            <p:cNvCxnSpPr>
              <a:cxnSpLocks/>
              <a:stCxn id="50" idx="7"/>
              <a:endCxn id="51" idx="3"/>
            </p:cNvCxnSpPr>
            <p:nvPr/>
          </p:nvCxnSpPr>
          <p:spPr>
            <a:xfrm flipV="1">
              <a:off x="1213733" y="4175405"/>
              <a:ext cx="195047" cy="319696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F3DB7D9-7F12-4892-8D47-A9895697F083}"/>
                </a:ext>
              </a:extLst>
            </p:cNvPr>
            <p:cNvSpPr/>
            <p:nvPr/>
          </p:nvSpPr>
          <p:spPr>
            <a:xfrm>
              <a:off x="2001380" y="3927692"/>
              <a:ext cx="269289" cy="266330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3240C3C-1CFA-4CD9-8D2B-CDA1C87BAB47}"/>
                </a:ext>
              </a:extLst>
            </p:cNvPr>
            <p:cNvCxnSpPr>
              <a:cxnSpLocks/>
              <a:stCxn id="51" idx="6"/>
              <a:endCxn id="62" idx="2"/>
            </p:cNvCxnSpPr>
            <p:nvPr/>
          </p:nvCxnSpPr>
          <p:spPr>
            <a:xfrm flipV="1">
              <a:off x="1638633" y="4060857"/>
              <a:ext cx="362747" cy="20386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B1EDBB8-76C2-4606-AF7F-B83E28A20C35}"/>
                </a:ext>
              </a:extLst>
            </p:cNvPr>
            <p:cNvSpPr/>
            <p:nvPr/>
          </p:nvSpPr>
          <p:spPr>
            <a:xfrm>
              <a:off x="399496" y="1768601"/>
              <a:ext cx="2423604" cy="3411923"/>
            </a:xfrm>
            <a:prstGeom prst="ellipse">
              <a:avLst/>
            </a:prstGeom>
            <a:solidFill>
              <a:schemeClr val="bg2">
                <a:lumMod val="75000"/>
                <a:alpha val="42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2E5E416B-7326-4BAD-9DD3-FB24A3C660B9}"/>
              </a:ext>
            </a:extLst>
          </p:cNvPr>
          <p:cNvSpPr txBox="1"/>
          <p:nvPr/>
        </p:nvSpPr>
        <p:spPr>
          <a:xfrm>
            <a:off x="2930144" y="3066755"/>
            <a:ext cx="1575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volini" panose="020B0502040204020203" pitchFamily="66" charset="0"/>
                <a:cs typeface="Cavolini" panose="020B0502040204020203" pitchFamily="66" charset="0"/>
              </a:rPr>
              <a:t>mass-action approximation</a:t>
            </a:r>
            <a:endParaRPr lang="en-US" sz="900" dirty="0">
              <a:latin typeface="Cavolini" panose="020B0502040204020203" pitchFamily="66" charset="0"/>
              <a:cs typeface="Cavolini" panose="020B0502040204020203" pitchFamily="66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1BEF996-EB5A-4801-B67A-4ABA7B46F316}"/>
              </a:ext>
            </a:extLst>
          </p:cNvPr>
          <p:cNvSpPr txBox="1"/>
          <p:nvPr/>
        </p:nvSpPr>
        <p:spPr>
          <a:xfrm>
            <a:off x="4201561" y="5296797"/>
            <a:ext cx="437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</a:t>
            </a:r>
            <a:r>
              <a:rPr lang="en-US" sz="1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solve_timescale_separation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fast_states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</a:t>
            </a:r>
            <a:r>
              <a:rPr lang="en-US" sz="1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set_conservation_laws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list_of_laws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</a:t>
            </a:r>
            <a:r>
              <a:rPr lang="en-US" sz="1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get_reduced_models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7F6664B-242C-485F-A178-8EB66910D13B}"/>
              </a:ext>
            </a:extLst>
          </p:cNvPr>
          <p:cNvSpPr txBox="1"/>
          <p:nvPr/>
        </p:nvSpPr>
        <p:spPr>
          <a:xfrm>
            <a:off x="8623824" y="5284747"/>
            <a:ext cx="3620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reduced_sys.</a:t>
            </a:r>
            <a:r>
              <a:rPr lang="en-US" sz="1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get_error_metric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reduced_sys.</a:t>
            </a:r>
            <a:r>
              <a:rPr lang="en-US" sz="1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get_robustness_metric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reduced_sys.</a:t>
            </a:r>
            <a:r>
              <a:rPr lang="en-US" sz="1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get_gamma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1A0F21D-8B93-4273-AE74-CAB237D36A5B}"/>
              </a:ext>
            </a:extLst>
          </p:cNvPr>
          <p:cNvSpPr txBox="1"/>
          <p:nvPr/>
        </p:nvSpPr>
        <p:spPr>
          <a:xfrm>
            <a:off x="267017" y="5467306"/>
            <a:ext cx="3468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sys = </a:t>
            </a:r>
            <a:r>
              <a:rPr lang="en-US" sz="1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load_system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SBML_filename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33" name="Graphic 132" descr="Line arrow Counter clockwise curve">
            <a:extLst>
              <a:ext uri="{FF2B5EF4-FFF2-40B4-BE49-F238E27FC236}">
                <a16:creationId xmlns:a16="http://schemas.microsoft.com/office/drawing/2014/main" id="{27A846AD-1141-454A-8E0E-26D89E69C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002932">
            <a:off x="7038537" y="3244075"/>
            <a:ext cx="1367234" cy="1367234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0238B829-0B5C-45FE-9685-D876D5CE0EE0}"/>
              </a:ext>
            </a:extLst>
          </p:cNvPr>
          <p:cNvSpPr txBox="1"/>
          <p:nvPr/>
        </p:nvSpPr>
        <p:spPr>
          <a:xfrm>
            <a:off x="4848323" y="1160743"/>
            <a:ext cx="2590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volini" panose="020B0502040204020203" pitchFamily="66" charset="0"/>
                <a:cs typeface="Cavolini" panose="020B0502040204020203" pitchFamily="66" charset="0"/>
              </a:rPr>
              <a:t>Time-scale separation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volini" panose="020B0502040204020203" pitchFamily="66" charset="0"/>
                <a:cs typeface="Cavolini" panose="020B0502040204020203" pitchFamily="66" charset="0"/>
              </a:rPr>
              <a:t>Conservation laws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volini" panose="020B0502040204020203" pitchFamily="66" charset="0"/>
                <a:cs typeface="Cavolini" panose="020B0502040204020203" pitchFamily="66" charset="0"/>
              </a:rPr>
              <a:t>Species abundance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66C4F5C-AB24-47CD-8E11-9FB1E5D5579B}"/>
              </a:ext>
            </a:extLst>
          </p:cNvPr>
          <p:cNvSpPr/>
          <p:nvPr/>
        </p:nvSpPr>
        <p:spPr>
          <a:xfrm>
            <a:off x="4650327" y="1785491"/>
            <a:ext cx="2423604" cy="3378142"/>
          </a:xfrm>
          <a:prstGeom prst="ellipse">
            <a:avLst/>
          </a:prstGeom>
          <a:solidFill>
            <a:schemeClr val="bg2">
              <a:lumMod val="75000"/>
              <a:alpha val="42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53974-D8FE-472F-BF06-5068DEFCB659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CF8974-02BF-47C0-96E8-5ACB8B08EA01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0808F91-F820-44A3-8346-7FDFDC74DD95}"/>
              </a:ext>
            </a:extLst>
          </p:cNvPr>
          <p:cNvSpPr/>
          <p:nvPr/>
        </p:nvSpPr>
        <p:spPr>
          <a:xfrm>
            <a:off x="6252211" y="2059619"/>
            <a:ext cx="269289" cy="266330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7F6CDDF-14BB-4A61-B4E4-F9791332D1E6}"/>
              </a:ext>
            </a:extLst>
          </p:cNvPr>
          <p:cNvSpPr/>
          <p:nvPr/>
        </p:nvSpPr>
        <p:spPr>
          <a:xfrm>
            <a:off x="5774831" y="2525882"/>
            <a:ext cx="269289" cy="26633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2585F04-DB81-47F1-8298-D11EC4A63A37}"/>
              </a:ext>
            </a:extLst>
          </p:cNvPr>
          <p:cNvSpPr/>
          <p:nvPr/>
        </p:nvSpPr>
        <p:spPr>
          <a:xfrm>
            <a:off x="5277394" y="2081718"/>
            <a:ext cx="269289" cy="266330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A476DB3-A01E-4081-B7A3-5BDC93284BC9}"/>
              </a:ext>
            </a:extLst>
          </p:cNvPr>
          <p:cNvSpPr/>
          <p:nvPr/>
        </p:nvSpPr>
        <p:spPr>
          <a:xfrm>
            <a:off x="5277394" y="3262090"/>
            <a:ext cx="269289" cy="266330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0BD92FC-87D3-4A2A-A18D-20689F658ECD}"/>
              </a:ext>
            </a:extLst>
          </p:cNvPr>
          <p:cNvSpPr/>
          <p:nvPr/>
        </p:nvSpPr>
        <p:spPr>
          <a:xfrm>
            <a:off x="6252212" y="3262090"/>
            <a:ext cx="269289" cy="266330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F06FD91-F4C1-44E7-ACCA-BA2F02B2CAC2}"/>
              </a:ext>
            </a:extLst>
          </p:cNvPr>
          <p:cNvCxnSpPr>
            <a:cxnSpLocks/>
            <a:stCxn id="90" idx="5"/>
            <a:endCxn id="89" idx="1"/>
          </p:cNvCxnSpPr>
          <p:nvPr/>
        </p:nvCxnSpPr>
        <p:spPr>
          <a:xfrm>
            <a:off x="5507247" y="2309045"/>
            <a:ext cx="307020" cy="25584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463BC83-9593-4643-BC6C-6E9D05218805}"/>
              </a:ext>
            </a:extLst>
          </p:cNvPr>
          <p:cNvCxnSpPr>
            <a:cxnSpLocks/>
            <a:stCxn id="88" idx="3"/>
            <a:endCxn id="89" idx="7"/>
          </p:cNvCxnSpPr>
          <p:nvPr/>
        </p:nvCxnSpPr>
        <p:spPr>
          <a:xfrm flipH="1">
            <a:off x="6004684" y="2286946"/>
            <a:ext cx="286963" cy="27793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C85A831-D493-42DF-9CD3-B985C50280D7}"/>
              </a:ext>
            </a:extLst>
          </p:cNvPr>
          <p:cNvCxnSpPr>
            <a:cxnSpLocks/>
            <a:stCxn id="91" idx="6"/>
            <a:endCxn id="92" idx="2"/>
          </p:cNvCxnSpPr>
          <p:nvPr/>
        </p:nvCxnSpPr>
        <p:spPr>
          <a:xfrm>
            <a:off x="5546683" y="3395255"/>
            <a:ext cx="70552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D513F11-47E3-49C2-A8C1-F4B9888BF2D9}"/>
              </a:ext>
            </a:extLst>
          </p:cNvPr>
          <p:cNvCxnSpPr>
            <a:cxnSpLocks/>
          </p:cNvCxnSpPr>
          <p:nvPr/>
        </p:nvCxnSpPr>
        <p:spPr>
          <a:xfrm>
            <a:off x="5983041" y="2794450"/>
            <a:ext cx="320975" cy="45549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461A206-C678-4828-9A89-8D16357A2A0F}"/>
              </a:ext>
            </a:extLst>
          </p:cNvPr>
          <p:cNvCxnSpPr>
            <a:cxnSpLocks/>
            <a:stCxn id="91" idx="4"/>
            <a:endCxn id="99" idx="1"/>
          </p:cNvCxnSpPr>
          <p:nvPr/>
        </p:nvCxnSpPr>
        <p:spPr>
          <a:xfrm>
            <a:off x="5412039" y="3528420"/>
            <a:ext cx="247572" cy="45866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A77CEDCC-FE1A-4358-B46F-6DEDC48506DE}"/>
              </a:ext>
            </a:extLst>
          </p:cNvPr>
          <p:cNvSpPr/>
          <p:nvPr/>
        </p:nvSpPr>
        <p:spPr>
          <a:xfrm>
            <a:off x="5234711" y="4456098"/>
            <a:ext cx="269289" cy="266330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A44D888-4CF6-421F-8C38-EF69B7187DF7}"/>
              </a:ext>
            </a:extLst>
          </p:cNvPr>
          <p:cNvSpPr/>
          <p:nvPr/>
        </p:nvSpPr>
        <p:spPr>
          <a:xfrm>
            <a:off x="5620175" y="3948078"/>
            <a:ext cx="269289" cy="26633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6BD7BC0-008E-4CCC-8937-5E3F0E6D1136}"/>
              </a:ext>
            </a:extLst>
          </p:cNvPr>
          <p:cNvCxnSpPr>
            <a:cxnSpLocks/>
            <a:stCxn id="98" idx="7"/>
            <a:endCxn id="99" idx="3"/>
          </p:cNvCxnSpPr>
          <p:nvPr/>
        </p:nvCxnSpPr>
        <p:spPr>
          <a:xfrm flipV="1">
            <a:off x="5464564" y="4175405"/>
            <a:ext cx="195047" cy="3196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8DBA01DA-B416-49EE-A93E-38F32C08C5A8}"/>
              </a:ext>
            </a:extLst>
          </p:cNvPr>
          <p:cNvSpPr/>
          <p:nvPr/>
        </p:nvSpPr>
        <p:spPr>
          <a:xfrm>
            <a:off x="6252211" y="3927692"/>
            <a:ext cx="269289" cy="266330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89CBFAC-0261-4C40-ADDD-884C891F784D}"/>
              </a:ext>
            </a:extLst>
          </p:cNvPr>
          <p:cNvCxnSpPr>
            <a:cxnSpLocks/>
            <a:stCxn id="99" idx="6"/>
            <a:endCxn id="101" idx="2"/>
          </p:cNvCxnSpPr>
          <p:nvPr/>
        </p:nvCxnSpPr>
        <p:spPr>
          <a:xfrm flipV="1">
            <a:off x="5889464" y="4060857"/>
            <a:ext cx="362747" cy="203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287A016-FD2A-472E-BF75-6B898E206962}"/>
              </a:ext>
            </a:extLst>
          </p:cNvPr>
          <p:cNvCxnSpPr>
            <a:cxnSpLocks/>
            <a:stCxn id="88" idx="4"/>
            <a:endCxn id="92" idx="0"/>
          </p:cNvCxnSpPr>
          <p:nvPr/>
        </p:nvCxnSpPr>
        <p:spPr>
          <a:xfrm>
            <a:off x="6386856" y="2325949"/>
            <a:ext cx="1" cy="93614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8C30917-0370-4473-85A8-5238078F5A19}"/>
              </a:ext>
            </a:extLst>
          </p:cNvPr>
          <p:cNvSpPr/>
          <p:nvPr/>
        </p:nvSpPr>
        <p:spPr>
          <a:xfrm>
            <a:off x="6129617" y="33967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82A7A7E-0308-46E2-A6D7-07A645227ADE}"/>
              </a:ext>
            </a:extLst>
          </p:cNvPr>
          <p:cNvSpPr/>
          <p:nvPr/>
        </p:nvSpPr>
        <p:spPr>
          <a:xfrm>
            <a:off x="6129617" y="33967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FB940AD-0764-42D6-BA75-60D1F15D1EDE}"/>
              </a:ext>
            </a:extLst>
          </p:cNvPr>
          <p:cNvSpPr txBox="1"/>
          <p:nvPr/>
        </p:nvSpPr>
        <p:spPr>
          <a:xfrm>
            <a:off x="984332" y="1149437"/>
            <a:ext cx="13649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volini" panose="020B0502040204020203" pitchFamily="66" charset="0"/>
                <a:cs typeface="Cavolini" panose="020B0502040204020203" pitchFamily="66" charset="0"/>
              </a:rPr>
              <a:t>CRN</a:t>
            </a:r>
          </a:p>
          <a:p>
            <a:pPr algn="ctr"/>
            <a:r>
              <a:rPr lang="en-US" sz="1100" dirty="0">
                <a:latin typeface="Cavolini" panose="020B0502040204020203" pitchFamily="66" charset="0"/>
                <a:cs typeface="Cavolini" panose="020B0502040204020203" pitchFamily="66" charset="0"/>
              </a:rPr>
              <a:t>(full model)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A783A6E-1348-4B1F-99F4-E300614975E9}"/>
              </a:ext>
            </a:extLst>
          </p:cNvPr>
          <p:cNvSpPr txBox="1"/>
          <p:nvPr/>
        </p:nvSpPr>
        <p:spPr>
          <a:xfrm>
            <a:off x="8969405" y="1027025"/>
            <a:ext cx="1364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volini" panose="020B0502040204020203" pitchFamily="66" charset="0"/>
                <a:cs typeface="Cavolini" panose="020B0502040204020203" pitchFamily="66" charset="0"/>
              </a:rPr>
              <a:t>Reduced model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A35486B-4D4C-4BED-B86B-A129A4ED1B9B}"/>
              </a:ext>
            </a:extLst>
          </p:cNvPr>
          <p:cNvSpPr txBox="1"/>
          <p:nvPr/>
        </p:nvSpPr>
        <p:spPr>
          <a:xfrm>
            <a:off x="10528610" y="1930299"/>
            <a:ext cx="1575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volini" panose="020B0502040204020203" pitchFamily="66" charset="0"/>
                <a:cs typeface="Cavolini" panose="020B0502040204020203" pitchFamily="66" charset="0"/>
              </a:rPr>
              <a:t>Norm of error in outputs</a:t>
            </a:r>
            <a:endParaRPr lang="en-US" sz="900" dirty="0">
              <a:latin typeface="Cavolini" panose="020B0502040204020203" pitchFamily="66" charset="0"/>
              <a:cs typeface="Cavolini" panose="020B0502040204020203" pitchFamily="66" charset="0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8A7DAED5-16FD-42D6-B8DE-22C6C2CE918C}"/>
              </a:ext>
            </a:extLst>
          </p:cNvPr>
          <p:cNvSpPr txBox="1"/>
          <p:nvPr/>
        </p:nvSpPr>
        <p:spPr>
          <a:xfrm>
            <a:off x="10681953" y="2890574"/>
            <a:ext cx="15862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avolini" panose="020B0502040204020203" pitchFamily="66" charset="0"/>
                <a:cs typeface="Cavolini" panose="020B0502040204020203" pitchFamily="66" charset="0"/>
              </a:rPr>
              <a:t>Sensitivity of error with model parameters</a:t>
            </a:r>
            <a:endParaRPr lang="en-US" sz="800" dirty="0">
              <a:latin typeface="Cavolini" panose="020B0502040204020203" pitchFamily="66" charset="0"/>
              <a:cs typeface="Cavolini" panose="020B0502040204020203" pitchFamily="66" charset="0"/>
            </a:endParaRPr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4A89B110-9649-4EEA-B45D-14C5A8443C53}"/>
              </a:ext>
            </a:extLst>
          </p:cNvPr>
          <p:cNvGrpSpPr/>
          <p:nvPr/>
        </p:nvGrpSpPr>
        <p:grpSpPr>
          <a:xfrm>
            <a:off x="10401766" y="4216679"/>
            <a:ext cx="1765037" cy="721650"/>
            <a:chOff x="10401766" y="4216679"/>
            <a:chExt cx="1765037" cy="721650"/>
          </a:xfrm>
        </p:grpSpPr>
        <p:pic>
          <p:nvPicPr>
            <p:cNvPr id="202" name="Graphic 201" descr="Tag">
              <a:extLst>
                <a:ext uri="{FF2B5EF4-FFF2-40B4-BE49-F238E27FC236}">
                  <a16:creationId xmlns:a16="http://schemas.microsoft.com/office/drawing/2014/main" id="{354C1CB8-2231-4425-A02D-2D3D389C5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8894579">
              <a:off x="10401766" y="4316032"/>
              <a:ext cx="622297" cy="622297"/>
            </a:xfrm>
            <a:prstGeom prst="rect">
              <a:avLst/>
            </a:prstGeom>
          </p:spPr>
        </p:pic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6D6865C-9B0C-4857-8C62-141E32BF0D7B}"/>
                </a:ext>
              </a:extLst>
            </p:cNvPr>
            <p:cNvSpPr txBox="1"/>
            <p:nvPr/>
          </p:nvSpPr>
          <p:spPr>
            <a:xfrm>
              <a:off x="10591675" y="4216679"/>
              <a:ext cx="1575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volini" panose="020B0502040204020203" pitchFamily="66" charset="0"/>
                  <a:cs typeface="Cavolini" panose="020B0502040204020203" pitchFamily="66" charset="0"/>
                </a:rPr>
                <a:t>Input-output mapping</a:t>
              </a:r>
              <a:endParaRPr lang="en-US" sz="900" dirty="0">
                <a:latin typeface="Cavolini" panose="020B0502040204020203" pitchFamily="66" charset="0"/>
                <a:cs typeface="Cavolini" panose="020B0502040204020203" pitchFamily="66" charset="0"/>
              </a:endParaRPr>
            </a:p>
          </p:txBody>
        </p:sp>
      </p:grpSp>
      <p:pic>
        <p:nvPicPr>
          <p:cNvPr id="206" name="Picture 205" descr="A close up of a logo&#10;&#10;Description automatically generated">
            <a:extLst>
              <a:ext uri="{FF2B5EF4-FFF2-40B4-BE49-F238E27FC236}">
                <a16:creationId xmlns:a16="http://schemas.microsoft.com/office/drawing/2014/main" id="{54117CA0-BB8C-4A5E-B476-2CB2F8871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57" y="4951885"/>
            <a:ext cx="345678" cy="345678"/>
          </a:xfrm>
          <a:prstGeom prst="rect">
            <a:avLst/>
          </a:prstGeom>
        </p:spPr>
      </p:pic>
      <p:pic>
        <p:nvPicPr>
          <p:cNvPr id="207" name="Picture 206" descr="A close up of a logo&#10;&#10;Description automatically generated">
            <a:extLst>
              <a:ext uri="{FF2B5EF4-FFF2-40B4-BE49-F238E27FC236}">
                <a16:creationId xmlns:a16="http://schemas.microsoft.com/office/drawing/2014/main" id="{4480A6AE-47BD-44BE-98F6-FB6C2B2E6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74" y="4951119"/>
            <a:ext cx="345678" cy="345678"/>
          </a:xfrm>
          <a:prstGeom prst="rect">
            <a:avLst/>
          </a:prstGeom>
        </p:spPr>
      </p:pic>
      <p:pic>
        <p:nvPicPr>
          <p:cNvPr id="208" name="Picture 207" descr="A close up of a logo&#10;&#10;Description automatically generated">
            <a:extLst>
              <a:ext uri="{FF2B5EF4-FFF2-40B4-BE49-F238E27FC236}">
                <a16:creationId xmlns:a16="http://schemas.microsoft.com/office/drawing/2014/main" id="{F266A526-EFD0-4576-8B35-1C1876EDD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553" y="4945559"/>
            <a:ext cx="345678" cy="345678"/>
          </a:xfrm>
          <a:prstGeom prst="rect">
            <a:avLst/>
          </a:prstGeom>
        </p:spPr>
      </p:pic>
      <p:pic>
        <p:nvPicPr>
          <p:cNvPr id="200" name="Graphic 199" descr="Tag">
            <a:extLst>
              <a:ext uri="{FF2B5EF4-FFF2-40B4-BE49-F238E27FC236}">
                <a16:creationId xmlns:a16="http://schemas.microsoft.com/office/drawing/2014/main" id="{183A8356-B304-4653-BFC2-931DE41DB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033983">
            <a:off x="10616278" y="2277086"/>
            <a:ext cx="684527" cy="684527"/>
          </a:xfrm>
          <a:prstGeom prst="rect">
            <a:avLst/>
          </a:prstGeom>
        </p:spPr>
      </p:pic>
      <p:pic>
        <p:nvPicPr>
          <p:cNvPr id="201" name="Graphic 200" descr="Tag">
            <a:extLst>
              <a:ext uri="{FF2B5EF4-FFF2-40B4-BE49-F238E27FC236}">
                <a16:creationId xmlns:a16="http://schemas.microsoft.com/office/drawing/2014/main" id="{9C1D29F8-B4DD-4640-99C9-AAD6133923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033983">
            <a:off x="10733079" y="3317583"/>
            <a:ext cx="684527" cy="684527"/>
          </a:xfrm>
          <a:prstGeom prst="rect">
            <a:avLst/>
          </a:prstGeom>
        </p:spPr>
      </p:pic>
      <p:pic>
        <p:nvPicPr>
          <p:cNvPr id="242" name="Picture 241">
            <a:extLst>
              <a:ext uri="{FF2B5EF4-FFF2-40B4-BE49-F238E27FC236}">
                <a16:creationId xmlns:a16="http://schemas.microsoft.com/office/drawing/2014/main" id="{CFB2899D-907E-4FF4-9AA0-CB0FD7CAA8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7131" y="6060833"/>
            <a:ext cx="721737" cy="721737"/>
          </a:xfrm>
          <a:prstGeom prst="rect">
            <a:avLst/>
          </a:prstGeom>
        </p:spPr>
      </p:pic>
      <p:grpSp>
        <p:nvGrpSpPr>
          <p:cNvPr id="262" name="Group 261">
            <a:extLst>
              <a:ext uri="{FF2B5EF4-FFF2-40B4-BE49-F238E27FC236}">
                <a16:creationId xmlns:a16="http://schemas.microsoft.com/office/drawing/2014/main" id="{77FE0696-1DDE-41A4-BB83-547514927F3A}"/>
              </a:ext>
            </a:extLst>
          </p:cNvPr>
          <p:cNvGrpSpPr/>
          <p:nvPr/>
        </p:nvGrpSpPr>
        <p:grpSpPr>
          <a:xfrm>
            <a:off x="8311509" y="1724235"/>
            <a:ext cx="2423604" cy="3378142"/>
            <a:chOff x="8329743" y="1713271"/>
            <a:chExt cx="2423604" cy="3378142"/>
          </a:xfrm>
        </p:grpSpPr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5906C64D-E09D-46D9-B046-0ABE894A1441}"/>
                </a:ext>
              </a:extLst>
            </p:cNvPr>
            <p:cNvGrpSpPr/>
            <p:nvPr/>
          </p:nvGrpSpPr>
          <p:grpSpPr>
            <a:xfrm>
              <a:off x="8886792" y="2076825"/>
              <a:ext cx="1681112" cy="2662809"/>
              <a:chOff x="8886794" y="2076825"/>
              <a:chExt cx="1681112" cy="2662809"/>
            </a:xfrm>
          </p:grpSpPr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2ACEAE86-7ADE-4F46-B6EC-2DEF119989CF}"/>
                  </a:ext>
                </a:extLst>
              </p:cNvPr>
              <p:cNvSpPr/>
              <p:nvPr/>
            </p:nvSpPr>
            <p:spPr>
              <a:xfrm>
                <a:off x="9904294" y="2076825"/>
                <a:ext cx="269289" cy="266330"/>
              </a:xfrm>
              <a:prstGeom prst="ellipse">
                <a:avLst/>
              </a:prstGeom>
              <a:solidFill>
                <a:schemeClr val="accent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5915F1BF-09C0-40E8-B2CC-450BFE051A72}"/>
                  </a:ext>
                </a:extLst>
              </p:cNvPr>
              <p:cNvSpPr/>
              <p:nvPr/>
            </p:nvSpPr>
            <p:spPr>
              <a:xfrm>
                <a:off x="8929477" y="3279296"/>
                <a:ext cx="269289" cy="266330"/>
              </a:xfrm>
              <a:prstGeom prst="ellipse">
                <a:avLst/>
              </a:prstGeom>
              <a:solidFill>
                <a:schemeClr val="accent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1" name="Straight Arrow Connector 250">
                <a:extLst>
                  <a:ext uri="{FF2B5EF4-FFF2-40B4-BE49-F238E27FC236}">
                    <a16:creationId xmlns:a16="http://schemas.microsoft.com/office/drawing/2014/main" id="{0E85E95D-5B45-4A6F-9B17-6FBF8904A1CC}"/>
                  </a:ext>
                </a:extLst>
              </p:cNvPr>
              <p:cNvCxnSpPr>
                <a:cxnSpLocks/>
                <a:stCxn id="250" idx="6"/>
                <a:endCxn id="259" idx="2"/>
              </p:cNvCxnSpPr>
              <p:nvPr/>
            </p:nvCxnSpPr>
            <p:spPr>
              <a:xfrm>
                <a:off x="9198766" y="3412461"/>
                <a:ext cx="705529" cy="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>
                <a:extLst>
                  <a:ext uri="{FF2B5EF4-FFF2-40B4-BE49-F238E27FC236}">
                    <a16:creationId xmlns:a16="http://schemas.microsoft.com/office/drawing/2014/main" id="{3A5071E3-A01A-4EFC-A2CB-0F2FB6101256}"/>
                  </a:ext>
                </a:extLst>
              </p:cNvPr>
              <p:cNvCxnSpPr>
                <a:cxnSpLocks/>
                <a:stCxn id="250" idx="4"/>
                <a:endCxn id="254" idx="1"/>
              </p:cNvCxnSpPr>
              <p:nvPr/>
            </p:nvCxnSpPr>
            <p:spPr>
              <a:xfrm>
                <a:off x="9064122" y="3545626"/>
                <a:ext cx="247572" cy="458661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3BE5665E-F91E-4804-8DC9-043E20B5031D}"/>
                  </a:ext>
                </a:extLst>
              </p:cNvPr>
              <p:cNvSpPr/>
              <p:nvPr/>
            </p:nvSpPr>
            <p:spPr>
              <a:xfrm>
                <a:off x="8886794" y="4473304"/>
                <a:ext cx="269289" cy="266330"/>
              </a:xfrm>
              <a:prstGeom prst="ellipse">
                <a:avLst/>
              </a:prstGeom>
              <a:solidFill>
                <a:schemeClr val="accent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215183D6-56BB-4E0B-B5DC-E98E6E779390}"/>
                  </a:ext>
                </a:extLst>
              </p:cNvPr>
              <p:cNvSpPr/>
              <p:nvPr/>
            </p:nvSpPr>
            <p:spPr>
              <a:xfrm>
                <a:off x="9272258" y="3965284"/>
                <a:ext cx="269289" cy="26633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5" name="Straight Arrow Connector 254">
                <a:extLst>
                  <a:ext uri="{FF2B5EF4-FFF2-40B4-BE49-F238E27FC236}">
                    <a16:creationId xmlns:a16="http://schemas.microsoft.com/office/drawing/2014/main" id="{B04B4C68-AD2B-49D8-82EA-EF87F0549D24}"/>
                  </a:ext>
                </a:extLst>
              </p:cNvPr>
              <p:cNvCxnSpPr>
                <a:cxnSpLocks/>
                <a:stCxn id="253" idx="7"/>
                <a:endCxn id="254" idx="3"/>
              </p:cNvCxnSpPr>
              <p:nvPr/>
            </p:nvCxnSpPr>
            <p:spPr>
              <a:xfrm flipV="1">
                <a:off x="9116647" y="4192611"/>
                <a:ext cx="195047" cy="319696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E19AD0F0-2418-4E7B-8710-9BE437B124DA}"/>
                  </a:ext>
                </a:extLst>
              </p:cNvPr>
              <p:cNvSpPr/>
              <p:nvPr/>
            </p:nvSpPr>
            <p:spPr>
              <a:xfrm>
                <a:off x="9904294" y="3944898"/>
                <a:ext cx="269289" cy="266330"/>
              </a:xfrm>
              <a:prstGeom prst="ellipse">
                <a:avLst/>
              </a:prstGeom>
              <a:solidFill>
                <a:schemeClr val="accent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902481C9-4C3C-4956-A4CE-0662EA61A6C9}"/>
                  </a:ext>
                </a:extLst>
              </p:cNvPr>
              <p:cNvCxnSpPr>
                <a:cxnSpLocks/>
                <a:stCxn id="254" idx="6"/>
                <a:endCxn id="256" idx="2"/>
              </p:cNvCxnSpPr>
              <p:nvPr/>
            </p:nvCxnSpPr>
            <p:spPr>
              <a:xfrm flipV="1">
                <a:off x="9541547" y="4078063"/>
                <a:ext cx="362747" cy="20386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>
                <a:extLst>
                  <a:ext uri="{FF2B5EF4-FFF2-40B4-BE49-F238E27FC236}">
                    <a16:creationId xmlns:a16="http://schemas.microsoft.com/office/drawing/2014/main" id="{6016949E-6634-4F92-A98B-922F8CCD32C5}"/>
                  </a:ext>
                </a:extLst>
              </p:cNvPr>
              <p:cNvCxnSpPr>
                <a:cxnSpLocks/>
                <a:stCxn id="249" idx="4"/>
                <a:endCxn id="259" idx="0"/>
              </p:cNvCxnSpPr>
              <p:nvPr/>
            </p:nvCxnSpPr>
            <p:spPr>
              <a:xfrm>
                <a:off x="10038939" y="2343155"/>
                <a:ext cx="1" cy="936141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FA50B718-656E-49D4-845D-76E7137B2649}"/>
                  </a:ext>
                </a:extLst>
              </p:cNvPr>
              <p:cNvSpPr/>
              <p:nvPr/>
            </p:nvSpPr>
            <p:spPr>
              <a:xfrm>
                <a:off x="9904295" y="3279296"/>
                <a:ext cx="269289" cy="266330"/>
              </a:xfrm>
              <a:prstGeom prst="ellipse">
                <a:avLst/>
              </a:prstGeom>
              <a:solidFill>
                <a:schemeClr val="accent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1E3D7EC2-BFD9-4183-BFE9-E87F7374DABC}"/>
                  </a:ext>
                </a:extLst>
              </p:cNvPr>
              <p:cNvSpPr/>
              <p:nvPr/>
            </p:nvSpPr>
            <p:spPr>
              <a:xfrm>
                <a:off x="10330340" y="3261540"/>
                <a:ext cx="2375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 </a:t>
                </a:r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C48E8E88-AB86-48A8-A9FD-B2194A916D45}"/>
                  </a:ext>
                </a:extLst>
              </p:cNvPr>
              <p:cNvSpPr/>
              <p:nvPr/>
            </p:nvSpPr>
            <p:spPr>
              <a:xfrm>
                <a:off x="10330340" y="3261540"/>
                <a:ext cx="2375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 </a:t>
                </a:r>
              </a:p>
            </p:txBody>
          </p:sp>
        </p:grp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9A11AF46-631E-4DAA-A61D-5B1545CFCD02}"/>
                </a:ext>
              </a:extLst>
            </p:cNvPr>
            <p:cNvSpPr/>
            <p:nvPr/>
          </p:nvSpPr>
          <p:spPr>
            <a:xfrm>
              <a:off x="8329743" y="1713271"/>
              <a:ext cx="2423604" cy="3378142"/>
            </a:xfrm>
            <a:prstGeom prst="ellipse">
              <a:avLst/>
            </a:prstGeom>
            <a:solidFill>
              <a:schemeClr val="bg2">
                <a:lumMod val="75000"/>
                <a:alpha val="42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508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85" grpId="0"/>
      <p:bldP spid="108" grpId="0"/>
      <p:bldP spid="109" grpId="0"/>
      <p:bldP spid="110" grpId="0"/>
      <p:bldP spid="106" grpId="0"/>
      <p:bldP spid="103" grpId="0" animBg="1"/>
      <p:bldP spid="88" grpId="0" animBg="1"/>
      <p:bldP spid="89" grpId="0" animBg="1"/>
      <p:bldP spid="89" grpId="1" animBg="1"/>
      <p:bldP spid="90" grpId="0" animBg="1"/>
      <p:bldP spid="90" grpId="1" animBg="1"/>
      <p:bldP spid="91" grpId="0" animBg="1"/>
      <p:bldP spid="92" grpId="0" animBg="1"/>
      <p:bldP spid="98" grpId="0" animBg="1"/>
      <p:bldP spid="99" grpId="0" animBg="1"/>
      <p:bldP spid="101" grpId="0" animBg="1"/>
      <p:bldP spid="193" grpId="0"/>
      <p:bldP spid="194" grpId="0"/>
      <p:bldP spid="203" grpId="0"/>
      <p:bldP spid="20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1285-E7C1-4336-A121-D5B5B4A99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2692"/>
            <a:ext cx="9144000" cy="11160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Gene expression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04451-0261-4CF3-A710-718A355AA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0129" y="6239648"/>
            <a:ext cx="9144000" cy="588962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/>
              <a:t>Ayush Pandey</a:t>
            </a:r>
          </a:p>
          <a:p>
            <a:r>
              <a:rPr lang="en-US" sz="1800" dirty="0"/>
              <a:t>California Institute of Technology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D1369CD-3A0E-488E-9B29-CEC2CDB889F2}"/>
              </a:ext>
            </a:extLst>
          </p:cNvPr>
          <p:cNvGrpSpPr/>
          <p:nvPr/>
        </p:nvGrpSpPr>
        <p:grpSpPr>
          <a:xfrm>
            <a:off x="9242653" y="6188177"/>
            <a:ext cx="885825" cy="640433"/>
            <a:chOff x="9331126" y="5735538"/>
            <a:chExt cx="885825" cy="640433"/>
          </a:xfrm>
        </p:grpSpPr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9F9CE53A-F2E5-4316-B2A0-522933582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1200" y="5735538"/>
              <a:ext cx="345678" cy="34567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C0E9C1E-091B-488D-B23B-90752F77D36F}"/>
                </a:ext>
              </a:extLst>
            </p:cNvPr>
            <p:cNvSpPr txBox="1"/>
            <p:nvPr/>
          </p:nvSpPr>
          <p:spPr>
            <a:xfrm>
              <a:off x="9331126" y="6098972"/>
              <a:ext cx="885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Bahnschrift SemiLight" panose="020B0502040204020203" pitchFamily="34" charset="0"/>
                </a:rPr>
                <a:t>GitHub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38E6A25-D297-4565-8AE9-47CC8EDDBBBF}"/>
              </a:ext>
            </a:extLst>
          </p:cNvPr>
          <p:cNvSpPr txBox="1"/>
          <p:nvPr/>
        </p:nvSpPr>
        <p:spPr>
          <a:xfrm>
            <a:off x="106532" y="6458600"/>
            <a:ext cx="1040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4/5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BF5E3AB-CD24-4417-A9C1-25D84B601606}"/>
              </a:ext>
            </a:extLst>
          </p:cNvPr>
          <p:cNvGrpSpPr/>
          <p:nvPr/>
        </p:nvGrpSpPr>
        <p:grpSpPr>
          <a:xfrm>
            <a:off x="2411758" y="1029060"/>
            <a:ext cx="7237423" cy="2691493"/>
            <a:chOff x="2411758" y="1029060"/>
            <a:chExt cx="7237423" cy="269149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4E5E70-E298-47B1-9E9E-67552867DC33}"/>
                </a:ext>
              </a:extLst>
            </p:cNvPr>
            <p:cNvGrpSpPr/>
            <p:nvPr/>
          </p:nvGrpSpPr>
          <p:grpSpPr>
            <a:xfrm>
              <a:off x="2411758" y="1029060"/>
              <a:ext cx="7237423" cy="2691493"/>
              <a:chOff x="3891378" y="1287633"/>
              <a:chExt cx="4330817" cy="1523032"/>
            </a:xfrm>
          </p:grpSpPr>
          <p:pic>
            <p:nvPicPr>
              <p:cNvPr id="5" name="Picture 4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73DA4354-E296-4E85-A4EC-C7A2E515E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0779" y="1429365"/>
                <a:ext cx="4010441" cy="13813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DE0DA9-8873-466F-9FDB-F440C983AA8B}"/>
                  </a:ext>
                </a:extLst>
              </p:cNvPr>
              <p:cNvSpPr txBox="1"/>
              <p:nvPr/>
            </p:nvSpPr>
            <p:spPr>
              <a:xfrm>
                <a:off x="3891378" y="2421352"/>
                <a:ext cx="8167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avolini" panose="020B0502040204020203" pitchFamily="66" charset="0"/>
                    <a:cs typeface="Cavolini" panose="020B0502040204020203" pitchFamily="66" charset="0"/>
                  </a:rPr>
                  <a:t>DNA</a:t>
                </a:r>
              </a:p>
              <a:p>
                <a:pPr algn="ctr"/>
                <a:r>
                  <a:rPr lang="en-US" sz="1400" dirty="0">
                    <a:latin typeface="Cavolini" panose="020B0502040204020203" pitchFamily="66" charset="0"/>
                    <a:cs typeface="Cavolini" panose="020B0502040204020203" pitchFamily="66" charset="0"/>
                  </a:rPr>
                  <a:t>(G), input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B20E60-1575-4BE1-BD60-E884BFBB18EE}"/>
                  </a:ext>
                </a:extLst>
              </p:cNvPr>
              <p:cNvSpPr txBox="1"/>
              <p:nvPr/>
            </p:nvSpPr>
            <p:spPr>
              <a:xfrm>
                <a:off x="5125282" y="1292180"/>
                <a:ext cx="8167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avolini" panose="020B0502040204020203" pitchFamily="66" charset="0"/>
                    <a:cs typeface="Cavolini" panose="020B0502040204020203" pitchFamily="66" charset="0"/>
                  </a:rPr>
                  <a:t>mRNA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32F10FC-D07F-4654-8C84-55259675DC8B}"/>
                  </a:ext>
                </a:extLst>
              </p:cNvPr>
              <p:cNvSpPr txBox="1"/>
              <p:nvPr/>
            </p:nvSpPr>
            <p:spPr>
              <a:xfrm>
                <a:off x="7269325" y="1287633"/>
                <a:ext cx="9528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avolini" panose="020B0502040204020203" pitchFamily="66" charset="0"/>
                    <a:cs typeface="Cavolini" panose="020B0502040204020203" pitchFamily="66" charset="0"/>
                  </a:rPr>
                  <a:t>Protein</a:t>
                </a:r>
              </a:p>
              <a:p>
                <a:pPr algn="ctr"/>
                <a:r>
                  <a:rPr lang="en-US" sz="1400" dirty="0">
                    <a:latin typeface="Cavolini" panose="020B0502040204020203" pitchFamily="66" charset="0"/>
                    <a:cs typeface="Cavolini" panose="020B0502040204020203" pitchFamily="66" charset="0"/>
                  </a:rPr>
                  <a:t>(X), output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DD95AD8-79B2-48FA-8094-9A294070AAD6}"/>
                  </a:ext>
                </a:extLst>
              </p:cNvPr>
              <p:cNvSpPr txBox="1"/>
              <p:nvPr/>
            </p:nvSpPr>
            <p:spPr>
              <a:xfrm>
                <a:off x="5991155" y="2300722"/>
                <a:ext cx="14145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avolini" panose="020B0502040204020203" pitchFamily="66" charset="0"/>
                    <a:cs typeface="Cavolini" panose="020B0502040204020203" pitchFamily="66" charset="0"/>
                  </a:rPr>
                  <a:t>Ribosome</a:t>
                </a:r>
              </a:p>
            </p:txBody>
          </p:sp>
          <p:pic>
            <p:nvPicPr>
              <p:cNvPr id="22" name="Picture 2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56070-17B4-4155-924D-E44BC1E1FA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6874" y="1980839"/>
                <a:ext cx="421626" cy="438765"/>
              </a:xfrm>
              <a:prstGeom prst="rect">
                <a:avLst/>
              </a:prstGeom>
            </p:spPr>
          </p:pic>
          <p:pic>
            <p:nvPicPr>
              <p:cNvPr id="11" name="Graphic 10" descr="Arrow Slight curve">
                <a:extLst>
                  <a:ext uri="{FF2B5EF4-FFF2-40B4-BE49-F238E27FC236}">
                    <a16:creationId xmlns:a16="http://schemas.microsoft.com/office/drawing/2014/main" id="{942B68F8-B93F-4725-AA75-1F7A214A2D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796193" y="1761456"/>
                <a:ext cx="438765" cy="438765"/>
              </a:xfrm>
              <a:prstGeom prst="rect">
                <a:avLst/>
              </a:prstGeom>
            </p:spPr>
          </p:pic>
          <p:pic>
            <p:nvPicPr>
              <p:cNvPr id="31" name="Graphic 30" descr="Arrow Slight curve">
                <a:extLst>
                  <a:ext uri="{FF2B5EF4-FFF2-40B4-BE49-F238E27FC236}">
                    <a16:creationId xmlns:a16="http://schemas.microsoft.com/office/drawing/2014/main" id="{A2704D75-3739-4A25-9AA6-B327331535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772024" y="1761456"/>
                <a:ext cx="438765" cy="438765"/>
              </a:xfrm>
              <a:prstGeom prst="rect">
                <a:avLst/>
              </a:prstGeom>
            </p:spPr>
          </p:pic>
          <p:pic>
            <p:nvPicPr>
              <p:cNvPr id="33" name="Graphic 32" descr="Arrow Slight curve">
                <a:extLst>
                  <a:ext uri="{FF2B5EF4-FFF2-40B4-BE49-F238E27FC236}">
                    <a16:creationId xmlns:a16="http://schemas.microsoft.com/office/drawing/2014/main" id="{06098417-939F-4C8A-A0DB-44FE236D47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22488" y="1761456"/>
                <a:ext cx="438765" cy="438765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CB0260-0725-46A1-B393-5F1D91F5FE38}"/>
                </a:ext>
              </a:extLst>
            </p:cNvPr>
            <p:cNvSpPr txBox="1"/>
            <p:nvPr/>
          </p:nvSpPr>
          <p:spPr>
            <a:xfrm>
              <a:off x="8710765" y="1927613"/>
              <a:ext cx="342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EDAB25-53A0-4879-BEDB-4636F6709911}"/>
                  </a:ext>
                </a:extLst>
              </p:cNvPr>
              <p:cNvSpPr txBox="1"/>
              <p:nvPr/>
            </p:nvSpPr>
            <p:spPr>
              <a:xfrm>
                <a:off x="9435285" y="1038134"/>
                <a:ext cx="2610736" cy="2098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dirty="0">
                    <a:latin typeface="Cavolini" panose="03000502040302020204" pitchFamily="66" charset="0"/>
                    <a:cs typeface="Cavolini" panose="03000502040302020204" pitchFamily="66" charset="0"/>
                  </a:rPr>
                  <a:t>Commonly used model:</a:t>
                </a:r>
              </a:p>
              <a:p>
                <a:pPr algn="ctr"/>
                <a:endParaRPr lang="en-US" b="0" dirty="0">
                  <a:latin typeface="Cavolini" panose="03000502040302020204" pitchFamily="66" charset="0"/>
                  <a:cs typeface="Cavolini" panose="03000502040302020204" pitchFamily="66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EDAB25-53A0-4879-BEDB-4636F6709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285" y="1038134"/>
                <a:ext cx="2610736" cy="2098331"/>
              </a:xfrm>
              <a:prstGeom prst="rect">
                <a:avLst/>
              </a:prstGeom>
              <a:blipFill>
                <a:blip r:embed="rId7"/>
                <a:stretch>
                  <a:fillRect t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E68161E-DD55-4CB7-A7CA-D900B5052729}"/>
              </a:ext>
            </a:extLst>
          </p:cNvPr>
          <p:cNvGrpSpPr/>
          <p:nvPr/>
        </p:nvGrpSpPr>
        <p:grpSpPr>
          <a:xfrm>
            <a:off x="0" y="1037093"/>
            <a:ext cx="2624192" cy="4438395"/>
            <a:chOff x="0" y="1030844"/>
            <a:chExt cx="2624192" cy="443839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3CAC95A-EC19-47DF-996E-17E95080700C}"/>
                </a:ext>
              </a:extLst>
            </p:cNvPr>
            <p:cNvGrpSpPr/>
            <p:nvPr/>
          </p:nvGrpSpPr>
          <p:grpSpPr>
            <a:xfrm>
              <a:off x="0" y="1030844"/>
              <a:ext cx="2624192" cy="4438395"/>
              <a:chOff x="0" y="1030844"/>
              <a:chExt cx="2624192" cy="4438395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DE21F87-8CD1-4561-9551-C3FC547F553B}"/>
                  </a:ext>
                </a:extLst>
              </p:cNvPr>
              <p:cNvSpPr txBox="1"/>
              <p:nvPr/>
            </p:nvSpPr>
            <p:spPr>
              <a:xfrm>
                <a:off x="13455" y="1030844"/>
                <a:ext cx="26107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dirty="0">
                    <a:latin typeface="Cavolini" panose="03000502040302020204" pitchFamily="66" charset="0"/>
                    <a:cs typeface="Cavolini" panose="03000502040302020204" pitchFamily="66" charset="0"/>
                  </a:rPr>
                  <a:t>Chemical Reaction Network:</a:t>
                </a:r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8941FA-3DA0-45D1-B066-78B32AADCCA7}"/>
                  </a:ext>
                </a:extLst>
              </p:cNvPr>
              <p:cNvSpPr txBox="1"/>
              <p:nvPr/>
            </p:nvSpPr>
            <p:spPr>
              <a:xfrm>
                <a:off x="0" y="1580995"/>
                <a:ext cx="2591656" cy="3888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G + P	  C</a:t>
                </a:r>
                <a:r>
                  <a:rPr lang="en-US" sz="2000" baseline="-25000" dirty="0"/>
                  <a:t>1</a:t>
                </a:r>
              </a:p>
              <a:p>
                <a:pPr algn="ctr"/>
                <a:endParaRPr lang="en-US" sz="2000" baseline="-25000" dirty="0"/>
              </a:p>
              <a:p>
                <a:pPr algn="ctr"/>
                <a:r>
                  <a:rPr lang="en-US" sz="2000" dirty="0"/>
                  <a:t>C</a:t>
                </a:r>
                <a:r>
                  <a:rPr lang="en-US" sz="2000" baseline="-25000" dirty="0"/>
                  <a:t>1 	   </a:t>
                </a:r>
                <a:r>
                  <a:rPr lang="en-US" sz="2000" dirty="0"/>
                  <a:t>G + P + T</a:t>
                </a:r>
              </a:p>
              <a:p>
                <a:pPr algn="ctr"/>
                <a:endParaRPr lang="en-US" sz="2000" baseline="-25000" dirty="0"/>
              </a:p>
              <a:p>
                <a:pPr algn="ctr"/>
                <a:r>
                  <a:rPr lang="en-US" sz="2000" dirty="0"/>
                  <a:t>T + R	 C</a:t>
                </a:r>
                <a:r>
                  <a:rPr lang="en-US" sz="2000" baseline="-25000" dirty="0"/>
                  <a:t>2</a:t>
                </a:r>
              </a:p>
              <a:p>
                <a:pPr algn="ctr"/>
                <a:endParaRPr lang="en-US" sz="2000" baseline="-25000" dirty="0"/>
              </a:p>
              <a:p>
                <a:pPr algn="ctr"/>
                <a:r>
                  <a:rPr lang="en-US" sz="2000" dirty="0"/>
                  <a:t>C</a:t>
                </a:r>
                <a:r>
                  <a:rPr lang="en-US" sz="2000" baseline="-25000" dirty="0"/>
                  <a:t>2 </a:t>
                </a:r>
                <a:r>
                  <a:rPr lang="en-US" sz="2000" dirty="0"/>
                  <a:t>	  T + R + X</a:t>
                </a:r>
              </a:p>
              <a:p>
                <a:pPr algn="ctr"/>
                <a:endParaRPr lang="en-US" sz="2000" dirty="0"/>
              </a:p>
              <a:p>
                <a:pPr algn="ctr"/>
                <a:r>
                  <a:rPr lang="en-US" sz="2000" dirty="0"/>
                  <a:t>T + E	C</a:t>
                </a:r>
                <a:r>
                  <a:rPr lang="en-US" sz="2000" baseline="-25000" dirty="0"/>
                  <a:t>3</a:t>
                </a:r>
              </a:p>
              <a:p>
                <a:pPr algn="ctr"/>
                <a:endParaRPr lang="en-US" sz="2000" baseline="-25000" dirty="0"/>
              </a:p>
              <a:p>
                <a:pPr algn="ctr"/>
                <a:r>
                  <a:rPr lang="en-US" sz="2000" dirty="0"/>
                  <a:t>C</a:t>
                </a:r>
                <a:r>
                  <a:rPr lang="en-US" sz="2000" baseline="-25000" dirty="0"/>
                  <a:t>3 </a:t>
                </a:r>
                <a:r>
                  <a:rPr lang="en-US" sz="2000" dirty="0"/>
                  <a:t>	   E</a:t>
                </a:r>
              </a:p>
              <a:p>
                <a:pPr algn="ctr"/>
                <a:endParaRPr lang="en-US" sz="2000" dirty="0"/>
              </a:p>
              <a:p>
                <a:pPr algn="ctr"/>
                <a:r>
                  <a:rPr lang="en-US" sz="2000" dirty="0"/>
                  <a:t>X  	  Ø, T       Ø</a:t>
                </a:r>
              </a:p>
              <a:p>
                <a:endParaRPr lang="en-US" sz="2000" baseline="-25000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8E50AD5-6097-41BC-BCC5-5ADB930D6051}"/>
                  </a:ext>
                </a:extLst>
              </p:cNvPr>
              <p:cNvSpPr txBox="1"/>
              <p:nvPr/>
            </p:nvSpPr>
            <p:spPr>
              <a:xfrm>
                <a:off x="10808" y="1030844"/>
                <a:ext cx="26107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dirty="0">
                    <a:latin typeface="Cavolini" panose="03000502040302020204" pitchFamily="66" charset="0"/>
                    <a:cs typeface="Cavolini" panose="03000502040302020204" pitchFamily="66" charset="0"/>
                  </a:rPr>
                  <a:t>Chemical Reaction Network:</a:t>
                </a:r>
                <a:endParaRPr lang="en-US" dirty="0"/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833E624-ECF0-4476-8688-4D1D3D7D8493}"/>
                </a:ext>
              </a:extLst>
            </p:cNvPr>
            <p:cNvCxnSpPr/>
            <p:nvPr/>
          </p:nvCxnSpPr>
          <p:spPr>
            <a:xfrm>
              <a:off x="1290008" y="1792505"/>
              <a:ext cx="2924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46A89C1-B93A-4722-8E48-765F8020FCC3}"/>
                </a:ext>
              </a:extLst>
            </p:cNvPr>
            <p:cNvCxnSpPr/>
            <p:nvPr/>
          </p:nvCxnSpPr>
          <p:spPr>
            <a:xfrm>
              <a:off x="1290008" y="3936680"/>
              <a:ext cx="2924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32B12EC-7288-4B57-9A93-1EDA133217B8}"/>
                </a:ext>
              </a:extLst>
            </p:cNvPr>
            <p:cNvCxnSpPr/>
            <p:nvPr/>
          </p:nvCxnSpPr>
          <p:spPr>
            <a:xfrm>
              <a:off x="1290008" y="2827648"/>
              <a:ext cx="2924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CCCB7F6-F7F3-4551-92E4-A319103A9614}"/>
                </a:ext>
              </a:extLst>
            </p:cNvPr>
            <p:cNvCxnSpPr/>
            <p:nvPr/>
          </p:nvCxnSpPr>
          <p:spPr>
            <a:xfrm>
              <a:off x="831273" y="2291031"/>
              <a:ext cx="2401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1871F82-65E8-4C98-B3CB-0FF148E3AD42}"/>
                </a:ext>
              </a:extLst>
            </p:cNvPr>
            <p:cNvCxnSpPr/>
            <p:nvPr/>
          </p:nvCxnSpPr>
          <p:spPr>
            <a:xfrm>
              <a:off x="831273" y="3298634"/>
              <a:ext cx="2401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DD2E6DE-1B13-4EA1-AE6C-E792A4F1FAB7}"/>
                </a:ext>
              </a:extLst>
            </p:cNvPr>
            <p:cNvCxnSpPr/>
            <p:nvPr/>
          </p:nvCxnSpPr>
          <p:spPr>
            <a:xfrm>
              <a:off x="1196104" y="4402379"/>
              <a:ext cx="2401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629751F-55CA-4EF1-94BA-C01D9D074290}"/>
                </a:ext>
              </a:extLst>
            </p:cNvPr>
            <p:cNvCxnSpPr/>
            <p:nvPr/>
          </p:nvCxnSpPr>
          <p:spPr>
            <a:xfrm>
              <a:off x="1570180" y="5044305"/>
              <a:ext cx="2401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BDA9060-83FF-4330-86DE-FC314FCB222A}"/>
                </a:ext>
              </a:extLst>
            </p:cNvPr>
            <p:cNvCxnSpPr/>
            <p:nvPr/>
          </p:nvCxnSpPr>
          <p:spPr>
            <a:xfrm>
              <a:off x="762661" y="5035064"/>
              <a:ext cx="26416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Graphic 22" descr="Line arrow Counter clockwise curve">
            <a:extLst>
              <a:ext uri="{FF2B5EF4-FFF2-40B4-BE49-F238E27FC236}">
                <a16:creationId xmlns:a16="http://schemas.microsoft.com/office/drawing/2014/main" id="{76AD1383-102D-4708-A332-83F316FD4C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8002932">
            <a:off x="2460531" y="4251204"/>
            <a:ext cx="1020562" cy="1020562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DE49F539-0EAC-4D6E-AA2E-FA83E55ACD6E}"/>
              </a:ext>
            </a:extLst>
          </p:cNvPr>
          <p:cNvSpPr/>
          <p:nvPr/>
        </p:nvSpPr>
        <p:spPr>
          <a:xfrm>
            <a:off x="8218346" y="4788978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9A26970-DE8A-4D70-B127-A8D71829E089}"/>
              </a:ext>
            </a:extLst>
          </p:cNvPr>
          <p:cNvSpPr/>
          <p:nvPr/>
        </p:nvSpPr>
        <p:spPr>
          <a:xfrm>
            <a:off x="8218346" y="4788978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7A149E8-D262-4B00-A731-4A0FCC2A35CE}"/>
              </a:ext>
            </a:extLst>
          </p:cNvPr>
          <p:cNvGrpSpPr/>
          <p:nvPr/>
        </p:nvGrpSpPr>
        <p:grpSpPr>
          <a:xfrm>
            <a:off x="3669675" y="3452313"/>
            <a:ext cx="4043076" cy="2425927"/>
            <a:chOff x="3669675" y="3452313"/>
            <a:chExt cx="4043076" cy="242592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37ECA8C-E7DF-4054-A225-0B5C9D4DC156}"/>
                </a:ext>
              </a:extLst>
            </p:cNvPr>
            <p:cNvGrpSpPr/>
            <p:nvPr/>
          </p:nvGrpSpPr>
          <p:grpSpPr>
            <a:xfrm>
              <a:off x="3669675" y="3452313"/>
              <a:ext cx="4043076" cy="2425927"/>
              <a:chOff x="3669675" y="3452313"/>
              <a:chExt cx="4043076" cy="2425927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646FF278-8653-40A4-A656-7E6289E92BD3}"/>
                  </a:ext>
                </a:extLst>
              </p:cNvPr>
              <p:cNvGrpSpPr/>
              <p:nvPr/>
            </p:nvGrpSpPr>
            <p:grpSpPr>
              <a:xfrm>
                <a:off x="3669675" y="3452313"/>
                <a:ext cx="4043076" cy="2425927"/>
                <a:chOff x="3669675" y="3452313"/>
                <a:chExt cx="4043076" cy="2425927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DB01EEC0-8226-4B11-B501-842D7F8660BF}"/>
                    </a:ext>
                  </a:extLst>
                </p:cNvPr>
                <p:cNvSpPr/>
                <p:nvPr/>
              </p:nvSpPr>
              <p:spPr>
                <a:xfrm rot="5400000">
                  <a:off x="4146944" y="2975044"/>
                  <a:ext cx="2423604" cy="3378142"/>
                </a:xfrm>
                <a:prstGeom prst="ellipse">
                  <a:avLst/>
                </a:prstGeom>
                <a:solidFill>
                  <a:schemeClr val="bg2">
                    <a:lumMod val="75000"/>
                    <a:alpha val="42000"/>
                  </a:schemeClr>
                </a:solidFill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62" name="Graphic 61" descr="Tag">
                  <a:extLst>
                    <a:ext uri="{FF2B5EF4-FFF2-40B4-BE49-F238E27FC236}">
                      <a16:creationId xmlns:a16="http://schemas.microsoft.com/office/drawing/2014/main" id="{5A54E541-AD77-4030-999D-EE4BF135F5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19033983">
                  <a:off x="6918801" y="3842158"/>
                  <a:ext cx="684527" cy="684527"/>
                </a:xfrm>
                <a:prstGeom prst="rect">
                  <a:avLst/>
                </a:prstGeom>
              </p:spPr>
            </p:pic>
            <p:pic>
              <p:nvPicPr>
                <p:cNvPr id="65" name="Graphic 64" descr="Tag">
                  <a:extLst>
                    <a:ext uri="{FF2B5EF4-FFF2-40B4-BE49-F238E27FC236}">
                      <a16:creationId xmlns:a16="http://schemas.microsoft.com/office/drawing/2014/main" id="{E41F249C-054D-4EDC-872A-9A6BC53518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19033983">
                  <a:off x="7028224" y="4619487"/>
                  <a:ext cx="684527" cy="684527"/>
                </a:xfrm>
                <a:prstGeom prst="rect">
                  <a:avLst/>
                </a:prstGeom>
              </p:spPr>
            </p:pic>
            <p:pic>
              <p:nvPicPr>
                <p:cNvPr id="88" name="Graphic 87" descr="Tag">
                  <a:extLst>
                    <a:ext uri="{FF2B5EF4-FFF2-40B4-BE49-F238E27FC236}">
                      <a16:creationId xmlns:a16="http://schemas.microsoft.com/office/drawing/2014/main" id="{566FBF15-1246-40AC-AD0C-37E1601786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19033983">
                  <a:off x="6597935" y="5193713"/>
                  <a:ext cx="684527" cy="684527"/>
                </a:xfrm>
                <a:prstGeom prst="rect">
                  <a:avLst/>
                </a:prstGeom>
              </p:spPr>
            </p:pic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B29699EF-9D5D-4BEB-B7E3-EEF2287B0128}"/>
                  </a:ext>
                </a:extLst>
              </p:cNvPr>
              <p:cNvGrpSpPr/>
              <p:nvPr/>
            </p:nvGrpSpPr>
            <p:grpSpPr>
              <a:xfrm rot="5400000">
                <a:off x="4869940" y="3400374"/>
                <a:ext cx="1158279" cy="2437790"/>
                <a:chOff x="5234711" y="2059619"/>
                <a:chExt cx="1286790" cy="2662809"/>
              </a:xfrm>
            </p:grpSpPr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FA72E087-BF58-4F35-A285-9E52312B9536}"/>
                    </a:ext>
                  </a:extLst>
                </p:cNvPr>
                <p:cNvSpPr/>
                <p:nvPr/>
              </p:nvSpPr>
              <p:spPr>
                <a:xfrm>
                  <a:off x="6252211" y="2059619"/>
                  <a:ext cx="269289" cy="266330"/>
                </a:xfrm>
                <a:prstGeom prst="ellipse">
                  <a:avLst/>
                </a:prstGeom>
                <a:solidFill>
                  <a:schemeClr val="accent5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3C921542-3348-4219-AC46-8FF71D4C6DD5}"/>
                    </a:ext>
                  </a:extLst>
                </p:cNvPr>
                <p:cNvSpPr/>
                <p:nvPr/>
              </p:nvSpPr>
              <p:spPr>
                <a:xfrm>
                  <a:off x="5277394" y="3262090"/>
                  <a:ext cx="269289" cy="266330"/>
                </a:xfrm>
                <a:prstGeom prst="ellipse">
                  <a:avLst/>
                </a:prstGeom>
                <a:solidFill>
                  <a:schemeClr val="accent5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2FD3A183-C613-498C-AB46-1294A8AB0C41}"/>
                    </a:ext>
                  </a:extLst>
                </p:cNvPr>
                <p:cNvSpPr/>
                <p:nvPr/>
              </p:nvSpPr>
              <p:spPr>
                <a:xfrm>
                  <a:off x="6252212" y="3262090"/>
                  <a:ext cx="269289" cy="266330"/>
                </a:xfrm>
                <a:prstGeom prst="ellipse">
                  <a:avLst/>
                </a:prstGeom>
                <a:solidFill>
                  <a:schemeClr val="accent3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A21C7A6A-155B-4B40-92FF-A05BDE782316}"/>
                    </a:ext>
                  </a:extLst>
                </p:cNvPr>
                <p:cNvCxnSpPr>
                  <a:cxnSpLocks/>
                  <a:stCxn id="90" idx="6"/>
                  <a:endCxn id="91" idx="2"/>
                </p:cNvCxnSpPr>
                <p:nvPr/>
              </p:nvCxnSpPr>
              <p:spPr>
                <a:xfrm>
                  <a:off x="5546683" y="3395255"/>
                  <a:ext cx="705529" cy="0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459A13C3-6475-42A5-867C-5C14A3CA1650}"/>
                    </a:ext>
                  </a:extLst>
                </p:cNvPr>
                <p:cNvCxnSpPr>
                  <a:cxnSpLocks/>
                  <a:stCxn id="90" idx="4"/>
                  <a:endCxn id="95" idx="1"/>
                </p:cNvCxnSpPr>
                <p:nvPr/>
              </p:nvCxnSpPr>
              <p:spPr>
                <a:xfrm>
                  <a:off x="5412039" y="3528420"/>
                  <a:ext cx="247572" cy="458661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D9FC5B64-4CB6-4198-9D03-6A3546174E1D}"/>
                    </a:ext>
                  </a:extLst>
                </p:cNvPr>
                <p:cNvSpPr/>
                <p:nvPr/>
              </p:nvSpPr>
              <p:spPr>
                <a:xfrm>
                  <a:off x="5234711" y="4456098"/>
                  <a:ext cx="269289" cy="266330"/>
                </a:xfrm>
                <a:prstGeom prst="ellipse">
                  <a:avLst/>
                </a:prstGeom>
                <a:solidFill>
                  <a:schemeClr val="accent5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EB8B474E-F19D-424D-A765-91177640CBDA}"/>
                    </a:ext>
                  </a:extLst>
                </p:cNvPr>
                <p:cNvSpPr/>
                <p:nvPr/>
              </p:nvSpPr>
              <p:spPr>
                <a:xfrm>
                  <a:off x="5620175" y="3948078"/>
                  <a:ext cx="269289" cy="266330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EB9D962A-4188-4B01-B8A7-FE03D7489A51}"/>
                    </a:ext>
                  </a:extLst>
                </p:cNvPr>
                <p:cNvCxnSpPr>
                  <a:cxnSpLocks/>
                  <a:stCxn id="94" idx="7"/>
                  <a:endCxn id="95" idx="3"/>
                </p:cNvCxnSpPr>
                <p:nvPr/>
              </p:nvCxnSpPr>
              <p:spPr>
                <a:xfrm flipV="1">
                  <a:off x="5464564" y="4175405"/>
                  <a:ext cx="195047" cy="319696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2E77C43C-C107-4F92-811D-8BECC6FF0FFC}"/>
                    </a:ext>
                  </a:extLst>
                </p:cNvPr>
                <p:cNvSpPr/>
                <p:nvPr/>
              </p:nvSpPr>
              <p:spPr>
                <a:xfrm>
                  <a:off x="6252211" y="3927692"/>
                  <a:ext cx="269289" cy="266330"/>
                </a:xfrm>
                <a:prstGeom prst="ellipse">
                  <a:avLst/>
                </a:prstGeom>
                <a:solidFill>
                  <a:schemeClr val="accent3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7DE871F6-A912-47EF-AA01-9735C46AEDC6}"/>
                    </a:ext>
                  </a:extLst>
                </p:cNvPr>
                <p:cNvCxnSpPr>
                  <a:cxnSpLocks/>
                  <a:stCxn id="95" idx="6"/>
                  <a:endCxn id="97" idx="2"/>
                </p:cNvCxnSpPr>
                <p:nvPr/>
              </p:nvCxnSpPr>
              <p:spPr>
                <a:xfrm flipV="1">
                  <a:off x="5889464" y="4060857"/>
                  <a:ext cx="362747" cy="20386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0C54053F-2C01-4195-93C3-BC030E05C23A}"/>
                    </a:ext>
                  </a:extLst>
                </p:cNvPr>
                <p:cNvCxnSpPr>
                  <a:cxnSpLocks/>
                  <a:stCxn id="89" idx="4"/>
                  <a:endCxn id="91" idx="0"/>
                </p:cNvCxnSpPr>
                <p:nvPr/>
              </p:nvCxnSpPr>
              <p:spPr>
                <a:xfrm>
                  <a:off x="6386856" y="2325949"/>
                  <a:ext cx="1" cy="936141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32303C8-E248-478D-840A-F60DBB1F5832}"/>
                </a:ext>
              </a:extLst>
            </p:cNvPr>
            <p:cNvSpPr txBox="1"/>
            <p:nvPr/>
          </p:nvSpPr>
          <p:spPr>
            <a:xfrm>
              <a:off x="4284433" y="5261289"/>
              <a:ext cx="218815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Automated Model Reduction Algorithm</a:t>
              </a:r>
              <a:endParaRPr lang="en-US" sz="1600" dirty="0"/>
            </a:p>
          </p:txBody>
        </p:sp>
      </p:grpSp>
      <p:pic>
        <p:nvPicPr>
          <p:cNvPr id="72" name="Graphic 71" descr="Line arrow Counter clockwise curve">
            <a:extLst>
              <a:ext uri="{FF2B5EF4-FFF2-40B4-BE49-F238E27FC236}">
                <a16:creationId xmlns:a16="http://schemas.microsoft.com/office/drawing/2014/main" id="{28D0EB60-2DFC-4BAE-8F16-1C8F58774E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8002932">
            <a:off x="7821639" y="4251204"/>
            <a:ext cx="1020562" cy="10205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5373C98-8D2A-446B-B6B6-EFCB9CF0D79F}"/>
                  </a:ext>
                </a:extLst>
              </p:cNvPr>
              <p:cNvSpPr txBox="1"/>
              <p:nvPr/>
            </p:nvSpPr>
            <p:spPr>
              <a:xfrm>
                <a:off x="9179864" y="3699408"/>
                <a:ext cx="2866157" cy="2143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dirty="0">
                    <a:latin typeface="Cavolini" panose="03000502040302020204" pitchFamily="66" charset="0"/>
                    <a:cs typeface="Cavolini" panose="03000502040302020204" pitchFamily="66" charset="0"/>
                  </a:rPr>
                  <a:t>Two-state reduced model:</a:t>
                </a:r>
              </a:p>
              <a:p>
                <a:pPr algn="ctr"/>
                <a:endParaRPr lang="en-US" b="0" dirty="0">
                  <a:latin typeface="Cavolini" panose="03000502040302020204" pitchFamily="66" charset="0"/>
                  <a:cs typeface="Cavolini" panose="03000502040302020204" pitchFamily="66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5373C98-8D2A-446B-B6B6-EFCB9CF0D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864" y="3699408"/>
                <a:ext cx="2866157" cy="2143664"/>
              </a:xfrm>
              <a:prstGeom prst="rect">
                <a:avLst/>
              </a:prstGeom>
              <a:blipFill>
                <a:blip r:embed="rId12"/>
                <a:stretch>
                  <a:fillRect t="-2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1" name="Picture 110">
            <a:extLst>
              <a:ext uri="{FF2B5EF4-FFF2-40B4-BE49-F238E27FC236}">
                <a16:creationId xmlns:a16="http://schemas.microsoft.com/office/drawing/2014/main" id="{C52945CD-F5CE-476E-BF5C-2EC838BB74B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07131" y="6060833"/>
            <a:ext cx="721737" cy="72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8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46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57392F-C7EA-4BC8-B43D-0C7BC1DD6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519" y="1296141"/>
            <a:ext cx="7968205" cy="5573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6BA498C-8B99-44BA-A611-75DEA458EDD4}"/>
              </a:ext>
            </a:extLst>
          </p:cNvPr>
          <p:cNvSpPr txBox="1">
            <a:spLocks/>
          </p:cNvSpPr>
          <p:nvPr/>
        </p:nvSpPr>
        <p:spPr>
          <a:xfrm>
            <a:off x="1524000" y="58230"/>
            <a:ext cx="9144000" cy="1116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rial Rounded MT Bold" panose="020F0704030504030204" pitchFamily="34" charset="0"/>
              </a:rPr>
              <a:t>Error metric</a:t>
            </a:r>
          </a:p>
        </p:txBody>
      </p:sp>
    </p:spTree>
    <p:extLst>
      <p:ext uri="{BB962C8B-B14F-4D97-AF65-F5344CB8AC3E}">
        <p14:creationId xmlns:p14="http://schemas.microsoft.com/office/powerpoint/2010/main" val="303416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929680-3E5C-4AA5-8104-58211F00A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442" y="1279919"/>
            <a:ext cx="8089115" cy="557808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5E657E9-2D14-492C-9E17-43185D837D6F}"/>
              </a:ext>
            </a:extLst>
          </p:cNvPr>
          <p:cNvSpPr txBox="1">
            <a:spLocks/>
          </p:cNvSpPr>
          <p:nvPr/>
        </p:nvSpPr>
        <p:spPr>
          <a:xfrm>
            <a:off x="1524000" y="58230"/>
            <a:ext cx="9144000" cy="1116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rial Rounded MT Bold" panose="020F0704030504030204" pitchFamily="34" charset="0"/>
              </a:rPr>
              <a:t>Robustness metric</a:t>
            </a:r>
          </a:p>
        </p:txBody>
      </p:sp>
    </p:spTree>
    <p:extLst>
      <p:ext uri="{BB962C8B-B14F-4D97-AF65-F5344CB8AC3E}">
        <p14:creationId xmlns:p14="http://schemas.microsoft.com/office/powerpoint/2010/main" val="18213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2A3E84-632B-440B-898C-9D08CEFAB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112" y="1296140"/>
            <a:ext cx="7994058" cy="555298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10C7EE8-22F1-4746-A89D-F8E912C22AD1}"/>
              </a:ext>
            </a:extLst>
          </p:cNvPr>
          <p:cNvSpPr txBox="1">
            <a:spLocks/>
          </p:cNvSpPr>
          <p:nvPr/>
        </p:nvSpPr>
        <p:spPr>
          <a:xfrm>
            <a:off x="1524000" y="58230"/>
            <a:ext cx="9144000" cy="1116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rial Rounded MT Bold" panose="020F0704030504030204" pitchFamily="34" charset="0"/>
              </a:rPr>
              <a:t>Input-Output mapping metric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000C67-02AB-4D77-B165-0AAF3B775573}"/>
              </a:ext>
            </a:extLst>
          </p:cNvPr>
          <p:cNvSpPr/>
          <p:nvPr/>
        </p:nvSpPr>
        <p:spPr>
          <a:xfrm>
            <a:off x="6782540" y="4873841"/>
            <a:ext cx="2556769" cy="221942"/>
          </a:xfrm>
          <a:prstGeom prst="rect">
            <a:avLst/>
          </a:prstGeom>
          <a:solidFill>
            <a:schemeClr val="accent2">
              <a:lumMod val="60000"/>
              <a:lumOff val="4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1DB9DB-79DB-4691-91CB-F8975437815E}"/>
              </a:ext>
            </a:extLst>
          </p:cNvPr>
          <p:cNvSpPr/>
          <p:nvPr/>
        </p:nvSpPr>
        <p:spPr>
          <a:xfrm>
            <a:off x="6782540" y="5563339"/>
            <a:ext cx="3036163" cy="221942"/>
          </a:xfrm>
          <a:prstGeom prst="rect">
            <a:avLst/>
          </a:prstGeom>
          <a:solidFill>
            <a:schemeClr val="accent2">
              <a:lumMod val="60000"/>
              <a:lumOff val="4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8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close up of a necklace&#10;&#10;Description automatically generated">
            <a:extLst>
              <a:ext uri="{FF2B5EF4-FFF2-40B4-BE49-F238E27FC236}">
                <a16:creationId xmlns:a16="http://schemas.microsoft.com/office/drawing/2014/main" id="{8791AB81-FC08-4D7D-A4B5-D062F00DC3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867" b="36056"/>
          <a:stretch/>
        </p:blipFill>
        <p:spPr>
          <a:xfrm>
            <a:off x="721512" y="5752843"/>
            <a:ext cx="2333248" cy="6722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D1369CD-3A0E-488E-9B29-CEC2CDB889F2}"/>
              </a:ext>
            </a:extLst>
          </p:cNvPr>
          <p:cNvGrpSpPr/>
          <p:nvPr/>
        </p:nvGrpSpPr>
        <p:grpSpPr>
          <a:xfrm>
            <a:off x="9242653" y="6188177"/>
            <a:ext cx="885825" cy="640433"/>
            <a:chOff x="9331126" y="5735538"/>
            <a:chExt cx="885825" cy="640433"/>
          </a:xfrm>
        </p:grpSpPr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9F9CE53A-F2E5-4316-B2A0-522933582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1200" y="5735538"/>
              <a:ext cx="345678" cy="34567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C0E9C1E-091B-488D-B23B-90752F77D36F}"/>
                </a:ext>
              </a:extLst>
            </p:cNvPr>
            <p:cNvSpPr txBox="1"/>
            <p:nvPr/>
          </p:nvSpPr>
          <p:spPr>
            <a:xfrm>
              <a:off x="9331126" y="6098972"/>
              <a:ext cx="885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Bahnschrift SemiLight" panose="020B0502040204020203" pitchFamily="34" charset="0"/>
                </a:rPr>
                <a:t>GitHub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2B9AC9-9F6C-4A03-A739-B2180B9A875B}"/>
              </a:ext>
            </a:extLst>
          </p:cNvPr>
          <p:cNvGrpSpPr/>
          <p:nvPr/>
        </p:nvGrpSpPr>
        <p:grpSpPr>
          <a:xfrm>
            <a:off x="9477649" y="5693895"/>
            <a:ext cx="2380701" cy="381103"/>
            <a:chOff x="9477649" y="5693895"/>
            <a:chExt cx="2380701" cy="3811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65087C25-156A-47A0-B35F-6F1C5FC4B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7649" y="5693895"/>
              <a:ext cx="381103" cy="38110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3DFC44-3B48-432F-8B91-8AB2E04DDA43}"/>
                </a:ext>
              </a:extLst>
            </p:cNvPr>
            <p:cNvSpPr txBox="1"/>
            <p:nvPr/>
          </p:nvSpPr>
          <p:spPr>
            <a:xfrm>
              <a:off x="9983915" y="5703974"/>
              <a:ext cx="1874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volini" panose="03000502040302020204" pitchFamily="66" charset="0"/>
                  <a:cs typeface="Cavolini" panose="03000502040302020204" pitchFamily="66" charset="0"/>
                </a:rPr>
                <a:t>@ayush9pandey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38E6A25-D297-4565-8AE9-47CC8EDDBBBF}"/>
              </a:ext>
            </a:extLst>
          </p:cNvPr>
          <p:cNvSpPr txBox="1"/>
          <p:nvPr/>
        </p:nvSpPr>
        <p:spPr>
          <a:xfrm>
            <a:off x="106532" y="6458600"/>
            <a:ext cx="1040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5/5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04B21E-3305-4BF0-868C-51A49E0CA4DF}"/>
              </a:ext>
            </a:extLst>
          </p:cNvPr>
          <p:cNvGrpSpPr/>
          <p:nvPr/>
        </p:nvGrpSpPr>
        <p:grpSpPr>
          <a:xfrm>
            <a:off x="3468633" y="5564349"/>
            <a:ext cx="5254734" cy="1021298"/>
            <a:chOff x="2978045" y="5760256"/>
            <a:chExt cx="5254734" cy="1021298"/>
          </a:xfrm>
        </p:grpSpPr>
        <p:pic>
          <p:nvPicPr>
            <p:cNvPr id="8" name="Picture 7" descr="A close up of a sign&#10;&#10;Description automatically generated">
              <a:extLst>
                <a:ext uri="{FF2B5EF4-FFF2-40B4-BE49-F238E27FC236}">
                  <a16:creationId xmlns:a16="http://schemas.microsoft.com/office/drawing/2014/main" id="{918FCCA6-B9AD-4575-AF48-B5BEEFA736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4" t="12502" r="15117" b="6970"/>
            <a:stretch/>
          </p:blipFill>
          <p:spPr>
            <a:xfrm>
              <a:off x="5236564" y="5873385"/>
              <a:ext cx="1586215" cy="886015"/>
            </a:xfrm>
            <a:prstGeom prst="rect">
              <a:avLst/>
            </a:prstGeom>
          </p:spPr>
        </p:pic>
        <p:pic>
          <p:nvPicPr>
            <p:cNvPr id="10" name="Picture 9" descr="A picture containing transport, wheel&#10;&#10;Description automatically generated">
              <a:extLst>
                <a:ext uri="{FF2B5EF4-FFF2-40B4-BE49-F238E27FC236}">
                  <a16:creationId xmlns:a16="http://schemas.microsoft.com/office/drawing/2014/main" id="{EE7CA808-6DEB-4E21-82EC-70F80C2C3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6791" y="5760256"/>
              <a:ext cx="1015988" cy="1021298"/>
            </a:xfrm>
            <a:prstGeom prst="rect">
              <a:avLst/>
            </a:prstGeom>
          </p:spPr>
        </p:pic>
        <p:pic>
          <p:nvPicPr>
            <p:cNvPr id="13" name="Picture 1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7692205-DEF7-4F9F-AE3F-552979CCE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8045" y="5827898"/>
              <a:ext cx="2063561" cy="886014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29DBFD1-76E7-4170-8DFE-E25A590D95AF}"/>
              </a:ext>
            </a:extLst>
          </p:cNvPr>
          <p:cNvGrpSpPr/>
          <p:nvPr/>
        </p:nvGrpSpPr>
        <p:grpSpPr>
          <a:xfrm>
            <a:off x="9452406" y="5020959"/>
            <a:ext cx="2451120" cy="375023"/>
            <a:chOff x="9365272" y="3966210"/>
            <a:chExt cx="2451120" cy="37502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0076F8-AB68-4246-8178-A649D95D8C8D}"/>
                </a:ext>
              </a:extLst>
            </p:cNvPr>
            <p:cNvSpPr txBox="1"/>
            <p:nvPr/>
          </p:nvSpPr>
          <p:spPr>
            <a:xfrm>
              <a:off x="9941957" y="3966210"/>
              <a:ext cx="1874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volini" panose="03000502040302020204" pitchFamily="66" charset="0"/>
                  <a:cs typeface="Cavolini" panose="03000502040302020204" pitchFamily="66" charset="0"/>
                </a:rPr>
                <a:t>Poster #14</a:t>
              </a:r>
            </a:p>
          </p:txBody>
        </p:sp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3FD7A4B9-1ECA-4892-B8CD-A8C87B868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272" y="3995555"/>
              <a:ext cx="423991" cy="345678"/>
            </a:xfrm>
            <a:prstGeom prst="rect">
              <a:avLst/>
            </a:prstGeom>
          </p:spPr>
        </p:pic>
      </p:grpSp>
      <p:pic>
        <p:nvPicPr>
          <p:cNvPr id="23" name="Picture 22" descr="A close up of a sign&#10;&#10;Description automatically generated">
            <a:extLst>
              <a:ext uri="{FF2B5EF4-FFF2-40B4-BE49-F238E27FC236}">
                <a16:creationId xmlns:a16="http://schemas.microsoft.com/office/drawing/2014/main" id="{79C07020-15CB-46C3-9E76-516CAB94B7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609" y="1844149"/>
            <a:ext cx="2203600" cy="287889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0ADBD78-878A-4CE7-BE74-D14EAB3F19D1}"/>
              </a:ext>
            </a:extLst>
          </p:cNvPr>
          <p:cNvSpPr txBox="1"/>
          <p:nvPr/>
        </p:nvSpPr>
        <p:spPr>
          <a:xfrm>
            <a:off x="9303838" y="688519"/>
            <a:ext cx="2370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volini" panose="03000502040302020204" pitchFamily="66" charset="0"/>
                <a:cs typeface="Cavolini" panose="03000502040302020204" pitchFamily="66" charset="0"/>
              </a:rPr>
              <a:t>For detailed proofs, methods, and more examples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5EAE3311-7765-42A1-B0B3-E1EB247CFBA1}"/>
              </a:ext>
            </a:extLst>
          </p:cNvPr>
          <p:cNvSpPr txBox="1">
            <a:spLocks/>
          </p:cNvSpPr>
          <p:nvPr/>
        </p:nvSpPr>
        <p:spPr>
          <a:xfrm>
            <a:off x="-225985" y="363215"/>
            <a:ext cx="9144000" cy="11160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 Rounded MT Bold" panose="020F0704030504030204" pitchFamily="34" charset="0"/>
              </a:rPr>
              <a:t>Auto-Reduce</a:t>
            </a:r>
            <a:br>
              <a:rPr lang="en-US" sz="3200" dirty="0">
                <a:latin typeface="Arial Rounded MT Bold" panose="020F0704030504030204" pitchFamily="34" charset="0"/>
              </a:rPr>
            </a:br>
            <a:br>
              <a:rPr lang="en-US" sz="1800" dirty="0">
                <a:latin typeface="Arial Rounded MT Bold" panose="020F0704030504030204" pitchFamily="34" charset="0"/>
              </a:rPr>
            </a:br>
            <a:r>
              <a:rPr lang="en-US" sz="2200" dirty="0">
                <a:latin typeface="Arial Rounded MT Bold" panose="020F0704030504030204" pitchFamily="34" charset="0"/>
              </a:rPr>
              <a:t>An Automated Model Reduction Tool For Biological Circuits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695458-610C-441A-8D3C-049B076779A4}"/>
              </a:ext>
            </a:extLst>
          </p:cNvPr>
          <p:cNvSpPr txBox="1"/>
          <p:nvPr/>
        </p:nvSpPr>
        <p:spPr>
          <a:xfrm>
            <a:off x="292726" y="3234225"/>
            <a:ext cx="1544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volini" panose="03000502040302020204" pitchFamily="66" charset="0"/>
                <a:cs typeface="Cavolini" panose="03000502040302020204" pitchFamily="66" charset="0"/>
              </a:rPr>
              <a:t>Detailed full model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D26603-1326-4715-ADFC-39A612C7EF26}"/>
              </a:ext>
            </a:extLst>
          </p:cNvPr>
          <p:cNvGrpSpPr/>
          <p:nvPr/>
        </p:nvGrpSpPr>
        <p:grpSpPr>
          <a:xfrm>
            <a:off x="1790360" y="2299442"/>
            <a:ext cx="6287473" cy="3106784"/>
            <a:chOff x="494220" y="2299442"/>
            <a:chExt cx="6287473" cy="3106784"/>
          </a:xfrm>
        </p:grpSpPr>
        <p:pic>
          <p:nvPicPr>
            <p:cNvPr id="58" name="Graphic 57" descr="Tag">
              <a:extLst>
                <a:ext uri="{FF2B5EF4-FFF2-40B4-BE49-F238E27FC236}">
                  <a16:creationId xmlns:a16="http://schemas.microsoft.com/office/drawing/2014/main" id="{3985886B-622B-4A67-AC6B-DE92C0EAD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607661">
              <a:off x="2694523" y="4721699"/>
              <a:ext cx="684527" cy="684527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5B611CD-0C57-4D7C-9D40-917461D968FE}"/>
                </a:ext>
              </a:extLst>
            </p:cNvPr>
            <p:cNvGrpSpPr/>
            <p:nvPr/>
          </p:nvGrpSpPr>
          <p:grpSpPr>
            <a:xfrm>
              <a:off x="494220" y="2299442"/>
              <a:ext cx="5002372" cy="2981516"/>
              <a:chOff x="494220" y="2299442"/>
              <a:chExt cx="5002372" cy="2981516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BA87C03-83B6-4E09-89E6-05A85EF27339}"/>
                  </a:ext>
                </a:extLst>
              </p:cNvPr>
              <p:cNvSpPr/>
              <p:nvPr/>
            </p:nvSpPr>
            <p:spPr>
              <a:xfrm rot="5400000">
                <a:off x="1824984" y="1822173"/>
                <a:ext cx="2423604" cy="3378142"/>
              </a:xfrm>
              <a:prstGeom prst="ellipse">
                <a:avLst/>
              </a:prstGeom>
              <a:solidFill>
                <a:schemeClr val="bg2">
                  <a:lumMod val="75000"/>
                  <a:alpha val="42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C2040AA0-CDA1-4B98-BDAF-362D6E99BB26}"/>
                  </a:ext>
                </a:extLst>
              </p:cNvPr>
              <p:cNvGrpSpPr/>
              <p:nvPr/>
            </p:nvGrpSpPr>
            <p:grpSpPr>
              <a:xfrm rot="5400000">
                <a:off x="2547980" y="2247502"/>
                <a:ext cx="1158279" cy="2437790"/>
                <a:chOff x="5234711" y="2059619"/>
                <a:chExt cx="1286790" cy="2662809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6791C8EB-057D-475C-AF32-00F52014E7D1}"/>
                    </a:ext>
                  </a:extLst>
                </p:cNvPr>
                <p:cNvSpPr/>
                <p:nvPr/>
              </p:nvSpPr>
              <p:spPr>
                <a:xfrm>
                  <a:off x="6252211" y="2059619"/>
                  <a:ext cx="269289" cy="266330"/>
                </a:xfrm>
                <a:prstGeom prst="ellipse">
                  <a:avLst/>
                </a:prstGeom>
                <a:solidFill>
                  <a:schemeClr val="accent5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B99BA6D2-E1C9-4B89-B1B2-DBFF5EAD6887}"/>
                    </a:ext>
                  </a:extLst>
                </p:cNvPr>
                <p:cNvSpPr/>
                <p:nvPr/>
              </p:nvSpPr>
              <p:spPr>
                <a:xfrm>
                  <a:off x="5277394" y="3262090"/>
                  <a:ext cx="269289" cy="266330"/>
                </a:xfrm>
                <a:prstGeom prst="ellipse">
                  <a:avLst/>
                </a:prstGeom>
                <a:solidFill>
                  <a:schemeClr val="accent5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AAA477AE-2B4C-4E15-B94D-866233F4BEED}"/>
                    </a:ext>
                  </a:extLst>
                </p:cNvPr>
                <p:cNvSpPr/>
                <p:nvPr/>
              </p:nvSpPr>
              <p:spPr>
                <a:xfrm>
                  <a:off x="6252212" y="3262090"/>
                  <a:ext cx="269289" cy="266330"/>
                </a:xfrm>
                <a:prstGeom prst="ellipse">
                  <a:avLst/>
                </a:prstGeom>
                <a:solidFill>
                  <a:schemeClr val="accent3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500C95A8-A856-487A-82ED-D343B1C1F1C9}"/>
                    </a:ext>
                  </a:extLst>
                </p:cNvPr>
                <p:cNvCxnSpPr>
                  <a:cxnSpLocks/>
                  <a:stCxn id="43" idx="6"/>
                  <a:endCxn id="44" idx="2"/>
                </p:cNvCxnSpPr>
                <p:nvPr/>
              </p:nvCxnSpPr>
              <p:spPr>
                <a:xfrm>
                  <a:off x="5546683" y="3395255"/>
                  <a:ext cx="705529" cy="0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E1854B6F-DC61-4EDE-AACD-24D8463BC76D}"/>
                    </a:ext>
                  </a:extLst>
                </p:cNvPr>
                <p:cNvCxnSpPr>
                  <a:cxnSpLocks/>
                  <a:stCxn id="43" idx="4"/>
                  <a:endCxn id="48" idx="1"/>
                </p:cNvCxnSpPr>
                <p:nvPr/>
              </p:nvCxnSpPr>
              <p:spPr>
                <a:xfrm>
                  <a:off x="5412039" y="3528420"/>
                  <a:ext cx="247572" cy="458661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60B3BCE5-1B52-4454-984B-72FE25EB4D8A}"/>
                    </a:ext>
                  </a:extLst>
                </p:cNvPr>
                <p:cNvSpPr/>
                <p:nvPr/>
              </p:nvSpPr>
              <p:spPr>
                <a:xfrm>
                  <a:off x="5234711" y="4456098"/>
                  <a:ext cx="269289" cy="266330"/>
                </a:xfrm>
                <a:prstGeom prst="ellipse">
                  <a:avLst/>
                </a:prstGeom>
                <a:solidFill>
                  <a:schemeClr val="accent5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A734ED3E-4C95-4E0B-A3CF-EC1784AD1658}"/>
                    </a:ext>
                  </a:extLst>
                </p:cNvPr>
                <p:cNvSpPr/>
                <p:nvPr/>
              </p:nvSpPr>
              <p:spPr>
                <a:xfrm>
                  <a:off x="5620175" y="3948078"/>
                  <a:ext cx="269289" cy="266330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C849E2C8-40FD-4D18-86B7-8ABA6739135A}"/>
                    </a:ext>
                  </a:extLst>
                </p:cNvPr>
                <p:cNvCxnSpPr>
                  <a:cxnSpLocks/>
                  <a:stCxn id="47" idx="7"/>
                  <a:endCxn id="48" idx="3"/>
                </p:cNvCxnSpPr>
                <p:nvPr/>
              </p:nvCxnSpPr>
              <p:spPr>
                <a:xfrm flipV="1">
                  <a:off x="5464564" y="4175405"/>
                  <a:ext cx="195047" cy="319696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C5877181-AB32-4276-9CFA-B39EB5E00AFF}"/>
                    </a:ext>
                  </a:extLst>
                </p:cNvPr>
                <p:cNvSpPr/>
                <p:nvPr/>
              </p:nvSpPr>
              <p:spPr>
                <a:xfrm>
                  <a:off x="6252211" y="3927692"/>
                  <a:ext cx="269289" cy="266330"/>
                </a:xfrm>
                <a:prstGeom prst="ellipse">
                  <a:avLst/>
                </a:prstGeom>
                <a:solidFill>
                  <a:schemeClr val="accent3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EC12237F-1DE7-46DE-9A37-64EC26B332F7}"/>
                    </a:ext>
                  </a:extLst>
                </p:cNvPr>
                <p:cNvCxnSpPr>
                  <a:cxnSpLocks/>
                  <a:stCxn id="48" idx="6"/>
                  <a:endCxn id="50" idx="2"/>
                </p:cNvCxnSpPr>
                <p:nvPr/>
              </p:nvCxnSpPr>
              <p:spPr>
                <a:xfrm flipV="1">
                  <a:off x="5889464" y="4060857"/>
                  <a:ext cx="362747" cy="20386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35D62EF3-E78E-4A4E-A554-B86AD8E7F3F6}"/>
                    </a:ext>
                  </a:extLst>
                </p:cNvPr>
                <p:cNvCxnSpPr>
                  <a:cxnSpLocks/>
                  <a:stCxn id="42" idx="4"/>
                  <a:endCxn id="44" idx="0"/>
                </p:cNvCxnSpPr>
                <p:nvPr/>
              </p:nvCxnSpPr>
              <p:spPr>
                <a:xfrm>
                  <a:off x="6386856" y="2325949"/>
                  <a:ext cx="1" cy="936141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3" name="Graphic 52" descr="Tag">
                <a:extLst>
                  <a:ext uri="{FF2B5EF4-FFF2-40B4-BE49-F238E27FC236}">
                    <a16:creationId xmlns:a16="http://schemas.microsoft.com/office/drawing/2014/main" id="{FC39F96F-2D43-48E7-865C-30BDF23EFB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2565785">
                <a:off x="1918369" y="4596430"/>
                <a:ext cx="684527" cy="684527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73BF5DC-FE9F-402D-B541-1ECD111457A5}"/>
                  </a:ext>
                </a:extLst>
              </p:cNvPr>
              <p:cNvSpPr txBox="1"/>
              <p:nvPr/>
            </p:nvSpPr>
            <p:spPr>
              <a:xfrm>
                <a:off x="1962473" y="4108418"/>
                <a:ext cx="21881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>
                    <a:latin typeface="Cavolini" panose="03000502040302020204" pitchFamily="66" charset="0"/>
                    <a:cs typeface="Cavolini" panose="03000502040302020204" pitchFamily="66" charset="0"/>
                  </a:rPr>
                  <a:t>Automated Model Reduction Algorithm</a:t>
                </a:r>
                <a:endParaRPr lang="en-US" sz="1600" dirty="0"/>
              </a:p>
            </p:txBody>
          </p:sp>
          <p:pic>
            <p:nvPicPr>
              <p:cNvPr id="57" name="Graphic 56" descr="Arrow Slight curve">
                <a:extLst>
                  <a:ext uri="{FF2B5EF4-FFF2-40B4-BE49-F238E27FC236}">
                    <a16:creationId xmlns:a16="http://schemas.microsoft.com/office/drawing/2014/main" id="{4BEE07D3-81DE-4E1D-886E-8787C320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94220" y="3094155"/>
                <a:ext cx="733240" cy="775383"/>
              </a:xfrm>
              <a:prstGeom prst="rect">
                <a:avLst/>
              </a:prstGeom>
            </p:spPr>
          </p:pic>
          <p:pic>
            <p:nvPicPr>
              <p:cNvPr id="59" name="Graphic 58" descr="Tag">
                <a:extLst>
                  <a:ext uri="{FF2B5EF4-FFF2-40B4-BE49-F238E27FC236}">
                    <a16:creationId xmlns:a16="http://schemas.microsoft.com/office/drawing/2014/main" id="{F3A43C5C-3E86-4C0A-ACE0-DB417290BD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2645444">
                <a:off x="3401508" y="4596431"/>
                <a:ext cx="684527" cy="684527"/>
              </a:xfrm>
              <a:prstGeom prst="rect">
                <a:avLst/>
              </a:prstGeom>
            </p:spPr>
          </p:pic>
          <p:pic>
            <p:nvPicPr>
              <p:cNvPr id="60" name="Graphic 59" descr="Arrow Slight curve">
                <a:extLst>
                  <a:ext uri="{FF2B5EF4-FFF2-40B4-BE49-F238E27FC236}">
                    <a16:creationId xmlns:a16="http://schemas.microsoft.com/office/drawing/2014/main" id="{44578332-2FBE-45F4-94E5-E96285DFB4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763352" y="3154882"/>
                <a:ext cx="733240" cy="775383"/>
              </a:xfrm>
              <a:prstGeom prst="rect">
                <a:avLst/>
              </a:prstGeom>
            </p:spPr>
          </p:pic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D1C0C17-58DE-4AAA-BAF4-B9161F69E697}"/>
                </a:ext>
              </a:extLst>
            </p:cNvPr>
            <p:cNvSpPr txBox="1"/>
            <p:nvPr/>
          </p:nvSpPr>
          <p:spPr>
            <a:xfrm>
              <a:off x="5236974" y="3280980"/>
              <a:ext cx="15447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volini" panose="03000502040302020204" pitchFamily="66" charset="0"/>
                  <a:cs typeface="Cavolini" panose="03000502040302020204" pitchFamily="66" charset="0"/>
                </a:rPr>
                <a:t>Reduced models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5B3C983-7A36-49E7-AE4D-455B0284F138}"/>
                </a:ext>
              </a:extLst>
            </p:cNvPr>
            <p:cNvSpPr txBox="1"/>
            <p:nvPr/>
          </p:nvSpPr>
          <p:spPr>
            <a:xfrm>
              <a:off x="3705044" y="4707602"/>
              <a:ext cx="1827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volini" panose="03000502040302020204" pitchFamily="66" charset="0"/>
                  <a:cs typeface="Cavolini" panose="03000502040302020204" pitchFamily="66" charset="0"/>
                </a:rPr>
                <a:t>Comparison metrics</a:t>
              </a:r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6C4E3A84-108D-428B-9803-2062A398FF8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07131" y="6060833"/>
            <a:ext cx="721737" cy="72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6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2478</TotalTime>
  <Words>291</Words>
  <Application>Microsoft Office PowerPoint</Application>
  <PresentationFormat>Widescreen</PresentationFormat>
  <Paragraphs>113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Rounded MT Bold</vt:lpstr>
      <vt:lpstr>Bahnschrift SemiLight</vt:lpstr>
      <vt:lpstr>Calibri</vt:lpstr>
      <vt:lpstr>Calibri Light</vt:lpstr>
      <vt:lpstr>Cambria Math</vt:lpstr>
      <vt:lpstr>Cavolini</vt:lpstr>
      <vt:lpstr>Courier New</vt:lpstr>
      <vt:lpstr>Office Theme</vt:lpstr>
      <vt:lpstr>Auto-Reduce  An Automated Model Reduction Tool For Biological Circuits</vt:lpstr>
      <vt:lpstr> </vt:lpstr>
      <vt:lpstr>The Algorithm</vt:lpstr>
      <vt:lpstr>Gene expression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Auto-Reduce :</dc:title>
  <dc:creator>Ayush Pandey</dc:creator>
  <cp:lastModifiedBy>Ayush Pandey</cp:lastModifiedBy>
  <cp:revision>54</cp:revision>
  <dcterms:created xsi:type="dcterms:W3CDTF">2020-02-20T01:34:38Z</dcterms:created>
  <dcterms:modified xsi:type="dcterms:W3CDTF">2020-02-21T19:00:50Z</dcterms:modified>
</cp:coreProperties>
</file>