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9"/>
  </p:notesMasterIdLst>
  <p:sldIdLst>
    <p:sldId id="256" r:id="rId2"/>
    <p:sldId id="294" r:id="rId3"/>
    <p:sldId id="295" r:id="rId4"/>
    <p:sldId id="320" r:id="rId5"/>
    <p:sldId id="302" r:id="rId6"/>
    <p:sldId id="300" r:id="rId7"/>
    <p:sldId id="306" r:id="rId8"/>
    <p:sldId id="258" r:id="rId9"/>
    <p:sldId id="259" r:id="rId10"/>
    <p:sldId id="260" r:id="rId11"/>
    <p:sldId id="309" r:id="rId12"/>
    <p:sldId id="311" r:id="rId13"/>
    <p:sldId id="268" r:id="rId14"/>
    <p:sldId id="269" r:id="rId15"/>
    <p:sldId id="270" r:id="rId16"/>
    <p:sldId id="271" r:id="rId17"/>
    <p:sldId id="313" r:id="rId18"/>
    <p:sldId id="273" r:id="rId19"/>
    <p:sldId id="274" r:id="rId20"/>
    <p:sldId id="280" r:id="rId21"/>
    <p:sldId id="314" r:id="rId22"/>
    <p:sldId id="317" r:id="rId23"/>
    <p:sldId id="321" r:id="rId24"/>
    <p:sldId id="315" r:id="rId25"/>
    <p:sldId id="316" r:id="rId26"/>
    <p:sldId id="308" r:id="rId27"/>
    <p:sldId id="282" r:id="rId28"/>
    <p:sldId id="281" r:id="rId29"/>
    <p:sldId id="283" r:id="rId30"/>
    <p:sldId id="318" r:id="rId31"/>
    <p:sldId id="297" r:id="rId32"/>
    <p:sldId id="298" r:id="rId33"/>
    <p:sldId id="284" r:id="rId34"/>
    <p:sldId id="285" r:id="rId35"/>
    <p:sldId id="287" r:id="rId36"/>
    <p:sldId id="288" r:id="rId37"/>
    <p:sldId id="319" r:id="rId38"/>
    <p:sldId id="290" r:id="rId39"/>
    <p:sldId id="323" r:id="rId40"/>
    <p:sldId id="292" r:id="rId41"/>
    <p:sldId id="293" r:id="rId42"/>
    <p:sldId id="257" r:id="rId43"/>
    <p:sldId id="301" r:id="rId44"/>
    <p:sldId id="304" r:id="rId45"/>
    <p:sldId id="272" r:id="rId46"/>
    <p:sldId id="286" r:id="rId47"/>
    <p:sldId id="322" r:id="rId48"/>
  </p:sldIdLst>
  <p:sldSz cx="9144000" cy="5143500" type="screen16x9"/>
  <p:notesSz cx="6858000" cy="9144000"/>
  <p:embeddedFontLst>
    <p:embeddedFont>
      <p:font typeface="Calibri" panose="020F0502020204030204" pitchFamily="34" charset="0"/>
      <p:regular r:id="rId50"/>
      <p:bold r:id="rId51"/>
      <p:italic r:id="rId52"/>
      <p:boldItalic r:id="rId53"/>
    </p:embeddedFont>
    <p:embeddedFont>
      <p:font typeface="Economica" panose="020B0604020202020204" charset="0"/>
      <p:regular r:id="rId54"/>
      <p:bold r:id="rId55"/>
      <p:italic r:id="rId56"/>
      <p:boldItalic r:id="rId57"/>
    </p:embeddedFont>
    <p:embeddedFont>
      <p:font typeface="Open Sans"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47535DF0-0090-4D3D-8D35-3F399CEEC394}">
          <p14:sldIdLst>
            <p14:sldId id="256"/>
            <p14:sldId id="294"/>
            <p14:sldId id="295"/>
            <p14:sldId id="320"/>
            <p14:sldId id="302"/>
            <p14:sldId id="300"/>
            <p14:sldId id="306"/>
            <p14:sldId id="258"/>
            <p14:sldId id="259"/>
            <p14:sldId id="260"/>
            <p14:sldId id="309"/>
            <p14:sldId id="311"/>
            <p14:sldId id="268"/>
            <p14:sldId id="269"/>
            <p14:sldId id="270"/>
            <p14:sldId id="271"/>
            <p14:sldId id="313"/>
            <p14:sldId id="273"/>
            <p14:sldId id="274"/>
            <p14:sldId id="280"/>
            <p14:sldId id="314"/>
            <p14:sldId id="317"/>
            <p14:sldId id="321"/>
            <p14:sldId id="315"/>
            <p14:sldId id="316"/>
            <p14:sldId id="308"/>
            <p14:sldId id="282"/>
            <p14:sldId id="281"/>
            <p14:sldId id="283"/>
            <p14:sldId id="318"/>
            <p14:sldId id="297"/>
            <p14:sldId id="298"/>
            <p14:sldId id="284"/>
            <p14:sldId id="285"/>
            <p14:sldId id="287"/>
            <p14:sldId id="288"/>
            <p14:sldId id="319"/>
            <p14:sldId id="290"/>
            <p14:sldId id="323"/>
            <p14:sldId id="292"/>
            <p14:sldId id="293"/>
            <p14:sldId id="257"/>
            <p14:sldId id="301"/>
            <p14:sldId id="304"/>
            <p14:sldId id="272"/>
            <p14:sldId id="286"/>
            <p14:sldId id="32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BCB308-A54F-483C-BED4-310C9DFC583D}">
  <a:tblStyle styleId="{90BCB308-A54F-483C-BED4-310C9DFC58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43" autoAdjust="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030f1320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030f1320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030f1320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030f1320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030f1320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4030f1320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Since we are working on the IPTG transport experiment in the lab, so, we can get data for this module in our lab. </a:t>
            </a:r>
          </a:p>
        </p:txBody>
      </p:sp>
    </p:spTree>
    <p:extLst>
      <p:ext uri="{BB962C8B-B14F-4D97-AF65-F5344CB8AC3E}">
        <p14:creationId xmlns:p14="http://schemas.microsoft.com/office/powerpoint/2010/main" val="1264664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030f132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030f132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030f13202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030f13202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030f1320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030f1320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Add updated results (and graphically better plots) from </a:t>
            </a:r>
            <a:r>
              <a:rPr lang="en-US" dirty="0" err="1"/>
              <a:t>subsbml</a:t>
            </a:r>
            <a:r>
              <a:rPr lang="en-US" dirty="0"/>
              <a:t> code here.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ec13ce91b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3ec13ce91b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ec13ce91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ec13ce91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401871d5b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401871d5b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Describe briefly how subsystem framework helps in modeling</a:t>
            </a:r>
          </a:p>
        </p:txBody>
      </p:sp>
    </p:spTree>
    <p:extLst>
      <p:ext uri="{BB962C8B-B14F-4D97-AF65-F5344CB8AC3E}">
        <p14:creationId xmlns:p14="http://schemas.microsoft.com/office/powerpoint/2010/main" val="2033084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01871d5b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01871d5b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401871d5b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401871d5b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636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401871d5b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401871d5b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01871d5b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01871d5b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dirty="0"/>
              <a:t>System must be characterized and identified. Controller must be designed, multiple loops, multiple time scales, in biological systems feedback and interactions are not as tractable.Modern aviation is autonomous but biological systems need a controlled and precise growth inorder to get desired results</a:t>
            </a:r>
            <a:endParaRPr dirty="0"/>
          </a:p>
          <a:p>
            <a:pPr marL="457200" lvl="0" indent="-298450" algn="l" rtl="0">
              <a:spcBef>
                <a:spcPts val="0"/>
              </a:spcBef>
              <a:spcAft>
                <a:spcPts val="0"/>
              </a:spcAft>
              <a:buSzPts val="1100"/>
              <a:buAutoNum type="arabicPeriod"/>
            </a:pPr>
            <a:r>
              <a:rPr lang="en" dirty="0"/>
              <a:t>Traditionally engineered systems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Limitations at all stages - </a:t>
            </a:r>
            <a:endParaRPr dirty="0"/>
          </a:p>
          <a:p>
            <a:pPr marL="457200" lvl="0" indent="-298450" algn="l" rtl="0">
              <a:spcBef>
                <a:spcPts val="0"/>
              </a:spcBef>
              <a:spcAft>
                <a:spcPts val="0"/>
              </a:spcAft>
              <a:buSzPts val="1100"/>
              <a:buAutoNum type="arabicPeriod"/>
            </a:pPr>
            <a:r>
              <a:rPr lang="en" dirty="0"/>
              <a:t>No real-time measurement</a:t>
            </a:r>
            <a:endParaRPr dirty="0"/>
          </a:p>
          <a:p>
            <a:pPr marL="457200" lvl="0" indent="-298450" algn="l" rtl="0">
              <a:spcBef>
                <a:spcPts val="0"/>
              </a:spcBef>
              <a:spcAft>
                <a:spcPts val="0"/>
              </a:spcAft>
              <a:buSzPts val="1100"/>
              <a:buAutoNum type="arabicPeriod"/>
            </a:pPr>
            <a:r>
              <a:rPr lang="en" dirty="0"/>
              <a:t>Resource competition</a:t>
            </a:r>
            <a:endParaRPr dirty="0"/>
          </a:p>
          <a:p>
            <a:pPr marL="457200" lvl="0" indent="-298450" algn="l" rtl="0">
              <a:spcBef>
                <a:spcPts val="0"/>
              </a:spcBef>
              <a:spcAft>
                <a:spcPts val="0"/>
              </a:spcAft>
              <a:buSzPts val="1100"/>
              <a:buAutoNum type="arabicPeriod"/>
            </a:pPr>
            <a:r>
              <a:rPr lang="en" dirty="0"/>
              <a:t>Incomplete knowledge of processes</a:t>
            </a:r>
            <a:endParaRPr dirty="0"/>
          </a:p>
          <a:p>
            <a:pPr marL="457200" lvl="0" indent="-298450" algn="l" rtl="0">
              <a:spcBef>
                <a:spcPts val="0"/>
              </a:spcBef>
              <a:spcAft>
                <a:spcPts val="0"/>
              </a:spcAft>
              <a:buSzPts val="1100"/>
              <a:buAutoNum type="arabicPeriod"/>
            </a:pPr>
            <a:endParaRPr dirty="0"/>
          </a:p>
        </p:txBody>
      </p:sp>
    </p:spTree>
    <p:extLst>
      <p:ext uri="{BB962C8B-B14F-4D97-AF65-F5344CB8AC3E}">
        <p14:creationId xmlns:p14="http://schemas.microsoft.com/office/powerpoint/2010/main" val="375901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01871d5b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01871d5b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endParaRPr dirty="0"/>
          </a:p>
        </p:txBody>
      </p:sp>
    </p:spTree>
    <p:extLst>
      <p:ext uri="{BB962C8B-B14F-4D97-AF65-F5344CB8AC3E}">
        <p14:creationId xmlns:p14="http://schemas.microsoft.com/office/powerpoint/2010/main" val="1125064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Point out the limitations and disadvantages</a:t>
            </a:r>
          </a:p>
        </p:txBody>
      </p:sp>
    </p:spTree>
    <p:extLst>
      <p:ext uri="{BB962C8B-B14F-4D97-AF65-F5344CB8AC3E}">
        <p14:creationId xmlns:p14="http://schemas.microsoft.com/office/powerpoint/2010/main" val="2087160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401871d5b6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401871d5b6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5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401871d5b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401871d5b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a:t>
            </a:r>
            <a:endParaRPr dirty="0"/>
          </a:p>
        </p:txBody>
      </p:sp>
    </p:spTree>
    <p:extLst>
      <p:ext uri="{BB962C8B-B14F-4D97-AF65-F5344CB8AC3E}">
        <p14:creationId xmlns:p14="http://schemas.microsoft.com/office/powerpoint/2010/main" val="114152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01871d5b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01871d5b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ec13ce91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ec13ce91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401871d5b6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401871d5b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ec13ce91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ec13ce91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ec13ce91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ec13ce91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creation</a:t>
            </a:r>
            <a:endParaRPr/>
          </a:p>
          <a:p>
            <a:pPr marL="0" lvl="0" indent="0" algn="l" rtl="0">
              <a:spcBef>
                <a:spcPts val="0"/>
              </a:spcBef>
              <a:spcAft>
                <a:spcPts val="0"/>
              </a:spcAft>
              <a:buNone/>
            </a:pPr>
            <a:r>
              <a:rPr lang="en"/>
              <a:t>Model editing/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01871d5b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01871d5b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01871d5b6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01871d5b6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dirty="0"/>
          </a:p>
        </p:txBody>
      </p:sp>
      <p:pic>
        <p:nvPicPr>
          <p:cNvPr id="6" name="Picture 5">
            <a:extLst>
              <a:ext uri="{FF2B5EF4-FFF2-40B4-BE49-F238E27FC236}">
                <a16:creationId xmlns:a16="http://schemas.microsoft.com/office/drawing/2014/main" id="{36AB0DB4-D63F-4F36-B847-83D45EF65A85}"/>
              </a:ext>
            </a:extLst>
          </p:cNvPr>
          <p:cNvPicPr>
            <a:picLocks noChangeAspect="1"/>
          </p:cNvPicPr>
          <p:nvPr userDrawn="1"/>
        </p:nvPicPr>
        <p:blipFill>
          <a:blip r:embed="rId2"/>
          <a:stretch>
            <a:fillRect/>
          </a:stretch>
        </p:blipFill>
        <p:spPr>
          <a:xfrm>
            <a:off x="43329" y="4740556"/>
            <a:ext cx="1056601" cy="250088"/>
          </a:xfrm>
          <a:prstGeom prst="rect">
            <a:avLst/>
          </a:prstGeom>
        </p:spPr>
      </p:pic>
      <p:sp>
        <p:nvSpPr>
          <p:cNvPr id="2" name="TextBox 1">
            <a:extLst>
              <a:ext uri="{FF2B5EF4-FFF2-40B4-BE49-F238E27FC236}">
                <a16:creationId xmlns:a16="http://schemas.microsoft.com/office/drawing/2014/main" id="{29382A1F-98EF-4AA5-AEE2-D2774F8C7DC2}"/>
              </a:ext>
            </a:extLst>
          </p:cNvPr>
          <p:cNvSpPr txBox="1"/>
          <p:nvPr userDrawn="1"/>
        </p:nvSpPr>
        <p:spPr>
          <a:xfrm>
            <a:off x="3964056" y="4715959"/>
            <a:ext cx="1215887" cy="276999"/>
          </a:xfrm>
          <a:prstGeom prst="rect">
            <a:avLst/>
          </a:prstGeom>
          <a:noFill/>
        </p:spPr>
        <p:txBody>
          <a:bodyPr wrap="square" rtlCol="0">
            <a:spAutoFit/>
          </a:bodyPr>
          <a:lstStyle/>
          <a:p>
            <a:pPr algn="ctr"/>
            <a:r>
              <a:rPr lang="en-US" sz="1200" dirty="0"/>
              <a:t>Ayush Pandey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png"/><Relationship Id="rId7"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BuildACell/subsbml/" TargetMode="External"/><Relationship Id="rId9" Type="http://schemas.openxmlformats.org/officeDocument/2006/relationships/image" Target="../media/image2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bml.org/Main_Page" TargetMode="External"/><Relationship Id="rId7" Type="http://schemas.openxmlformats.org/officeDocument/2006/relationships/hyperlink" Target="https://www.ebi.ac.uk/biomode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1"/>
                </a:solidFill>
              </a:rPr>
              <a:t>Sub-SBML</a:t>
            </a:r>
            <a:r>
              <a:rPr lang="en" dirty="0"/>
              <a:t>: A Subsystem Interaction Modeling </a:t>
            </a:r>
            <a:r>
              <a:rPr lang="en-US" dirty="0"/>
              <a:t>Python </a:t>
            </a:r>
            <a:r>
              <a:rPr lang="en" dirty="0"/>
              <a:t>Toolbox for SBML Models</a:t>
            </a:r>
            <a:endParaRPr dirty="0"/>
          </a:p>
        </p:txBody>
      </p:sp>
      <p:pic>
        <p:nvPicPr>
          <p:cNvPr id="3" name="Picture 2">
            <a:extLst>
              <a:ext uri="{FF2B5EF4-FFF2-40B4-BE49-F238E27FC236}">
                <a16:creationId xmlns:a16="http://schemas.microsoft.com/office/drawing/2014/main" id="{CCE1DBA2-F8A8-4FF2-BBEF-0436076B589F}"/>
              </a:ext>
            </a:extLst>
          </p:cNvPr>
          <p:cNvPicPr>
            <a:picLocks noChangeAspect="1"/>
          </p:cNvPicPr>
          <p:nvPr/>
        </p:nvPicPr>
        <p:blipFill>
          <a:blip r:embed="rId3"/>
          <a:stretch>
            <a:fillRect/>
          </a:stretch>
        </p:blipFill>
        <p:spPr>
          <a:xfrm>
            <a:off x="278194" y="262270"/>
            <a:ext cx="1199392" cy="290566"/>
          </a:xfrm>
          <a:prstGeom prst="rect">
            <a:avLst/>
          </a:prstGeom>
        </p:spPr>
      </p:pic>
      <p:sp>
        <p:nvSpPr>
          <p:cNvPr id="8" name="TextBox 7">
            <a:extLst>
              <a:ext uri="{FF2B5EF4-FFF2-40B4-BE49-F238E27FC236}">
                <a16:creationId xmlns:a16="http://schemas.microsoft.com/office/drawing/2014/main" id="{C9F59449-4AA7-475B-A91E-E2F88E76CE78}"/>
              </a:ext>
            </a:extLst>
          </p:cNvPr>
          <p:cNvSpPr txBox="1"/>
          <p:nvPr/>
        </p:nvSpPr>
        <p:spPr>
          <a:xfrm>
            <a:off x="3533553" y="3430772"/>
            <a:ext cx="2076893" cy="830997"/>
          </a:xfrm>
          <a:prstGeom prst="rect">
            <a:avLst/>
          </a:prstGeom>
          <a:noFill/>
        </p:spPr>
        <p:txBody>
          <a:bodyPr wrap="square" rtlCol="0">
            <a:spAutoFit/>
          </a:bodyPr>
          <a:lstStyle/>
          <a:p>
            <a:pPr algn="ctr"/>
            <a:r>
              <a:rPr lang="en-US" sz="2400" dirty="0">
                <a:latin typeface="Economica" panose="020B0604020202020204" charset="0"/>
              </a:rPr>
              <a:t>Ayush Pandey</a:t>
            </a:r>
          </a:p>
          <a:p>
            <a:pPr algn="ctr"/>
            <a:r>
              <a:rPr lang="en-US" sz="2400" dirty="0">
                <a:latin typeface="Economica" panose="020B0604020202020204" charset="0"/>
              </a:rPr>
              <a:t>Murray Lab, Caltech</a:t>
            </a:r>
            <a:endParaRPr lang="en-US" dirty="0">
              <a:latin typeface="Economica" panose="020B0604020202020204" charset="0"/>
            </a:endParaRPr>
          </a:p>
        </p:txBody>
      </p:sp>
      <p:pic>
        <p:nvPicPr>
          <p:cNvPr id="6" name="Picture 5">
            <a:extLst>
              <a:ext uri="{FF2B5EF4-FFF2-40B4-BE49-F238E27FC236}">
                <a16:creationId xmlns:a16="http://schemas.microsoft.com/office/drawing/2014/main" id="{286FE078-4A09-4212-BD69-9773F941D45F}"/>
              </a:ext>
            </a:extLst>
          </p:cNvPr>
          <p:cNvPicPr>
            <a:picLocks noChangeAspect="1"/>
          </p:cNvPicPr>
          <p:nvPr/>
        </p:nvPicPr>
        <p:blipFill rotWithShape="1">
          <a:blip r:embed="rId4"/>
          <a:srcRect l="1018"/>
          <a:stretch/>
        </p:blipFill>
        <p:spPr>
          <a:xfrm>
            <a:off x="7081838" y="4455987"/>
            <a:ext cx="1977101" cy="396718"/>
          </a:xfrm>
          <a:prstGeom prst="rect">
            <a:avLst/>
          </a:prstGeom>
        </p:spPr>
      </p:pic>
      <p:sp>
        <p:nvSpPr>
          <p:cNvPr id="10" name="TextBox 9">
            <a:extLst>
              <a:ext uri="{FF2B5EF4-FFF2-40B4-BE49-F238E27FC236}">
                <a16:creationId xmlns:a16="http://schemas.microsoft.com/office/drawing/2014/main" id="{89E7111C-16BB-482C-9094-731D54775B09}"/>
              </a:ext>
            </a:extLst>
          </p:cNvPr>
          <p:cNvSpPr txBox="1"/>
          <p:nvPr/>
        </p:nvSpPr>
        <p:spPr>
          <a:xfrm>
            <a:off x="7386360" y="4774168"/>
            <a:ext cx="1368055" cy="369332"/>
          </a:xfrm>
          <a:prstGeom prst="rect">
            <a:avLst/>
          </a:prstGeom>
          <a:noFill/>
        </p:spPr>
        <p:txBody>
          <a:bodyPr wrap="square" rtlCol="0">
            <a:spAutoFit/>
          </a:bodyPr>
          <a:lstStyle/>
          <a:p>
            <a:pPr algn="ctr"/>
            <a:r>
              <a:rPr lang="en-US" sz="1800" dirty="0">
                <a:latin typeface="Economica" panose="020B0604020202020204" charset="0"/>
              </a:rPr>
              <a:t>Oct 10, 2018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210300" y="2135700"/>
            <a:ext cx="4045200" cy="87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Create Models</a:t>
            </a:r>
            <a:endParaRPr/>
          </a:p>
        </p:txBody>
      </p:sp>
      <p:sp>
        <p:nvSpPr>
          <p:cNvPr id="116" name="Google Shape;116;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Creating SBML models </a:t>
            </a:r>
            <a:endParaRPr lang="en-US" dirty="0"/>
          </a:p>
          <a:p>
            <a:pPr lvl="1" indent="-342900">
              <a:spcBef>
                <a:spcPts val="0"/>
              </a:spcBef>
              <a:buSzPts val="1800"/>
              <a:buChar char="●"/>
            </a:pPr>
            <a:r>
              <a:rPr lang="en-US" dirty="0"/>
              <a:t>Use Sub-SBML</a:t>
            </a:r>
          </a:p>
          <a:p>
            <a:pPr lvl="1" indent="-342900">
              <a:spcBef>
                <a:spcPts val="0"/>
              </a:spcBef>
              <a:buSzPts val="1800"/>
              <a:buChar char="●"/>
            </a:pPr>
            <a:r>
              <a:rPr lang="en-US" dirty="0"/>
              <a:t>… or any other existing tool</a:t>
            </a:r>
          </a:p>
          <a:p>
            <a:endParaRPr dirty="0"/>
          </a:p>
        </p:txBody>
      </p:sp>
      <p:sp>
        <p:nvSpPr>
          <p:cNvPr id="2" name="Slide Number Placeholder 1">
            <a:extLst>
              <a:ext uri="{FF2B5EF4-FFF2-40B4-BE49-F238E27FC236}">
                <a16:creationId xmlns:a16="http://schemas.microsoft.com/office/drawing/2014/main" id="{F834B836-FB3F-4441-AB91-EE777DCDE8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8FE73-D6F7-4B4B-9287-B8D9A44A4D27}"/>
              </a:ext>
            </a:extLst>
          </p:cNvPr>
          <p:cNvSpPr>
            <a:spLocks noGrp="1"/>
          </p:cNvSpPr>
          <p:nvPr>
            <p:ph type="title"/>
          </p:nvPr>
        </p:nvSpPr>
        <p:spPr/>
        <p:txBody>
          <a:bodyPr/>
          <a:lstStyle/>
          <a:p>
            <a:r>
              <a:rPr lang="en-US" dirty="0"/>
              <a:t>Create SBML Subsystems</a:t>
            </a:r>
          </a:p>
        </p:txBody>
      </p:sp>
      <p:grpSp>
        <p:nvGrpSpPr>
          <p:cNvPr id="5" name="Group 4">
            <a:extLst>
              <a:ext uri="{FF2B5EF4-FFF2-40B4-BE49-F238E27FC236}">
                <a16:creationId xmlns:a16="http://schemas.microsoft.com/office/drawing/2014/main" id="{0E472254-E814-4449-8D94-4720A3B6B6C8}"/>
              </a:ext>
            </a:extLst>
          </p:cNvPr>
          <p:cNvGrpSpPr/>
          <p:nvPr/>
        </p:nvGrpSpPr>
        <p:grpSpPr>
          <a:xfrm>
            <a:off x="407821" y="1209360"/>
            <a:ext cx="8504838" cy="1703492"/>
            <a:chOff x="450349" y="1551073"/>
            <a:chExt cx="8504838" cy="1703492"/>
          </a:xfrm>
        </p:grpSpPr>
        <p:grpSp>
          <p:nvGrpSpPr>
            <p:cNvPr id="6" name="Group 5">
              <a:extLst>
                <a:ext uri="{FF2B5EF4-FFF2-40B4-BE49-F238E27FC236}">
                  <a16:creationId xmlns:a16="http://schemas.microsoft.com/office/drawing/2014/main" id="{6FB78780-D332-4F12-8EBB-A6BCACF5BA4C}"/>
                </a:ext>
              </a:extLst>
            </p:cNvPr>
            <p:cNvGrpSpPr/>
            <p:nvPr/>
          </p:nvGrpSpPr>
          <p:grpSpPr>
            <a:xfrm>
              <a:off x="450349" y="1574264"/>
              <a:ext cx="2250962" cy="1680301"/>
              <a:chOff x="286675" y="2057875"/>
              <a:chExt cx="4051800" cy="2907900"/>
            </a:xfrm>
          </p:grpSpPr>
          <p:sp>
            <p:nvSpPr>
              <p:cNvPr id="21" name="Google Shape;268;p31">
                <a:extLst>
                  <a:ext uri="{FF2B5EF4-FFF2-40B4-BE49-F238E27FC236}">
                    <a16:creationId xmlns:a16="http://schemas.microsoft.com/office/drawing/2014/main" id="{945CD462-F084-467E-B8D6-F860439B7717}"/>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1;p31">
                <a:extLst>
                  <a:ext uri="{FF2B5EF4-FFF2-40B4-BE49-F238E27FC236}">
                    <a16:creationId xmlns:a16="http://schemas.microsoft.com/office/drawing/2014/main" id="{4B0C078F-D75A-4616-9201-5DB018B9726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p31">
                <a:extLst>
                  <a:ext uri="{FF2B5EF4-FFF2-40B4-BE49-F238E27FC236}">
                    <a16:creationId xmlns:a16="http://schemas.microsoft.com/office/drawing/2014/main" id="{7E156A14-A89F-40F5-BB7F-1011D28DB1C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24" name="Google Shape;282;p31">
                <a:extLst>
                  <a:ext uri="{FF2B5EF4-FFF2-40B4-BE49-F238E27FC236}">
                    <a16:creationId xmlns:a16="http://schemas.microsoft.com/office/drawing/2014/main" id="{4E29D4B8-B6CC-4047-A499-E533A6A5B7F7}"/>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 name="Group 6">
              <a:extLst>
                <a:ext uri="{FF2B5EF4-FFF2-40B4-BE49-F238E27FC236}">
                  <a16:creationId xmlns:a16="http://schemas.microsoft.com/office/drawing/2014/main" id="{C6C8898C-7ECB-412F-97B5-E1D065AC1F16}"/>
                </a:ext>
              </a:extLst>
            </p:cNvPr>
            <p:cNvGrpSpPr/>
            <p:nvPr/>
          </p:nvGrpSpPr>
          <p:grpSpPr>
            <a:xfrm>
              <a:off x="3492047" y="1551073"/>
              <a:ext cx="2250962" cy="1680301"/>
              <a:chOff x="286675" y="2057875"/>
              <a:chExt cx="4051800" cy="2907900"/>
            </a:xfrm>
          </p:grpSpPr>
          <p:sp>
            <p:nvSpPr>
              <p:cNvPr id="17" name="Google Shape;268;p31">
                <a:extLst>
                  <a:ext uri="{FF2B5EF4-FFF2-40B4-BE49-F238E27FC236}">
                    <a16:creationId xmlns:a16="http://schemas.microsoft.com/office/drawing/2014/main" id="{AD4A5D0C-008A-48F8-9AA3-1326BF243E5C}"/>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1">
                <a:extLst>
                  <a:ext uri="{FF2B5EF4-FFF2-40B4-BE49-F238E27FC236}">
                    <a16:creationId xmlns:a16="http://schemas.microsoft.com/office/drawing/2014/main" id="{B0ED12C0-0A3F-4225-ADC9-5F2978E1F2EB}"/>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p31">
                <a:extLst>
                  <a:ext uri="{FF2B5EF4-FFF2-40B4-BE49-F238E27FC236}">
                    <a16:creationId xmlns:a16="http://schemas.microsoft.com/office/drawing/2014/main" id="{8152D8FF-5C94-435D-98FF-B09597CF95E4}"/>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20" name="Google Shape;282;p31">
                <a:extLst>
                  <a:ext uri="{FF2B5EF4-FFF2-40B4-BE49-F238E27FC236}">
                    <a16:creationId xmlns:a16="http://schemas.microsoft.com/office/drawing/2014/main" id="{02B285AC-79D5-41F0-BCEA-6A54EF19AEA1}"/>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8" name="Group 7">
              <a:extLst>
                <a:ext uri="{FF2B5EF4-FFF2-40B4-BE49-F238E27FC236}">
                  <a16:creationId xmlns:a16="http://schemas.microsoft.com/office/drawing/2014/main" id="{6FE2C2B3-4D69-412B-BD3B-80A6F63180AB}"/>
                </a:ext>
              </a:extLst>
            </p:cNvPr>
            <p:cNvGrpSpPr/>
            <p:nvPr/>
          </p:nvGrpSpPr>
          <p:grpSpPr>
            <a:xfrm>
              <a:off x="6704225" y="1560088"/>
              <a:ext cx="2250962" cy="1680301"/>
              <a:chOff x="286675" y="2057875"/>
              <a:chExt cx="4051800" cy="2907900"/>
            </a:xfrm>
          </p:grpSpPr>
          <p:sp>
            <p:nvSpPr>
              <p:cNvPr id="13" name="Google Shape;268;p31">
                <a:extLst>
                  <a:ext uri="{FF2B5EF4-FFF2-40B4-BE49-F238E27FC236}">
                    <a16:creationId xmlns:a16="http://schemas.microsoft.com/office/drawing/2014/main" id="{6B3039F0-515B-4B60-8D48-75E8BCB1915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p31">
                <a:extLst>
                  <a:ext uri="{FF2B5EF4-FFF2-40B4-BE49-F238E27FC236}">
                    <a16:creationId xmlns:a16="http://schemas.microsoft.com/office/drawing/2014/main" id="{BA3863F7-5025-4510-9601-23A5E5EF59C2}"/>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p31">
                <a:extLst>
                  <a:ext uri="{FF2B5EF4-FFF2-40B4-BE49-F238E27FC236}">
                    <a16:creationId xmlns:a16="http://schemas.microsoft.com/office/drawing/2014/main" id="{8C89E00D-A382-45D3-863B-1469C5A34699}"/>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16" name="Google Shape;282;p31">
                <a:extLst>
                  <a:ext uri="{FF2B5EF4-FFF2-40B4-BE49-F238E27FC236}">
                    <a16:creationId xmlns:a16="http://schemas.microsoft.com/office/drawing/2014/main" id="{2B8148C9-7B0D-4477-B412-49A929E58192}"/>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9" name="Straight Arrow Connector 8">
              <a:extLst>
                <a:ext uri="{FF2B5EF4-FFF2-40B4-BE49-F238E27FC236}">
                  <a16:creationId xmlns:a16="http://schemas.microsoft.com/office/drawing/2014/main" id="{A6F3C719-413A-47B3-ABB6-CC3564B3AA17}"/>
                </a:ext>
              </a:extLst>
            </p:cNvPr>
            <p:cNvCxnSpPr>
              <a:stCxn id="17" idx="6"/>
              <a:endCxn id="13"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6012BA15-EE1F-4B4C-A3EE-79004AE22853}"/>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11" name="Straight Arrow Connector 10">
              <a:extLst>
                <a:ext uri="{FF2B5EF4-FFF2-40B4-BE49-F238E27FC236}">
                  <a16:creationId xmlns:a16="http://schemas.microsoft.com/office/drawing/2014/main" id="{4DF47D13-57B2-4816-8145-D72709AF0C82}"/>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F2E9C611-3522-47B1-887F-B4103B73D725}"/>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grpSp>
      <p:grpSp>
        <p:nvGrpSpPr>
          <p:cNvPr id="25" name="Group 24">
            <a:extLst>
              <a:ext uri="{FF2B5EF4-FFF2-40B4-BE49-F238E27FC236}">
                <a16:creationId xmlns:a16="http://schemas.microsoft.com/office/drawing/2014/main" id="{7F308F56-736E-4CF7-8844-9269832DDC95}"/>
              </a:ext>
            </a:extLst>
          </p:cNvPr>
          <p:cNvGrpSpPr/>
          <p:nvPr/>
        </p:nvGrpSpPr>
        <p:grpSpPr>
          <a:xfrm>
            <a:off x="411368" y="1205821"/>
            <a:ext cx="8504838" cy="1703492"/>
            <a:chOff x="450349" y="1551073"/>
            <a:chExt cx="8504838" cy="1703492"/>
          </a:xfrm>
        </p:grpSpPr>
        <p:grpSp>
          <p:nvGrpSpPr>
            <p:cNvPr id="26" name="Group 25">
              <a:extLst>
                <a:ext uri="{FF2B5EF4-FFF2-40B4-BE49-F238E27FC236}">
                  <a16:creationId xmlns:a16="http://schemas.microsoft.com/office/drawing/2014/main" id="{35DD99CF-4F78-421A-857C-DA3946F8B511}"/>
                </a:ext>
              </a:extLst>
            </p:cNvPr>
            <p:cNvGrpSpPr/>
            <p:nvPr/>
          </p:nvGrpSpPr>
          <p:grpSpPr>
            <a:xfrm>
              <a:off x="450349" y="1574264"/>
              <a:ext cx="2250962" cy="1680301"/>
              <a:chOff x="286675" y="2057875"/>
              <a:chExt cx="4051800" cy="2907900"/>
            </a:xfrm>
          </p:grpSpPr>
          <p:sp>
            <p:nvSpPr>
              <p:cNvPr id="41" name="Google Shape;268;p31">
                <a:extLst>
                  <a:ext uri="{FF2B5EF4-FFF2-40B4-BE49-F238E27FC236}">
                    <a16:creationId xmlns:a16="http://schemas.microsoft.com/office/drawing/2014/main" id="{9C9A755C-49C5-421B-AD9B-F489616B6826}"/>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31">
                <a:extLst>
                  <a:ext uri="{FF2B5EF4-FFF2-40B4-BE49-F238E27FC236}">
                    <a16:creationId xmlns:a16="http://schemas.microsoft.com/office/drawing/2014/main" id="{5B18BEF4-4215-4ACB-8949-2348B00247BC}"/>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31">
                <a:extLst>
                  <a:ext uri="{FF2B5EF4-FFF2-40B4-BE49-F238E27FC236}">
                    <a16:creationId xmlns:a16="http://schemas.microsoft.com/office/drawing/2014/main" id="{CBB5096F-8973-4217-88F9-1C6B81A0B47E}"/>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44" name="Google Shape;282;p31">
                <a:extLst>
                  <a:ext uri="{FF2B5EF4-FFF2-40B4-BE49-F238E27FC236}">
                    <a16:creationId xmlns:a16="http://schemas.microsoft.com/office/drawing/2014/main" id="{698C1FA3-AED0-42F4-93EA-DEC0A2624A5D}"/>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27" name="Group 26">
              <a:extLst>
                <a:ext uri="{FF2B5EF4-FFF2-40B4-BE49-F238E27FC236}">
                  <a16:creationId xmlns:a16="http://schemas.microsoft.com/office/drawing/2014/main" id="{641D098F-9DF8-4EF0-8422-2D13848920CE}"/>
                </a:ext>
              </a:extLst>
            </p:cNvPr>
            <p:cNvGrpSpPr/>
            <p:nvPr/>
          </p:nvGrpSpPr>
          <p:grpSpPr>
            <a:xfrm>
              <a:off x="3492047" y="1551073"/>
              <a:ext cx="2250962" cy="1680301"/>
              <a:chOff x="286675" y="2057875"/>
              <a:chExt cx="4051800" cy="2907900"/>
            </a:xfrm>
          </p:grpSpPr>
          <p:sp>
            <p:nvSpPr>
              <p:cNvPr id="37" name="Google Shape;268;p31">
                <a:extLst>
                  <a:ext uri="{FF2B5EF4-FFF2-40B4-BE49-F238E27FC236}">
                    <a16:creationId xmlns:a16="http://schemas.microsoft.com/office/drawing/2014/main" id="{390F094A-BEF0-4AD6-8B30-E666CEF8F89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1;p31">
                <a:extLst>
                  <a:ext uri="{FF2B5EF4-FFF2-40B4-BE49-F238E27FC236}">
                    <a16:creationId xmlns:a16="http://schemas.microsoft.com/office/drawing/2014/main" id="{08EF9EFA-1FDB-4FD4-BC1D-B22F21D9D6B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2;p31">
                <a:extLst>
                  <a:ext uri="{FF2B5EF4-FFF2-40B4-BE49-F238E27FC236}">
                    <a16:creationId xmlns:a16="http://schemas.microsoft.com/office/drawing/2014/main" id="{3917A43F-69CA-4EF2-ACFC-6A882191A143}"/>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40" name="Google Shape;282;p31">
                <a:extLst>
                  <a:ext uri="{FF2B5EF4-FFF2-40B4-BE49-F238E27FC236}">
                    <a16:creationId xmlns:a16="http://schemas.microsoft.com/office/drawing/2014/main" id="{B4863F68-5FF1-49FD-B7CC-2AE1AE450C7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28" name="Group 27">
              <a:extLst>
                <a:ext uri="{FF2B5EF4-FFF2-40B4-BE49-F238E27FC236}">
                  <a16:creationId xmlns:a16="http://schemas.microsoft.com/office/drawing/2014/main" id="{DB096969-5650-406B-AC6E-BA64083279A6}"/>
                </a:ext>
              </a:extLst>
            </p:cNvPr>
            <p:cNvGrpSpPr/>
            <p:nvPr/>
          </p:nvGrpSpPr>
          <p:grpSpPr>
            <a:xfrm>
              <a:off x="6704225" y="1560088"/>
              <a:ext cx="2250962" cy="1680301"/>
              <a:chOff x="286675" y="2057875"/>
              <a:chExt cx="4051800" cy="2907900"/>
            </a:xfrm>
          </p:grpSpPr>
          <p:sp>
            <p:nvSpPr>
              <p:cNvPr id="33" name="Google Shape;268;p31">
                <a:extLst>
                  <a:ext uri="{FF2B5EF4-FFF2-40B4-BE49-F238E27FC236}">
                    <a16:creationId xmlns:a16="http://schemas.microsoft.com/office/drawing/2014/main" id="{86609A33-2A05-4AEF-A537-58C19B49AA8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p31">
                <a:extLst>
                  <a:ext uri="{FF2B5EF4-FFF2-40B4-BE49-F238E27FC236}">
                    <a16:creationId xmlns:a16="http://schemas.microsoft.com/office/drawing/2014/main" id="{C9846F1F-C389-49DA-B694-96ED5940C645}"/>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2;p31">
                <a:extLst>
                  <a:ext uri="{FF2B5EF4-FFF2-40B4-BE49-F238E27FC236}">
                    <a16:creationId xmlns:a16="http://schemas.microsoft.com/office/drawing/2014/main" id="{72237EAE-6DC2-436E-A31F-117227ACD2EC}"/>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36" name="Google Shape;282;p31">
                <a:extLst>
                  <a:ext uri="{FF2B5EF4-FFF2-40B4-BE49-F238E27FC236}">
                    <a16:creationId xmlns:a16="http://schemas.microsoft.com/office/drawing/2014/main" id="{FA3803DB-029A-489C-AF09-3AE7AA768CB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29" name="Straight Arrow Connector 28">
              <a:extLst>
                <a:ext uri="{FF2B5EF4-FFF2-40B4-BE49-F238E27FC236}">
                  <a16:creationId xmlns:a16="http://schemas.microsoft.com/office/drawing/2014/main" id="{E353579E-9ABD-46B3-BE64-9D3DAC85E359}"/>
                </a:ext>
              </a:extLst>
            </p:cNvPr>
            <p:cNvCxnSpPr>
              <a:stCxn id="37" idx="6"/>
              <a:endCxn id="33"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FA04E06-31B6-44E2-AC8E-BECB8A3A7940}"/>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31" name="Straight Arrow Connector 30">
              <a:extLst>
                <a:ext uri="{FF2B5EF4-FFF2-40B4-BE49-F238E27FC236}">
                  <a16:creationId xmlns:a16="http://schemas.microsoft.com/office/drawing/2014/main" id="{2BD62102-EDBB-4E7A-8A44-2BB026CBB8F2}"/>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09D70BB5-1DF1-48D6-9D98-D59004F8A871}"/>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grpSp>
      <p:sp>
        <p:nvSpPr>
          <p:cNvPr id="45" name="TextBox 44">
            <a:extLst>
              <a:ext uri="{FF2B5EF4-FFF2-40B4-BE49-F238E27FC236}">
                <a16:creationId xmlns:a16="http://schemas.microsoft.com/office/drawing/2014/main" id="{DE8B45CD-C8B6-4A69-836F-6B34AB9B6403}"/>
              </a:ext>
            </a:extLst>
          </p:cNvPr>
          <p:cNvSpPr txBox="1"/>
          <p:nvPr/>
        </p:nvSpPr>
        <p:spPr>
          <a:xfrm>
            <a:off x="407821" y="3290777"/>
            <a:ext cx="8504838" cy="954107"/>
          </a:xfrm>
          <a:prstGeom prst="rect">
            <a:avLst/>
          </a:prstGeom>
          <a:noFill/>
        </p:spPr>
        <p:txBody>
          <a:bodyPr wrap="square" rtlCol="0">
            <a:spAutoFit/>
          </a:bodyPr>
          <a:lstStyle/>
          <a:p>
            <a:pPr marL="342900" indent="-342900">
              <a:buAutoNum type="arabicPeriod"/>
            </a:pPr>
            <a:r>
              <a:rPr lang="en-US" dirty="0"/>
              <a:t>Create a new Subsystem</a:t>
            </a:r>
          </a:p>
          <a:p>
            <a:pPr marL="342900" indent="-342900">
              <a:buAutoNum type="arabicPeriod"/>
            </a:pPr>
            <a:r>
              <a:rPr lang="en-US" dirty="0"/>
              <a:t>Load SBML file into subsystem / Create SBML components from scratch</a:t>
            </a:r>
          </a:p>
          <a:p>
            <a:pPr marL="342900" indent="-342900">
              <a:buAutoNum type="arabicPeriod"/>
            </a:pPr>
            <a:r>
              <a:rPr lang="en-US" dirty="0"/>
              <a:t>Use </a:t>
            </a:r>
            <a:r>
              <a:rPr lang="en-US" dirty="0" err="1"/>
              <a:t>libsbml</a:t>
            </a:r>
            <a:r>
              <a:rPr lang="en-US" dirty="0"/>
              <a:t> API directly or simple commands in </a:t>
            </a:r>
            <a:r>
              <a:rPr lang="en-US" dirty="0" err="1"/>
              <a:t>subsbml</a:t>
            </a:r>
            <a:endParaRPr lang="en-US" dirty="0"/>
          </a:p>
          <a:p>
            <a:pPr marL="342900" indent="-342900">
              <a:buAutoNum type="arabicPeriod"/>
            </a:pPr>
            <a:endParaRPr lang="en-US" dirty="0"/>
          </a:p>
        </p:txBody>
      </p:sp>
      <p:sp>
        <p:nvSpPr>
          <p:cNvPr id="2" name="Slide Number Placeholder 1">
            <a:extLst>
              <a:ext uri="{FF2B5EF4-FFF2-40B4-BE49-F238E27FC236}">
                <a16:creationId xmlns:a16="http://schemas.microsoft.com/office/drawing/2014/main" id="{AEFC6B9E-6D46-494E-A73A-8AFF155732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Tree>
    <p:extLst>
      <p:ext uri="{BB962C8B-B14F-4D97-AF65-F5344CB8AC3E}">
        <p14:creationId xmlns:p14="http://schemas.microsoft.com/office/powerpoint/2010/main" val="334808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8FE73-D6F7-4B4B-9287-B8D9A44A4D27}"/>
              </a:ext>
            </a:extLst>
          </p:cNvPr>
          <p:cNvSpPr>
            <a:spLocks noGrp="1"/>
          </p:cNvSpPr>
          <p:nvPr>
            <p:ph type="title"/>
          </p:nvPr>
        </p:nvSpPr>
        <p:spPr/>
        <p:txBody>
          <a:bodyPr/>
          <a:lstStyle/>
          <a:p>
            <a:r>
              <a:rPr lang="en-US" dirty="0"/>
              <a:t>Create SBML Subsystems</a:t>
            </a:r>
          </a:p>
        </p:txBody>
      </p:sp>
      <p:grpSp>
        <p:nvGrpSpPr>
          <p:cNvPr id="5" name="Group 4">
            <a:extLst>
              <a:ext uri="{FF2B5EF4-FFF2-40B4-BE49-F238E27FC236}">
                <a16:creationId xmlns:a16="http://schemas.microsoft.com/office/drawing/2014/main" id="{0E472254-E814-4449-8D94-4720A3B6B6C8}"/>
              </a:ext>
            </a:extLst>
          </p:cNvPr>
          <p:cNvGrpSpPr/>
          <p:nvPr/>
        </p:nvGrpSpPr>
        <p:grpSpPr>
          <a:xfrm>
            <a:off x="407821" y="1232099"/>
            <a:ext cx="8504838" cy="1703492"/>
            <a:chOff x="450349" y="1551073"/>
            <a:chExt cx="8504838" cy="1703492"/>
          </a:xfrm>
        </p:grpSpPr>
        <p:grpSp>
          <p:nvGrpSpPr>
            <p:cNvPr id="6" name="Group 5">
              <a:extLst>
                <a:ext uri="{FF2B5EF4-FFF2-40B4-BE49-F238E27FC236}">
                  <a16:creationId xmlns:a16="http://schemas.microsoft.com/office/drawing/2014/main" id="{6FB78780-D332-4F12-8EBB-A6BCACF5BA4C}"/>
                </a:ext>
              </a:extLst>
            </p:cNvPr>
            <p:cNvGrpSpPr/>
            <p:nvPr/>
          </p:nvGrpSpPr>
          <p:grpSpPr>
            <a:xfrm>
              <a:off x="450349" y="1574264"/>
              <a:ext cx="2250962" cy="1680301"/>
              <a:chOff x="286675" y="2057875"/>
              <a:chExt cx="4051800" cy="2907900"/>
            </a:xfrm>
          </p:grpSpPr>
          <p:sp>
            <p:nvSpPr>
              <p:cNvPr id="21" name="Google Shape;268;p31">
                <a:extLst>
                  <a:ext uri="{FF2B5EF4-FFF2-40B4-BE49-F238E27FC236}">
                    <a16:creationId xmlns:a16="http://schemas.microsoft.com/office/drawing/2014/main" id="{945CD462-F084-467E-B8D6-F860439B7717}"/>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1;p31">
                <a:extLst>
                  <a:ext uri="{FF2B5EF4-FFF2-40B4-BE49-F238E27FC236}">
                    <a16:creationId xmlns:a16="http://schemas.microsoft.com/office/drawing/2014/main" id="{4B0C078F-D75A-4616-9201-5DB018B9726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2;p31">
                <a:extLst>
                  <a:ext uri="{FF2B5EF4-FFF2-40B4-BE49-F238E27FC236}">
                    <a16:creationId xmlns:a16="http://schemas.microsoft.com/office/drawing/2014/main" id="{7E156A14-A89F-40F5-BB7F-1011D28DB1C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24" name="Google Shape;282;p31">
                <a:extLst>
                  <a:ext uri="{FF2B5EF4-FFF2-40B4-BE49-F238E27FC236}">
                    <a16:creationId xmlns:a16="http://schemas.microsoft.com/office/drawing/2014/main" id="{4E29D4B8-B6CC-4047-A499-E533A6A5B7F7}"/>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 name="Group 6">
              <a:extLst>
                <a:ext uri="{FF2B5EF4-FFF2-40B4-BE49-F238E27FC236}">
                  <a16:creationId xmlns:a16="http://schemas.microsoft.com/office/drawing/2014/main" id="{C6C8898C-7ECB-412F-97B5-E1D065AC1F16}"/>
                </a:ext>
              </a:extLst>
            </p:cNvPr>
            <p:cNvGrpSpPr/>
            <p:nvPr/>
          </p:nvGrpSpPr>
          <p:grpSpPr>
            <a:xfrm>
              <a:off x="3492047" y="1551073"/>
              <a:ext cx="2250962" cy="1680301"/>
              <a:chOff x="286675" y="2057875"/>
              <a:chExt cx="4051800" cy="2907900"/>
            </a:xfrm>
          </p:grpSpPr>
          <p:sp>
            <p:nvSpPr>
              <p:cNvPr id="17" name="Google Shape;268;p31">
                <a:extLst>
                  <a:ext uri="{FF2B5EF4-FFF2-40B4-BE49-F238E27FC236}">
                    <a16:creationId xmlns:a16="http://schemas.microsoft.com/office/drawing/2014/main" id="{AD4A5D0C-008A-48F8-9AA3-1326BF243E5C}"/>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1;p31">
                <a:extLst>
                  <a:ext uri="{FF2B5EF4-FFF2-40B4-BE49-F238E27FC236}">
                    <a16:creationId xmlns:a16="http://schemas.microsoft.com/office/drawing/2014/main" id="{B0ED12C0-0A3F-4225-ADC9-5F2978E1F2EB}"/>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2;p31">
                <a:extLst>
                  <a:ext uri="{FF2B5EF4-FFF2-40B4-BE49-F238E27FC236}">
                    <a16:creationId xmlns:a16="http://schemas.microsoft.com/office/drawing/2014/main" id="{8152D8FF-5C94-435D-98FF-B09597CF95E4}"/>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20" name="Google Shape;282;p31">
                <a:extLst>
                  <a:ext uri="{FF2B5EF4-FFF2-40B4-BE49-F238E27FC236}">
                    <a16:creationId xmlns:a16="http://schemas.microsoft.com/office/drawing/2014/main" id="{02B285AC-79D5-41F0-BCEA-6A54EF19AEA1}"/>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8" name="Group 7">
              <a:extLst>
                <a:ext uri="{FF2B5EF4-FFF2-40B4-BE49-F238E27FC236}">
                  <a16:creationId xmlns:a16="http://schemas.microsoft.com/office/drawing/2014/main" id="{6FE2C2B3-4D69-412B-BD3B-80A6F63180AB}"/>
                </a:ext>
              </a:extLst>
            </p:cNvPr>
            <p:cNvGrpSpPr/>
            <p:nvPr/>
          </p:nvGrpSpPr>
          <p:grpSpPr>
            <a:xfrm>
              <a:off x="6704225" y="1560088"/>
              <a:ext cx="2250962" cy="1680301"/>
              <a:chOff x="286675" y="2057875"/>
              <a:chExt cx="4051800" cy="2907900"/>
            </a:xfrm>
          </p:grpSpPr>
          <p:sp>
            <p:nvSpPr>
              <p:cNvPr id="13" name="Google Shape;268;p31">
                <a:extLst>
                  <a:ext uri="{FF2B5EF4-FFF2-40B4-BE49-F238E27FC236}">
                    <a16:creationId xmlns:a16="http://schemas.microsoft.com/office/drawing/2014/main" id="{6B3039F0-515B-4B60-8D48-75E8BCB1915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1;p31">
                <a:extLst>
                  <a:ext uri="{FF2B5EF4-FFF2-40B4-BE49-F238E27FC236}">
                    <a16:creationId xmlns:a16="http://schemas.microsoft.com/office/drawing/2014/main" id="{BA3863F7-5025-4510-9601-23A5E5EF59C2}"/>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2;p31">
                <a:extLst>
                  <a:ext uri="{FF2B5EF4-FFF2-40B4-BE49-F238E27FC236}">
                    <a16:creationId xmlns:a16="http://schemas.microsoft.com/office/drawing/2014/main" id="{8C89E00D-A382-45D3-863B-1469C5A34699}"/>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16" name="Google Shape;282;p31">
                <a:extLst>
                  <a:ext uri="{FF2B5EF4-FFF2-40B4-BE49-F238E27FC236}">
                    <a16:creationId xmlns:a16="http://schemas.microsoft.com/office/drawing/2014/main" id="{2B8148C9-7B0D-4477-B412-49A929E58192}"/>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9" name="Straight Arrow Connector 8">
              <a:extLst>
                <a:ext uri="{FF2B5EF4-FFF2-40B4-BE49-F238E27FC236}">
                  <a16:creationId xmlns:a16="http://schemas.microsoft.com/office/drawing/2014/main" id="{A6F3C719-413A-47B3-ABB6-CC3564B3AA17}"/>
                </a:ext>
              </a:extLst>
            </p:cNvPr>
            <p:cNvCxnSpPr>
              <a:stCxn id="17" idx="6"/>
              <a:endCxn id="13"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6012BA15-EE1F-4B4C-A3EE-79004AE22853}"/>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11" name="Straight Arrow Connector 10">
              <a:extLst>
                <a:ext uri="{FF2B5EF4-FFF2-40B4-BE49-F238E27FC236}">
                  <a16:creationId xmlns:a16="http://schemas.microsoft.com/office/drawing/2014/main" id="{4DF47D13-57B2-4816-8145-D72709AF0C82}"/>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F2E9C611-3522-47B1-887F-B4103B73D725}"/>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grpSp>
      <p:grpSp>
        <p:nvGrpSpPr>
          <p:cNvPr id="25" name="Group 24">
            <a:extLst>
              <a:ext uri="{FF2B5EF4-FFF2-40B4-BE49-F238E27FC236}">
                <a16:creationId xmlns:a16="http://schemas.microsoft.com/office/drawing/2014/main" id="{7F308F56-736E-4CF7-8844-9269832DDC95}"/>
              </a:ext>
            </a:extLst>
          </p:cNvPr>
          <p:cNvGrpSpPr/>
          <p:nvPr/>
        </p:nvGrpSpPr>
        <p:grpSpPr>
          <a:xfrm>
            <a:off x="411368" y="1228560"/>
            <a:ext cx="8504838" cy="1703492"/>
            <a:chOff x="450349" y="1551073"/>
            <a:chExt cx="8504838" cy="1703492"/>
          </a:xfrm>
        </p:grpSpPr>
        <p:grpSp>
          <p:nvGrpSpPr>
            <p:cNvPr id="26" name="Group 25">
              <a:extLst>
                <a:ext uri="{FF2B5EF4-FFF2-40B4-BE49-F238E27FC236}">
                  <a16:creationId xmlns:a16="http://schemas.microsoft.com/office/drawing/2014/main" id="{35DD99CF-4F78-421A-857C-DA3946F8B511}"/>
                </a:ext>
              </a:extLst>
            </p:cNvPr>
            <p:cNvGrpSpPr/>
            <p:nvPr/>
          </p:nvGrpSpPr>
          <p:grpSpPr>
            <a:xfrm>
              <a:off x="450349" y="1574264"/>
              <a:ext cx="2250962" cy="1680301"/>
              <a:chOff x="286675" y="2057875"/>
              <a:chExt cx="4051800" cy="2907900"/>
            </a:xfrm>
          </p:grpSpPr>
          <p:sp>
            <p:nvSpPr>
              <p:cNvPr id="41" name="Google Shape;268;p31">
                <a:extLst>
                  <a:ext uri="{FF2B5EF4-FFF2-40B4-BE49-F238E27FC236}">
                    <a16:creationId xmlns:a16="http://schemas.microsoft.com/office/drawing/2014/main" id="{9C9A755C-49C5-421B-AD9B-F489616B6826}"/>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31">
                <a:extLst>
                  <a:ext uri="{FF2B5EF4-FFF2-40B4-BE49-F238E27FC236}">
                    <a16:creationId xmlns:a16="http://schemas.microsoft.com/office/drawing/2014/main" id="{5B18BEF4-4215-4ACB-8949-2348B00247BC}"/>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31">
                <a:extLst>
                  <a:ext uri="{FF2B5EF4-FFF2-40B4-BE49-F238E27FC236}">
                    <a16:creationId xmlns:a16="http://schemas.microsoft.com/office/drawing/2014/main" id="{CBB5096F-8973-4217-88F9-1C6B81A0B47E}"/>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44" name="Google Shape;282;p31">
                <a:extLst>
                  <a:ext uri="{FF2B5EF4-FFF2-40B4-BE49-F238E27FC236}">
                    <a16:creationId xmlns:a16="http://schemas.microsoft.com/office/drawing/2014/main" id="{698C1FA3-AED0-42F4-93EA-DEC0A2624A5D}"/>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27" name="Group 26">
              <a:extLst>
                <a:ext uri="{FF2B5EF4-FFF2-40B4-BE49-F238E27FC236}">
                  <a16:creationId xmlns:a16="http://schemas.microsoft.com/office/drawing/2014/main" id="{641D098F-9DF8-4EF0-8422-2D13848920CE}"/>
                </a:ext>
              </a:extLst>
            </p:cNvPr>
            <p:cNvGrpSpPr/>
            <p:nvPr/>
          </p:nvGrpSpPr>
          <p:grpSpPr>
            <a:xfrm>
              <a:off x="3492047" y="1551073"/>
              <a:ext cx="2250962" cy="1680301"/>
              <a:chOff x="286675" y="2057875"/>
              <a:chExt cx="4051800" cy="2907900"/>
            </a:xfrm>
          </p:grpSpPr>
          <p:sp>
            <p:nvSpPr>
              <p:cNvPr id="37" name="Google Shape;268;p31">
                <a:extLst>
                  <a:ext uri="{FF2B5EF4-FFF2-40B4-BE49-F238E27FC236}">
                    <a16:creationId xmlns:a16="http://schemas.microsoft.com/office/drawing/2014/main" id="{390F094A-BEF0-4AD6-8B30-E666CEF8F89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1;p31">
                <a:extLst>
                  <a:ext uri="{FF2B5EF4-FFF2-40B4-BE49-F238E27FC236}">
                    <a16:creationId xmlns:a16="http://schemas.microsoft.com/office/drawing/2014/main" id="{08EF9EFA-1FDB-4FD4-BC1D-B22F21D9D6B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2;p31">
                <a:extLst>
                  <a:ext uri="{FF2B5EF4-FFF2-40B4-BE49-F238E27FC236}">
                    <a16:creationId xmlns:a16="http://schemas.microsoft.com/office/drawing/2014/main" id="{3917A43F-69CA-4EF2-ACFC-6A882191A143}"/>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40" name="Google Shape;282;p31">
                <a:extLst>
                  <a:ext uri="{FF2B5EF4-FFF2-40B4-BE49-F238E27FC236}">
                    <a16:creationId xmlns:a16="http://schemas.microsoft.com/office/drawing/2014/main" id="{B4863F68-5FF1-49FD-B7CC-2AE1AE450C7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28" name="Group 27">
              <a:extLst>
                <a:ext uri="{FF2B5EF4-FFF2-40B4-BE49-F238E27FC236}">
                  <a16:creationId xmlns:a16="http://schemas.microsoft.com/office/drawing/2014/main" id="{DB096969-5650-406B-AC6E-BA64083279A6}"/>
                </a:ext>
              </a:extLst>
            </p:cNvPr>
            <p:cNvGrpSpPr/>
            <p:nvPr/>
          </p:nvGrpSpPr>
          <p:grpSpPr>
            <a:xfrm>
              <a:off x="6704225" y="1560088"/>
              <a:ext cx="2250962" cy="1680301"/>
              <a:chOff x="286675" y="2057875"/>
              <a:chExt cx="4051800" cy="2907900"/>
            </a:xfrm>
          </p:grpSpPr>
          <p:sp>
            <p:nvSpPr>
              <p:cNvPr id="33" name="Google Shape;268;p31">
                <a:extLst>
                  <a:ext uri="{FF2B5EF4-FFF2-40B4-BE49-F238E27FC236}">
                    <a16:creationId xmlns:a16="http://schemas.microsoft.com/office/drawing/2014/main" id="{86609A33-2A05-4AEF-A537-58C19B49AA8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p31">
                <a:extLst>
                  <a:ext uri="{FF2B5EF4-FFF2-40B4-BE49-F238E27FC236}">
                    <a16:creationId xmlns:a16="http://schemas.microsoft.com/office/drawing/2014/main" id="{C9846F1F-C389-49DA-B694-96ED5940C645}"/>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101600">
                  <a:srgbClr val="FF0000">
                    <a:alpha val="60000"/>
                  </a:srgb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2;p31">
                <a:extLst>
                  <a:ext uri="{FF2B5EF4-FFF2-40B4-BE49-F238E27FC236}">
                    <a16:creationId xmlns:a16="http://schemas.microsoft.com/office/drawing/2014/main" id="{72237EAE-6DC2-436E-A31F-117227ACD2EC}"/>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101600">
                  <a:srgbClr val="FF0000">
                    <a:alpha val="60000"/>
                  </a:srgb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36" name="Google Shape;282;p31">
                <a:extLst>
                  <a:ext uri="{FF2B5EF4-FFF2-40B4-BE49-F238E27FC236}">
                    <a16:creationId xmlns:a16="http://schemas.microsoft.com/office/drawing/2014/main" id="{FA3803DB-029A-489C-AF09-3AE7AA768CB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29" name="Straight Arrow Connector 28">
              <a:extLst>
                <a:ext uri="{FF2B5EF4-FFF2-40B4-BE49-F238E27FC236}">
                  <a16:creationId xmlns:a16="http://schemas.microsoft.com/office/drawing/2014/main" id="{E353579E-9ABD-46B3-BE64-9D3DAC85E359}"/>
                </a:ext>
              </a:extLst>
            </p:cNvPr>
            <p:cNvCxnSpPr>
              <a:stCxn id="37" idx="6"/>
              <a:endCxn id="33"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FFA04E06-31B6-44E2-AC8E-BECB8A3A7940}"/>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31" name="Straight Arrow Connector 30">
              <a:extLst>
                <a:ext uri="{FF2B5EF4-FFF2-40B4-BE49-F238E27FC236}">
                  <a16:creationId xmlns:a16="http://schemas.microsoft.com/office/drawing/2014/main" id="{2BD62102-EDBB-4E7A-8A44-2BB026CBB8F2}"/>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09D70BB5-1DF1-48D6-9D98-D59004F8A871}"/>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grpSp>
      <p:sp>
        <p:nvSpPr>
          <p:cNvPr id="45" name="TextBox 44">
            <a:extLst>
              <a:ext uri="{FF2B5EF4-FFF2-40B4-BE49-F238E27FC236}">
                <a16:creationId xmlns:a16="http://schemas.microsoft.com/office/drawing/2014/main" id="{DE8B45CD-C8B6-4A69-836F-6B34AB9B6403}"/>
              </a:ext>
            </a:extLst>
          </p:cNvPr>
          <p:cNvSpPr txBox="1"/>
          <p:nvPr/>
        </p:nvSpPr>
        <p:spPr>
          <a:xfrm>
            <a:off x="407821" y="3052366"/>
            <a:ext cx="8504838" cy="1384995"/>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artifical_cell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createNewSubsystem</a:t>
            </a:r>
            <a:r>
              <a:rPr lang="en-US" dirty="0">
                <a:latin typeface="Courier New" panose="02070309020205020404" pitchFamily="49" charset="0"/>
                <a:cs typeface="Courier New" panose="02070309020205020404" pitchFamily="49" charset="0"/>
              </a:rPr>
              <a:t>(), model = </a:t>
            </a:r>
            <a:r>
              <a:rPr lang="en-US" dirty="0" err="1">
                <a:latin typeface="Courier New" panose="02070309020205020404" pitchFamily="49" charset="0"/>
                <a:cs typeface="Courier New" panose="02070309020205020404" pitchFamily="49" charset="0"/>
              </a:rPr>
              <a:t>artificial_cell.getModel</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model.createNewSpecies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ListOfSpecies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ListofAmounts</a:t>
            </a:r>
            <a:r>
              <a:rPr lang="en-US" dirty="0">
                <a:latin typeface="Courier New" panose="02070309020205020404" pitchFamily="49" charset="0"/>
                <a:cs typeface="Courier New" panose="02070309020205020404" pitchFamily="49" charset="0"/>
              </a:rPr>
              <a:t>, … ) … </a:t>
            </a:r>
          </a:p>
          <a:p>
            <a:endParaRPr lang="en-US" dirty="0">
              <a:latin typeface="Courier New" panose="02070309020205020404" pitchFamily="49" charset="0"/>
              <a:cs typeface="Courier New" panose="02070309020205020404" pitchFamily="49" charset="0"/>
            </a:endParaRPr>
          </a:p>
          <a:p>
            <a:r>
              <a:rPr lang="en-US" dirty="0">
                <a:latin typeface="+mj-lt"/>
                <a:cs typeface="Courier New" panose="02070309020205020404" pitchFamily="49" charset="0"/>
              </a:rPr>
              <a:t>OR</a:t>
            </a:r>
            <a:r>
              <a:rPr lang="en-US" dirty="0">
                <a:latin typeface="Economica" panose="020B0604020202020204"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artifical_cell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createSubsystem</a:t>
            </a:r>
            <a:r>
              <a:rPr lang="en-US" dirty="0">
                <a:latin typeface="Courier New" panose="02070309020205020404" pitchFamily="49" charset="0"/>
                <a:cs typeface="Courier New" panose="02070309020205020404" pitchFamily="49" charset="0"/>
              </a:rPr>
              <a:t>(‘load_model.xml’)</a:t>
            </a:r>
          </a:p>
        </p:txBody>
      </p:sp>
      <p:sp>
        <p:nvSpPr>
          <p:cNvPr id="2" name="Slide Number Placeholder 1">
            <a:extLst>
              <a:ext uri="{FF2B5EF4-FFF2-40B4-BE49-F238E27FC236}">
                <a16:creationId xmlns:a16="http://schemas.microsoft.com/office/drawing/2014/main" id="{16F94A20-8359-451A-AE17-25C3A57276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extLst>
      <p:ext uri="{BB962C8B-B14F-4D97-AF65-F5344CB8AC3E}">
        <p14:creationId xmlns:p14="http://schemas.microsoft.com/office/powerpoint/2010/main" val="260567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xEl>
                                              <p:pRg st="3" end="3"/>
                                            </p:txEl>
                                          </p:spTgt>
                                        </p:tgtEl>
                                        <p:attrNameLst>
                                          <p:attrName>style.visibility</p:attrName>
                                        </p:attrNameLst>
                                      </p:cBhvr>
                                      <p:to>
                                        <p:strVal val="visible"/>
                                      </p:to>
                                    </p:set>
                                    <p:animEffect transition="in" filter="fade">
                                      <p:cBhvr>
                                        <p:cTn id="17" dur="500"/>
                                        <p:tgtEl>
                                          <p:spTgt spid="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
                                            <p:txEl>
                                              <p:pRg st="5" end="5"/>
                                            </p:txEl>
                                          </p:spTgt>
                                        </p:tgtEl>
                                        <p:attrNameLst>
                                          <p:attrName>style.visibility</p:attrName>
                                        </p:attrNameLst>
                                      </p:cBhvr>
                                      <p:to>
                                        <p:strVal val="visible"/>
                                      </p:to>
                                    </p:set>
                                    <p:animEffect transition="in" filter="fade">
                                      <p:cBhvr>
                                        <p:cTn id="22" dur="500"/>
                                        <p:tgtEl>
                                          <p:spTgt spid="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p:nvPr/>
        </p:nvSpPr>
        <p:spPr>
          <a:xfrm>
            <a:off x="5181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4" name="Google Shape;194;p25">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195" name="Google Shape;195;p25"/>
          <p:cNvSpPr txBox="1"/>
          <p:nvPr/>
        </p:nvSpPr>
        <p:spPr>
          <a:xfrm>
            <a:off x="6933975" y="2216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196" name="Google Shape;196;p25"/>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197" name="Google Shape;197;p25"/>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198" name="Google Shape;198;p25"/>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199" name="Google Shape;199;p25"/>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200" name="Google Shape;200;p25"/>
          <p:cNvPicPr preferRelativeResize="0"/>
          <p:nvPr/>
        </p:nvPicPr>
        <p:blipFill rotWithShape="1">
          <a:blip r:embed="rId4">
            <a:alphaModFix/>
          </a:blip>
          <a:srcRect r="37737"/>
          <a:stretch/>
        </p:blipFill>
        <p:spPr>
          <a:xfrm>
            <a:off x="6348600" y="221650"/>
            <a:ext cx="585375" cy="326400"/>
          </a:xfrm>
          <a:prstGeom prst="rect">
            <a:avLst/>
          </a:prstGeom>
          <a:noFill/>
          <a:ln>
            <a:noFill/>
          </a:ln>
        </p:spPr>
      </p:pic>
      <p:pic>
        <p:nvPicPr>
          <p:cNvPr id="201" name="Google Shape;201;p25">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202" name="Google Shape;202;p25"/>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pic>
        <p:nvPicPr>
          <p:cNvPr id="204" name="Google Shape;204;p25"/>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205" name="Google Shape;205;p25"/>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206" name="Google Shape;206;p25"/>
          <p:cNvSpPr txBox="1"/>
          <p:nvPr/>
        </p:nvSpPr>
        <p:spPr>
          <a:xfrm>
            <a:off x="3131850" y="3937375"/>
            <a:ext cx="28803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Analysis with Models</a:t>
            </a:r>
            <a:endParaRPr sz="2000" b="1">
              <a:solidFill>
                <a:schemeClr val="accent1"/>
              </a:solidFill>
              <a:highlight>
                <a:schemeClr val="accent6"/>
              </a:highlight>
            </a:endParaRPr>
          </a:p>
        </p:txBody>
      </p:sp>
      <p:sp>
        <p:nvSpPr>
          <p:cNvPr id="207" name="Google Shape;207;p25"/>
          <p:cNvSpPr/>
          <p:nvPr/>
        </p:nvSpPr>
        <p:spPr>
          <a:xfrm>
            <a:off x="228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5"/>
          <p:cNvSpPr txBox="1"/>
          <p:nvPr/>
        </p:nvSpPr>
        <p:spPr>
          <a:xfrm>
            <a:off x="719875" y="4801214"/>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Image taken from - SBML.org, ebi.ac.uk/biomodels, luckslab.org, Wikimedia </a:t>
            </a:r>
            <a:endParaRPr sz="1100" dirty="0"/>
          </a:p>
          <a:p>
            <a:pPr marL="0" lvl="0" indent="0" algn="ctr" rtl="0">
              <a:spcBef>
                <a:spcPts val="0"/>
              </a:spcBef>
              <a:spcAft>
                <a:spcPts val="0"/>
              </a:spcAft>
              <a:buNone/>
            </a:pPr>
            <a:endParaRPr sz="1100" dirty="0"/>
          </a:p>
        </p:txBody>
      </p:sp>
      <p:sp>
        <p:nvSpPr>
          <p:cNvPr id="18" name="Google Shape;85;p15">
            <a:extLst>
              <a:ext uri="{FF2B5EF4-FFF2-40B4-BE49-F238E27FC236}">
                <a16:creationId xmlns:a16="http://schemas.microsoft.com/office/drawing/2014/main" id="{ED99314F-742F-4B5E-8F66-EFD515384AA6}"/>
              </a:ext>
            </a:extLst>
          </p:cNvPr>
          <p:cNvSpPr/>
          <p:nvPr/>
        </p:nvSpPr>
        <p:spPr>
          <a:xfrm>
            <a:off x="1102950" y="3884500"/>
            <a:ext cx="6938100" cy="873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Model Reduction				    Sensitivity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identification				    Guiding experiments	</a:t>
            </a:r>
            <a:endParaRPr dirty="0"/>
          </a:p>
        </p:txBody>
      </p:sp>
      <p:sp>
        <p:nvSpPr>
          <p:cNvPr id="2" name="Slide Number Placeholder 1">
            <a:extLst>
              <a:ext uri="{FF2B5EF4-FFF2-40B4-BE49-F238E27FC236}">
                <a16:creationId xmlns:a16="http://schemas.microsoft.com/office/drawing/2014/main" id="{5D5566C0-57B1-4B6C-B158-1259F52FD9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p:nvPr/>
        </p:nvSpPr>
        <p:spPr>
          <a:xfrm>
            <a:off x="5181050" y="48325"/>
            <a:ext cx="3828900" cy="3540900"/>
          </a:xfrm>
          <a:prstGeom prst="ellipse">
            <a:avLst/>
          </a:prstGeom>
          <a:noFill/>
          <a:ln w="1524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4" name="Google Shape;214;p26">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215" name="Google Shape;215;p26"/>
          <p:cNvSpPr txBox="1"/>
          <p:nvPr/>
        </p:nvSpPr>
        <p:spPr>
          <a:xfrm>
            <a:off x="6933975" y="2978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216" name="Google Shape;216;p26"/>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217" name="Google Shape;217;p26"/>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218" name="Google Shape;218;p26"/>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219" name="Google Shape;219;p26"/>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220" name="Google Shape;220;p26"/>
          <p:cNvPicPr preferRelativeResize="0"/>
          <p:nvPr/>
        </p:nvPicPr>
        <p:blipFill rotWithShape="1">
          <a:blip r:embed="rId4">
            <a:alphaModFix/>
          </a:blip>
          <a:srcRect r="37737"/>
          <a:stretch/>
        </p:blipFill>
        <p:spPr>
          <a:xfrm>
            <a:off x="6348600" y="297850"/>
            <a:ext cx="585375" cy="326400"/>
          </a:xfrm>
          <a:prstGeom prst="rect">
            <a:avLst/>
          </a:prstGeom>
          <a:noFill/>
          <a:ln>
            <a:noFill/>
          </a:ln>
        </p:spPr>
      </p:pic>
      <p:pic>
        <p:nvPicPr>
          <p:cNvPr id="221" name="Google Shape;221;p26">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222" name="Google Shape;222;p26"/>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pic>
        <p:nvPicPr>
          <p:cNvPr id="224" name="Google Shape;224;p26"/>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225" name="Google Shape;225;p26"/>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226" name="Google Shape;226;p26"/>
          <p:cNvSpPr txBox="1"/>
          <p:nvPr/>
        </p:nvSpPr>
        <p:spPr>
          <a:xfrm>
            <a:off x="3131850" y="3937375"/>
            <a:ext cx="28803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Analysis with Models</a:t>
            </a:r>
            <a:endParaRPr sz="2000" b="1">
              <a:solidFill>
                <a:schemeClr val="accent1"/>
              </a:solidFill>
              <a:highlight>
                <a:schemeClr val="accent6"/>
              </a:highlight>
            </a:endParaRPr>
          </a:p>
        </p:txBody>
      </p:sp>
      <p:sp>
        <p:nvSpPr>
          <p:cNvPr id="227" name="Google Shape;227;p26"/>
          <p:cNvSpPr/>
          <p:nvPr/>
        </p:nvSpPr>
        <p:spPr>
          <a:xfrm>
            <a:off x="228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txBox="1"/>
          <p:nvPr/>
        </p:nvSpPr>
        <p:spPr>
          <a:xfrm>
            <a:off x="719875" y="4815390"/>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Image</a:t>
            </a:r>
            <a:r>
              <a:rPr lang="en-US" sz="1100" dirty="0"/>
              <a:t>s</a:t>
            </a:r>
            <a:r>
              <a:rPr lang="en" sz="1100" dirty="0"/>
              <a:t> taken from - SBML.org, ebi.ac.uk/biomodels, luckslab.org, Wikimedia </a:t>
            </a:r>
            <a:endParaRPr sz="1100" dirty="0"/>
          </a:p>
          <a:p>
            <a:pPr marL="0" lvl="0" indent="0" algn="ctr" rtl="0">
              <a:spcBef>
                <a:spcPts val="0"/>
              </a:spcBef>
              <a:spcAft>
                <a:spcPts val="0"/>
              </a:spcAft>
              <a:buNone/>
            </a:pPr>
            <a:endParaRPr sz="1100" dirty="0"/>
          </a:p>
        </p:txBody>
      </p:sp>
      <p:sp>
        <p:nvSpPr>
          <p:cNvPr id="18" name="Google Shape;85;p15">
            <a:extLst>
              <a:ext uri="{FF2B5EF4-FFF2-40B4-BE49-F238E27FC236}">
                <a16:creationId xmlns:a16="http://schemas.microsoft.com/office/drawing/2014/main" id="{04CFCA8B-59AC-4A1F-BEE9-9BFBCACAAD6A}"/>
              </a:ext>
            </a:extLst>
          </p:cNvPr>
          <p:cNvSpPr/>
          <p:nvPr/>
        </p:nvSpPr>
        <p:spPr>
          <a:xfrm>
            <a:off x="1102950" y="3884500"/>
            <a:ext cx="6938100" cy="873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Model Reduction				    Sensitivity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identification				    Guiding experiments	</a:t>
            </a:r>
            <a:endParaRPr dirty="0"/>
          </a:p>
        </p:txBody>
      </p:sp>
      <p:sp>
        <p:nvSpPr>
          <p:cNvPr id="2" name="Slide Number Placeholder 1">
            <a:extLst>
              <a:ext uri="{FF2B5EF4-FFF2-40B4-BE49-F238E27FC236}">
                <a16:creationId xmlns:a16="http://schemas.microsoft.com/office/drawing/2014/main" id="{D73E4C5E-255F-4D9A-A32A-F0267D297F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title"/>
          </p:nvPr>
        </p:nvSpPr>
        <p:spPr>
          <a:xfrm>
            <a:off x="171950" y="2135700"/>
            <a:ext cx="4045200" cy="87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Compile Models</a:t>
            </a:r>
            <a:endParaRPr/>
          </a:p>
        </p:txBody>
      </p:sp>
      <p:sp>
        <p:nvSpPr>
          <p:cNvPr id="234" name="Google Shape;234;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US" dirty="0"/>
              <a:t>Utility of Subsystems</a:t>
            </a:r>
            <a:endParaRPr dirty="0"/>
          </a:p>
          <a:p>
            <a:pPr marL="457200" lvl="0" indent="-342900" algn="l" rtl="0">
              <a:spcBef>
                <a:spcPts val="0"/>
              </a:spcBef>
              <a:spcAft>
                <a:spcPts val="0"/>
              </a:spcAft>
              <a:buSzPts val="1800"/>
              <a:buChar char="●"/>
            </a:pPr>
            <a:r>
              <a:rPr lang="en" dirty="0"/>
              <a:t>Combining multiple SBML models</a:t>
            </a:r>
            <a:endParaRPr dirty="0"/>
          </a:p>
          <a:p>
            <a:pPr marL="457200" lvl="0" indent="-342900" algn="l" rtl="0">
              <a:spcBef>
                <a:spcPts val="0"/>
              </a:spcBef>
              <a:spcAft>
                <a:spcPts val="0"/>
              </a:spcAft>
              <a:buSzPts val="1800"/>
              <a:buChar char="●"/>
            </a:pPr>
            <a:r>
              <a:rPr lang="en" dirty="0"/>
              <a:t>Transport and compartment modeling</a:t>
            </a:r>
          </a:p>
          <a:p>
            <a:pPr lvl="1">
              <a:spcBef>
                <a:spcPts val="0"/>
              </a:spcBef>
            </a:pPr>
            <a:r>
              <a:rPr lang="en-US" dirty="0"/>
              <a:t>Interactions between different compartments </a:t>
            </a:r>
          </a:p>
          <a:p>
            <a:pPr lvl="1"/>
            <a:r>
              <a:rPr lang="en-US" dirty="0"/>
              <a:t>Modeling of transport across membranes</a:t>
            </a:r>
          </a:p>
          <a:p>
            <a:pPr marL="457200" lvl="0" indent="-342900" algn="l" rtl="0">
              <a:spcBef>
                <a:spcPts val="0"/>
              </a:spcBef>
              <a:spcAft>
                <a:spcPts val="0"/>
              </a:spcAft>
              <a:buSzPts val="1800"/>
              <a:buChar char="●"/>
            </a:pPr>
            <a:endParaRPr dirty="0"/>
          </a:p>
        </p:txBody>
      </p:sp>
      <p:sp>
        <p:nvSpPr>
          <p:cNvPr id="2" name="Slide Number Placeholder 1">
            <a:extLst>
              <a:ext uri="{FF2B5EF4-FFF2-40B4-BE49-F238E27FC236}">
                <a16:creationId xmlns:a16="http://schemas.microsoft.com/office/drawing/2014/main" id="{1E188FBD-F298-4516-A0CA-24FA982B0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 name="Picture 1">
            <a:extLst>
              <a:ext uri="{FF2B5EF4-FFF2-40B4-BE49-F238E27FC236}">
                <a16:creationId xmlns:a16="http://schemas.microsoft.com/office/drawing/2014/main" id="{D1F77BBA-CAC2-44E8-BB06-D91FE2BF85BB}"/>
              </a:ext>
            </a:extLst>
          </p:cNvPr>
          <p:cNvPicPr>
            <a:picLocks noChangeAspect="1"/>
          </p:cNvPicPr>
          <p:nvPr/>
        </p:nvPicPr>
        <p:blipFill>
          <a:blip r:embed="rId3"/>
          <a:stretch>
            <a:fillRect/>
          </a:stretch>
        </p:blipFill>
        <p:spPr>
          <a:xfrm>
            <a:off x="3955312" y="938173"/>
            <a:ext cx="5188688" cy="1150243"/>
          </a:xfrm>
          <a:prstGeom prst="rect">
            <a:avLst/>
          </a:prstGeom>
        </p:spPr>
      </p:pic>
      <p:sp>
        <p:nvSpPr>
          <p:cNvPr id="239" name="Google Shape;239;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Subsystems</a:t>
            </a:r>
            <a:endParaRPr dirty="0"/>
          </a:p>
        </p:txBody>
      </p:sp>
      <p:sp>
        <p:nvSpPr>
          <p:cNvPr id="240" name="Google Shape;240;p28"/>
          <p:cNvSpPr txBox="1">
            <a:spLocks noGrp="1"/>
          </p:cNvSpPr>
          <p:nvPr>
            <p:ph type="body" idx="1"/>
          </p:nvPr>
        </p:nvSpPr>
        <p:spPr>
          <a:xfrm>
            <a:off x="311700" y="1149025"/>
            <a:ext cx="55923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Contains one SBML model</a:t>
            </a:r>
          </a:p>
          <a:p>
            <a:pPr lvl="1" indent="-342900">
              <a:spcBef>
                <a:spcPts val="0"/>
              </a:spcBef>
              <a:buSzPts val="1800"/>
              <a:buChar char="●"/>
            </a:pPr>
            <a:r>
              <a:rPr lang="en" dirty="0"/>
              <a:t>1 compartment model </a:t>
            </a:r>
            <a:endParaRPr dirty="0"/>
          </a:p>
          <a:p>
            <a:pPr marL="457200" lvl="0" indent="-342900" algn="l" rtl="0">
              <a:spcBef>
                <a:spcPts val="1600"/>
              </a:spcBef>
              <a:spcAft>
                <a:spcPts val="0"/>
              </a:spcAft>
              <a:buSzPts val="1800"/>
              <a:buChar char="●"/>
            </a:pPr>
            <a:r>
              <a:rPr lang="en" dirty="0"/>
              <a:t>Various utility functions available for Subsystems to edit models</a:t>
            </a:r>
            <a:endParaRPr dirty="0"/>
          </a:p>
          <a:p>
            <a:pPr marL="914400" lvl="1" indent="-317500" algn="l" rtl="0">
              <a:spcBef>
                <a:spcPts val="0"/>
              </a:spcBef>
              <a:spcAft>
                <a:spcPts val="0"/>
              </a:spcAft>
              <a:buSzPts val="1400"/>
              <a:buChar char="○"/>
            </a:pPr>
            <a:r>
              <a:rPr lang="en" dirty="0"/>
              <a:t>Compiling multiple models</a:t>
            </a:r>
            <a:endParaRPr dirty="0"/>
          </a:p>
          <a:p>
            <a:pPr marL="914400" lvl="1" indent="-317500" algn="l" rtl="0">
              <a:spcBef>
                <a:spcPts val="0"/>
              </a:spcBef>
              <a:spcAft>
                <a:spcPts val="0"/>
              </a:spcAft>
              <a:buSzPts val="1400"/>
              <a:buChar char="○"/>
            </a:pPr>
            <a:r>
              <a:rPr lang="en" dirty="0"/>
              <a:t>Interaction modeling</a:t>
            </a:r>
          </a:p>
          <a:p>
            <a:pPr marL="914400" lvl="1" indent="-317500" algn="l" rtl="0">
              <a:spcBef>
                <a:spcPts val="0"/>
              </a:spcBef>
              <a:spcAft>
                <a:spcPts val="0"/>
              </a:spcAft>
              <a:buSzPts val="1400"/>
              <a:buChar char="○"/>
            </a:pPr>
            <a:r>
              <a:rPr lang="en" dirty="0"/>
              <a:t>Simulating variable inputs</a:t>
            </a:r>
            <a:endParaRPr dirty="0"/>
          </a:p>
          <a:p>
            <a:pPr marL="914400" lvl="1" indent="-317500" algn="l" rtl="0">
              <a:spcBef>
                <a:spcPts val="0"/>
              </a:spcBef>
              <a:spcAft>
                <a:spcPts val="0"/>
              </a:spcAft>
              <a:buSzPts val="1400"/>
              <a:buChar char="○"/>
            </a:pPr>
            <a:r>
              <a:rPr lang="en" dirty="0"/>
              <a:t>Analysis tools</a:t>
            </a:r>
            <a:endParaRPr dirty="0"/>
          </a:p>
          <a:p>
            <a:pPr marL="457200" lvl="0" indent="-342900" algn="l" rtl="0">
              <a:spcBef>
                <a:spcPts val="1600"/>
              </a:spcBef>
              <a:spcAft>
                <a:spcPts val="0"/>
              </a:spcAft>
              <a:buSzPts val="1800"/>
              <a:buChar char="●"/>
            </a:pPr>
            <a:r>
              <a:rPr lang="en" dirty="0"/>
              <a:t>Other applications can be built on top of Subsystem architecture of modeling</a:t>
            </a:r>
            <a:endParaRPr dirty="0"/>
          </a:p>
          <a:p>
            <a:pPr marL="0" lvl="0" indent="0" algn="l" rtl="0">
              <a:spcBef>
                <a:spcPts val="1600"/>
              </a:spcBef>
              <a:spcAft>
                <a:spcPts val="1600"/>
              </a:spcAft>
              <a:buNone/>
            </a:pPr>
            <a:endParaRPr dirty="0"/>
          </a:p>
        </p:txBody>
      </p:sp>
      <p:sp>
        <p:nvSpPr>
          <p:cNvPr id="241" name="Google Shape;241;p28"/>
          <p:cNvSpPr/>
          <p:nvPr/>
        </p:nvSpPr>
        <p:spPr>
          <a:xfrm>
            <a:off x="5625497" y="2791125"/>
            <a:ext cx="2068800" cy="1971300"/>
          </a:xfrm>
          <a:prstGeom prst="ellipse">
            <a:avLst/>
          </a:prstGeom>
          <a:gradFill>
            <a:gsLst>
              <a:gs pos="0">
                <a:srgbClr val="86CEAB"/>
              </a:gs>
              <a:gs pos="100000">
                <a:srgbClr val="448E6A"/>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5962097" y="3474225"/>
            <a:ext cx="1395600" cy="6051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SBML Model</a:t>
            </a:r>
            <a:endParaRPr/>
          </a:p>
        </p:txBody>
      </p:sp>
      <p:sp>
        <p:nvSpPr>
          <p:cNvPr id="3" name="Slide Number Placeholder 2">
            <a:extLst>
              <a:ext uri="{FF2B5EF4-FFF2-40B4-BE49-F238E27FC236}">
                <a16:creationId xmlns:a16="http://schemas.microsoft.com/office/drawing/2014/main" id="{5D351733-39F8-4538-AD00-C2C57E5D37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1000"/>
                                        <p:tgtEl>
                                          <p:spTgt spid="241"/>
                                        </p:tgtEl>
                                      </p:cBhvr>
                                    </p:animEffect>
                                  </p:childTnLst>
                                </p:cTn>
                              </p:par>
                              <p:par>
                                <p:cTn id="8" presetID="10" presetClass="entr" presetSubtype="0" fill="hold" nodeType="withEffect">
                                  <p:stCondLst>
                                    <p:cond delay="0"/>
                                  </p:stCondLst>
                                  <p:childTnLst>
                                    <p:set>
                                      <p:cBhvr>
                                        <p:cTn id="9" dur="1" fill="hold">
                                          <p:stCondLst>
                                            <p:cond delay="0"/>
                                          </p:stCondLst>
                                        </p:cTn>
                                        <p:tgtEl>
                                          <p:spTgt spid="242"/>
                                        </p:tgtEl>
                                        <p:attrNameLst>
                                          <p:attrName>style.visibility</p:attrName>
                                        </p:attrNameLst>
                                      </p:cBhvr>
                                      <p:to>
                                        <p:strVal val="visible"/>
                                      </p:to>
                                    </p:set>
                                    <p:animEffect transition="in" filter="fade">
                                      <p:cBhvr>
                                        <p:cTn id="10" dur="1000"/>
                                        <p:tgtEl>
                                          <p:spTgt spid="2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0">
                                            <p:txEl>
                                              <p:pRg st="0" end="0"/>
                                            </p:txEl>
                                          </p:spTgt>
                                        </p:tgtEl>
                                        <p:attrNameLst>
                                          <p:attrName>style.visibility</p:attrName>
                                        </p:attrNameLst>
                                      </p:cBhvr>
                                      <p:to>
                                        <p:strVal val="visible"/>
                                      </p:to>
                                    </p:set>
                                    <p:animEffect transition="in" filter="fade">
                                      <p:cBhvr>
                                        <p:cTn id="15" dur="1000"/>
                                        <p:tgtEl>
                                          <p:spTgt spid="24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0">
                                            <p:txEl>
                                              <p:pRg st="1" end="1"/>
                                            </p:txEl>
                                          </p:spTgt>
                                        </p:tgtEl>
                                        <p:attrNameLst>
                                          <p:attrName>style.visibility</p:attrName>
                                        </p:attrNameLst>
                                      </p:cBhvr>
                                      <p:to>
                                        <p:strVal val="visible"/>
                                      </p:to>
                                    </p:set>
                                    <p:animEffect transition="in" filter="fade">
                                      <p:cBhvr>
                                        <p:cTn id="20" dur="1000"/>
                                        <p:tgtEl>
                                          <p:spTgt spid="24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0">
                                            <p:txEl>
                                              <p:pRg st="2" end="2"/>
                                            </p:txEl>
                                          </p:spTgt>
                                        </p:tgtEl>
                                        <p:attrNameLst>
                                          <p:attrName>style.visibility</p:attrName>
                                        </p:attrNameLst>
                                      </p:cBhvr>
                                      <p:to>
                                        <p:strVal val="visible"/>
                                      </p:to>
                                    </p:set>
                                    <p:animEffect transition="in" filter="fade">
                                      <p:cBhvr>
                                        <p:cTn id="25" dur="1000"/>
                                        <p:tgtEl>
                                          <p:spTgt spid="240">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0">
                                            <p:txEl>
                                              <p:pRg st="3" end="3"/>
                                            </p:txEl>
                                          </p:spTgt>
                                        </p:tgtEl>
                                        <p:attrNameLst>
                                          <p:attrName>style.visibility</p:attrName>
                                        </p:attrNameLst>
                                      </p:cBhvr>
                                      <p:to>
                                        <p:strVal val="visible"/>
                                      </p:to>
                                    </p:set>
                                    <p:animEffect transition="in" filter="fade">
                                      <p:cBhvr>
                                        <p:cTn id="30" dur="1000"/>
                                        <p:tgtEl>
                                          <p:spTgt spid="24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0">
                                            <p:txEl>
                                              <p:pRg st="4" end="4"/>
                                            </p:txEl>
                                          </p:spTgt>
                                        </p:tgtEl>
                                        <p:attrNameLst>
                                          <p:attrName>style.visibility</p:attrName>
                                        </p:attrNameLst>
                                      </p:cBhvr>
                                      <p:to>
                                        <p:strVal val="visible"/>
                                      </p:to>
                                    </p:set>
                                    <p:animEffect transition="in" filter="fade">
                                      <p:cBhvr>
                                        <p:cTn id="35" dur="1000"/>
                                        <p:tgtEl>
                                          <p:spTgt spid="240">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0">
                                            <p:txEl>
                                              <p:pRg st="5" end="5"/>
                                            </p:txEl>
                                          </p:spTgt>
                                        </p:tgtEl>
                                        <p:attrNameLst>
                                          <p:attrName>style.visibility</p:attrName>
                                        </p:attrNameLst>
                                      </p:cBhvr>
                                      <p:to>
                                        <p:strVal val="visible"/>
                                      </p:to>
                                    </p:set>
                                    <p:animEffect transition="in" filter="fade">
                                      <p:cBhvr>
                                        <p:cTn id="40" dur="1000"/>
                                        <p:tgtEl>
                                          <p:spTgt spid="240">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0">
                                            <p:txEl>
                                              <p:pRg st="6" end="6"/>
                                            </p:txEl>
                                          </p:spTgt>
                                        </p:tgtEl>
                                        <p:attrNameLst>
                                          <p:attrName>style.visibility</p:attrName>
                                        </p:attrNameLst>
                                      </p:cBhvr>
                                      <p:to>
                                        <p:strVal val="visible"/>
                                      </p:to>
                                    </p:set>
                                    <p:animEffect transition="in" filter="fade">
                                      <p:cBhvr>
                                        <p:cTn id="45" dur="1000"/>
                                        <p:tgtEl>
                                          <p:spTgt spid="240">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40">
                                            <p:txEl>
                                              <p:pRg st="7" end="7"/>
                                            </p:txEl>
                                          </p:spTgt>
                                        </p:tgtEl>
                                        <p:attrNameLst>
                                          <p:attrName>style.visibility</p:attrName>
                                        </p:attrNameLst>
                                      </p:cBhvr>
                                      <p:to>
                                        <p:strVal val="visible"/>
                                      </p:to>
                                    </p:set>
                                    <p:animEffect transition="in" filter="fade">
                                      <p:cBhvr>
                                        <p:cTn id="50" dur="1000"/>
                                        <p:tgtEl>
                                          <p:spTgt spid="2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2702856" y="2995391"/>
            <a:ext cx="1899398"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011893" y="358687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65" name="Group 64">
            <a:extLst>
              <a:ext uri="{FF2B5EF4-FFF2-40B4-BE49-F238E27FC236}">
                <a16:creationId xmlns:a16="http://schemas.microsoft.com/office/drawing/2014/main" id="{B275227E-F819-4BE0-9827-44320439736D}"/>
              </a:ext>
            </a:extLst>
          </p:cNvPr>
          <p:cNvGrpSpPr/>
          <p:nvPr/>
        </p:nvGrpSpPr>
        <p:grpSpPr>
          <a:xfrm>
            <a:off x="344024" y="128236"/>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512832" y="1000660"/>
            <a:ext cx="987771" cy="261610"/>
          </a:xfrm>
          <a:prstGeom prst="rect">
            <a:avLst/>
          </a:prstGeom>
          <a:noFill/>
        </p:spPr>
        <p:txBody>
          <a:bodyPr wrap="none" rtlCol="0">
            <a:spAutoFit/>
          </a:bodyPr>
          <a:lstStyle/>
          <a:p>
            <a:r>
              <a:rPr lang="en-US" sz="1100" dirty="0"/>
              <a:t>Theophylline</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p:spPr>
        <p:txBody>
          <a:bodyPr wrap="none" rtlCol="0">
            <a:spAutoFit/>
          </a:bodyPr>
          <a:lstStyle/>
          <a:p>
            <a:r>
              <a:rPr lang="en-US" sz="1600" dirty="0"/>
              <a:t>Combined Model</a:t>
            </a:r>
          </a:p>
        </p:txBody>
      </p:sp>
      <p:sp>
        <p:nvSpPr>
          <p:cNvPr id="94" name="TextBox 93">
            <a:extLst>
              <a:ext uri="{FF2B5EF4-FFF2-40B4-BE49-F238E27FC236}">
                <a16:creationId xmlns:a16="http://schemas.microsoft.com/office/drawing/2014/main" id="{44B64C08-3CCD-486B-B598-BD0C8FFFA6E1}"/>
              </a:ext>
            </a:extLst>
          </p:cNvPr>
          <p:cNvSpPr txBox="1"/>
          <p:nvPr/>
        </p:nvSpPr>
        <p:spPr>
          <a:xfrm>
            <a:off x="4518843" y="3319043"/>
            <a:ext cx="2267740" cy="954107"/>
          </a:xfrm>
          <a:prstGeom prst="rect">
            <a:avLst/>
          </a:prstGeom>
          <a:noFill/>
        </p:spPr>
        <p:txBody>
          <a:bodyPr wrap="square" rtlCol="0">
            <a:spAutoFit/>
          </a:bodyPr>
          <a:lstStyle/>
          <a:p>
            <a:r>
              <a:rPr lang="en-US" dirty="0"/>
              <a:t>2 systems </a:t>
            </a:r>
          </a:p>
          <a:p>
            <a:r>
              <a:rPr lang="en-US" dirty="0"/>
              <a:t>3 compartments</a:t>
            </a:r>
          </a:p>
          <a:p>
            <a:r>
              <a:rPr lang="en-US" dirty="0"/>
              <a:t>3 main subsystems</a:t>
            </a:r>
          </a:p>
          <a:p>
            <a:r>
              <a:rPr lang="en-US" dirty="0"/>
              <a:t>2 membrane models</a:t>
            </a:r>
          </a:p>
        </p:txBody>
      </p:sp>
      <p:sp>
        <p:nvSpPr>
          <p:cNvPr id="2" name="Slide Number Placeholder 1">
            <a:extLst>
              <a:ext uri="{FF2B5EF4-FFF2-40B4-BE49-F238E27FC236}">
                <a16:creationId xmlns:a16="http://schemas.microsoft.com/office/drawing/2014/main" id="{59362A55-621D-44AC-852A-706E96D0D7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spTree>
    <p:extLst>
      <p:ext uri="{BB962C8B-B14F-4D97-AF65-F5344CB8AC3E}">
        <p14:creationId xmlns:p14="http://schemas.microsoft.com/office/powerpoint/2010/main" val="226330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311700" y="273397"/>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Combining </a:t>
            </a:r>
            <a:r>
              <a:rPr lang="en-US" dirty="0"/>
              <a:t>Subsystems</a:t>
            </a:r>
            <a:endParaRPr dirty="0"/>
          </a:p>
        </p:txBody>
      </p:sp>
      <p:sp>
        <p:nvSpPr>
          <p:cNvPr id="254" name="Google Shape;254;p30"/>
          <p:cNvSpPr txBox="1">
            <a:spLocks noGrp="1"/>
          </p:cNvSpPr>
          <p:nvPr>
            <p:ph type="body" idx="1"/>
          </p:nvPr>
        </p:nvSpPr>
        <p:spPr>
          <a:xfrm>
            <a:off x="311700" y="894750"/>
            <a:ext cx="42603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What about common components?</a:t>
            </a:r>
            <a:endParaRPr dirty="0"/>
          </a:p>
          <a:p>
            <a:pPr marL="457200" lvl="0" indent="-342900" algn="l" rtl="0">
              <a:spcBef>
                <a:spcPts val="0"/>
              </a:spcBef>
              <a:spcAft>
                <a:spcPts val="0"/>
              </a:spcAft>
              <a:buSzPts val="1800"/>
              <a:buChar char="●"/>
            </a:pPr>
            <a:r>
              <a:rPr lang="en" dirty="0"/>
              <a:t>Shared resources?</a:t>
            </a:r>
            <a:endParaRPr dirty="0"/>
          </a:p>
          <a:p>
            <a:pPr marL="457200" lvl="0" indent="-342900" algn="l" rtl="0">
              <a:spcBef>
                <a:spcPts val="0"/>
              </a:spcBef>
              <a:spcAft>
                <a:spcPts val="0"/>
              </a:spcAft>
              <a:buSzPts val="1800"/>
              <a:buChar char="●"/>
            </a:pPr>
            <a:r>
              <a:rPr lang="en" dirty="0"/>
              <a:t>Duplicate species?</a:t>
            </a:r>
            <a:endParaRPr dirty="0"/>
          </a:p>
          <a:p>
            <a:pPr marL="457200" lvl="0" indent="-342900" algn="l" rtl="0">
              <a:spcBef>
                <a:spcPts val="0"/>
              </a:spcBef>
              <a:spcAft>
                <a:spcPts val="0"/>
              </a:spcAft>
              <a:buSzPts val="1800"/>
              <a:buChar char="●"/>
            </a:pPr>
            <a:r>
              <a:rPr lang="en" dirty="0"/>
              <a:t>Duplicate reactions? </a:t>
            </a:r>
            <a:endParaRPr dirty="0"/>
          </a:p>
          <a:p>
            <a:pPr marL="457200" lvl="0" indent="-342900" algn="l" rtl="0">
              <a:spcBef>
                <a:spcPts val="0"/>
              </a:spcBef>
              <a:spcAft>
                <a:spcPts val="0"/>
              </a:spcAft>
              <a:buSzPts val="1800"/>
              <a:buChar char="●"/>
            </a:pPr>
            <a:r>
              <a:rPr lang="en" dirty="0"/>
              <a:t>Other interactions?</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Sub-SBML provides </a:t>
            </a:r>
          </a:p>
          <a:p>
            <a:pPr lvl="0" algn="l" rtl="0">
              <a:spcBef>
                <a:spcPts val="0"/>
              </a:spcBef>
              <a:spcAft>
                <a:spcPts val="0"/>
              </a:spcAft>
              <a:buSzPts val="1800"/>
              <a:buFontTx/>
              <a:buChar char="-"/>
            </a:pPr>
            <a:r>
              <a:rPr lang="en" i="1" dirty="0"/>
              <a:t>shareSubsystems </a:t>
            </a:r>
          </a:p>
          <a:p>
            <a:pPr lvl="0" algn="l" rtl="0">
              <a:spcBef>
                <a:spcPts val="0"/>
              </a:spcBef>
              <a:spcAft>
                <a:spcPts val="0"/>
              </a:spcAft>
              <a:buSzPts val="1800"/>
              <a:buFontTx/>
              <a:buChar char="-"/>
            </a:pPr>
            <a:r>
              <a:rPr lang="en" i="1" dirty="0"/>
              <a:t>combineSubsystems</a:t>
            </a:r>
          </a:p>
          <a:p>
            <a:pPr lvl="0" algn="l" rtl="0">
              <a:spcBef>
                <a:spcPts val="0"/>
              </a:spcBef>
              <a:spcAft>
                <a:spcPts val="0"/>
              </a:spcAft>
              <a:buSzPts val="1800"/>
              <a:buFontTx/>
              <a:buChar char="-"/>
            </a:pPr>
            <a:r>
              <a:rPr lang="en" i="1" dirty="0"/>
              <a:t>connectSubsystems</a:t>
            </a:r>
          </a:p>
          <a:p>
            <a:pPr marL="114300" lvl="0" indent="0" algn="l" rtl="0">
              <a:spcBef>
                <a:spcPts val="0"/>
              </a:spcBef>
              <a:spcAft>
                <a:spcPts val="0"/>
              </a:spcAft>
              <a:buSzPts val="1800"/>
              <a:buNone/>
            </a:pPr>
            <a:r>
              <a:rPr lang="en-US" dirty="0"/>
              <a:t>A</a:t>
            </a:r>
            <a:r>
              <a:rPr lang="en" dirty="0"/>
              <a:t>nd builds other tools using these….</a:t>
            </a:r>
          </a:p>
        </p:txBody>
      </p:sp>
      <p:sp>
        <p:nvSpPr>
          <p:cNvPr id="255" name="Google Shape;255;p30"/>
          <p:cNvSpPr/>
          <p:nvPr/>
        </p:nvSpPr>
        <p:spPr>
          <a:xfrm>
            <a:off x="7591700" y="1023850"/>
            <a:ext cx="1395600" cy="1374000"/>
          </a:xfrm>
          <a:prstGeom prst="ellipse">
            <a:avLst/>
          </a:prstGeom>
          <a:gradFill>
            <a:gsLst>
              <a:gs pos="0">
                <a:srgbClr val="DCECD5"/>
              </a:gs>
              <a:gs pos="100000">
                <a:srgbClr val="93BC81"/>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7830073" y="1527213"/>
            <a:ext cx="9885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Subsystem</a:t>
            </a:r>
            <a:r>
              <a:rPr lang="en" dirty="0"/>
              <a:t> #2</a:t>
            </a:r>
            <a:endParaRPr dirty="0"/>
          </a:p>
        </p:txBody>
      </p:sp>
      <p:sp>
        <p:nvSpPr>
          <p:cNvPr id="257" name="Google Shape;257;p30"/>
          <p:cNvSpPr/>
          <p:nvPr/>
        </p:nvSpPr>
        <p:spPr>
          <a:xfrm>
            <a:off x="4865400" y="1023850"/>
            <a:ext cx="1395600" cy="1374000"/>
          </a:xfrm>
          <a:prstGeom prst="ellipse">
            <a:avLst/>
          </a:prstGeom>
          <a:gradFill>
            <a:gsLst>
              <a:gs pos="0">
                <a:srgbClr val="DCECD5"/>
              </a:gs>
              <a:gs pos="100000">
                <a:srgbClr val="93BC81"/>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5092486" y="1500032"/>
            <a:ext cx="960984"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Subsystem</a:t>
            </a:r>
            <a:r>
              <a:rPr lang="en" dirty="0"/>
              <a:t> #1</a:t>
            </a:r>
            <a:endParaRPr dirty="0"/>
          </a:p>
        </p:txBody>
      </p:sp>
      <p:sp>
        <p:nvSpPr>
          <p:cNvPr id="259" name="Google Shape;259;p30"/>
          <p:cNvSpPr/>
          <p:nvPr/>
        </p:nvSpPr>
        <p:spPr>
          <a:xfrm>
            <a:off x="5976000" y="3040175"/>
            <a:ext cx="2068800" cy="1971300"/>
          </a:xfrm>
          <a:prstGeom prst="ellipse">
            <a:avLst/>
          </a:prstGeom>
          <a:gradFill>
            <a:gsLst>
              <a:gs pos="0">
                <a:srgbClr val="86CEAB"/>
              </a:gs>
              <a:gs pos="100000">
                <a:srgbClr val="448E6A"/>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6312600" y="3723275"/>
            <a:ext cx="1395600" cy="6051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Subsystem</a:t>
            </a:r>
            <a:endParaRPr b="1" dirty="0"/>
          </a:p>
        </p:txBody>
      </p:sp>
      <p:sp>
        <p:nvSpPr>
          <p:cNvPr id="261" name="Google Shape;261;p30"/>
          <p:cNvSpPr/>
          <p:nvPr/>
        </p:nvSpPr>
        <p:spPr>
          <a:xfrm>
            <a:off x="6719550" y="1445650"/>
            <a:ext cx="581700" cy="530400"/>
          </a:xfrm>
          <a:prstGeom prst="mathPlus">
            <a:avLst>
              <a:gd name="adj1" fmla="val 2352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 name="Google Shape;262;p30"/>
          <p:cNvCxnSpPr/>
          <p:nvPr/>
        </p:nvCxnSpPr>
        <p:spPr>
          <a:xfrm>
            <a:off x="5955300" y="2412300"/>
            <a:ext cx="576300" cy="546600"/>
          </a:xfrm>
          <a:prstGeom prst="straightConnector1">
            <a:avLst/>
          </a:prstGeom>
          <a:noFill/>
          <a:ln w="38100" cap="flat" cmpd="sng">
            <a:solidFill>
              <a:srgbClr val="000000"/>
            </a:solidFill>
            <a:prstDash val="solid"/>
            <a:round/>
            <a:headEnd type="none" w="med" len="med"/>
            <a:tailEnd type="triangle" w="med" len="med"/>
          </a:ln>
        </p:spPr>
      </p:cxnSp>
      <p:cxnSp>
        <p:nvCxnSpPr>
          <p:cNvPr id="263" name="Google Shape;263;p30"/>
          <p:cNvCxnSpPr/>
          <p:nvPr/>
        </p:nvCxnSpPr>
        <p:spPr>
          <a:xfrm flipH="1">
            <a:off x="7489400" y="2474050"/>
            <a:ext cx="647700" cy="539700"/>
          </a:xfrm>
          <a:prstGeom prst="straightConnector1">
            <a:avLst/>
          </a:prstGeom>
          <a:noFill/>
          <a:ln w="38100" cap="flat" cmpd="sng">
            <a:solidFill>
              <a:srgbClr val="000000"/>
            </a:solidFill>
            <a:prstDash val="solid"/>
            <a:round/>
            <a:headEnd type="none" w="med" len="med"/>
            <a:tailEnd type="triangle" w="med" len="med"/>
          </a:ln>
        </p:spPr>
      </p:cxnSp>
      <p:sp>
        <p:nvSpPr>
          <p:cNvPr id="2" name="Slide Number Placeholder 1">
            <a:extLst>
              <a:ext uri="{FF2B5EF4-FFF2-40B4-BE49-F238E27FC236}">
                <a16:creationId xmlns:a16="http://schemas.microsoft.com/office/drawing/2014/main" id="{3C5D1CB3-2CC0-482F-8C12-FB894FC3C5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1000"/>
                                        <p:tgtEl>
                                          <p:spTgt spid="258"/>
                                        </p:tgtEl>
                                      </p:cBhvr>
                                    </p:animEffect>
                                  </p:childTnLst>
                                </p:cTn>
                              </p:par>
                              <p:par>
                                <p:cTn id="8" presetID="10" presetClass="entr" presetSubtype="0" fill="hold" nodeType="withEffect">
                                  <p:stCondLst>
                                    <p:cond delay="0"/>
                                  </p:stCondLst>
                                  <p:childTnLst>
                                    <p:set>
                                      <p:cBhvr>
                                        <p:cTn id="9" dur="1" fill="hold">
                                          <p:stCondLst>
                                            <p:cond delay="0"/>
                                          </p:stCondLst>
                                        </p:cTn>
                                        <p:tgtEl>
                                          <p:spTgt spid="257"/>
                                        </p:tgtEl>
                                        <p:attrNameLst>
                                          <p:attrName>style.visibility</p:attrName>
                                        </p:attrNameLst>
                                      </p:cBhvr>
                                      <p:to>
                                        <p:strVal val="visible"/>
                                      </p:to>
                                    </p:set>
                                    <p:animEffect transition="in" filter="fade">
                                      <p:cBhvr>
                                        <p:cTn id="10" dur="1000"/>
                                        <p:tgtEl>
                                          <p:spTgt spid="2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1000"/>
                                        <p:tgtEl>
                                          <p:spTgt spid="256"/>
                                        </p:tgtEl>
                                      </p:cBhvr>
                                    </p:animEffect>
                                  </p:childTnLst>
                                </p:cTn>
                              </p:par>
                              <p:par>
                                <p:cTn id="16" presetID="10" presetClass="entr" presetSubtype="0" fill="hold" nodeType="withEffect">
                                  <p:stCondLst>
                                    <p:cond delay="0"/>
                                  </p:stCondLst>
                                  <p:childTnLst>
                                    <p:set>
                                      <p:cBhvr>
                                        <p:cTn id="17" dur="1" fill="hold">
                                          <p:stCondLst>
                                            <p:cond delay="0"/>
                                          </p:stCondLst>
                                        </p:cTn>
                                        <p:tgtEl>
                                          <p:spTgt spid="261"/>
                                        </p:tgtEl>
                                        <p:attrNameLst>
                                          <p:attrName>style.visibility</p:attrName>
                                        </p:attrNameLst>
                                      </p:cBhvr>
                                      <p:to>
                                        <p:strVal val="visible"/>
                                      </p:to>
                                    </p:set>
                                    <p:animEffect transition="in" filter="fade">
                                      <p:cBhvr>
                                        <p:cTn id="18" dur="1000"/>
                                        <p:tgtEl>
                                          <p:spTgt spid="261"/>
                                        </p:tgtEl>
                                      </p:cBhvr>
                                    </p:animEffect>
                                  </p:childTnLst>
                                </p:cTn>
                              </p:par>
                              <p:par>
                                <p:cTn id="19" presetID="10" presetClass="entr" presetSubtype="0" fill="hold" nodeType="withEffect">
                                  <p:stCondLst>
                                    <p:cond delay="0"/>
                                  </p:stCondLst>
                                  <p:childTnLst>
                                    <p:set>
                                      <p:cBhvr>
                                        <p:cTn id="20" dur="1" fill="hold">
                                          <p:stCondLst>
                                            <p:cond delay="0"/>
                                          </p:stCondLst>
                                        </p:cTn>
                                        <p:tgtEl>
                                          <p:spTgt spid="255"/>
                                        </p:tgtEl>
                                        <p:attrNameLst>
                                          <p:attrName>style.visibility</p:attrName>
                                        </p:attrNameLst>
                                      </p:cBhvr>
                                      <p:to>
                                        <p:strVal val="visible"/>
                                      </p:to>
                                    </p:set>
                                    <p:animEffect transition="in" filter="fade">
                                      <p:cBhvr>
                                        <p:cTn id="21" dur="1000"/>
                                        <p:tgtEl>
                                          <p:spTgt spid="2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0"/>
                                        </p:tgtEl>
                                        <p:attrNameLst>
                                          <p:attrName>style.visibility</p:attrName>
                                        </p:attrNameLst>
                                      </p:cBhvr>
                                      <p:to>
                                        <p:strVal val="visible"/>
                                      </p:to>
                                    </p:set>
                                    <p:animEffect transition="in" filter="fade">
                                      <p:cBhvr>
                                        <p:cTn id="26" dur="1000"/>
                                        <p:tgtEl>
                                          <p:spTgt spid="260"/>
                                        </p:tgtEl>
                                      </p:cBhvr>
                                    </p:animEffect>
                                  </p:childTnLst>
                                </p:cTn>
                              </p:par>
                              <p:par>
                                <p:cTn id="27" presetID="10" presetClass="entr" presetSubtype="0" fill="hold" nodeType="withEffect">
                                  <p:stCondLst>
                                    <p:cond delay="0"/>
                                  </p:stCondLst>
                                  <p:childTnLst>
                                    <p:set>
                                      <p:cBhvr>
                                        <p:cTn id="28" dur="1" fill="hold">
                                          <p:stCondLst>
                                            <p:cond delay="0"/>
                                          </p:stCondLst>
                                        </p:cTn>
                                        <p:tgtEl>
                                          <p:spTgt spid="262"/>
                                        </p:tgtEl>
                                        <p:attrNameLst>
                                          <p:attrName>style.visibility</p:attrName>
                                        </p:attrNameLst>
                                      </p:cBhvr>
                                      <p:to>
                                        <p:strVal val="visible"/>
                                      </p:to>
                                    </p:set>
                                    <p:animEffect transition="in" filter="fade">
                                      <p:cBhvr>
                                        <p:cTn id="29" dur="1000"/>
                                        <p:tgtEl>
                                          <p:spTgt spid="262"/>
                                        </p:tgtEl>
                                      </p:cBhvr>
                                    </p:animEffect>
                                  </p:childTnLst>
                                </p:cTn>
                              </p:par>
                              <p:par>
                                <p:cTn id="30" presetID="10" presetClass="entr" presetSubtype="0" fill="hold" nodeType="withEffect">
                                  <p:stCondLst>
                                    <p:cond delay="0"/>
                                  </p:stCondLst>
                                  <p:childTnLst>
                                    <p:set>
                                      <p:cBhvr>
                                        <p:cTn id="31" dur="1" fill="hold">
                                          <p:stCondLst>
                                            <p:cond delay="0"/>
                                          </p:stCondLst>
                                        </p:cTn>
                                        <p:tgtEl>
                                          <p:spTgt spid="263"/>
                                        </p:tgtEl>
                                        <p:attrNameLst>
                                          <p:attrName>style.visibility</p:attrName>
                                        </p:attrNameLst>
                                      </p:cBhvr>
                                      <p:to>
                                        <p:strVal val="visible"/>
                                      </p:to>
                                    </p:set>
                                    <p:animEffect transition="in" filter="fade">
                                      <p:cBhvr>
                                        <p:cTn id="32" dur="1000"/>
                                        <p:tgtEl>
                                          <p:spTgt spid="263"/>
                                        </p:tgtEl>
                                      </p:cBhvr>
                                    </p:animEffect>
                                  </p:childTnLst>
                                </p:cTn>
                              </p:par>
                              <p:par>
                                <p:cTn id="33" presetID="10" presetClass="entr" presetSubtype="0" fill="hold" nodeType="with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fade">
                                      <p:cBhvr>
                                        <p:cTn id="35" dur="10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4">
                                            <p:txEl>
                                              <p:pRg st="0" end="0"/>
                                            </p:txEl>
                                          </p:spTgt>
                                        </p:tgtEl>
                                        <p:attrNameLst>
                                          <p:attrName>style.visibility</p:attrName>
                                        </p:attrNameLst>
                                      </p:cBhvr>
                                      <p:to>
                                        <p:strVal val="visible"/>
                                      </p:to>
                                    </p:set>
                                    <p:animEffect transition="in" filter="fade">
                                      <p:cBhvr>
                                        <p:cTn id="40" dur="1000"/>
                                        <p:tgtEl>
                                          <p:spTgt spid="25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54">
                                            <p:txEl>
                                              <p:pRg st="1" end="1"/>
                                            </p:txEl>
                                          </p:spTgt>
                                        </p:tgtEl>
                                        <p:attrNameLst>
                                          <p:attrName>style.visibility</p:attrName>
                                        </p:attrNameLst>
                                      </p:cBhvr>
                                      <p:to>
                                        <p:strVal val="visible"/>
                                      </p:to>
                                    </p:set>
                                    <p:animEffect transition="in" filter="fade">
                                      <p:cBhvr>
                                        <p:cTn id="45" dur="1000"/>
                                        <p:tgtEl>
                                          <p:spTgt spid="25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4">
                                            <p:txEl>
                                              <p:pRg st="2" end="2"/>
                                            </p:txEl>
                                          </p:spTgt>
                                        </p:tgtEl>
                                        <p:attrNameLst>
                                          <p:attrName>style.visibility</p:attrName>
                                        </p:attrNameLst>
                                      </p:cBhvr>
                                      <p:to>
                                        <p:strVal val="visible"/>
                                      </p:to>
                                    </p:set>
                                    <p:animEffect transition="in" filter="fade">
                                      <p:cBhvr>
                                        <p:cTn id="50" dur="1000"/>
                                        <p:tgtEl>
                                          <p:spTgt spid="25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4">
                                            <p:txEl>
                                              <p:pRg st="3" end="3"/>
                                            </p:txEl>
                                          </p:spTgt>
                                        </p:tgtEl>
                                        <p:attrNameLst>
                                          <p:attrName>style.visibility</p:attrName>
                                        </p:attrNameLst>
                                      </p:cBhvr>
                                      <p:to>
                                        <p:strVal val="visible"/>
                                      </p:to>
                                    </p:set>
                                    <p:animEffect transition="in" filter="fade">
                                      <p:cBhvr>
                                        <p:cTn id="55" dur="1000"/>
                                        <p:tgtEl>
                                          <p:spTgt spid="254">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4">
                                            <p:txEl>
                                              <p:pRg st="4" end="4"/>
                                            </p:txEl>
                                          </p:spTgt>
                                        </p:tgtEl>
                                        <p:attrNameLst>
                                          <p:attrName>style.visibility</p:attrName>
                                        </p:attrNameLst>
                                      </p:cBhvr>
                                      <p:to>
                                        <p:strVal val="visible"/>
                                      </p:to>
                                    </p:set>
                                    <p:animEffect transition="in" filter="fade">
                                      <p:cBhvr>
                                        <p:cTn id="60" dur="1000"/>
                                        <p:tgtEl>
                                          <p:spTgt spid="254">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54">
                                            <p:txEl>
                                              <p:pRg st="6" end="6"/>
                                            </p:txEl>
                                          </p:spTgt>
                                        </p:tgtEl>
                                        <p:attrNameLst>
                                          <p:attrName>style.visibility</p:attrName>
                                        </p:attrNameLst>
                                      </p:cBhvr>
                                      <p:to>
                                        <p:strVal val="visible"/>
                                      </p:to>
                                    </p:set>
                                    <p:animEffect transition="in" filter="fade">
                                      <p:cBhvr>
                                        <p:cTn id="65" dur="1000"/>
                                        <p:tgtEl>
                                          <p:spTgt spid="25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54">
                                            <p:txEl>
                                              <p:pRg st="7" end="7"/>
                                            </p:txEl>
                                          </p:spTgt>
                                        </p:tgtEl>
                                        <p:attrNameLst>
                                          <p:attrName>style.visibility</p:attrName>
                                        </p:attrNameLst>
                                      </p:cBhvr>
                                      <p:to>
                                        <p:strVal val="visible"/>
                                      </p:to>
                                    </p:set>
                                    <p:animEffect transition="in" filter="fade">
                                      <p:cBhvr>
                                        <p:cTn id="70" dur="1000"/>
                                        <p:tgtEl>
                                          <p:spTgt spid="254">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54">
                                            <p:txEl>
                                              <p:pRg st="8" end="8"/>
                                            </p:txEl>
                                          </p:spTgt>
                                        </p:tgtEl>
                                        <p:attrNameLst>
                                          <p:attrName>style.visibility</p:attrName>
                                        </p:attrNameLst>
                                      </p:cBhvr>
                                      <p:to>
                                        <p:strVal val="visible"/>
                                      </p:to>
                                    </p:set>
                                    <p:animEffect transition="in" filter="fade">
                                      <p:cBhvr>
                                        <p:cTn id="75" dur="1000"/>
                                        <p:tgtEl>
                                          <p:spTgt spid="254">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54">
                                            <p:txEl>
                                              <p:pRg st="9" end="9"/>
                                            </p:txEl>
                                          </p:spTgt>
                                        </p:tgtEl>
                                        <p:attrNameLst>
                                          <p:attrName>style.visibility</p:attrName>
                                        </p:attrNameLst>
                                      </p:cBhvr>
                                      <p:to>
                                        <p:strVal val="visible"/>
                                      </p:to>
                                    </p:set>
                                    <p:animEffect transition="in" filter="fade">
                                      <p:cBhvr>
                                        <p:cTn id="80" dur="1000"/>
                                        <p:tgtEl>
                                          <p:spTgt spid="254">
                                            <p:txEl>
                                              <p:pRg st="9" end="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54">
                                            <p:txEl>
                                              <p:pRg st="10" end="10"/>
                                            </p:txEl>
                                          </p:spTgt>
                                        </p:tgtEl>
                                        <p:attrNameLst>
                                          <p:attrName>style.visibility</p:attrName>
                                        </p:attrNameLst>
                                      </p:cBhvr>
                                      <p:to>
                                        <p:strVal val="visible"/>
                                      </p:to>
                                    </p:set>
                                    <p:animEffect transition="in" filter="fade">
                                      <p:cBhvr>
                                        <p:cTn id="85" dur="1000"/>
                                        <p:tgtEl>
                                          <p:spTgt spid="25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4753200" y="2073150"/>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Modeling : Shared Resources</a:t>
            </a:r>
            <a:endParaRPr dirty="0"/>
          </a:p>
        </p:txBody>
      </p:sp>
      <p:sp>
        <p:nvSpPr>
          <p:cNvPr id="271" name="Google Shape;271;p31"/>
          <p:cNvSpPr/>
          <p:nvPr/>
        </p:nvSpPr>
        <p:spPr>
          <a:xfrm>
            <a:off x="5118450" y="2602375"/>
            <a:ext cx="2068800" cy="197130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5455050" y="3285475"/>
            <a:ext cx="1395600" cy="6051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Combined SBML Model</a:t>
            </a:r>
            <a:endParaRPr b="1"/>
          </a:p>
        </p:txBody>
      </p:sp>
      <p:sp>
        <p:nvSpPr>
          <p:cNvPr id="273" name="Google Shape;273;p31"/>
          <p:cNvSpPr/>
          <p:nvPr/>
        </p:nvSpPr>
        <p:spPr>
          <a:xfrm>
            <a:off x="7069625" y="4526300"/>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7429350" y="2667138"/>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7674975" y="4001350"/>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txBox="1"/>
          <p:nvPr/>
        </p:nvSpPr>
        <p:spPr>
          <a:xfrm>
            <a:off x="6850650" y="2280850"/>
            <a:ext cx="13332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RNAP-shared</a:t>
            </a:r>
            <a:endParaRPr/>
          </a:p>
        </p:txBody>
      </p:sp>
      <p:sp>
        <p:nvSpPr>
          <p:cNvPr id="277" name="Google Shape;277;p31"/>
          <p:cNvSpPr/>
          <p:nvPr/>
        </p:nvSpPr>
        <p:spPr>
          <a:xfrm>
            <a:off x="6064950" y="3016650"/>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txBox="1"/>
          <p:nvPr/>
        </p:nvSpPr>
        <p:spPr>
          <a:xfrm>
            <a:off x="5634975" y="2640250"/>
            <a:ext cx="12276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ATP-shared</a:t>
            </a:r>
            <a:endParaRPr/>
          </a:p>
        </p:txBody>
      </p:sp>
      <p:sp>
        <p:nvSpPr>
          <p:cNvPr id="279" name="Google Shape;279;p31"/>
          <p:cNvSpPr/>
          <p:nvPr/>
        </p:nvSpPr>
        <p:spPr>
          <a:xfrm>
            <a:off x="6038000" y="4040300"/>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txBox="1"/>
          <p:nvPr/>
        </p:nvSpPr>
        <p:spPr>
          <a:xfrm>
            <a:off x="5488200" y="4196650"/>
            <a:ext cx="1290600" cy="2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Ribo-shared</a:t>
            </a:r>
            <a:endParaRPr/>
          </a:p>
        </p:txBody>
      </p:sp>
      <p:sp>
        <p:nvSpPr>
          <p:cNvPr id="281" name="Google Shape;281;p31"/>
          <p:cNvSpPr/>
          <p:nvPr/>
        </p:nvSpPr>
        <p:spPr>
          <a:xfrm>
            <a:off x="2439375" y="2761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2677748" y="3264613"/>
            <a:ext cx="9885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SBML Model #2</a:t>
            </a:r>
            <a:endParaRPr/>
          </a:p>
        </p:txBody>
      </p:sp>
      <p:sp>
        <p:nvSpPr>
          <p:cNvPr id="283" name="Google Shape;283;p31"/>
          <p:cNvSpPr/>
          <p:nvPr/>
        </p:nvSpPr>
        <p:spPr>
          <a:xfrm>
            <a:off x="551275" y="2761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778361" y="3237357"/>
            <a:ext cx="9414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SBML Model #1</a:t>
            </a:r>
            <a:endParaRPr/>
          </a:p>
        </p:txBody>
      </p:sp>
      <p:sp>
        <p:nvSpPr>
          <p:cNvPr id="285" name="Google Shape;285;p31"/>
          <p:cNvSpPr/>
          <p:nvPr/>
        </p:nvSpPr>
        <p:spPr>
          <a:xfrm>
            <a:off x="1671975" y="2429675"/>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12500" y="4587225"/>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2217850" y="2728063"/>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2217850" y="4062275"/>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2690025" y="4439300"/>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txBox="1"/>
          <p:nvPr/>
        </p:nvSpPr>
        <p:spPr>
          <a:xfrm>
            <a:off x="1528275" y="2140950"/>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ATP</a:t>
            </a:r>
            <a:endParaRPr/>
          </a:p>
        </p:txBody>
      </p:sp>
      <p:sp>
        <p:nvSpPr>
          <p:cNvPr id="291" name="Google Shape;291;p31"/>
          <p:cNvSpPr txBox="1"/>
          <p:nvPr/>
        </p:nvSpPr>
        <p:spPr>
          <a:xfrm>
            <a:off x="1967200" y="2429675"/>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RNAP</a:t>
            </a:r>
            <a:endParaRPr/>
          </a:p>
        </p:txBody>
      </p:sp>
      <p:sp>
        <p:nvSpPr>
          <p:cNvPr id="292" name="Google Shape;292;p31"/>
          <p:cNvSpPr txBox="1"/>
          <p:nvPr/>
        </p:nvSpPr>
        <p:spPr>
          <a:xfrm>
            <a:off x="2439375" y="4587225"/>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Ribo</a:t>
            </a:r>
            <a:endParaRPr/>
          </a:p>
        </p:txBody>
      </p:sp>
      <p:sp>
        <p:nvSpPr>
          <p:cNvPr id="293" name="Google Shape;293;p31"/>
          <p:cNvSpPr/>
          <p:nvPr/>
        </p:nvSpPr>
        <p:spPr>
          <a:xfrm>
            <a:off x="1093125" y="2963075"/>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161175" y="3735338"/>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txBox="1"/>
          <p:nvPr/>
        </p:nvSpPr>
        <p:spPr>
          <a:xfrm>
            <a:off x="842475" y="2674350"/>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ATP</a:t>
            </a:r>
            <a:endParaRPr/>
          </a:p>
        </p:txBody>
      </p:sp>
      <p:sp>
        <p:nvSpPr>
          <p:cNvPr id="296" name="Google Shape;296;p31"/>
          <p:cNvSpPr txBox="1"/>
          <p:nvPr/>
        </p:nvSpPr>
        <p:spPr>
          <a:xfrm>
            <a:off x="900400" y="3801275"/>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RNAP</a:t>
            </a:r>
            <a:endParaRPr dirty="0"/>
          </a:p>
        </p:txBody>
      </p:sp>
      <p:sp>
        <p:nvSpPr>
          <p:cNvPr id="297" name="Google Shape;297;p31"/>
          <p:cNvSpPr/>
          <p:nvPr/>
        </p:nvSpPr>
        <p:spPr>
          <a:xfrm>
            <a:off x="2921925" y="3039275"/>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txBox="1"/>
          <p:nvPr/>
        </p:nvSpPr>
        <p:spPr>
          <a:xfrm>
            <a:off x="2595075" y="2750550"/>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ATP</a:t>
            </a:r>
            <a:endParaRPr/>
          </a:p>
        </p:txBody>
      </p:sp>
      <p:sp>
        <p:nvSpPr>
          <p:cNvPr id="299" name="Google Shape;299;p31"/>
          <p:cNvSpPr txBox="1"/>
          <p:nvPr/>
        </p:nvSpPr>
        <p:spPr>
          <a:xfrm>
            <a:off x="2805400" y="3801275"/>
            <a:ext cx="677100" cy="37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RNAP</a:t>
            </a:r>
            <a:endParaRPr dirty="0"/>
          </a:p>
        </p:txBody>
      </p:sp>
      <p:sp>
        <p:nvSpPr>
          <p:cNvPr id="300" name="Google Shape;300;p31"/>
          <p:cNvSpPr/>
          <p:nvPr/>
        </p:nvSpPr>
        <p:spPr>
          <a:xfrm>
            <a:off x="3015888" y="3756788"/>
            <a:ext cx="175800" cy="1953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txBox="1"/>
          <p:nvPr/>
        </p:nvSpPr>
        <p:spPr>
          <a:xfrm>
            <a:off x="478175" y="916723"/>
            <a:ext cx="8354100" cy="10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Economica" panose="020B0604020202020204" charset="0"/>
                <a:cs typeface="Courier New" panose="02070309020205020404" pitchFamily="49" charset="0"/>
              </a:rPr>
              <a:t>Usage -</a:t>
            </a:r>
            <a:r>
              <a:rPr lang="en" dirty="0">
                <a:latin typeface="Courier New" panose="02070309020205020404" pitchFamily="49" charset="0"/>
                <a:cs typeface="Courier New" panose="02070309020205020404" pitchFamily="49" charset="0"/>
              </a:rPr>
              <a:t> </a:t>
            </a:r>
            <a:endParaRPr dirty="0">
              <a:latin typeface="Courier New" panose="02070309020205020404" pitchFamily="49" charset="0"/>
              <a:cs typeface="Courier New" panose="02070309020205020404" pitchFamily="49" charset="0"/>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cell = </a:t>
            </a:r>
            <a:r>
              <a:rPr lang="en" dirty="0">
                <a:solidFill>
                  <a:srgbClr val="002060"/>
                </a:solidFill>
                <a:latin typeface="Courier New" panose="02070309020205020404" pitchFamily="49" charset="0"/>
                <a:ea typeface="Consolas"/>
                <a:cs typeface="Courier New" panose="02070309020205020404" pitchFamily="49" charset="0"/>
                <a:sym typeface="Consolas"/>
              </a:rPr>
              <a:t>System</a:t>
            </a:r>
            <a:r>
              <a:rPr lang="en" dirty="0">
                <a:latin typeface="Courier New" panose="02070309020205020404" pitchFamily="49" charset="0"/>
                <a:ea typeface="Consolas"/>
                <a:cs typeface="Courier New" panose="02070309020205020404" pitchFamily="49" charset="0"/>
                <a:sym typeface="Consolas"/>
              </a:rPr>
              <a:t>()</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cell.</a:t>
            </a:r>
            <a:r>
              <a:rPr lang="en" dirty="0">
                <a:solidFill>
                  <a:srgbClr val="002060"/>
                </a:solidFill>
                <a:latin typeface="Courier New" panose="02070309020205020404" pitchFamily="49" charset="0"/>
                <a:ea typeface="Consolas"/>
                <a:cs typeface="Courier New" panose="02070309020205020404" pitchFamily="49" charset="0"/>
                <a:sym typeface="Consolas"/>
              </a:rPr>
              <a:t>createSubsystem</a:t>
            </a:r>
            <a:r>
              <a:rPr lang="en" dirty="0">
                <a:latin typeface="Courier New" panose="02070309020205020404" pitchFamily="49" charset="0"/>
                <a:ea typeface="Consolas"/>
                <a:cs typeface="Courier New" panose="02070309020205020404" pitchFamily="49" charset="0"/>
                <a:sym typeface="Consolas"/>
              </a:rPr>
              <a:t>(</a:t>
            </a:r>
            <a:r>
              <a:rPr lang="en" dirty="0">
                <a:solidFill>
                  <a:srgbClr val="FF0000"/>
                </a:solidFill>
                <a:latin typeface="Courier New" panose="02070309020205020404" pitchFamily="49" charset="0"/>
                <a:ea typeface="Consolas"/>
                <a:cs typeface="Courier New" panose="02070309020205020404" pitchFamily="49" charset="0"/>
                <a:sym typeface="Consolas"/>
              </a:rPr>
              <a:t>‘SS1.xml’</a:t>
            </a:r>
            <a:r>
              <a:rPr lang="en" dirty="0">
                <a:latin typeface="Courier New" panose="02070309020205020404" pitchFamily="49" charset="0"/>
                <a:ea typeface="Consolas"/>
                <a:cs typeface="Courier New" panose="02070309020205020404" pitchFamily="49" charset="0"/>
                <a:sym typeface="Consolas"/>
              </a:rPr>
              <a:t>), cell.</a:t>
            </a:r>
            <a:r>
              <a:rPr lang="en" dirty="0">
                <a:solidFill>
                  <a:srgbClr val="002060"/>
                </a:solidFill>
                <a:latin typeface="Courier New" panose="02070309020205020404" pitchFamily="49" charset="0"/>
                <a:ea typeface="Consolas"/>
                <a:cs typeface="Courier New" panose="02070309020205020404" pitchFamily="49" charset="0"/>
                <a:sym typeface="Consolas"/>
              </a:rPr>
              <a:t>createSubsystem</a:t>
            </a:r>
            <a:r>
              <a:rPr lang="en" dirty="0">
                <a:latin typeface="Courier New" panose="02070309020205020404" pitchFamily="49" charset="0"/>
                <a:ea typeface="Consolas"/>
                <a:cs typeface="Courier New" panose="02070309020205020404" pitchFamily="49" charset="0"/>
                <a:sym typeface="Consolas"/>
              </a:rPr>
              <a:t>(</a:t>
            </a:r>
            <a:r>
              <a:rPr lang="en" dirty="0">
                <a:solidFill>
                  <a:srgbClr val="FF0000"/>
                </a:solidFill>
                <a:latin typeface="Courier New" panose="02070309020205020404" pitchFamily="49" charset="0"/>
                <a:ea typeface="Consolas"/>
                <a:cs typeface="Courier New" panose="02070309020205020404" pitchFamily="49" charset="0"/>
                <a:sym typeface="Consolas"/>
              </a:rPr>
              <a:t>‘SS2.xml’</a:t>
            </a:r>
            <a:r>
              <a:rPr lang="en" dirty="0">
                <a:latin typeface="Courier New" panose="02070309020205020404" pitchFamily="49" charset="0"/>
                <a:ea typeface="Consolas"/>
                <a:cs typeface="Courier New" panose="02070309020205020404" pitchFamily="49" charset="0"/>
                <a:sym typeface="Consolas"/>
              </a:rPr>
              <a:t>)</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shared_model = cell.</a:t>
            </a:r>
            <a:r>
              <a:rPr lang="en" dirty="0">
                <a:solidFill>
                  <a:srgbClr val="002060"/>
                </a:solidFill>
                <a:latin typeface="Courier New" panose="02070309020205020404" pitchFamily="49" charset="0"/>
                <a:ea typeface="Consolas"/>
                <a:cs typeface="Courier New" panose="02070309020205020404" pitchFamily="49" charset="0"/>
                <a:sym typeface="Consolas"/>
              </a:rPr>
              <a:t>setSharedResources</a:t>
            </a:r>
            <a:r>
              <a:rPr lang="en" dirty="0">
                <a:latin typeface="Courier New" panose="02070309020205020404" pitchFamily="49" charset="0"/>
                <a:ea typeface="Consolas"/>
                <a:cs typeface="Courier New" panose="02070309020205020404" pitchFamily="49" charset="0"/>
                <a:sym typeface="Consolas"/>
              </a:rPr>
              <a:t>([</a:t>
            </a:r>
            <a:r>
              <a:rPr lang="en" dirty="0">
                <a:solidFill>
                  <a:srgbClr val="FF0000"/>
                </a:solidFill>
                <a:latin typeface="Courier New" panose="02070309020205020404" pitchFamily="49" charset="0"/>
                <a:ea typeface="Consolas"/>
                <a:cs typeface="Courier New" panose="02070309020205020404" pitchFamily="49" charset="0"/>
                <a:sym typeface="Consolas"/>
              </a:rPr>
              <a:t>‘ATP’</a:t>
            </a:r>
            <a:r>
              <a:rPr lang="en" dirty="0">
                <a:latin typeface="Courier New" panose="02070309020205020404" pitchFamily="49" charset="0"/>
                <a:ea typeface="Consolas"/>
                <a:cs typeface="Courier New" panose="02070309020205020404" pitchFamily="49" charset="0"/>
                <a:sym typeface="Consolas"/>
              </a:rPr>
              <a:t>, </a:t>
            </a:r>
            <a:r>
              <a:rPr lang="en" dirty="0">
                <a:solidFill>
                  <a:srgbClr val="FF0000"/>
                </a:solidFill>
                <a:latin typeface="Courier New" panose="02070309020205020404" pitchFamily="49" charset="0"/>
                <a:ea typeface="Consolas"/>
                <a:cs typeface="Courier New" panose="02070309020205020404" pitchFamily="49" charset="0"/>
                <a:sym typeface="Consolas"/>
              </a:rPr>
              <a:t>‘RNAP’</a:t>
            </a:r>
            <a:r>
              <a:rPr lang="en" dirty="0">
                <a:latin typeface="Courier New" panose="02070309020205020404" pitchFamily="49" charset="0"/>
                <a:ea typeface="Consolas"/>
                <a:cs typeface="Courier New" panose="02070309020205020404" pitchFamily="49" charset="0"/>
                <a:sym typeface="Consolas"/>
              </a:rPr>
              <a:t>, </a:t>
            </a:r>
            <a:r>
              <a:rPr lang="en" dirty="0">
                <a:solidFill>
                  <a:srgbClr val="FF0000"/>
                </a:solidFill>
                <a:latin typeface="Courier New" panose="02070309020205020404" pitchFamily="49" charset="0"/>
                <a:ea typeface="Consolas"/>
                <a:cs typeface="Courier New" panose="02070309020205020404" pitchFamily="49" charset="0"/>
                <a:sym typeface="Consolas"/>
              </a:rPr>
              <a:t>‘Ribo’</a:t>
            </a:r>
            <a:r>
              <a:rPr lang="en" dirty="0">
                <a:latin typeface="Courier New" panose="02070309020205020404" pitchFamily="49" charset="0"/>
                <a:ea typeface="Consolas"/>
                <a:cs typeface="Courier New" panose="02070309020205020404" pitchFamily="49" charset="0"/>
                <a:sym typeface="Consolas"/>
              </a:rPr>
              <a:t>])</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endParaRPr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2129BC5B-E39A-4868-BB80-D6C36FD511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par>
                                <p:cTn id="8" presetID="10" presetClass="entr" presetSubtype="0"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fade">
                                      <p:cBhvr>
                                        <p:cTn id="10" dur="1000"/>
                                        <p:tgtEl>
                                          <p:spTgt spid="282"/>
                                        </p:tgtEl>
                                      </p:cBhvr>
                                    </p:animEffect>
                                  </p:childTnLst>
                                </p:cTn>
                              </p:par>
                              <p:par>
                                <p:cTn id="11" presetID="10"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1000"/>
                                        <p:tgtEl>
                                          <p:spTgt spid="283"/>
                                        </p:tgtEl>
                                      </p:cBhvr>
                                    </p:animEffect>
                                  </p:childTnLst>
                                </p:cTn>
                              </p:par>
                              <p:par>
                                <p:cTn id="14" presetID="10" presetClass="entr" presetSubtype="0" fill="hold" nodeType="withEffect">
                                  <p:stCondLst>
                                    <p:cond delay="0"/>
                                  </p:stCondLst>
                                  <p:childTnLst>
                                    <p:set>
                                      <p:cBhvr>
                                        <p:cTn id="15" dur="1" fill="hold">
                                          <p:stCondLst>
                                            <p:cond delay="0"/>
                                          </p:stCondLst>
                                        </p:cTn>
                                        <p:tgtEl>
                                          <p:spTgt spid="284"/>
                                        </p:tgtEl>
                                        <p:attrNameLst>
                                          <p:attrName>style.visibility</p:attrName>
                                        </p:attrNameLst>
                                      </p:cBhvr>
                                      <p:to>
                                        <p:strVal val="visible"/>
                                      </p:to>
                                    </p:set>
                                    <p:animEffect transition="in" filter="fade">
                                      <p:cBhvr>
                                        <p:cTn id="16" dur="1000"/>
                                        <p:tgtEl>
                                          <p:spTgt spid="284"/>
                                        </p:tgtEl>
                                      </p:cBhvr>
                                    </p:animEffect>
                                  </p:childTnLst>
                                </p:cTn>
                              </p:par>
                              <p:par>
                                <p:cTn id="17" presetID="10" presetClass="entr" presetSubtype="0" fill="hold" nodeType="withEffect">
                                  <p:stCondLst>
                                    <p:cond delay="0"/>
                                  </p:stCondLst>
                                  <p:childTnLst>
                                    <p:set>
                                      <p:cBhvr>
                                        <p:cTn id="18" dur="1" fill="hold">
                                          <p:stCondLst>
                                            <p:cond delay="0"/>
                                          </p:stCondLst>
                                        </p:cTn>
                                        <p:tgtEl>
                                          <p:spTgt spid="293"/>
                                        </p:tgtEl>
                                        <p:attrNameLst>
                                          <p:attrName>style.visibility</p:attrName>
                                        </p:attrNameLst>
                                      </p:cBhvr>
                                      <p:to>
                                        <p:strVal val="visible"/>
                                      </p:to>
                                    </p:set>
                                    <p:animEffect transition="in" filter="fade">
                                      <p:cBhvr>
                                        <p:cTn id="19" dur="1000"/>
                                        <p:tgtEl>
                                          <p:spTgt spid="293"/>
                                        </p:tgtEl>
                                      </p:cBhvr>
                                    </p:animEffect>
                                  </p:childTnLst>
                                </p:cTn>
                              </p:par>
                              <p:par>
                                <p:cTn id="20" presetID="10" presetClass="entr" presetSubtype="0" fill="hold" nodeType="with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1000"/>
                                        <p:tgtEl>
                                          <p:spTgt spid="294"/>
                                        </p:tgtEl>
                                      </p:cBhvr>
                                    </p:animEffect>
                                  </p:childTnLst>
                                </p:cTn>
                              </p:par>
                              <p:par>
                                <p:cTn id="23" presetID="10" presetClass="entr" presetSubtype="0" fill="hold" nodeType="withEffect">
                                  <p:stCondLst>
                                    <p:cond delay="0"/>
                                  </p:stCondLst>
                                  <p:childTnLst>
                                    <p:set>
                                      <p:cBhvr>
                                        <p:cTn id="24" dur="1" fill="hold">
                                          <p:stCondLst>
                                            <p:cond delay="0"/>
                                          </p:stCondLst>
                                        </p:cTn>
                                        <p:tgtEl>
                                          <p:spTgt spid="295"/>
                                        </p:tgtEl>
                                        <p:attrNameLst>
                                          <p:attrName>style.visibility</p:attrName>
                                        </p:attrNameLst>
                                      </p:cBhvr>
                                      <p:to>
                                        <p:strVal val="visible"/>
                                      </p:to>
                                    </p:set>
                                    <p:animEffect transition="in" filter="fade">
                                      <p:cBhvr>
                                        <p:cTn id="25" dur="1000"/>
                                        <p:tgtEl>
                                          <p:spTgt spid="295"/>
                                        </p:tgtEl>
                                      </p:cBhvr>
                                    </p:animEffect>
                                  </p:childTnLst>
                                </p:cTn>
                              </p:par>
                              <p:par>
                                <p:cTn id="26" presetID="10" presetClass="entr" presetSubtype="0" fill="hold" nodeType="withEffect">
                                  <p:stCondLst>
                                    <p:cond delay="0"/>
                                  </p:stCondLst>
                                  <p:childTnLst>
                                    <p:set>
                                      <p:cBhvr>
                                        <p:cTn id="27" dur="1" fill="hold">
                                          <p:stCondLst>
                                            <p:cond delay="0"/>
                                          </p:stCondLst>
                                        </p:cTn>
                                        <p:tgtEl>
                                          <p:spTgt spid="296"/>
                                        </p:tgtEl>
                                        <p:attrNameLst>
                                          <p:attrName>style.visibility</p:attrName>
                                        </p:attrNameLst>
                                      </p:cBhvr>
                                      <p:to>
                                        <p:strVal val="visible"/>
                                      </p:to>
                                    </p:set>
                                    <p:animEffect transition="in" filter="fade">
                                      <p:cBhvr>
                                        <p:cTn id="28" dur="1000"/>
                                        <p:tgtEl>
                                          <p:spTgt spid="296"/>
                                        </p:tgtEl>
                                      </p:cBhvr>
                                    </p:animEffect>
                                  </p:childTnLst>
                                </p:cTn>
                              </p:par>
                              <p:par>
                                <p:cTn id="29" presetID="10" presetClass="entr" presetSubtype="0" fill="hold" nodeType="withEffect">
                                  <p:stCondLst>
                                    <p:cond delay="0"/>
                                  </p:stCondLst>
                                  <p:childTnLst>
                                    <p:set>
                                      <p:cBhvr>
                                        <p:cTn id="30" dur="1" fill="hold">
                                          <p:stCondLst>
                                            <p:cond delay="0"/>
                                          </p:stCondLst>
                                        </p:cTn>
                                        <p:tgtEl>
                                          <p:spTgt spid="297"/>
                                        </p:tgtEl>
                                        <p:attrNameLst>
                                          <p:attrName>style.visibility</p:attrName>
                                        </p:attrNameLst>
                                      </p:cBhvr>
                                      <p:to>
                                        <p:strVal val="visible"/>
                                      </p:to>
                                    </p:set>
                                    <p:animEffect transition="in" filter="fade">
                                      <p:cBhvr>
                                        <p:cTn id="31" dur="1000"/>
                                        <p:tgtEl>
                                          <p:spTgt spid="297"/>
                                        </p:tgtEl>
                                      </p:cBhvr>
                                    </p:animEffect>
                                  </p:childTnLst>
                                </p:cTn>
                              </p:par>
                              <p:par>
                                <p:cTn id="32" presetID="10" presetClass="entr" presetSubtype="0" fill="hold" nodeType="withEffect">
                                  <p:stCondLst>
                                    <p:cond delay="0"/>
                                  </p:stCondLst>
                                  <p:childTnLst>
                                    <p:set>
                                      <p:cBhvr>
                                        <p:cTn id="33" dur="1" fill="hold">
                                          <p:stCondLst>
                                            <p:cond delay="0"/>
                                          </p:stCondLst>
                                        </p:cTn>
                                        <p:tgtEl>
                                          <p:spTgt spid="298"/>
                                        </p:tgtEl>
                                        <p:attrNameLst>
                                          <p:attrName>style.visibility</p:attrName>
                                        </p:attrNameLst>
                                      </p:cBhvr>
                                      <p:to>
                                        <p:strVal val="visible"/>
                                      </p:to>
                                    </p:set>
                                    <p:animEffect transition="in" filter="fade">
                                      <p:cBhvr>
                                        <p:cTn id="34" dur="1000"/>
                                        <p:tgtEl>
                                          <p:spTgt spid="298"/>
                                        </p:tgtEl>
                                      </p:cBhvr>
                                    </p:animEffect>
                                  </p:childTnLst>
                                </p:cTn>
                              </p:par>
                              <p:par>
                                <p:cTn id="35" presetID="10" presetClass="entr" presetSubtype="0" fill="hold" nodeType="withEffect">
                                  <p:stCondLst>
                                    <p:cond delay="0"/>
                                  </p:stCondLst>
                                  <p:childTnLst>
                                    <p:set>
                                      <p:cBhvr>
                                        <p:cTn id="36" dur="1" fill="hold">
                                          <p:stCondLst>
                                            <p:cond delay="0"/>
                                          </p:stCondLst>
                                        </p:cTn>
                                        <p:tgtEl>
                                          <p:spTgt spid="299"/>
                                        </p:tgtEl>
                                        <p:attrNameLst>
                                          <p:attrName>style.visibility</p:attrName>
                                        </p:attrNameLst>
                                      </p:cBhvr>
                                      <p:to>
                                        <p:strVal val="visible"/>
                                      </p:to>
                                    </p:set>
                                    <p:animEffect transition="in" filter="fade">
                                      <p:cBhvr>
                                        <p:cTn id="37" dur="1000"/>
                                        <p:tgtEl>
                                          <p:spTgt spid="299"/>
                                        </p:tgtEl>
                                      </p:cBhvr>
                                    </p:animEffect>
                                  </p:childTnLst>
                                </p:cTn>
                              </p:par>
                              <p:par>
                                <p:cTn id="38" presetID="10" presetClass="entr" presetSubtype="0" fill="hold" nodeType="withEffect">
                                  <p:stCondLst>
                                    <p:cond delay="0"/>
                                  </p:stCondLst>
                                  <p:childTnLst>
                                    <p:set>
                                      <p:cBhvr>
                                        <p:cTn id="39" dur="1" fill="hold">
                                          <p:stCondLst>
                                            <p:cond delay="0"/>
                                          </p:stCondLst>
                                        </p:cTn>
                                        <p:tgtEl>
                                          <p:spTgt spid="300"/>
                                        </p:tgtEl>
                                        <p:attrNameLst>
                                          <p:attrName>style.visibility</p:attrName>
                                        </p:attrNameLst>
                                      </p:cBhvr>
                                      <p:to>
                                        <p:strVal val="visible"/>
                                      </p:to>
                                    </p:set>
                                    <p:animEffect transition="in" filter="fade">
                                      <p:cBhvr>
                                        <p:cTn id="40" dur="1000"/>
                                        <p:tgtEl>
                                          <p:spTgt spid="30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8"/>
                                        </p:tgtEl>
                                        <p:attrNameLst>
                                          <p:attrName>style.visibility</p:attrName>
                                        </p:attrNameLst>
                                      </p:cBhvr>
                                      <p:to>
                                        <p:strVal val="visible"/>
                                      </p:to>
                                    </p:set>
                                    <p:animEffect transition="in" filter="fade">
                                      <p:cBhvr>
                                        <p:cTn id="45" dur="1000"/>
                                        <p:tgtEl>
                                          <p:spTgt spid="268"/>
                                        </p:tgtEl>
                                      </p:cBhvr>
                                    </p:animEffect>
                                  </p:childTnLst>
                                </p:cTn>
                              </p:par>
                              <p:par>
                                <p:cTn id="46" presetID="10" presetClass="entr" presetSubtype="0" fill="hold" nodeType="withEffect">
                                  <p:stCondLst>
                                    <p:cond delay="0"/>
                                  </p:stCondLst>
                                  <p:childTnLst>
                                    <p:set>
                                      <p:cBhvr>
                                        <p:cTn id="47" dur="1" fill="hold">
                                          <p:stCondLst>
                                            <p:cond delay="0"/>
                                          </p:stCondLst>
                                        </p:cTn>
                                        <p:tgtEl>
                                          <p:spTgt spid="285"/>
                                        </p:tgtEl>
                                        <p:attrNameLst>
                                          <p:attrName>style.visibility</p:attrName>
                                        </p:attrNameLst>
                                      </p:cBhvr>
                                      <p:to>
                                        <p:strVal val="visible"/>
                                      </p:to>
                                    </p:set>
                                    <p:animEffect transition="in" filter="fade">
                                      <p:cBhvr>
                                        <p:cTn id="48" dur="1000"/>
                                        <p:tgtEl>
                                          <p:spTgt spid="285"/>
                                        </p:tgtEl>
                                      </p:cBhvr>
                                    </p:animEffect>
                                  </p:childTnLst>
                                </p:cTn>
                              </p:par>
                              <p:par>
                                <p:cTn id="49" presetID="10" presetClass="entr" presetSubtype="0" fill="hold" nodeType="withEffect">
                                  <p:stCondLst>
                                    <p:cond delay="0"/>
                                  </p:stCondLst>
                                  <p:childTnLst>
                                    <p:set>
                                      <p:cBhvr>
                                        <p:cTn id="50" dur="1" fill="hold">
                                          <p:stCondLst>
                                            <p:cond delay="0"/>
                                          </p:stCondLst>
                                        </p:cTn>
                                        <p:tgtEl>
                                          <p:spTgt spid="287"/>
                                        </p:tgtEl>
                                        <p:attrNameLst>
                                          <p:attrName>style.visibility</p:attrName>
                                        </p:attrNameLst>
                                      </p:cBhvr>
                                      <p:to>
                                        <p:strVal val="visible"/>
                                      </p:to>
                                    </p:set>
                                    <p:animEffect transition="in" filter="fade">
                                      <p:cBhvr>
                                        <p:cTn id="51" dur="1000"/>
                                        <p:tgtEl>
                                          <p:spTgt spid="287"/>
                                        </p:tgtEl>
                                      </p:cBhvr>
                                    </p:animEffect>
                                  </p:childTnLst>
                                </p:cTn>
                              </p:par>
                              <p:par>
                                <p:cTn id="52" presetID="10" presetClass="entr" presetSubtype="0" fill="hold" nodeType="withEffect">
                                  <p:stCondLst>
                                    <p:cond delay="0"/>
                                  </p:stCondLst>
                                  <p:childTnLst>
                                    <p:set>
                                      <p:cBhvr>
                                        <p:cTn id="53" dur="1" fill="hold">
                                          <p:stCondLst>
                                            <p:cond delay="0"/>
                                          </p:stCondLst>
                                        </p:cTn>
                                        <p:tgtEl>
                                          <p:spTgt spid="288"/>
                                        </p:tgtEl>
                                        <p:attrNameLst>
                                          <p:attrName>style.visibility</p:attrName>
                                        </p:attrNameLst>
                                      </p:cBhvr>
                                      <p:to>
                                        <p:strVal val="visible"/>
                                      </p:to>
                                    </p:set>
                                    <p:animEffect transition="in" filter="fade">
                                      <p:cBhvr>
                                        <p:cTn id="54" dur="1000"/>
                                        <p:tgtEl>
                                          <p:spTgt spid="288"/>
                                        </p:tgtEl>
                                      </p:cBhvr>
                                    </p:animEffect>
                                  </p:childTnLst>
                                </p:cTn>
                              </p:par>
                              <p:par>
                                <p:cTn id="55" presetID="10" presetClass="entr" presetSubtype="0" fill="hold" nodeType="withEffect">
                                  <p:stCondLst>
                                    <p:cond delay="0"/>
                                  </p:stCondLst>
                                  <p:childTnLst>
                                    <p:set>
                                      <p:cBhvr>
                                        <p:cTn id="56" dur="1" fill="hold">
                                          <p:stCondLst>
                                            <p:cond delay="0"/>
                                          </p:stCondLst>
                                        </p:cTn>
                                        <p:tgtEl>
                                          <p:spTgt spid="289"/>
                                        </p:tgtEl>
                                        <p:attrNameLst>
                                          <p:attrName>style.visibility</p:attrName>
                                        </p:attrNameLst>
                                      </p:cBhvr>
                                      <p:to>
                                        <p:strVal val="visible"/>
                                      </p:to>
                                    </p:set>
                                    <p:animEffect transition="in" filter="fade">
                                      <p:cBhvr>
                                        <p:cTn id="57" dur="1000"/>
                                        <p:tgtEl>
                                          <p:spTgt spid="289"/>
                                        </p:tgtEl>
                                      </p:cBhvr>
                                    </p:animEffect>
                                  </p:childTnLst>
                                </p:cTn>
                              </p:par>
                              <p:par>
                                <p:cTn id="58" presetID="10" presetClass="entr" presetSubtype="0" fill="hold" nodeType="withEffect">
                                  <p:stCondLst>
                                    <p:cond delay="0"/>
                                  </p:stCondLst>
                                  <p:childTnLst>
                                    <p:set>
                                      <p:cBhvr>
                                        <p:cTn id="59" dur="1" fill="hold">
                                          <p:stCondLst>
                                            <p:cond delay="0"/>
                                          </p:stCondLst>
                                        </p:cTn>
                                        <p:tgtEl>
                                          <p:spTgt spid="290"/>
                                        </p:tgtEl>
                                        <p:attrNameLst>
                                          <p:attrName>style.visibility</p:attrName>
                                        </p:attrNameLst>
                                      </p:cBhvr>
                                      <p:to>
                                        <p:strVal val="visible"/>
                                      </p:to>
                                    </p:set>
                                    <p:animEffect transition="in" filter="fade">
                                      <p:cBhvr>
                                        <p:cTn id="60" dur="1000"/>
                                        <p:tgtEl>
                                          <p:spTgt spid="290"/>
                                        </p:tgtEl>
                                      </p:cBhvr>
                                    </p:animEffect>
                                  </p:childTnLst>
                                </p:cTn>
                              </p:par>
                              <p:par>
                                <p:cTn id="61" presetID="10" presetClass="entr" presetSubtype="0" fill="hold" nodeType="withEffect">
                                  <p:stCondLst>
                                    <p:cond delay="0"/>
                                  </p:stCondLst>
                                  <p:childTnLst>
                                    <p:set>
                                      <p:cBhvr>
                                        <p:cTn id="62" dur="1" fill="hold">
                                          <p:stCondLst>
                                            <p:cond delay="0"/>
                                          </p:stCondLst>
                                        </p:cTn>
                                        <p:tgtEl>
                                          <p:spTgt spid="291"/>
                                        </p:tgtEl>
                                        <p:attrNameLst>
                                          <p:attrName>style.visibility</p:attrName>
                                        </p:attrNameLst>
                                      </p:cBhvr>
                                      <p:to>
                                        <p:strVal val="visible"/>
                                      </p:to>
                                    </p:set>
                                    <p:animEffect transition="in" filter="fade">
                                      <p:cBhvr>
                                        <p:cTn id="63" dur="1000"/>
                                        <p:tgtEl>
                                          <p:spTgt spid="291"/>
                                        </p:tgtEl>
                                      </p:cBhvr>
                                    </p:animEffect>
                                  </p:childTnLst>
                                </p:cTn>
                              </p:par>
                              <p:par>
                                <p:cTn id="64" presetID="10" presetClass="entr" presetSubtype="0" fill="hold" nodeType="withEffect">
                                  <p:stCondLst>
                                    <p:cond delay="0"/>
                                  </p:stCondLst>
                                  <p:childTnLst>
                                    <p:set>
                                      <p:cBhvr>
                                        <p:cTn id="65" dur="1" fill="hold">
                                          <p:stCondLst>
                                            <p:cond delay="0"/>
                                          </p:stCondLst>
                                        </p:cTn>
                                        <p:tgtEl>
                                          <p:spTgt spid="292"/>
                                        </p:tgtEl>
                                        <p:attrNameLst>
                                          <p:attrName>style.visibility</p:attrName>
                                        </p:attrNameLst>
                                      </p:cBhvr>
                                      <p:to>
                                        <p:strVal val="visible"/>
                                      </p:to>
                                    </p:set>
                                    <p:animEffect transition="in" filter="fade">
                                      <p:cBhvr>
                                        <p:cTn id="66" dur="1000"/>
                                        <p:tgtEl>
                                          <p:spTgt spid="292"/>
                                        </p:tgtEl>
                                      </p:cBhvr>
                                    </p:animEffect>
                                  </p:childTnLst>
                                </p:cTn>
                              </p:par>
                              <p:par>
                                <p:cTn id="67" presetID="10" presetClass="entr" presetSubtype="0" fill="hold" nodeType="withEffect">
                                  <p:stCondLst>
                                    <p:cond delay="0"/>
                                  </p:stCondLst>
                                  <p:childTnLst>
                                    <p:set>
                                      <p:cBhvr>
                                        <p:cTn id="68" dur="1" fill="hold">
                                          <p:stCondLst>
                                            <p:cond delay="0"/>
                                          </p:stCondLst>
                                        </p:cTn>
                                        <p:tgtEl>
                                          <p:spTgt spid="286"/>
                                        </p:tgtEl>
                                        <p:attrNameLst>
                                          <p:attrName>style.visibility</p:attrName>
                                        </p:attrNameLst>
                                      </p:cBhvr>
                                      <p:to>
                                        <p:strVal val="visible"/>
                                      </p:to>
                                    </p:set>
                                    <p:animEffect transition="in" filter="fade">
                                      <p:cBhvr>
                                        <p:cTn id="69" dur="1000"/>
                                        <p:tgtEl>
                                          <p:spTgt spid="28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71"/>
                                        </p:tgtEl>
                                        <p:attrNameLst>
                                          <p:attrName>style.visibility</p:attrName>
                                        </p:attrNameLst>
                                      </p:cBhvr>
                                      <p:to>
                                        <p:strVal val="visible"/>
                                      </p:to>
                                    </p:set>
                                    <p:animEffect transition="in" filter="fade">
                                      <p:cBhvr>
                                        <p:cTn id="74" dur="1000"/>
                                        <p:tgtEl>
                                          <p:spTgt spid="271"/>
                                        </p:tgtEl>
                                      </p:cBhvr>
                                    </p:animEffect>
                                  </p:childTnLst>
                                </p:cTn>
                              </p:par>
                              <p:par>
                                <p:cTn id="75" presetID="10" presetClass="entr" presetSubtype="0" fill="hold" nodeType="withEffect">
                                  <p:stCondLst>
                                    <p:cond delay="0"/>
                                  </p:stCondLst>
                                  <p:childTnLst>
                                    <p:set>
                                      <p:cBhvr>
                                        <p:cTn id="76" dur="1" fill="hold">
                                          <p:stCondLst>
                                            <p:cond delay="0"/>
                                          </p:stCondLst>
                                        </p:cTn>
                                        <p:tgtEl>
                                          <p:spTgt spid="272"/>
                                        </p:tgtEl>
                                        <p:attrNameLst>
                                          <p:attrName>style.visibility</p:attrName>
                                        </p:attrNameLst>
                                      </p:cBhvr>
                                      <p:to>
                                        <p:strVal val="visible"/>
                                      </p:to>
                                    </p:set>
                                    <p:animEffect transition="in" filter="fade">
                                      <p:cBhvr>
                                        <p:cTn id="77" dur="1000"/>
                                        <p:tgtEl>
                                          <p:spTgt spid="272"/>
                                        </p:tgtEl>
                                      </p:cBhvr>
                                    </p:animEffect>
                                  </p:childTnLst>
                                </p:cTn>
                              </p:par>
                              <p:par>
                                <p:cTn id="78" presetID="10" presetClass="entr" presetSubtype="0" fill="hold" nodeType="withEffect">
                                  <p:stCondLst>
                                    <p:cond delay="0"/>
                                  </p:stCondLst>
                                  <p:childTnLst>
                                    <p:set>
                                      <p:cBhvr>
                                        <p:cTn id="79" dur="1" fill="hold">
                                          <p:stCondLst>
                                            <p:cond delay="0"/>
                                          </p:stCondLst>
                                        </p:cTn>
                                        <p:tgtEl>
                                          <p:spTgt spid="273"/>
                                        </p:tgtEl>
                                        <p:attrNameLst>
                                          <p:attrName>style.visibility</p:attrName>
                                        </p:attrNameLst>
                                      </p:cBhvr>
                                      <p:to>
                                        <p:strVal val="visible"/>
                                      </p:to>
                                    </p:set>
                                    <p:animEffect transition="in" filter="fade">
                                      <p:cBhvr>
                                        <p:cTn id="80" dur="1000"/>
                                        <p:tgtEl>
                                          <p:spTgt spid="273"/>
                                        </p:tgtEl>
                                      </p:cBhvr>
                                    </p:animEffect>
                                  </p:childTnLst>
                                </p:cTn>
                              </p:par>
                              <p:par>
                                <p:cTn id="81" presetID="10" presetClass="entr" presetSubtype="0" fill="hold" nodeType="withEffect">
                                  <p:stCondLst>
                                    <p:cond delay="0"/>
                                  </p:stCondLst>
                                  <p:childTnLst>
                                    <p:set>
                                      <p:cBhvr>
                                        <p:cTn id="82" dur="1" fill="hold">
                                          <p:stCondLst>
                                            <p:cond delay="0"/>
                                          </p:stCondLst>
                                        </p:cTn>
                                        <p:tgtEl>
                                          <p:spTgt spid="274"/>
                                        </p:tgtEl>
                                        <p:attrNameLst>
                                          <p:attrName>style.visibility</p:attrName>
                                        </p:attrNameLst>
                                      </p:cBhvr>
                                      <p:to>
                                        <p:strVal val="visible"/>
                                      </p:to>
                                    </p:set>
                                    <p:animEffect transition="in" filter="fade">
                                      <p:cBhvr>
                                        <p:cTn id="83" dur="1000"/>
                                        <p:tgtEl>
                                          <p:spTgt spid="274"/>
                                        </p:tgtEl>
                                      </p:cBhvr>
                                    </p:animEffect>
                                  </p:childTnLst>
                                </p:cTn>
                              </p:par>
                              <p:par>
                                <p:cTn id="84" presetID="10" presetClass="entr" presetSubtype="0" fill="hold" nodeType="withEffect">
                                  <p:stCondLst>
                                    <p:cond delay="0"/>
                                  </p:stCondLst>
                                  <p:childTnLst>
                                    <p:set>
                                      <p:cBhvr>
                                        <p:cTn id="85" dur="1" fill="hold">
                                          <p:stCondLst>
                                            <p:cond delay="0"/>
                                          </p:stCondLst>
                                        </p:cTn>
                                        <p:tgtEl>
                                          <p:spTgt spid="275"/>
                                        </p:tgtEl>
                                        <p:attrNameLst>
                                          <p:attrName>style.visibility</p:attrName>
                                        </p:attrNameLst>
                                      </p:cBhvr>
                                      <p:to>
                                        <p:strVal val="visible"/>
                                      </p:to>
                                    </p:set>
                                    <p:animEffect transition="in" filter="fade">
                                      <p:cBhvr>
                                        <p:cTn id="86" dur="1000"/>
                                        <p:tgtEl>
                                          <p:spTgt spid="275"/>
                                        </p:tgtEl>
                                      </p:cBhvr>
                                    </p:animEffect>
                                  </p:childTnLst>
                                </p:cTn>
                              </p:par>
                              <p:par>
                                <p:cTn id="87" presetID="10" presetClass="entr" presetSubtype="0" fill="hold" nodeType="withEffect">
                                  <p:stCondLst>
                                    <p:cond delay="0"/>
                                  </p:stCondLst>
                                  <p:childTnLst>
                                    <p:set>
                                      <p:cBhvr>
                                        <p:cTn id="88" dur="1" fill="hold">
                                          <p:stCondLst>
                                            <p:cond delay="0"/>
                                          </p:stCondLst>
                                        </p:cTn>
                                        <p:tgtEl>
                                          <p:spTgt spid="276"/>
                                        </p:tgtEl>
                                        <p:attrNameLst>
                                          <p:attrName>style.visibility</p:attrName>
                                        </p:attrNameLst>
                                      </p:cBhvr>
                                      <p:to>
                                        <p:strVal val="visible"/>
                                      </p:to>
                                    </p:set>
                                    <p:animEffect transition="in" filter="fade">
                                      <p:cBhvr>
                                        <p:cTn id="89" dur="1000"/>
                                        <p:tgtEl>
                                          <p:spTgt spid="276"/>
                                        </p:tgtEl>
                                      </p:cBhvr>
                                    </p:animEffect>
                                  </p:childTnLst>
                                </p:cTn>
                              </p:par>
                              <p:par>
                                <p:cTn id="90" presetID="10" presetClass="entr" presetSubtype="0" fill="hold" nodeType="withEffect">
                                  <p:stCondLst>
                                    <p:cond delay="0"/>
                                  </p:stCondLst>
                                  <p:childTnLst>
                                    <p:set>
                                      <p:cBhvr>
                                        <p:cTn id="91" dur="1" fill="hold">
                                          <p:stCondLst>
                                            <p:cond delay="0"/>
                                          </p:stCondLst>
                                        </p:cTn>
                                        <p:tgtEl>
                                          <p:spTgt spid="277"/>
                                        </p:tgtEl>
                                        <p:attrNameLst>
                                          <p:attrName>style.visibility</p:attrName>
                                        </p:attrNameLst>
                                      </p:cBhvr>
                                      <p:to>
                                        <p:strVal val="visible"/>
                                      </p:to>
                                    </p:set>
                                    <p:animEffect transition="in" filter="fade">
                                      <p:cBhvr>
                                        <p:cTn id="92" dur="1000"/>
                                        <p:tgtEl>
                                          <p:spTgt spid="277"/>
                                        </p:tgtEl>
                                      </p:cBhvr>
                                    </p:animEffect>
                                  </p:childTnLst>
                                </p:cTn>
                              </p:par>
                              <p:par>
                                <p:cTn id="93" presetID="10" presetClass="entr" presetSubtype="0" fill="hold" nodeType="withEffect">
                                  <p:stCondLst>
                                    <p:cond delay="0"/>
                                  </p:stCondLst>
                                  <p:childTnLst>
                                    <p:set>
                                      <p:cBhvr>
                                        <p:cTn id="94" dur="1" fill="hold">
                                          <p:stCondLst>
                                            <p:cond delay="0"/>
                                          </p:stCondLst>
                                        </p:cTn>
                                        <p:tgtEl>
                                          <p:spTgt spid="278"/>
                                        </p:tgtEl>
                                        <p:attrNameLst>
                                          <p:attrName>style.visibility</p:attrName>
                                        </p:attrNameLst>
                                      </p:cBhvr>
                                      <p:to>
                                        <p:strVal val="visible"/>
                                      </p:to>
                                    </p:set>
                                    <p:animEffect transition="in" filter="fade">
                                      <p:cBhvr>
                                        <p:cTn id="95" dur="1000"/>
                                        <p:tgtEl>
                                          <p:spTgt spid="278"/>
                                        </p:tgtEl>
                                      </p:cBhvr>
                                    </p:animEffect>
                                  </p:childTnLst>
                                </p:cTn>
                              </p:par>
                              <p:par>
                                <p:cTn id="96" presetID="10" presetClass="entr" presetSubtype="0" fill="hold" nodeType="withEffect">
                                  <p:stCondLst>
                                    <p:cond delay="0"/>
                                  </p:stCondLst>
                                  <p:childTnLst>
                                    <p:set>
                                      <p:cBhvr>
                                        <p:cTn id="97" dur="1" fill="hold">
                                          <p:stCondLst>
                                            <p:cond delay="0"/>
                                          </p:stCondLst>
                                        </p:cTn>
                                        <p:tgtEl>
                                          <p:spTgt spid="279"/>
                                        </p:tgtEl>
                                        <p:attrNameLst>
                                          <p:attrName>style.visibility</p:attrName>
                                        </p:attrNameLst>
                                      </p:cBhvr>
                                      <p:to>
                                        <p:strVal val="visible"/>
                                      </p:to>
                                    </p:set>
                                    <p:animEffect transition="in" filter="fade">
                                      <p:cBhvr>
                                        <p:cTn id="98" dur="1000"/>
                                        <p:tgtEl>
                                          <p:spTgt spid="279"/>
                                        </p:tgtEl>
                                      </p:cBhvr>
                                    </p:animEffect>
                                  </p:childTnLst>
                                </p:cTn>
                              </p:par>
                              <p:par>
                                <p:cTn id="99" presetID="10" presetClass="entr" presetSubtype="0" fill="hold" nodeType="withEffect">
                                  <p:stCondLst>
                                    <p:cond delay="0"/>
                                  </p:stCondLst>
                                  <p:childTnLst>
                                    <p:set>
                                      <p:cBhvr>
                                        <p:cTn id="100" dur="1" fill="hold">
                                          <p:stCondLst>
                                            <p:cond delay="0"/>
                                          </p:stCondLst>
                                        </p:cTn>
                                        <p:tgtEl>
                                          <p:spTgt spid="280"/>
                                        </p:tgtEl>
                                        <p:attrNameLst>
                                          <p:attrName>style.visibility</p:attrName>
                                        </p:attrNameLst>
                                      </p:cBhvr>
                                      <p:to>
                                        <p:strVal val="visible"/>
                                      </p:to>
                                    </p:set>
                                    <p:animEffect transition="in" filter="fade">
                                      <p:cBhvr>
                                        <p:cTn id="101" dur="1000"/>
                                        <p:tgtEl>
                                          <p:spTgt spid="280"/>
                                        </p:tgtEl>
                                      </p:cBhvr>
                                    </p:animEffect>
                                  </p:childTnLst>
                                </p:cTn>
                              </p:par>
                              <p:par>
                                <p:cTn id="102" presetID="10" presetClass="entr" presetSubtype="0" fill="hold" nodeType="withEffect">
                                  <p:stCondLst>
                                    <p:cond delay="0"/>
                                  </p:stCondLst>
                                  <p:childTnLst>
                                    <p:set>
                                      <p:cBhvr>
                                        <p:cTn id="103" dur="1" fill="hold">
                                          <p:stCondLst>
                                            <p:cond delay="0"/>
                                          </p:stCondLst>
                                        </p:cTn>
                                        <p:tgtEl>
                                          <p:spTgt spid="269"/>
                                        </p:tgtEl>
                                        <p:attrNameLst>
                                          <p:attrName>style.visibility</p:attrName>
                                        </p:attrNameLst>
                                      </p:cBhvr>
                                      <p:to>
                                        <p:strVal val="visible"/>
                                      </p:to>
                                    </p:set>
                                    <p:animEffect transition="in" filter="fade">
                                      <p:cBhvr>
                                        <p:cTn id="104" dur="1000"/>
                                        <p:tgtEl>
                                          <p:spTgt spid="26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01">
                                            <p:txEl>
                                              <p:pRg st="0" end="0"/>
                                            </p:txEl>
                                          </p:spTgt>
                                        </p:tgtEl>
                                        <p:attrNameLst>
                                          <p:attrName>style.visibility</p:attrName>
                                        </p:attrNameLst>
                                      </p:cBhvr>
                                      <p:to>
                                        <p:strVal val="visible"/>
                                      </p:to>
                                    </p:set>
                                    <p:animEffect transition="in" filter="fade">
                                      <p:cBhvr>
                                        <p:cTn id="109" dur="1000"/>
                                        <p:tgtEl>
                                          <p:spTgt spid="301">
                                            <p:txEl>
                                              <p:pRg st="0" end="0"/>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01">
                                            <p:txEl>
                                              <p:pRg st="1" end="1"/>
                                            </p:txEl>
                                          </p:spTgt>
                                        </p:tgtEl>
                                        <p:attrNameLst>
                                          <p:attrName>style.visibility</p:attrName>
                                        </p:attrNameLst>
                                      </p:cBhvr>
                                      <p:to>
                                        <p:strVal val="visible"/>
                                      </p:to>
                                    </p:set>
                                    <p:animEffect transition="in" filter="fade">
                                      <p:cBhvr>
                                        <p:cTn id="114" dur="1000"/>
                                        <p:tgtEl>
                                          <p:spTgt spid="301">
                                            <p:txEl>
                                              <p:pRg st="1" end="1"/>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01">
                                            <p:txEl>
                                              <p:pRg st="2" end="2"/>
                                            </p:txEl>
                                          </p:spTgt>
                                        </p:tgtEl>
                                        <p:attrNameLst>
                                          <p:attrName>style.visibility</p:attrName>
                                        </p:attrNameLst>
                                      </p:cBhvr>
                                      <p:to>
                                        <p:strVal val="visible"/>
                                      </p:to>
                                    </p:set>
                                    <p:animEffect transition="in" filter="fade">
                                      <p:cBhvr>
                                        <p:cTn id="119" dur="1000"/>
                                        <p:tgtEl>
                                          <p:spTgt spid="301">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301">
                                            <p:txEl>
                                              <p:pRg st="3" end="3"/>
                                            </p:txEl>
                                          </p:spTgt>
                                        </p:tgtEl>
                                        <p:attrNameLst>
                                          <p:attrName>style.visibility</p:attrName>
                                        </p:attrNameLst>
                                      </p:cBhvr>
                                      <p:to>
                                        <p:strVal val="visible"/>
                                      </p:to>
                                    </p:set>
                                    <p:animEffect transition="in" filter="fade">
                                      <p:cBhvr>
                                        <p:cTn id="124" dur="1000"/>
                                        <p:tgtEl>
                                          <p:spTgt spid="301">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301">
                                            <p:txEl>
                                              <p:pRg st="4" end="4"/>
                                            </p:txEl>
                                          </p:spTgt>
                                        </p:tgtEl>
                                        <p:attrNameLst>
                                          <p:attrName>style.visibility</p:attrName>
                                        </p:attrNameLst>
                                      </p:cBhvr>
                                      <p:to>
                                        <p:strVal val="visible"/>
                                      </p:to>
                                    </p:set>
                                    <p:animEffect transition="in" filter="fade">
                                      <p:cBhvr>
                                        <p:cTn id="129" dur="1000"/>
                                        <p:tgtEl>
                                          <p:spTgt spid="3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47F6E-76F7-4EE7-BCF7-D18EE4249539}"/>
              </a:ext>
            </a:extLst>
          </p:cNvPr>
          <p:cNvSpPr>
            <a:spLocks noGrp="1"/>
          </p:cNvSpPr>
          <p:nvPr>
            <p:ph type="title"/>
          </p:nvPr>
        </p:nvSpPr>
        <p:spPr/>
        <p:txBody>
          <a:bodyPr/>
          <a:lstStyle/>
          <a:p>
            <a:r>
              <a:rPr lang="en-US" dirty="0"/>
              <a:t>A demonstrative modeling example</a:t>
            </a:r>
          </a:p>
        </p:txBody>
      </p:sp>
      <p:pic>
        <p:nvPicPr>
          <p:cNvPr id="1028" name="Picture 4" descr="https://www.ncbi.nlm.nih.gov/corecgi/tileshop/tileshop.fcgi?p=PMC3&amp;id=894490&amp;s=44&amp;r=1&amp;c=1">
            <a:extLst>
              <a:ext uri="{FF2B5EF4-FFF2-40B4-BE49-F238E27FC236}">
                <a16:creationId xmlns:a16="http://schemas.microsoft.com/office/drawing/2014/main" id="{984AF817-95F7-4A83-B57E-72A6E4049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714" y="1053456"/>
            <a:ext cx="6693888" cy="31428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EF510E4A-4DF3-474B-8060-9505F4F1C79F}"/>
              </a:ext>
            </a:extLst>
          </p:cNvPr>
          <p:cNvSpPr txBox="1">
            <a:spLocks/>
          </p:cNvSpPr>
          <p:nvPr/>
        </p:nvSpPr>
        <p:spPr>
          <a:xfrm>
            <a:off x="311700" y="4169612"/>
            <a:ext cx="8520600" cy="83083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buFont typeface="Open Sans"/>
              <a:buNone/>
            </a:pPr>
            <a:r>
              <a:rPr lang="en-US" sz="1400" dirty="0"/>
              <a:t>Reference : “Integrating artificial with natural cells to translate chemical messages that direct </a:t>
            </a:r>
            <a:r>
              <a:rPr lang="en-US" sz="1400" i="1" dirty="0"/>
              <a:t>E. coli</a:t>
            </a:r>
            <a:r>
              <a:rPr lang="en-US" sz="1400" dirty="0"/>
              <a:t> behavior”, Roberta </a:t>
            </a:r>
            <a:r>
              <a:rPr lang="en-US" sz="1400" dirty="0" err="1"/>
              <a:t>Lentini</a:t>
            </a:r>
            <a:r>
              <a:rPr lang="en-US" sz="1400" dirty="0"/>
              <a:t>, Silvia Perez </a:t>
            </a:r>
            <a:r>
              <a:rPr lang="en-US" sz="1400" dirty="0" err="1"/>
              <a:t>Santero</a:t>
            </a:r>
            <a:r>
              <a:rPr lang="en-US" sz="1400" dirty="0"/>
              <a:t> et al. In: </a:t>
            </a:r>
            <a:r>
              <a:rPr lang="en-US" sz="1400" i="1" dirty="0"/>
              <a:t>Nature Communications</a:t>
            </a:r>
            <a:r>
              <a:rPr lang="en-US" sz="1400" dirty="0"/>
              <a:t>, </a:t>
            </a:r>
            <a:r>
              <a:rPr lang="en-US" sz="1400" i="1" dirty="0"/>
              <a:t>2014</a:t>
            </a:r>
          </a:p>
        </p:txBody>
      </p:sp>
      <p:sp>
        <p:nvSpPr>
          <p:cNvPr id="4" name="Slide Number Placeholder 3">
            <a:extLst>
              <a:ext uri="{FF2B5EF4-FFF2-40B4-BE49-F238E27FC236}">
                <a16:creationId xmlns:a16="http://schemas.microsoft.com/office/drawing/2014/main" id="{6C5B8C81-B0AA-430C-835D-6D272D486E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extLst>
      <p:ext uri="{BB962C8B-B14F-4D97-AF65-F5344CB8AC3E}">
        <p14:creationId xmlns:p14="http://schemas.microsoft.com/office/powerpoint/2010/main" val="30518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“Subsystems” inside a  “System”</a:t>
            </a:r>
            <a:endParaRPr/>
          </a:p>
        </p:txBody>
      </p:sp>
      <p:grpSp>
        <p:nvGrpSpPr>
          <p:cNvPr id="3" name="Group 2">
            <a:extLst>
              <a:ext uri="{FF2B5EF4-FFF2-40B4-BE49-F238E27FC236}">
                <a16:creationId xmlns:a16="http://schemas.microsoft.com/office/drawing/2014/main" id="{6330C19D-30D8-42DD-96FA-64076127F805}"/>
              </a:ext>
            </a:extLst>
          </p:cNvPr>
          <p:cNvGrpSpPr/>
          <p:nvPr/>
        </p:nvGrpSpPr>
        <p:grpSpPr>
          <a:xfrm>
            <a:off x="286675" y="1387250"/>
            <a:ext cx="8776200" cy="3578525"/>
            <a:chOff x="286675" y="1387250"/>
            <a:chExt cx="8776200" cy="3578525"/>
          </a:xfrm>
        </p:grpSpPr>
        <p:sp>
          <p:nvSpPr>
            <p:cNvPr id="353" name="Google Shape;353;p37"/>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2439375" y="2761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2615350" y="3264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#2</a:t>
              </a:r>
              <a:endParaRPr/>
            </a:p>
          </p:txBody>
        </p:sp>
        <p:sp>
          <p:nvSpPr>
            <p:cNvPr id="356" name="Google Shape;356;p37"/>
            <p:cNvSpPr/>
            <p:nvPr/>
          </p:nvSpPr>
          <p:spPr>
            <a:xfrm>
              <a:off x="551275" y="2761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702625" y="3237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#1</a:t>
              </a:r>
              <a:endParaRPr/>
            </a:p>
          </p:txBody>
        </p:sp>
        <p:sp>
          <p:nvSpPr>
            <p:cNvPr id="358" name="Google Shape;358;p37"/>
            <p:cNvSpPr/>
            <p:nvPr/>
          </p:nvSpPr>
          <p:spPr>
            <a:xfrm>
              <a:off x="3951575" y="1387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4127550" y="1890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#3</a:t>
              </a:r>
              <a:endParaRPr/>
            </a:p>
          </p:txBody>
        </p:sp>
        <p:sp>
          <p:nvSpPr>
            <p:cNvPr id="360" name="Google Shape;360;p37"/>
            <p:cNvSpPr txBox="1"/>
            <p:nvPr/>
          </p:nvSpPr>
          <p:spPr>
            <a:xfrm>
              <a:off x="1893225" y="2472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Internal</a:t>
              </a:r>
              <a:endParaRPr/>
            </a:p>
          </p:txBody>
        </p:sp>
        <p:sp>
          <p:nvSpPr>
            <p:cNvPr id="361" name="Google Shape;361;p37"/>
            <p:cNvSpPr txBox="1"/>
            <p:nvPr/>
          </p:nvSpPr>
          <p:spPr>
            <a:xfrm>
              <a:off x="5267100" y="1502750"/>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External</a:t>
              </a:r>
              <a:endParaRPr/>
            </a:p>
          </p:txBody>
        </p:sp>
        <p:sp>
          <p:nvSpPr>
            <p:cNvPr id="362" name="Google Shape;362;p37"/>
            <p:cNvSpPr/>
            <p:nvPr/>
          </p:nvSpPr>
          <p:spPr>
            <a:xfrm>
              <a:off x="50110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7163775" y="2761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7339750" y="3264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#5</a:t>
              </a:r>
              <a:endParaRPr/>
            </a:p>
          </p:txBody>
        </p:sp>
        <p:sp>
          <p:nvSpPr>
            <p:cNvPr id="365" name="Google Shape;365;p37"/>
            <p:cNvSpPr/>
            <p:nvPr/>
          </p:nvSpPr>
          <p:spPr>
            <a:xfrm>
              <a:off x="5275675" y="2761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427025" y="3237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#4</a:t>
              </a:r>
              <a:endParaRPr/>
            </a:p>
          </p:txBody>
        </p:sp>
        <p:sp>
          <p:nvSpPr>
            <p:cNvPr id="367" name="Google Shape;367;p37"/>
            <p:cNvSpPr txBox="1"/>
            <p:nvPr/>
          </p:nvSpPr>
          <p:spPr>
            <a:xfrm>
              <a:off x="6617625" y="2472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Internal</a:t>
              </a:r>
              <a:endParaRPr/>
            </a:p>
          </p:txBody>
        </p:sp>
        <p:sp>
          <p:nvSpPr>
            <p:cNvPr id="368" name="Google Shape;368;p37"/>
            <p:cNvSpPr txBox="1"/>
            <p:nvPr/>
          </p:nvSpPr>
          <p:spPr>
            <a:xfrm>
              <a:off x="1800175" y="2164525"/>
              <a:ext cx="10248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System #1</a:t>
              </a:r>
              <a:endParaRPr/>
            </a:p>
          </p:txBody>
        </p:sp>
        <p:sp>
          <p:nvSpPr>
            <p:cNvPr id="369" name="Google Shape;369;p37"/>
            <p:cNvSpPr txBox="1"/>
            <p:nvPr/>
          </p:nvSpPr>
          <p:spPr>
            <a:xfrm>
              <a:off x="6552425" y="2164525"/>
              <a:ext cx="10248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System #2</a:t>
              </a:r>
              <a:endParaRPr/>
            </a:p>
          </p:txBody>
        </p:sp>
        <p:sp>
          <p:nvSpPr>
            <p:cNvPr id="370" name="Google Shape;370;p37"/>
            <p:cNvSpPr txBox="1"/>
            <p:nvPr/>
          </p:nvSpPr>
          <p:spPr>
            <a:xfrm>
              <a:off x="551275" y="17856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Membrane #1</a:t>
              </a:r>
              <a:endParaRPr/>
            </a:p>
          </p:txBody>
        </p:sp>
        <p:sp>
          <p:nvSpPr>
            <p:cNvPr id="371" name="Google Shape;371;p37"/>
            <p:cNvSpPr txBox="1"/>
            <p:nvPr/>
          </p:nvSpPr>
          <p:spPr>
            <a:xfrm>
              <a:off x="7409275" y="17094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Membrane #2</a:t>
              </a:r>
              <a:endParaRPr/>
            </a:p>
          </p:txBody>
        </p:sp>
      </p:grpSp>
      <p:sp>
        <p:nvSpPr>
          <p:cNvPr id="2" name="Slide Number Placeholder 1">
            <a:extLst>
              <a:ext uri="{FF2B5EF4-FFF2-40B4-BE49-F238E27FC236}">
                <a16:creationId xmlns:a16="http://schemas.microsoft.com/office/drawing/2014/main" id="{963E79E6-C251-44DC-A0A7-E8B6DD8FD0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2702856" y="2995391"/>
            <a:ext cx="1899398"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011893" y="358687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65" name="Group 64">
            <a:extLst>
              <a:ext uri="{FF2B5EF4-FFF2-40B4-BE49-F238E27FC236}">
                <a16:creationId xmlns:a16="http://schemas.microsoft.com/office/drawing/2014/main" id="{B275227E-F819-4BE0-9827-44320439736D}"/>
              </a:ext>
            </a:extLst>
          </p:cNvPr>
          <p:cNvGrpSpPr/>
          <p:nvPr/>
        </p:nvGrpSpPr>
        <p:grpSpPr>
          <a:xfrm>
            <a:off x="344024" y="128236"/>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512832" y="1000660"/>
            <a:ext cx="987771" cy="261610"/>
          </a:xfrm>
          <a:prstGeom prst="rect">
            <a:avLst/>
          </a:prstGeom>
          <a:noFill/>
        </p:spPr>
        <p:txBody>
          <a:bodyPr wrap="none" rtlCol="0">
            <a:spAutoFit/>
          </a:bodyPr>
          <a:lstStyle/>
          <a:p>
            <a:r>
              <a:rPr lang="en-US" sz="1100" dirty="0"/>
              <a:t>Theophylline</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p:spPr>
        <p:txBody>
          <a:bodyPr wrap="none" rtlCol="0">
            <a:spAutoFit/>
          </a:bodyPr>
          <a:lstStyle/>
          <a:p>
            <a:r>
              <a:rPr lang="en-US" sz="1600" dirty="0"/>
              <a:t>Combined Model</a:t>
            </a:r>
          </a:p>
        </p:txBody>
      </p:sp>
      <p:sp>
        <p:nvSpPr>
          <p:cNvPr id="94" name="TextBox 93">
            <a:extLst>
              <a:ext uri="{FF2B5EF4-FFF2-40B4-BE49-F238E27FC236}">
                <a16:creationId xmlns:a16="http://schemas.microsoft.com/office/drawing/2014/main" id="{44B64C08-3CCD-486B-B598-BD0C8FFFA6E1}"/>
              </a:ext>
            </a:extLst>
          </p:cNvPr>
          <p:cNvSpPr txBox="1"/>
          <p:nvPr/>
        </p:nvSpPr>
        <p:spPr>
          <a:xfrm>
            <a:off x="4518843" y="3319043"/>
            <a:ext cx="2267740" cy="954107"/>
          </a:xfrm>
          <a:prstGeom prst="rect">
            <a:avLst/>
          </a:prstGeom>
          <a:noFill/>
        </p:spPr>
        <p:txBody>
          <a:bodyPr wrap="square" rtlCol="0">
            <a:spAutoFit/>
          </a:bodyPr>
          <a:lstStyle/>
          <a:p>
            <a:r>
              <a:rPr lang="en-US" dirty="0"/>
              <a:t>2 systems </a:t>
            </a:r>
          </a:p>
          <a:p>
            <a:r>
              <a:rPr lang="en-US" dirty="0"/>
              <a:t>3 compartments</a:t>
            </a:r>
          </a:p>
          <a:p>
            <a:r>
              <a:rPr lang="en-US" dirty="0"/>
              <a:t>3 main subsystems</a:t>
            </a:r>
          </a:p>
          <a:p>
            <a:r>
              <a:rPr lang="en-US" dirty="0"/>
              <a:t>2 membrane models</a:t>
            </a:r>
          </a:p>
        </p:txBody>
      </p:sp>
      <p:sp>
        <p:nvSpPr>
          <p:cNvPr id="2" name="Slide Number Placeholder 1">
            <a:extLst>
              <a:ext uri="{FF2B5EF4-FFF2-40B4-BE49-F238E27FC236}">
                <a16:creationId xmlns:a16="http://schemas.microsoft.com/office/drawing/2014/main" id="{0008CE41-8BD3-4E03-BF4F-FFE3DBE1CD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spTree>
    <p:extLst>
      <p:ext uri="{BB962C8B-B14F-4D97-AF65-F5344CB8AC3E}">
        <p14:creationId xmlns:p14="http://schemas.microsoft.com/office/powerpoint/2010/main" val="1867513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C58B94-CBF0-4033-ACEB-006EFB6012AB}"/>
              </a:ext>
            </a:extLst>
          </p:cNvPr>
          <p:cNvSpPr>
            <a:spLocks noGrp="1"/>
          </p:cNvSpPr>
          <p:nvPr>
            <p:ph type="title"/>
          </p:nvPr>
        </p:nvSpPr>
        <p:spPr/>
        <p:txBody>
          <a:bodyPr/>
          <a:lstStyle/>
          <a:p>
            <a:r>
              <a:rPr lang="en-US" dirty="0"/>
              <a:t>Considering only IPTG transport module…</a:t>
            </a:r>
          </a:p>
        </p:txBody>
      </p:sp>
      <p:sp>
        <p:nvSpPr>
          <p:cNvPr id="2" name="Slide Number Placeholder 1">
            <a:extLst>
              <a:ext uri="{FF2B5EF4-FFF2-40B4-BE49-F238E27FC236}">
                <a16:creationId xmlns:a16="http://schemas.microsoft.com/office/drawing/2014/main" id="{6793E585-D55D-4897-9056-A7BC5E916B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8772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2702856" y="2995391"/>
            <a:ext cx="1899398"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011893" y="358687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65" name="Group 64">
            <a:extLst>
              <a:ext uri="{FF2B5EF4-FFF2-40B4-BE49-F238E27FC236}">
                <a16:creationId xmlns:a16="http://schemas.microsoft.com/office/drawing/2014/main" id="{B275227E-F819-4BE0-9827-44320439736D}"/>
              </a:ext>
            </a:extLst>
          </p:cNvPr>
          <p:cNvGrpSpPr/>
          <p:nvPr/>
        </p:nvGrpSpPr>
        <p:grpSpPr>
          <a:xfrm>
            <a:off x="344024" y="128236"/>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512832" y="1000660"/>
            <a:ext cx="987771" cy="261610"/>
          </a:xfrm>
          <a:prstGeom prst="rect">
            <a:avLst/>
          </a:prstGeom>
          <a:noFill/>
        </p:spPr>
        <p:txBody>
          <a:bodyPr wrap="none" rtlCol="0">
            <a:spAutoFit/>
          </a:bodyPr>
          <a:lstStyle/>
          <a:p>
            <a:r>
              <a:rPr lang="en-US" sz="1100" dirty="0"/>
              <a:t>Theophylline</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p:spPr>
        <p:txBody>
          <a:bodyPr wrap="none" rtlCol="0">
            <a:spAutoFit/>
          </a:bodyPr>
          <a:lstStyle/>
          <a:p>
            <a:r>
              <a:rPr lang="en-US" sz="1600" dirty="0"/>
              <a:t>Combined Model</a:t>
            </a:r>
          </a:p>
        </p:txBody>
      </p:sp>
      <p:sp>
        <p:nvSpPr>
          <p:cNvPr id="94" name="TextBox 93">
            <a:extLst>
              <a:ext uri="{FF2B5EF4-FFF2-40B4-BE49-F238E27FC236}">
                <a16:creationId xmlns:a16="http://schemas.microsoft.com/office/drawing/2014/main" id="{44B64C08-3CCD-486B-B598-BD0C8FFFA6E1}"/>
              </a:ext>
            </a:extLst>
          </p:cNvPr>
          <p:cNvSpPr txBox="1"/>
          <p:nvPr/>
        </p:nvSpPr>
        <p:spPr>
          <a:xfrm>
            <a:off x="4518843" y="3319043"/>
            <a:ext cx="2267740" cy="954107"/>
          </a:xfrm>
          <a:prstGeom prst="rect">
            <a:avLst/>
          </a:prstGeom>
          <a:noFill/>
        </p:spPr>
        <p:txBody>
          <a:bodyPr wrap="square" rtlCol="0">
            <a:spAutoFit/>
          </a:bodyPr>
          <a:lstStyle/>
          <a:p>
            <a:r>
              <a:rPr lang="en-US" dirty="0"/>
              <a:t>2 systems </a:t>
            </a:r>
          </a:p>
          <a:p>
            <a:r>
              <a:rPr lang="en-US" dirty="0"/>
              <a:t>3 compartments</a:t>
            </a:r>
          </a:p>
          <a:p>
            <a:r>
              <a:rPr lang="en-US" dirty="0"/>
              <a:t>3 main subsystems</a:t>
            </a:r>
          </a:p>
          <a:p>
            <a:r>
              <a:rPr lang="en-US" dirty="0"/>
              <a:t>2 membrane models</a:t>
            </a:r>
          </a:p>
        </p:txBody>
      </p:sp>
      <p:sp>
        <p:nvSpPr>
          <p:cNvPr id="2" name="Slide Number Placeholder 1">
            <a:extLst>
              <a:ext uri="{FF2B5EF4-FFF2-40B4-BE49-F238E27FC236}">
                <a16:creationId xmlns:a16="http://schemas.microsoft.com/office/drawing/2014/main" id="{0008CE41-8BD3-4E03-BF4F-FFE3DBE1CD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37158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5"/>
                                        </p:tgtEl>
                                      </p:cBhvr>
                                    </p:animEffect>
                                    <p:set>
                                      <p:cBhvr>
                                        <p:cTn id="7" dur="1" fill="hold">
                                          <p:stCondLst>
                                            <p:cond delay="499"/>
                                          </p:stCondLst>
                                        </p:cTn>
                                        <p:tgtEl>
                                          <p:spTgt spid="6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86"/>
                                        </p:tgtEl>
                                      </p:cBhvr>
                                    </p:animEffect>
                                    <p:set>
                                      <p:cBhvr>
                                        <p:cTn id="10" dur="1" fill="hold">
                                          <p:stCondLst>
                                            <p:cond delay="499"/>
                                          </p:stCondLst>
                                        </p:cTn>
                                        <p:tgtEl>
                                          <p:spTgt spid="8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7"/>
                                        </p:tgtEl>
                                      </p:cBhvr>
                                    </p:animEffect>
                                    <p:set>
                                      <p:cBhvr>
                                        <p:cTn id="13" dur="1" fill="hold">
                                          <p:stCondLst>
                                            <p:cond delay="499"/>
                                          </p:stCondLst>
                                        </p:cTn>
                                        <p:tgtEl>
                                          <p:spTgt spid="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a:effectLst>
            <a:glow rad="228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3537241" y="3069921"/>
            <a:ext cx="1899398" cy="1706920"/>
          </a:xfrm>
          <a:prstGeom prst="ellipse">
            <a:avLst/>
          </a:prstGeom>
          <a:gradFill>
            <a:gsLst>
              <a:gs pos="0">
                <a:srgbClr val="86CEAB"/>
              </a:gs>
              <a:gs pos="100000">
                <a:srgbClr val="448E6A"/>
              </a:gs>
            </a:gsLst>
            <a:lin ang="5400012" scaled="0"/>
          </a:gradFill>
          <a:ln>
            <a:noFill/>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846278" y="366140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a:effectLst>
            <a:glow rad="228600">
              <a:schemeClr val="accent6">
                <a:satMod val="175000"/>
                <a:alpha val="40000"/>
              </a:schemeClr>
            </a:glow>
          </a:effectLst>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a:effectLst>
            <a:glow rad="228600">
              <a:schemeClr val="accent6">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a:effectLst>
            <a:glow rad="228600">
              <a:schemeClr val="accent6">
                <a:satMod val="175000"/>
                <a:alpha val="40000"/>
              </a:schemeClr>
            </a:glow>
          </a:effectLst>
        </p:spPr>
        <p:txBody>
          <a:bodyPr wrap="none" rtlCol="0">
            <a:spAutoFit/>
          </a:bodyPr>
          <a:lstStyle/>
          <a:p>
            <a:r>
              <a:rPr lang="en-US" dirty="0"/>
              <a:t>IPTG</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a:effectLst>
            <a:glow rad="228600">
              <a:schemeClr val="accent6">
                <a:satMod val="175000"/>
                <a:alpha val="40000"/>
              </a:schemeClr>
            </a:glow>
          </a:effectLst>
        </p:spPr>
        <p:txBody>
          <a:bodyPr wrap="none" rtlCol="0">
            <a:spAutoFit/>
          </a:bodyPr>
          <a:lstStyle/>
          <a:p>
            <a:r>
              <a:rPr lang="en-US" sz="1600" dirty="0"/>
              <a:t>Combined Model</a:t>
            </a:r>
          </a:p>
        </p:txBody>
      </p:sp>
      <p:sp>
        <p:nvSpPr>
          <p:cNvPr id="2" name="Slide Number Placeholder 1">
            <a:extLst>
              <a:ext uri="{FF2B5EF4-FFF2-40B4-BE49-F238E27FC236}">
                <a16:creationId xmlns:a16="http://schemas.microsoft.com/office/drawing/2014/main" id="{46D2B325-E2F2-4417-A006-963ACA7076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465343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a:effectLst>
            <a:glow rad="228600">
              <a:schemeClr val="accent6">
                <a:satMod val="175000"/>
                <a:alpha val="40000"/>
              </a:schemeClr>
            </a:glow>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3537241" y="3069921"/>
            <a:ext cx="1899398" cy="1706920"/>
          </a:xfrm>
          <a:prstGeom prst="ellipse">
            <a:avLst/>
          </a:prstGeom>
          <a:gradFill>
            <a:gsLst>
              <a:gs pos="0">
                <a:srgbClr val="86CEAB"/>
              </a:gs>
              <a:gs pos="100000">
                <a:srgbClr val="448E6A"/>
              </a:gs>
            </a:gsLst>
            <a:lin ang="5400012" scaled="0"/>
          </a:gradFill>
          <a:ln>
            <a:noFill/>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846278" y="366140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sp>
        <p:nvSpPr>
          <p:cNvPr id="72" name="Google Shape;268;p31">
            <a:extLst>
              <a:ext uri="{FF2B5EF4-FFF2-40B4-BE49-F238E27FC236}">
                <a16:creationId xmlns:a16="http://schemas.microsoft.com/office/drawing/2014/main" id="{51CF8E1E-F8EE-44CA-AB01-04BEF3C799EA}"/>
              </a:ext>
            </a:extLst>
          </p:cNvPr>
          <p:cNvSpPr/>
          <p:nvPr/>
        </p:nvSpPr>
        <p:spPr>
          <a:xfrm>
            <a:off x="3385722" y="105045"/>
            <a:ext cx="2250962" cy="1680301"/>
          </a:xfrm>
          <a:prstGeom prst="ellipse">
            <a:avLst/>
          </a:prstGeom>
          <a:noFill/>
          <a:ln w="38100" cap="flat" cmpd="sng">
            <a:noFill/>
            <a:prstDash val="dashDot"/>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4116973" y="912056"/>
            <a:ext cx="775320" cy="793952"/>
          </a:xfrm>
          <a:prstGeom prst="ellipse">
            <a:avLst/>
          </a:prstGeom>
          <a:gradFill>
            <a:gsLst>
              <a:gs pos="0">
                <a:srgbClr val="DCECD5"/>
              </a:gs>
              <a:gs pos="100000">
                <a:srgbClr val="93BC81"/>
              </a:gs>
            </a:gsLst>
            <a:lin ang="5400012" scaled="0"/>
          </a:gradFill>
          <a:ln>
            <a:noFill/>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4245462" y="1167478"/>
            <a:ext cx="549157" cy="257601"/>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a:glow rad="228600">
              <a:schemeClr val="accent6">
                <a:satMod val="175000"/>
                <a:alpha val="40000"/>
              </a:schemeClr>
            </a:glo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3939224" y="316738"/>
            <a:ext cx="1185313" cy="257601"/>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External Environment : </a:t>
            </a:r>
          </a:p>
          <a:p>
            <a:pPr marL="0" lvl="0" indent="0" algn="ctr" rtl="0">
              <a:spcBef>
                <a:spcPts val="0"/>
              </a:spcBef>
              <a:spcAft>
                <a:spcPts val="0"/>
              </a:spcAft>
              <a:buNone/>
            </a:pPr>
            <a:r>
              <a:rPr lang="en-US" sz="1200" dirty="0"/>
              <a:t>IPTG reservoir</a:t>
            </a:r>
            <a:endParaRPr sz="1200" dirty="0"/>
          </a:p>
        </p:txBody>
      </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a:effectLst>
            <a:glow rad="228600">
              <a:schemeClr val="accent6">
                <a:satMod val="175000"/>
                <a:alpha val="40000"/>
              </a:schemeClr>
            </a:glow>
          </a:effectLst>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cxnSpLocks/>
            <a:endCxn id="78" idx="2"/>
          </p:cNvCxnSpPr>
          <p:nvPr/>
        </p:nvCxnSpPr>
        <p:spPr>
          <a:xfrm flipV="1">
            <a:off x="5181600" y="954211"/>
            <a:ext cx="1416300" cy="373"/>
          </a:xfrm>
          <a:prstGeom prst="straightConnector1">
            <a:avLst/>
          </a:prstGeom>
          <a:ln>
            <a:tailEnd type="triangle"/>
          </a:ln>
          <a:effectLst>
            <a:glow rad="228600">
              <a:schemeClr val="accent6">
                <a:satMod val="175000"/>
                <a:alpha val="40000"/>
              </a:schemeClr>
            </a:glow>
            <a:outerShdw blurRad="40000" dist="20000" dir="5400000" rotWithShape="0">
              <a:srgbClr val="000000">
                <a:alpha val="38000"/>
              </a:srgbClr>
            </a:outerShdw>
          </a:effectLst>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a:effectLst>
            <a:glow rad="228600">
              <a:schemeClr val="accent6">
                <a:satMod val="175000"/>
                <a:alpha val="40000"/>
              </a:schemeClr>
            </a:glow>
          </a:effectLst>
        </p:spPr>
        <p:txBody>
          <a:bodyPr wrap="none" rtlCol="0">
            <a:spAutoFit/>
          </a:bodyPr>
          <a:lstStyle/>
          <a:p>
            <a:r>
              <a:rPr lang="en-US" dirty="0"/>
              <a:t>IPTG</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a:effectLst>
            <a:glow rad="228600">
              <a:schemeClr val="accent6">
                <a:satMod val="175000"/>
                <a:alpha val="40000"/>
              </a:schemeClr>
            </a:glow>
          </a:effectLst>
        </p:spPr>
        <p:txBody>
          <a:bodyPr wrap="none" rtlCol="0">
            <a:spAutoFit/>
          </a:bodyPr>
          <a:lstStyle/>
          <a:p>
            <a:r>
              <a:rPr lang="en-US" sz="1600" dirty="0"/>
              <a:t>Combined Model</a:t>
            </a:r>
          </a:p>
        </p:txBody>
      </p:sp>
      <p:sp>
        <p:nvSpPr>
          <p:cNvPr id="2" name="Slide Number Placeholder 1">
            <a:extLst>
              <a:ext uri="{FF2B5EF4-FFF2-40B4-BE49-F238E27FC236}">
                <a16:creationId xmlns:a16="http://schemas.microsoft.com/office/drawing/2014/main" id="{7A60BC3E-893F-4D01-9506-4AB6EA6E4D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Tree>
    <p:extLst>
      <p:ext uri="{BB962C8B-B14F-4D97-AF65-F5344CB8AC3E}">
        <p14:creationId xmlns:p14="http://schemas.microsoft.com/office/powerpoint/2010/main" val="3194537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71537F93-479D-405E-A247-AA56DB17EE3F}"/>
              </a:ext>
            </a:extLst>
          </p:cNvPr>
          <p:cNvSpPr>
            <a:spLocks noGrp="1"/>
          </p:cNvSpPr>
          <p:nvPr>
            <p:ph type="title"/>
          </p:nvPr>
        </p:nvSpPr>
        <p:spPr>
          <a:xfrm>
            <a:off x="311700" y="315925"/>
            <a:ext cx="8520600" cy="831300"/>
          </a:xfrm>
        </p:spPr>
        <p:txBody>
          <a:bodyPr/>
          <a:lstStyle/>
          <a:p>
            <a:r>
              <a:rPr lang="en-US" dirty="0"/>
              <a:t>IPTG transport module</a:t>
            </a:r>
          </a:p>
        </p:txBody>
      </p:sp>
      <p:grpSp>
        <p:nvGrpSpPr>
          <p:cNvPr id="11" name="Group 10">
            <a:extLst>
              <a:ext uri="{FF2B5EF4-FFF2-40B4-BE49-F238E27FC236}">
                <a16:creationId xmlns:a16="http://schemas.microsoft.com/office/drawing/2014/main" id="{0026AD0B-96DE-41D5-98A1-8D3824E793D3}"/>
              </a:ext>
            </a:extLst>
          </p:cNvPr>
          <p:cNvGrpSpPr/>
          <p:nvPr/>
        </p:nvGrpSpPr>
        <p:grpSpPr>
          <a:xfrm>
            <a:off x="2136174" y="965759"/>
            <a:ext cx="4871652" cy="1680301"/>
            <a:chOff x="2148079" y="1552999"/>
            <a:chExt cx="4871652" cy="1680301"/>
          </a:xfrm>
        </p:grpSpPr>
        <p:grpSp>
          <p:nvGrpSpPr>
            <p:cNvPr id="10" name="Group 9">
              <a:extLst>
                <a:ext uri="{FF2B5EF4-FFF2-40B4-BE49-F238E27FC236}">
                  <a16:creationId xmlns:a16="http://schemas.microsoft.com/office/drawing/2014/main" id="{0157A564-C918-4995-A5A7-5CF3FDB7802F}"/>
                </a:ext>
              </a:extLst>
            </p:cNvPr>
            <p:cNvGrpSpPr/>
            <p:nvPr/>
          </p:nvGrpSpPr>
          <p:grpSpPr>
            <a:xfrm>
              <a:off x="2148079" y="1552999"/>
              <a:ext cx="4871652" cy="1680301"/>
              <a:chOff x="2148079" y="1552999"/>
              <a:chExt cx="4871652" cy="1680301"/>
            </a:xfrm>
          </p:grpSpPr>
          <p:grpSp>
            <p:nvGrpSpPr>
              <p:cNvPr id="3" name="Group 2">
                <a:extLst>
                  <a:ext uri="{FF2B5EF4-FFF2-40B4-BE49-F238E27FC236}">
                    <a16:creationId xmlns:a16="http://schemas.microsoft.com/office/drawing/2014/main" id="{575A3D16-D521-4C6A-AE20-4EDB411AFF14}"/>
                  </a:ext>
                </a:extLst>
              </p:cNvPr>
              <p:cNvGrpSpPr/>
              <p:nvPr/>
            </p:nvGrpSpPr>
            <p:grpSpPr>
              <a:xfrm>
                <a:off x="2148079" y="1552999"/>
                <a:ext cx="4871652" cy="1680301"/>
                <a:chOff x="2056259" y="1560088"/>
                <a:chExt cx="4871652" cy="1680301"/>
              </a:xfrm>
            </p:grpSpPr>
            <p:grpSp>
              <p:nvGrpSpPr>
                <p:cNvPr id="2" name="Group 1">
                  <a:extLst>
                    <a:ext uri="{FF2B5EF4-FFF2-40B4-BE49-F238E27FC236}">
                      <a16:creationId xmlns:a16="http://schemas.microsoft.com/office/drawing/2014/main" id="{0002E0EB-FA4A-4057-B361-4FDA98A5A377}"/>
                    </a:ext>
                  </a:extLst>
                </p:cNvPr>
                <p:cNvGrpSpPr/>
                <p:nvPr/>
              </p:nvGrpSpPr>
              <p:grpSpPr>
                <a:xfrm>
                  <a:off x="2607144" y="2117082"/>
                  <a:ext cx="775320" cy="793952"/>
                  <a:chOff x="4223298" y="2166700"/>
                  <a:chExt cx="775320" cy="793952"/>
                </a:xfrm>
              </p:grpSpPr>
              <p:sp>
                <p:nvSpPr>
                  <p:cNvPr id="73" name="Google Shape;281;p31">
                    <a:extLst>
                      <a:ext uri="{FF2B5EF4-FFF2-40B4-BE49-F238E27FC236}">
                        <a16:creationId xmlns:a16="http://schemas.microsoft.com/office/drawing/2014/main" id="{CBEAC735-C33E-4598-9053-002123932607}"/>
                      </a:ext>
                    </a:extLst>
                  </p:cNvPr>
                  <p:cNvSpPr/>
                  <p:nvPr/>
                </p:nvSpPr>
                <p:spPr>
                  <a:xfrm>
                    <a:off x="4223298" y="2166700"/>
                    <a:ext cx="775320" cy="793952"/>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4351787" y="2422122"/>
                    <a:ext cx="549157" cy="257601"/>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grpSp>
            <p:sp>
              <p:nvSpPr>
                <p:cNvPr id="75" name="Google Shape;282;p31">
                  <a:extLst>
                    <a:ext uri="{FF2B5EF4-FFF2-40B4-BE49-F238E27FC236}">
                      <a16:creationId xmlns:a16="http://schemas.microsoft.com/office/drawing/2014/main" id="{D84D1DB9-C1B6-4B3B-ADD3-A4726019E1EA}"/>
                    </a:ext>
                  </a:extLst>
                </p:cNvPr>
                <p:cNvSpPr/>
                <p:nvPr/>
              </p:nvSpPr>
              <p:spPr>
                <a:xfrm>
                  <a:off x="2056259" y="1678252"/>
                  <a:ext cx="1901595" cy="356917"/>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External Environment : IPTG Reservoir</a:t>
                  </a:r>
                  <a:endParaRPr sz="1200" dirty="0"/>
                </a:p>
              </p:txBody>
            </p:sp>
            <p:grpSp>
              <p:nvGrpSpPr>
                <p:cNvPr id="77" name="Group 76">
                  <a:extLst>
                    <a:ext uri="{FF2B5EF4-FFF2-40B4-BE49-F238E27FC236}">
                      <a16:creationId xmlns:a16="http://schemas.microsoft.com/office/drawing/2014/main" id="{FE58F2F5-ADD3-4C2E-939E-B7672496C914}"/>
                    </a:ext>
                  </a:extLst>
                </p:cNvPr>
                <p:cNvGrpSpPr/>
                <p:nvPr/>
              </p:nvGrpSpPr>
              <p:grpSpPr>
                <a:xfrm>
                  <a:off x="4676949" y="1560088"/>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769333" y="3166203"/>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000617" y="3608231"/>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Vesicle</a:t>
                    </a:r>
                    <a:endParaRPr sz="1200" dirty="0"/>
                  </a:p>
                </p:txBody>
              </p:sp>
            </p:grpSp>
            <p:sp>
              <p:nvSpPr>
                <p:cNvPr id="85" name="TextBox 84">
                  <a:extLst>
                    <a:ext uri="{FF2B5EF4-FFF2-40B4-BE49-F238E27FC236}">
                      <a16:creationId xmlns:a16="http://schemas.microsoft.com/office/drawing/2014/main" id="{2AF6767E-EF41-431A-A1F8-99C94F1749F0}"/>
                    </a:ext>
                  </a:extLst>
                </p:cNvPr>
                <p:cNvSpPr txBox="1"/>
                <p:nvPr/>
              </p:nvSpPr>
              <p:spPr>
                <a:xfrm>
                  <a:off x="3656329" y="2527312"/>
                  <a:ext cx="603050" cy="307777"/>
                </a:xfrm>
                <a:prstGeom prst="rect">
                  <a:avLst/>
                </a:prstGeom>
                <a:noFill/>
              </p:spPr>
              <p:txBody>
                <a:bodyPr wrap="none" rtlCol="0">
                  <a:spAutoFit/>
                </a:bodyPr>
                <a:lstStyle/>
                <a:p>
                  <a:r>
                    <a:rPr lang="en-US" dirty="0"/>
                    <a:t>IPTG</a:t>
                  </a:r>
                </a:p>
              </p:txBody>
            </p:sp>
          </p:grpSp>
          <p:cxnSp>
            <p:nvCxnSpPr>
              <p:cNvPr id="6" name="Straight Arrow Connector 5">
                <a:extLst>
                  <a:ext uri="{FF2B5EF4-FFF2-40B4-BE49-F238E27FC236}">
                    <a16:creationId xmlns:a16="http://schemas.microsoft.com/office/drawing/2014/main" id="{2D219AD0-0142-49BD-8E3D-5471530C7FAB}"/>
                  </a:ext>
                </a:extLst>
              </p:cNvPr>
              <p:cNvCxnSpPr>
                <a:cxnSpLocks/>
              </p:cNvCxnSpPr>
              <p:nvPr/>
            </p:nvCxnSpPr>
            <p:spPr>
              <a:xfrm>
                <a:off x="3512187" y="2506968"/>
                <a:ext cx="1263670"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sp>
          <p:nvSpPr>
            <p:cNvPr id="30" name="Google Shape;281;p31">
              <a:extLst>
                <a:ext uri="{FF2B5EF4-FFF2-40B4-BE49-F238E27FC236}">
                  <a16:creationId xmlns:a16="http://schemas.microsoft.com/office/drawing/2014/main" id="{D01C8175-30B5-4AEC-8923-861DF96DF3A4}"/>
                </a:ext>
              </a:extLst>
            </p:cNvPr>
            <p:cNvSpPr/>
            <p:nvPr/>
          </p:nvSpPr>
          <p:spPr>
            <a:xfrm>
              <a:off x="6028101" y="2193435"/>
              <a:ext cx="775320" cy="793952"/>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2;p31">
              <a:extLst>
                <a:ext uri="{FF2B5EF4-FFF2-40B4-BE49-F238E27FC236}">
                  <a16:creationId xmlns:a16="http://schemas.microsoft.com/office/drawing/2014/main" id="{A1948AE3-4A06-4DD4-9508-D4E3628ADF97}"/>
                </a:ext>
              </a:extLst>
            </p:cNvPr>
            <p:cNvSpPr/>
            <p:nvPr/>
          </p:nvSpPr>
          <p:spPr>
            <a:xfrm>
              <a:off x="6156590" y="2448857"/>
              <a:ext cx="549157" cy="257601"/>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grpSp>
      <p:grpSp>
        <p:nvGrpSpPr>
          <p:cNvPr id="9" name="Group 8">
            <a:extLst>
              <a:ext uri="{FF2B5EF4-FFF2-40B4-BE49-F238E27FC236}">
                <a16:creationId xmlns:a16="http://schemas.microsoft.com/office/drawing/2014/main" id="{AB855DF2-1A45-4AA6-BC1B-2D69CB650506}"/>
              </a:ext>
            </a:extLst>
          </p:cNvPr>
          <p:cNvGrpSpPr/>
          <p:nvPr/>
        </p:nvGrpSpPr>
        <p:grpSpPr>
          <a:xfrm>
            <a:off x="3343421" y="3027001"/>
            <a:ext cx="2841061" cy="2007051"/>
            <a:chOff x="2601431" y="2537143"/>
            <a:chExt cx="3720021" cy="2517909"/>
          </a:xfrm>
        </p:grpSpPr>
        <p:sp>
          <p:nvSpPr>
            <p:cNvPr id="33" name="Google Shape;269;p31">
              <a:extLst>
                <a:ext uri="{FF2B5EF4-FFF2-40B4-BE49-F238E27FC236}">
                  <a16:creationId xmlns:a16="http://schemas.microsoft.com/office/drawing/2014/main" id="{C94CAA9B-1E78-4392-B5B0-2D223ED70698}"/>
                </a:ext>
              </a:extLst>
            </p:cNvPr>
            <p:cNvSpPr/>
            <p:nvPr/>
          </p:nvSpPr>
          <p:spPr>
            <a:xfrm>
              <a:off x="2601431" y="2537143"/>
              <a:ext cx="3720021" cy="2517909"/>
            </a:xfrm>
            <a:prstGeom prst="ellipse">
              <a:avLst/>
            </a:prstGeom>
            <a:ln>
              <a:headEnd type="none" w="sm" len="sm"/>
              <a:tailEnd type="none" w="sm" len="sm"/>
            </a:ln>
            <a:effectLst/>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2BA3BA07-2E99-4C1F-AAEE-3FD099E995C9}"/>
                </a:ext>
              </a:extLst>
            </p:cNvPr>
            <p:cNvSpPr/>
            <p:nvPr/>
          </p:nvSpPr>
          <p:spPr>
            <a:xfrm>
              <a:off x="3519611" y="2995391"/>
              <a:ext cx="1899399" cy="1706920"/>
            </a:xfrm>
            <a:prstGeom prst="ellipse">
              <a:avLst/>
            </a:prstGeom>
            <a:gradFill>
              <a:gsLst>
                <a:gs pos="0">
                  <a:srgbClr val="86CEAB"/>
                </a:gs>
                <a:gs pos="100000">
                  <a:srgbClr val="448E6A"/>
                </a:gs>
              </a:gsLst>
              <a:lin ang="5400012" scaled="0"/>
            </a:gradFill>
            <a:ln>
              <a:noFill/>
            </a:ln>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1C7BCFA0-DAEC-4D8C-A917-E01C357C1893}"/>
                </a:ext>
              </a:extLst>
            </p:cNvPr>
            <p:cNvSpPr/>
            <p:nvPr/>
          </p:nvSpPr>
          <p:spPr>
            <a:xfrm>
              <a:off x="3828649" y="3586877"/>
              <a:ext cx="1281321" cy="523948"/>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t>Combined SBML Model</a:t>
              </a:r>
              <a:endParaRPr sz="1000" b="1" dirty="0"/>
            </a:p>
          </p:txBody>
        </p:sp>
        <p:sp>
          <p:nvSpPr>
            <p:cNvPr id="36" name="TextBox 35">
              <a:extLst>
                <a:ext uri="{FF2B5EF4-FFF2-40B4-BE49-F238E27FC236}">
                  <a16:creationId xmlns:a16="http://schemas.microsoft.com/office/drawing/2014/main" id="{8B79ABBC-B903-4B05-9BE5-77C5D1CBF374}"/>
                </a:ext>
              </a:extLst>
            </p:cNvPr>
            <p:cNvSpPr txBox="1"/>
            <p:nvPr/>
          </p:nvSpPr>
          <p:spPr>
            <a:xfrm>
              <a:off x="3648712" y="2634255"/>
              <a:ext cx="1757229" cy="347504"/>
            </a:xfrm>
            <a:prstGeom prst="rect">
              <a:avLst/>
            </a:prstGeom>
            <a:noFill/>
            <a:effectLst/>
          </p:spPr>
          <p:txBody>
            <a:bodyPr wrap="none" rtlCol="0">
              <a:spAutoFit/>
            </a:bodyPr>
            <a:lstStyle/>
            <a:p>
              <a:r>
                <a:rPr lang="en-US" sz="1200" dirty="0"/>
                <a:t>Combined Model</a:t>
              </a:r>
            </a:p>
          </p:txBody>
        </p:sp>
      </p:grpSp>
      <p:sp>
        <p:nvSpPr>
          <p:cNvPr id="39" name="Right Brace 38">
            <a:extLst>
              <a:ext uri="{FF2B5EF4-FFF2-40B4-BE49-F238E27FC236}">
                <a16:creationId xmlns:a16="http://schemas.microsoft.com/office/drawing/2014/main" id="{91A3CCE9-CA6D-4C61-9BEB-95AD292844F2}"/>
              </a:ext>
            </a:extLst>
          </p:cNvPr>
          <p:cNvSpPr/>
          <p:nvPr/>
        </p:nvSpPr>
        <p:spPr>
          <a:xfrm rot="5400000">
            <a:off x="4598109" y="500167"/>
            <a:ext cx="436869" cy="4387704"/>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432D08C-1D6C-4AE9-B815-10E4AF4828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362158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IPTG Transport Modeling</a:t>
            </a:r>
            <a:endParaRPr/>
          </a:p>
        </p:txBody>
      </p:sp>
      <p:sp>
        <p:nvSpPr>
          <p:cNvPr id="405" name="Google Shape;405;p39"/>
          <p:cNvSpPr txBox="1"/>
          <p:nvPr/>
        </p:nvSpPr>
        <p:spPr>
          <a:xfrm>
            <a:off x="704925" y="1186750"/>
            <a:ext cx="1567200" cy="3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u="sng" dirty="0"/>
              <a:t>Subsystem 1 - </a:t>
            </a:r>
            <a:endParaRPr i="1" u="sng" dirty="0"/>
          </a:p>
          <a:p>
            <a:pPr marL="0" lvl="0" indent="0" algn="l" rtl="0">
              <a:spcBef>
                <a:spcPts val="0"/>
              </a:spcBef>
              <a:spcAft>
                <a:spcPts val="0"/>
              </a:spcAft>
              <a:buNone/>
            </a:pPr>
            <a:r>
              <a:rPr lang="en" dirty="0"/>
              <a:t>pOR1OR2-alpha-Hemolysin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i="1" u="sng" dirty="0"/>
              <a:t>Subsystem 2 - </a:t>
            </a:r>
            <a:r>
              <a:rPr lang="en" dirty="0"/>
              <a:t>pLac-deGFP</a:t>
            </a:r>
            <a:endParaRPr dirty="0"/>
          </a:p>
          <a:p>
            <a:pPr marL="0" lvl="0" indent="0" algn="l" rtl="0">
              <a:spcBef>
                <a:spcPts val="0"/>
              </a:spcBef>
              <a:spcAft>
                <a:spcPts val="0"/>
              </a:spcAft>
              <a:buNone/>
            </a:pPr>
            <a:r>
              <a:rPr lang="en" dirty="0"/>
              <a:t>pOR1OR2-LacI</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i="1" u="sng" dirty="0"/>
              <a:t>External - </a:t>
            </a:r>
            <a:endParaRPr i="1" u="sng" dirty="0"/>
          </a:p>
          <a:p>
            <a:pPr marL="0" lvl="0" indent="0" algn="l" rtl="0">
              <a:spcBef>
                <a:spcPts val="0"/>
              </a:spcBef>
              <a:spcAft>
                <a:spcPts val="0"/>
              </a:spcAft>
              <a:buNone/>
            </a:pPr>
            <a:r>
              <a:rPr lang="en" dirty="0"/>
              <a:t>IPTG </a:t>
            </a:r>
            <a:r>
              <a:rPr lang="en-US" dirty="0"/>
              <a:t>reservoir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i="1" u="sng" dirty="0"/>
              <a:t>Membrane - </a:t>
            </a:r>
            <a:endParaRPr i="1" u="sng" dirty="0"/>
          </a:p>
          <a:p>
            <a:pPr marL="0" lvl="0" indent="0" algn="l" rtl="0">
              <a:spcBef>
                <a:spcPts val="0"/>
              </a:spcBef>
              <a:spcAft>
                <a:spcPts val="0"/>
              </a:spcAft>
              <a:buNone/>
            </a:pPr>
            <a:r>
              <a:rPr lang="en" dirty="0"/>
              <a:t>Allows IPTG transport</a:t>
            </a:r>
            <a:endParaRPr dirty="0"/>
          </a:p>
        </p:txBody>
      </p:sp>
      <p:grpSp>
        <p:nvGrpSpPr>
          <p:cNvPr id="4" name="Group 3">
            <a:extLst>
              <a:ext uri="{FF2B5EF4-FFF2-40B4-BE49-F238E27FC236}">
                <a16:creationId xmlns:a16="http://schemas.microsoft.com/office/drawing/2014/main" id="{9359F028-D6BE-4D2B-8DB1-D3562A10A669}"/>
              </a:ext>
            </a:extLst>
          </p:cNvPr>
          <p:cNvGrpSpPr/>
          <p:nvPr/>
        </p:nvGrpSpPr>
        <p:grpSpPr>
          <a:xfrm>
            <a:off x="2493802" y="1469450"/>
            <a:ext cx="6230603" cy="3180150"/>
            <a:chOff x="2493802" y="1469450"/>
            <a:chExt cx="6230603" cy="3180150"/>
          </a:xfrm>
        </p:grpSpPr>
        <p:grpSp>
          <p:nvGrpSpPr>
            <p:cNvPr id="3" name="Group 2">
              <a:extLst>
                <a:ext uri="{FF2B5EF4-FFF2-40B4-BE49-F238E27FC236}">
                  <a16:creationId xmlns:a16="http://schemas.microsoft.com/office/drawing/2014/main" id="{736E593A-46EE-4403-A812-56E4CE8E3797}"/>
                </a:ext>
              </a:extLst>
            </p:cNvPr>
            <p:cNvGrpSpPr/>
            <p:nvPr/>
          </p:nvGrpSpPr>
          <p:grpSpPr>
            <a:xfrm>
              <a:off x="2493802" y="1690171"/>
              <a:ext cx="2203525" cy="1374000"/>
              <a:chOff x="6466175" y="1006250"/>
              <a:chExt cx="2203525" cy="1374000"/>
            </a:xfrm>
          </p:grpSpPr>
          <p:sp>
            <p:nvSpPr>
              <p:cNvPr id="411" name="Google Shape;411;p39"/>
              <p:cNvSpPr/>
              <p:nvPr/>
            </p:nvSpPr>
            <p:spPr>
              <a:xfrm>
                <a:off x="6466175" y="1006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6642150" y="1509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#3</a:t>
                </a:r>
                <a:endParaRPr/>
              </a:p>
            </p:txBody>
          </p:sp>
          <p:sp>
            <p:nvSpPr>
              <p:cNvPr id="414" name="Google Shape;414;p39"/>
              <p:cNvSpPr txBox="1"/>
              <p:nvPr/>
            </p:nvSpPr>
            <p:spPr>
              <a:xfrm>
                <a:off x="7781700" y="1121750"/>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External</a:t>
                </a:r>
                <a:endParaRPr/>
              </a:p>
            </p:txBody>
          </p:sp>
        </p:grpSp>
        <p:grpSp>
          <p:nvGrpSpPr>
            <p:cNvPr id="2" name="Group 1">
              <a:extLst>
                <a:ext uri="{FF2B5EF4-FFF2-40B4-BE49-F238E27FC236}">
                  <a16:creationId xmlns:a16="http://schemas.microsoft.com/office/drawing/2014/main" id="{DC273504-842E-4B8B-B924-B211C541BAB2}"/>
                </a:ext>
              </a:extLst>
            </p:cNvPr>
            <p:cNvGrpSpPr/>
            <p:nvPr/>
          </p:nvGrpSpPr>
          <p:grpSpPr>
            <a:xfrm>
              <a:off x="4672605" y="1469450"/>
              <a:ext cx="4051800" cy="3180150"/>
              <a:chOff x="2801275" y="1404625"/>
              <a:chExt cx="4051800" cy="3180150"/>
            </a:xfrm>
          </p:grpSpPr>
          <p:sp>
            <p:nvSpPr>
              <p:cNvPr id="406" name="Google Shape;406;p39"/>
              <p:cNvSpPr/>
              <p:nvPr/>
            </p:nvSpPr>
            <p:spPr>
              <a:xfrm>
                <a:off x="2801275" y="1676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4953975" y="2380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129950" y="2883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#2</a:t>
                </a:r>
                <a:endParaRPr/>
              </a:p>
            </p:txBody>
          </p:sp>
          <p:sp>
            <p:nvSpPr>
              <p:cNvPr id="409" name="Google Shape;409;p39"/>
              <p:cNvSpPr/>
              <p:nvPr/>
            </p:nvSpPr>
            <p:spPr>
              <a:xfrm>
                <a:off x="3065875" y="2380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3217225" y="2856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Subsystem #1</a:t>
                </a:r>
                <a:endParaRPr/>
              </a:p>
            </p:txBody>
          </p:sp>
          <p:sp>
            <p:nvSpPr>
              <p:cNvPr id="413" name="Google Shape;413;p39"/>
              <p:cNvSpPr txBox="1"/>
              <p:nvPr/>
            </p:nvSpPr>
            <p:spPr>
              <a:xfrm>
                <a:off x="4407825" y="2091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Internal</a:t>
                </a:r>
                <a:endParaRPr/>
              </a:p>
            </p:txBody>
          </p:sp>
          <p:sp>
            <p:nvSpPr>
              <p:cNvPr id="415" name="Google Shape;415;p39"/>
              <p:cNvSpPr txBox="1"/>
              <p:nvPr/>
            </p:nvSpPr>
            <p:spPr>
              <a:xfrm>
                <a:off x="3065875" y="14046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Membrane</a:t>
                </a:r>
                <a:endParaRPr dirty="0"/>
              </a:p>
            </p:txBody>
          </p:sp>
        </p:grpSp>
      </p:grpSp>
      <p:sp>
        <p:nvSpPr>
          <p:cNvPr id="5" name="Slide Number Placeholder 4">
            <a:extLst>
              <a:ext uri="{FF2B5EF4-FFF2-40B4-BE49-F238E27FC236}">
                <a16:creationId xmlns:a16="http://schemas.microsoft.com/office/drawing/2014/main" id="{513ADBF5-A8C9-4679-B0B0-1817921791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Modeling using Sub-SBML</a:t>
            </a:r>
            <a:endParaRPr dirty="0"/>
          </a:p>
        </p:txBody>
      </p:sp>
      <p:sp>
        <p:nvSpPr>
          <p:cNvPr id="396" name="Google Shape;396;p38"/>
          <p:cNvSpPr txBox="1"/>
          <p:nvPr/>
        </p:nvSpPr>
        <p:spPr>
          <a:xfrm>
            <a:off x="476025" y="1297925"/>
            <a:ext cx="148500" cy="1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38"/>
          <p:cNvSpPr txBox="1"/>
          <p:nvPr/>
        </p:nvSpPr>
        <p:spPr>
          <a:xfrm>
            <a:off x="239475" y="1069325"/>
            <a:ext cx="5793630" cy="13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j-lt"/>
                <a:cs typeface="Courier New" panose="02070309020205020404" pitchFamily="49" charset="0"/>
              </a:rPr>
              <a:t>Modeling</a:t>
            </a:r>
            <a:r>
              <a:rPr lang="en" dirty="0">
                <a:latin typeface="Economica" panose="020B0604020202020204" charset="0"/>
                <a:cs typeface="Courier New" panose="02070309020205020404" pitchFamily="49" charset="0"/>
              </a:rPr>
              <a:t> - </a:t>
            </a:r>
            <a:endParaRPr dirty="0">
              <a:latin typeface="Economica" panose="020B0604020202020204" charset="0"/>
              <a:cs typeface="Courier New" panose="02070309020205020404" pitchFamily="49" charset="0"/>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sys1 = </a:t>
            </a:r>
            <a:r>
              <a:rPr lang="en" dirty="0">
                <a:solidFill>
                  <a:srgbClr val="002060"/>
                </a:solidFill>
                <a:latin typeface="Courier New" panose="02070309020205020404" pitchFamily="49" charset="0"/>
                <a:ea typeface="Consolas"/>
                <a:cs typeface="Courier New" panose="02070309020205020404" pitchFamily="49" charset="0"/>
                <a:sym typeface="Consolas"/>
              </a:rPr>
              <a:t>System</a:t>
            </a:r>
            <a:r>
              <a:rPr lang="en" dirty="0">
                <a:latin typeface="Courier New" panose="02070309020205020404" pitchFamily="49" charset="0"/>
                <a:ea typeface="Consolas"/>
                <a:cs typeface="Courier New" panose="02070309020205020404" pitchFamily="49" charset="0"/>
                <a:sym typeface="Consolas"/>
              </a:rPr>
              <a:t>(), </a:t>
            </a: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SS1 = sys1.</a:t>
            </a:r>
            <a:r>
              <a:rPr lang="en" dirty="0">
                <a:solidFill>
                  <a:srgbClr val="002060"/>
                </a:solidFill>
                <a:latin typeface="Courier New" panose="02070309020205020404" pitchFamily="49" charset="0"/>
                <a:ea typeface="Consolas"/>
                <a:cs typeface="Courier New" panose="02070309020205020404" pitchFamily="49" charset="0"/>
                <a:sym typeface="Consolas"/>
              </a:rPr>
              <a:t>createSubsystem</a:t>
            </a:r>
            <a:r>
              <a:rPr lang="en" dirty="0">
                <a:latin typeface="Courier New" panose="02070309020205020404" pitchFamily="49" charset="0"/>
                <a:ea typeface="Consolas"/>
                <a:cs typeface="Courier New" panose="02070309020205020404" pitchFamily="49" charset="0"/>
                <a:sym typeface="Consolas"/>
              </a:rPr>
              <a:t>(‘SS1.xml’),...</a:t>
            </a:r>
            <a:r>
              <a:rPr lang="en" dirty="0">
                <a:latin typeface="Courier New" panose="02070309020205020404" pitchFamily="49" charset="0"/>
                <a:cs typeface="Courier New" panose="02070309020205020404" pitchFamily="49" charset="0"/>
              </a:rPr>
              <a:t>and so on</a:t>
            </a:r>
            <a:endParaRPr dirty="0">
              <a:latin typeface="Courier New" panose="02070309020205020404" pitchFamily="49" charset="0"/>
              <a:cs typeface="Courier New" panose="02070309020205020404" pitchFamily="49" charset="0"/>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sys1.</a:t>
            </a:r>
            <a:r>
              <a:rPr lang="en" dirty="0">
                <a:solidFill>
                  <a:srgbClr val="002060"/>
                </a:solidFill>
                <a:latin typeface="Courier New" panose="02070309020205020404" pitchFamily="49" charset="0"/>
                <a:ea typeface="Consolas"/>
                <a:cs typeface="Courier New" panose="02070309020205020404" pitchFamily="49" charset="0"/>
                <a:sym typeface="Consolas"/>
              </a:rPr>
              <a:t>setInternal</a:t>
            </a:r>
            <a:r>
              <a:rPr lang="en" dirty="0">
                <a:latin typeface="Courier New" panose="02070309020205020404" pitchFamily="49" charset="0"/>
                <a:ea typeface="Consolas"/>
                <a:cs typeface="Courier New" panose="02070309020205020404" pitchFamily="49" charset="0"/>
                <a:sym typeface="Consolas"/>
              </a:rPr>
              <a:t>([SS1, SS2])</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sys1.</a:t>
            </a:r>
            <a:r>
              <a:rPr lang="en" dirty="0">
                <a:solidFill>
                  <a:srgbClr val="002060"/>
                </a:solidFill>
                <a:latin typeface="Courier New" panose="02070309020205020404" pitchFamily="49" charset="0"/>
                <a:ea typeface="Consolas"/>
                <a:cs typeface="Courier New" panose="02070309020205020404" pitchFamily="49" charset="0"/>
                <a:sym typeface="Consolas"/>
              </a:rPr>
              <a:t>setExternal</a:t>
            </a:r>
            <a:r>
              <a:rPr lang="en" dirty="0">
                <a:latin typeface="Courier New" panose="02070309020205020404" pitchFamily="49" charset="0"/>
                <a:ea typeface="Consolas"/>
                <a:cs typeface="Courier New" panose="02070309020205020404" pitchFamily="49" charset="0"/>
                <a:sym typeface="Consolas"/>
              </a:rPr>
              <a:t>(SS3)</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Clr>
                <a:schemeClr val="dk1"/>
              </a:buClr>
              <a:buSzPts val="1100"/>
              <a:buFont typeface="Arial"/>
              <a:buNone/>
            </a:pPr>
            <a:r>
              <a:rPr lang="en" dirty="0">
                <a:solidFill>
                  <a:schemeClr val="dk1"/>
                </a:solidFill>
                <a:latin typeface="Courier New" panose="02070309020205020404" pitchFamily="49" charset="0"/>
                <a:ea typeface="Consolas"/>
                <a:cs typeface="Courier New" panose="02070309020205020404" pitchFamily="49" charset="0"/>
                <a:sym typeface="Consolas"/>
              </a:rPr>
              <a:t>sys1.</a:t>
            </a:r>
            <a:r>
              <a:rPr lang="en" dirty="0">
                <a:solidFill>
                  <a:srgbClr val="002060"/>
                </a:solidFill>
                <a:latin typeface="Courier New" panose="02070309020205020404" pitchFamily="49" charset="0"/>
                <a:ea typeface="Consolas"/>
                <a:cs typeface="Courier New" panose="02070309020205020404" pitchFamily="49" charset="0"/>
                <a:sym typeface="Consolas"/>
              </a:rPr>
              <a:t>setMembrane</a:t>
            </a:r>
            <a:r>
              <a:rPr lang="en" dirty="0">
                <a:solidFill>
                  <a:schemeClr val="dk1"/>
                </a:solidFill>
                <a:latin typeface="Courier New" panose="02070309020205020404" pitchFamily="49" charset="0"/>
                <a:ea typeface="Consolas"/>
                <a:cs typeface="Courier New" panose="02070309020205020404" pitchFamily="49" charset="0"/>
                <a:sym typeface="Consolas"/>
              </a:rPr>
              <a:t>(MB1)</a:t>
            </a:r>
            <a:endParaRPr dirty="0">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endParaRPr dirty="0">
              <a:latin typeface="Courier New" panose="02070309020205020404" pitchFamily="49" charset="0"/>
              <a:cs typeface="Courier New" panose="02070309020205020404" pitchFamily="49" charset="0"/>
            </a:endParaRPr>
          </a:p>
        </p:txBody>
      </p:sp>
      <p:sp>
        <p:nvSpPr>
          <p:cNvPr id="398" name="Google Shape;398;p38"/>
          <p:cNvSpPr/>
          <p:nvPr/>
        </p:nvSpPr>
        <p:spPr>
          <a:xfrm>
            <a:off x="6033105" y="975875"/>
            <a:ext cx="683100" cy="1302000"/>
          </a:xfrm>
          <a:prstGeom prst="rightBrace">
            <a:avLst>
              <a:gd name="adj1" fmla="val 8333"/>
              <a:gd name="adj2" fmla="val 50000"/>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txBox="1"/>
          <p:nvPr/>
        </p:nvSpPr>
        <p:spPr>
          <a:xfrm>
            <a:off x="6641800" y="1392425"/>
            <a:ext cx="2686492" cy="6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urier New" panose="02070309020205020404" pitchFamily="49" charset="0"/>
                <a:ea typeface="Consolas"/>
                <a:cs typeface="Courier New" panose="02070309020205020404" pitchFamily="49" charset="0"/>
                <a:sym typeface="Consolas"/>
              </a:rPr>
              <a:t>model = sys1.getModel()</a:t>
            </a:r>
            <a:endParaRPr dirty="0">
              <a:latin typeface="Courier New" panose="02070309020205020404" pitchFamily="49" charset="0"/>
              <a:ea typeface="Consolas"/>
              <a:cs typeface="Courier New" panose="02070309020205020404" pitchFamily="49" charset="0"/>
              <a:sym typeface="Consolas"/>
            </a:endParaRPr>
          </a:p>
        </p:txBody>
      </p:sp>
      <p:sp>
        <p:nvSpPr>
          <p:cNvPr id="2" name="Slide Number Placeholder 1">
            <a:extLst>
              <a:ext uri="{FF2B5EF4-FFF2-40B4-BE49-F238E27FC236}">
                <a16:creationId xmlns:a16="http://schemas.microsoft.com/office/drawing/2014/main" id="{0F6C24B2-98A1-41E5-9636-795D324DAB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pSp>
        <p:nvGrpSpPr>
          <p:cNvPr id="7" name="Group 6">
            <a:extLst>
              <a:ext uri="{FF2B5EF4-FFF2-40B4-BE49-F238E27FC236}">
                <a16:creationId xmlns:a16="http://schemas.microsoft.com/office/drawing/2014/main" id="{AEFEECDC-B5DC-45A6-A20E-B0B7B7586254}"/>
              </a:ext>
            </a:extLst>
          </p:cNvPr>
          <p:cNvGrpSpPr/>
          <p:nvPr/>
        </p:nvGrpSpPr>
        <p:grpSpPr>
          <a:xfrm>
            <a:off x="2146305" y="2190418"/>
            <a:ext cx="5898831" cy="2726829"/>
            <a:chOff x="2146305" y="2340438"/>
            <a:chExt cx="5898831" cy="2726829"/>
          </a:xfrm>
        </p:grpSpPr>
        <p:sp>
          <p:nvSpPr>
            <p:cNvPr id="10" name="TextBox 9">
              <a:extLst>
                <a:ext uri="{FF2B5EF4-FFF2-40B4-BE49-F238E27FC236}">
                  <a16:creationId xmlns:a16="http://schemas.microsoft.com/office/drawing/2014/main" id="{25F2C8B7-5EC3-4D78-B60D-B02B581FA777}"/>
                </a:ext>
              </a:extLst>
            </p:cNvPr>
            <p:cNvSpPr txBox="1"/>
            <p:nvPr/>
          </p:nvSpPr>
          <p:spPr>
            <a:xfrm>
              <a:off x="3413211" y="3541570"/>
              <a:ext cx="664930" cy="307777"/>
            </a:xfrm>
            <a:prstGeom prst="rect">
              <a:avLst/>
            </a:prstGeom>
            <a:noFill/>
          </p:spPr>
          <p:txBody>
            <a:bodyPr wrap="square" rtlCol="0">
              <a:spAutoFit/>
            </a:bodyPr>
            <a:lstStyle/>
            <a:p>
              <a:r>
                <a:rPr lang="en-US" dirty="0"/>
                <a:t>IPTG</a:t>
              </a:r>
            </a:p>
          </p:txBody>
        </p:sp>
        <p:grpSp>
          <p:nvGrpSpPr>
            <p:cNvPr id="5" name="Group 4">
              <a:extLst>
                <a:ext uri="{FF2B5EF4-FFF2-40B4-BE49-F238E27FC236}">
                  <a16:creationId xmlns:a16="http://schemas.microsoft.com/office/drawing/2014/main" id="{5E4BAF30-65C5-4B15-AC7C-FE8B0F933F8B}"/>
                </a:ext>
              </a:extLst>
            </p:cNvPr>
            <p:cNvGrpSpPr/>
            <p:nvPr/>
          </p:nvGrpSpPr>
          <p:grpSpPr>
            <a:xfrm>
              <a:off x="2146305" y="2340438"/>
              <a:ext cx="5898831" cy="2726829"/>
              <a:chOff x="2146305" y="2261857"/>
              <a:chExt cx="5898831" cy="2726829"/>
            </a:xfrm>
          </p:grpSpPr>
          <p:grpSp>
            <p:nvGrpSpPr>
              <p:cNvPr id="46" name="Group 45">
                <a:extLst>
                  <a:ext uri="{FF2B5EF4-FFF2-40B4-BE49-F238E27FC236}">
                    <a16:creationId xmlns:a16="http://schemas.microsoft.com/office/drawing/2014/main" id="{776E3D0A-9C87-431C-A803-FB96FA455059}"/>
                  </a:ext>
                </a:extLst>
              </p:cNvPr>
              <p:cNvGrpSpPr/>
              <p:nvPr/>
            </p:nvGrpSpPr>
            <p:grpSpPr>
              <a:xfrm>
                <a:off x="2146305" y="2261857"/>
                <a:ext cx="5898831" cy="2726829"/>
                <a:chOff x="2493802" y="1469450"/>
                <a:chExt cx="6230603" cy="3180150"/>
              </a:xfrm>
            </p:grpSpPr>
            <p:grpSp>
              <p:nvGrpSpPr>
                <p:cNvPr id="47" name="Group 46">
                  <a:extLst>
                    <a:ext uri="{FF2B5EF4-FFF2-40B4-BE49-F238E27FC236}">
                      <a16:creationId xmlns:a16="http://schemas.microsoft.com/office/drawing/2014/main" id="{7F8FEFF3-E83F-471B-B4FB-A67EA6FB0090}"/>
                    </a:ext>
                  </a:extLst>
                </p:cNvPr>
                <p:cNvGrpSpPr/>
                <p:nvPr/>
              </p:nvGrpSpPr>
              <p:grpSpPr>
                <a:xfrm>
                  <a:off x="2493802" y="1473377"/>
                  <a:ext cx="1986312" cy="1590794"/>
                  <a:chOff x="6466175" y="789456"/>
                  <a:chExt cx="1986312" cy="1590794"/>
                </a:xfrm>
              </p:grpSpPr>
              <p:sp>
                <p:nvSpPr>
                  <p:cNvPr id="56" name="Google Shape;411;p39">
                    <a:extLst>
                      <a:ext uri="{FF2B5EF4-FFF2-40B4-BE49-F238E27FC236}">
                        <a16:creationId xmlns:a16="http://schemas.microsoft.com/office/drawing/2014/main" id="{4AC29CAC-EAE2-4DC2-B1EC-300AB9A2B588}"/>
                      </a:ext>
                    </a:extLst>
                  </p:cNvPr>
                  <p:cNvSpPr/>
                  <p:nvPr/>
                </p:nvSpPr>
                <p:spPr>
                  <a:xfrm>
                    <a:off x="6466175" y="1006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2;p39">
                    <a:extLst>
                      <a:ext uri="{FF2B5EF4-FFF2-40B4-BE49-F238E27FC236}">
                        <a16:creationId xmlns:a16="http://schemas.microsoft.com/office/drawing/2014/main" id="{1267ACAC-1413-4F8E-953D-668B4CDF9255}"/>
                      </a:ext>
                    </a:extLst>
                  </p:cNvPr>
                  <p:cNvSpPr/>
                  <p:nvPr/>
                </p:nvSpPr>
                <p:spPr>
                  <a:xfrm>
                    <a:off x="6595500" y="1469450"/>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alibri" panose="020F0502020204030204" pitchFamily="34" charset="0"/>
                        <a:cs typeface="Calibri" panose="020F0502020204030204" pitchFamily="34" charset="0"/>
                      </a:rPr>
                      <a:t>IPTG Reservoir</a:t>
                    </a:r>
                    <a:endParaRPr sz="1200" dirty="0">
                      <a:latin typeface="Calibri" panose="020F0502020204030204" pitchFamily="34" charset="0"/>
                      <a:cs typeface="Calibri" panose="020F0502020204030204" pitchFamily="34" charset="0"/>
                    </a:endParaRPr>
                  </a:p>
                </p:txBody>
              </p:sp>
              <p:sp>
                <p:nvSpPr>
                  <p:cNvPr id="58" name="Google Shape;414;p39">
                    <a:extLst>
                      <a:ext uri="{FF2B5EF4-FFF2-40B4-BE49-F238E27FC236}">
                        <a16:creationId xmlns:a16="http://schemas.microsoft.com/office/drawing/2014/main" id="{1622BE3E-4A96-4400-A0C2-450524BF2C0B}"/>
                      </a:ext>
                    </a:extLst>
                  </p:cNvPr>
                  <p:cNvSpPr txBox="1"/>
                  <p:nvPr/>
                </p:nvSpPr>
                <p:spPr>
                  <a:xfrm>
                    <a:off x="7564487" y="789456"/>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External</a:t>
                    </a:r>
                    <a:endParaRPr dirty="0"/>
                  </a:p>
                </p:txBody>
              </p:sp>
            </p:grpSp>
            <p:grpSp>
              <p:nvGrpSpPr>
                <p:cNvPr id="48" name="Group 47">
                  <a:extLst>
                    <a:ext uri="{FF2B5EF4-FFF2-40B4-BE49-F238E27FC236}">
                      <a16:creationId xmlns:a16="http://schemas.microsoft.com/office/drawing/2014/main" id="{139BE437-9A27-432F-82F5-7A2AF23BCE63}"/>
                    </a:ext>
                  </a:extLst>
                </p:cNvPr>
                <p:cNvGrpSpPr/>
                <p:nvPr/>
              </p:nvGrpSpPr>
              <p:grpSpPr>
                <a:xfrm>
                  <a:off x="4672605" y="1469450"/>
                  <a:ext cx="4051800" cy="3180150"/>
                  <a:chOff x="2801275" y="1404625"/>
                  <a:chExt cx="4051800" cy="3180150"/>
                </a:xfrm>
              </p:grpSpPr>
              <p:sp>
                <p:nvSpPr>
                  <p:cNvPr id="49" name="Google Shape;406;p39">
                    <a:extLst>
                      <a:ext uri="{FF2B5EF4-FFF2-40B4-BE49-F238E27FC236}">
                        <a16:creationId xmlns:a16="http://schemas.microsoft.com/office/drawing/2014/main" id="{85049B38-8582-4D19-87AA-E84F900FF13E}"/>
                      </a:ext>
                    </a:extLst>
                  </p:cNvPr>
                  <p:cNvSpPr/>
                  <p:nvPr/>
                </p:nvSpPr>
                <p:spPr>
                  <a:xfrm>
                    <a:off x="2801275" y="1676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p39">
                    <a:extLst>
                      <a:ext uri="{FF2B5EF4-FFF2-40B4-BE49-F238E27FC236}">
                        <a16:creationId xmlns:a16="http://schemas.microsoft.com/office/drawing/2014/main" id="{C83BCA60-7A22-42CF-8019-CD5174CFFA05}"/>
                      </a:ext>
                    </a:extLst>
                  </p:cNvPr>
                  <p:cNvSpPr/>
                  <p:nvPr/>
                </p:nvSpPr>
                <p:spPr>
                  <a:xfrm>
                    <a:off x="5112434" y="2380251"/>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8;p39">
                    <a:extLst>
                      <a:ext uri="{FF2B5EF4-FFF2-40B4-BE49-F238E27FC236}">
                        <a16:creationId xmlns:a16="http://schemas.microsoft.com/office/drawing/2014/main" id="{471AC62A-7471-4306-A897-C7825329D35C}"/>
                      </a:ext>
                    </a:extLst>
                  </p:cNvPr>
                  <p:cNvSpPr/>
                  <p:nvPr/>
                </p:nvSpPr>
                <p:spPr>
                  <a:xfrm>
                    <a:off x="5242186" y="2854074"/>
                    <a:ext cx="1122300" cy="445801"/>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alibri" panose="020F0502020204030204" pitchFamily="34" charset="0"/>
                        <a:cs typeface="Calibri" panose="020F0502020204030204" pitchFamily="34" charset="0"/>
                      </a:rPr>
                      <a:t>TX-TL</a:t>
                    </a:r>
                  </a:p>
                  <a:p>
                    <a:pPr marL="0" lvl="0" indent="0" algn="ctr" rtl="0">
                      <a:spcBef>
                        <a:spcPts val="0"/>
                      </a:spcBef>
                      <a:spcAft>
                        <a:spcPts val="0"/>
                      </a:spcAft>
                      <a:buNone/>
                    </a:pPr>
                    <a:r>
                      <a:rPr lang="el-GR" sz="1200" dirty="0">
                        <a:latin typeface="Calibri" panose="020F0502020204030204" pitchFamily="34" charset="0"/>
                        <a:cs typeface="Calibri" panose="020F0502020204030204" pitchFamily="34" charset="0"/>
                      </a:rPr>
                      <a:t>α</a:t>
                    </a:r>
                    <a:r>
                      <a:rPr lang="en-US" sz="1200" dirty="0">
                        <a:latin typeface="Calibri" panose="020F0502020204030204" pitchFamily="34" charset="0"/>
                        <a:cs typeface="Calibri" panose="020F0502020204030204" pitchFamily="34" charset="0"/>
                      </a:rPr>
                      <a:t>HL</a:t>
                    </a:r>
                    <a:endParaRPr sz="1200" dirty="0">
                      <a:latin typeface="Calibri" panose="020F0502020204030204" pitchFamily="34" charset="0"/>
                      <a:cs typeface="Calibri" panose="020F0502020204030204" pitchFamily="34" charset="0"/>
                    </a:endParaRPr>
                  </a:p>
                </p:txBody>
              </p:sp>
              <p:sp>
                <p:nvSpPr>
                  <p:cNvPr id="52" name="Google Shape;409;p39">
                    <a:extLst>
                      <a:ext uri="{FF2B5EF4-FFF2-40B4-BE49-F238E27FC236}">
                        <a16:creationId xmlns:a16="http://schemas.microsoft.com/office/drawing/2014/main" id="{5C79A678-245B-4500-B11F-25F56D5BD07B}"/>
                      </a:ext>
                    </a:extLst>
                  </p:cNvPr>
                  <p:cNvSpPr/>
                  <p:nvPr/>
                </p:nvSpPr>
                <p:spPr>
                  <a:xfrm>
                    <a:off x="3171515" y="2380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0;p39">
                    <a:extLst>
                      <a:ext uri="{FF2B5EF4-FFF2-40B4-BE49-F238E27FC236}">
                        <a16:creationId xmlns:a16="http://schemas.microsoft.com/office/drawing/2014/main" id="{8AB6D160-3AAA-4140-89C7-578CFF80F05D}"/>
                      </a:ext>
                    </a:extLst>
                  </p:cNvPr>
                  <p:cNvSpPr/>
                  <p:nvPr/>
                </p:nvSpPr>
                <p:spPr>
                  <a:xfrm>
                    <a:off x="3322865" y="2856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Calibri" panose="020F0502020204030204" pitchFamily="34" charset="0"/>
                        <a:cs typeface="Calibri" panose="020F0502020204030204" pitchFamily="34" charset="0"/>
                      </a:rPr>
                      <a:t>TX-TL</a:t>
                    </a:r>
                  </a:p>
                  <a:p>
                    <a:pPr marL="0" lvl="0" indent="0" algn="ctr" rtl="0">
                      <a:spcBef>
                        <a:spcPts val="0"/>
                      </a:spcBef>
                      <a:spcAft>
                        <a:spcPts val="0"/>
                      </a:spcAft>
                      <a:buNone/>
                    </a:pPr>
                    <a:r>
                      <a:rPr lang="en-US" sz="1200" dirty="0">
                        <a:latin typeface="Calibri" panose="020F0502020204030204" pitchFamily="34" charset="0"/>
                        <a:cs typeface="Calibri" panose="020F0502020204030204" pitchFamily="34" charset="0"/>
                      </a:rPr>
                      <a:t>GFP, LacI</a:t>
                    </a:r>
                    <a:endParaRPr sz="1200" dirty="0">
                      <a:latin typeface="Calibri" panose="020F0502020204030204" pitchFamily="34" charset="0"/>
                      <a:cs typeface="Calibri" panose="020F0502020204030204" pitchFamily="34" charset="0"/>
                    </a:endParaRPr>
                  </a:p>
                </p:txBody>
              </p:sp>
              <p:sp>
                <p:nvSpPr>
                  <p:cNvPr id="54" name="Google Shape;413;p39">
                    <a:extLst>
                      <a:ext uri="{FF2B5EF4-FFF2-40B4-BE49-F238E27FC236}">
                        <a16:creationId xmlns:a16="http://schemas.microsoft.com/office/drawing/2014/main" id="{EB91E5C2-D982-4111-A8C2-8400B9140E48}"/>
                      </a:ext>
                    </a:extLst>
                  </p:cNvPr>
                  <p:cNvSpPr txBox="1"/>
                  <p:nvPr/>
                </p:nvSpPr>
                <p:spPr>
                  <a:xfrm>
                    <a:off x="4407825" y="2091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Internal</a:t>
                    </a:r>
                    <a:endParaRPr dirty="0"/>
                  </a:p>
                </p:txBody>
              </p:sp>
              <p:sp>
                <p:nvSpPr>
                  <p:cNvPr id="55" name="Google Shape;415;p39">
                    <a:extLst>
                      <a:ext uri="{FF2B5EF4-FFF2-40B4-BE49-F238E27FC236}">
                        <a16:creationId xmlns:a16="http://schemas.microsoft.com/office/drawing/2014/main" id="{14AE2CE6-B6CA-4C48-9333-F05E510BC940}"/>
                      </a:ext>
                    </a:extLst>
                  </p:cNvPr>
                  <p:cNvSpPr txBox="1"/>
                  <p:nvPr/>
                </p:nvSpPr>
                <p:spPr>
                  <a:xfrm>
                    <a:off x="3065875" y="14046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Membrane</a:t>
                    </a:r>
                    <a:endParaRPr dirty="0"/>
                  </a:p>
                </p:txBody>
              </p:sp>
            </p:grpSp>
          </p:grpSp>
          <p:pic>
            <p:nvPicPr>
              <p:cNvPr id="4" name="Graphic 3" descr="Line Arrow: Counterclockwise curve">
                <a:extLst>
                  <a:ext uri="{FF2B5EF4-FFF2-40B4-BE49-F238E27FC236}">
                    <a16:creationId xmlns:a16="http://schemas.microsoft.com/office/drawing/2014/main" id="{F37DFCD1-23C0-4648-B645-0B772523F3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7587589">
                <a:off x="3135830" y="3282389"/>
                <a:ext cx="976755" cy="976755"/>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animEffect transition="in" filter="fade">
                                      <p:cBhvr>
                                        <p:cTn id="7" dur="1000"/>
                                        <p:tgtEl>
                                          <p:spTgt spid="3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7">
                                            <p:txEl>
                                              <p:pRg st="1" end="1"/>
                                            </p:txEl>
                                          </p:spTgt>
                                        </p:tgtEl>
                                        <p:attrNameLst>
                                          <p:attrName>style.visibility</p:attrName>
                                        </p:attrNameLst>
                                      </p:cBhvr>
                                      <p:to>
                                        <p:strVal val="visible"/>
                                      </p:to>
                                    </p:set>
                                    <p:animEffect transition="in" filter="fade">
                                      <p:cBhvr>
                                        <p:cTn id="12" dur="1000"/>
                                        <p:tgtEl>
                                          <p:spTgt spid="3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7">
                                            <p:txEl>
                                              <p:pRg st="2" end="2"/>
                                            </p:txEl>
                                          </p:spTgt>
                                        </p:tgtEl>
                                        <p:attrNameLst>
                                          <p:attrName>style.visibility</p:attrName>
                                        </p:attrNameLst>
                                      </p:cBhvr>
                                      <p:to>
                                        <p:strVal val="visible"/>
                                      </p:to>
                                    </p:set>
                                    <p:animEffect transition="in" filter="fade">
                                      <p:cBhvr>
                                        <p:cTn id="17" dur="1000"/>
                                        <p:tgtEl>
                                          <p:spTgt spid="3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xEl>
                                              <p:pRg st="3" end="3"/>
                                            </p:txEl>
                                          </p:spTgt>
                                        </p:tgtEl>
                                        <p:attrNameLst>
                                          <p:attrName>style.visibility</p:attrName>
                                        </p:attrNameLst>
                                      </p:cBhvr>
                                      <p:to>
                                        <p:strVal val="visible"/>
                                      </p:to>
                                    </p:set>
                                    <p:animEffect transition="in" filter="fade">
                                      <p:cBhvr>
                                        <p:cTn id="22" dur="1000"/>
                                        <p:tgtEl>
                                          <p:spTgt spid="3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7">
                                            <p:txEl>
                                              <p:pRg st="4" end="4"/>
                                            </p:txEl>
                                          </p:spTgt>
                                        </p:tgtEl>
                                        <p:attrNameLst>
                                          <p:attrName>style.visibility</p:attrName>
                                        </p:attrNameLst>
                                      </p:cBhvr>
                                      <p:to>
                                        <p:strVal val="visible"/>
                                      </p:to>
                                    </p:set>
                                    <p:animEffect transition="in" filter="fade">
                                      <p:cBhvr>
                                        <p:cTn id="27" dur="1000"/>
                                        <p:tgtEl>
                                          <p:spTgt spid="3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7">
                                            <p:txEl>
                                              <p:pRg st="5" end="5"/>
                                            </p:txEl>
                                          </p:spTgt>
                                        </p:tgtEl>
                                        <p:attrNameLst>
                                          <p:attrName>style.visibility</p:attrName>
                                        </p:attrNameLst>
                                      </p:cBhvr>
                                      <p:to>
                                        <p:strVal val="visible"/>
                                      </p:to>
                                    </p:set>
                                    <p:animEffect transition="in" filter="fade">
                                      <p:cBhvr>
                                        <p:cTn id="32" dur="1000"/>
                                        <p:tgtEl>
                                          <p:spTgt spid="3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8"/>
                                        </p:tgtEl>
                                        <p:attrNameLst>
                                          <p:attrName>style.visibility</p:attrName>
                                        </p:attrNameLst>
                                      </p:cBhvr>
                                      <p:to>
                                        <p:strVal val="visible"/>
                                      </p:to>
                                    </p:set>
                                    <p:animEffect transition="in" filter="fade">
                                      <p:cBhvr>
                                        <p:cTn id="37" dur="1000"/>
                                        <p:tgtEl>
                                          <p:spTgt spid="398"/>
                                        </p:tgtEl>
                                      </p:cBhvr>
                                    </p:animEffect>
                                  </p:childTnLst>
                                </p:cTn>
                              </p:par>
                              <p:par>
                                <p:cTn id="38" presetID="10" presetClass="entr" presetSubtype="0" fill="hold" nodeType="withEffect">
                                  <p:stCondLst>
                                    <p:cond delay="0"/>
                                  </p:stCondLst>
                                  <p:childTnLst>
                                    <p:set>
                                      <p:cBhvr>
                                        <p:cTn id="39" dur="1" fill="hold">
                                          <p:stCondLst>
                                            <p:cond delay="0"/>
                                          </p:stCondLst>
                                        </p:cTn>
                                        <p:tgtEl>
                                          <p:spTgt spid="399"/>
                                        </p:tgtEl>
                                        <p:attrNameLst>
                                          <p:attrName>style.visibility</p:attrName>
                                        </p:attrNameLst>
                                      </p:cBhvr>
                                      <p:to>
                                        <p:strVal val="visible"/>
                                      </p:to>
                                    </p:set>
                                    <p:animEffect transition="in" filter="fade">
                                      <p:cBhvr>
                                        <p:cTn id="40" dur="10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F88DD0-0A88-40DB-A875-03D9A255DF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pic>
        <p:nvPicPr>
          <p:cNvPr id="6" name="Picture 5">
            <a:extLst>
              <a:ext uri="{FF2B5EF4-FFF2-40B4-BE49-F238E27FC236}">
                <a16:creationId xmlns:a16="http://schemas.microsoft.com/office/drawing/2014/main" id="{A37E069E-B0D4-48DA-B923-7CEEC6EE51FB}"/>
              </a:ext>
            </a:extLst>
          </p:cNvPr>
          <p:cNvPicPr>
            <a:picLocks noChangeAspect="1"/>
          </p:cNvPicPr>
          <p:nvPr/>
        </p:nvPicPr>
        <p:blipFill>
          <a:blip r:embed="rId3"/>
          <a:stretch>
            <a:fillRect/>
          </a:stretch>
        </p:blipFill>
        <p:spPr>
          <a:xfrm>
            <a:off x="0" y="0"/>
            <a:ext cx="9144000" cy="45660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DF8A25-D8B8-43E1-9939-8B61B861D216}"/>
              </a:ext>
            </a:extLst>
          </p:cNvPr>
          <p:cNvGrpSpPr/>
          <p:nvPr/>
        </p:nvGrpSpPr>
        <p:grpSpPr>
          <a:xfrm>
            <a:off x="450349" y="1551073"/>
            <a:ext cx="8504838" cy="1703492"/>
            <a:chOff x="450349" y="1551073"/>
            <a:chExt cx="8504838" cy="1703492"/>
          </a:xfrm>
        </p:grpSpPr>
        <p:grpSp>
          <p:nvGrpSpPr>
            <p:cNvPr id="65" name="Group 64">
              <a:extLst>
                <a:ext uri="{FF2B5EF4-FFF2-40B4-BE49-F238E27FC236}">
                  <a16:creationId xmlns:a16="http://schemas.microsoft.com/office/drawing/2014/main" id="{B275227E-F819-4BE0-9827-44320439736D}"/>
                </a:ext>
              </a:extLst>
            </p:cNvPr>
            <p:cNvGrpSpPr/>
            <p:nvPr/>
          </p:nvGrpSpPr>
          <p:grpSpPr>
            <a:xfrm>
              <a:off x="450349" y="1574264"/>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492047" y="1551073"/>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704225" y="1560088"/>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grpSp>
      <p:sp>
        <p:nvSpPr>
          <p:cNvPr id="27" name="Title 1">
            <a:extLst>
              <a:ext uri="{FF2B5EF4-FFF2-40B4-BE49-F238E27FC236}">
                <a16:creationId xmlns:a16="http://schemas.microsoft.com/office/drawing/2014/main" id="{71537F93-479D-405E-A247-AA56DB17EE3F}"/>
              </a:ext>
            </a:extLst>
          </p:cNvPr>
          <p:cNvSpPr>
            <a:spLocks noGrp="1"/>
          </p:cNvSpPr>
          <p:nvPr>
            <p:ph type="title"/>
          </p:nvPr>
        </p:nvSpPr>
        <p:spPr>
          <a:xfrm>
            <a:off x="311700" y="315925"/>
            <a:ext cx="8520600" cy="831300"/>
          </a:xfrm>
        </p:spPr>
        <p:txBody>
          <a:bodyPr/>
          <a:lstStyle/>
          <a:p>
            <a:r>
              <a:rPr lang="en-US" dirty="0"/>
              <a:t>How to model this system?</a:t>
            </a:r>
          </a:p>
        </p:txBody>
      </p:sp>
      <p:sp>
        <p:nvSpPr>
          <p:cNvPr id="28" name="Text Placeholder 2">
            <a:extLst>
              <a:ext uri="{FF2B5EF4-FFF2-40B4-BE49-F238E27FC236}">
                <a16:creationId xmlns:a16="http://schemas.microsoft.com/office/drawing/2014/main" id="{6B1584F5-06E6-4159-8A17-A75E3A36DFFB}"/>
              </a:ext>
            </a:extLst>
          </p:cNvPr>
          <p:cNvSpPr>
            <a:spLocks noGrp="1"/>
          </p:cNvSpPr>
          <p:nvPr>
            <p:ph type="body" idx="1"/>
          </p:nvPr>
        </p:nvSpPr>
        <p:spPr>
          <a:xfrm>
            <a:off x="311700" y="3715960"/>
            <a:ext cx="8520600" cy="830830"/>
          </a:xfrm>
        </p:spPr>
        <p:txBody>
          <a:bodyPr/>
          <a:lstStyle/>
          <a:p>
            <a:pPr marL="114300" indent="0">
              <a:buNone/>
            </a:pPr>
            <a:r>
              <a:rPr lang="en-US" sz="1400" dirty="0"/>
              <a:t>Reference : “Integrating artificial with natural cells to translate chemical messages that direct </a:t>
            </a:r>
            <a:r>
              <a:rPr lang="en-US" sz="1400" i="1" dirty="0"/>
              <a:t>E. coli</a:t>
            </a:r>
            <a:r>
              <a:rPr lang="en-US" sz="1400" dirty="0"/>
              <a:t> behavior”, Roberta </a:t>
            </a:r>
            <a:r>
              <a:rPr lang="en-US" sz="1400" dirty="0" err="1"/>
              <a:t>Lentini</a:t>
            </a:r>
            <a:r>
              <a:rPr lang="en-US" sz="1400" dirty="0"/>
              <a:t>, Silvia Perez </a:t>
            </a:r>
            <a:r>
              <a:rPr lang="en-US" sz="1400" dirty="0" err="1"/>
              <a:t>Santero</a:t>
            </a:r>
            <a:r>
              <a:rPr lang="en-US" sz="1400" dirty="0"/>
              <a:t> et al. In: </a:t>
            </a:r>
            <a:r>
              <a:rPr lang="en-US" sz="1400" i="1" dirty="0"/>
              <a:t>Nature Communications</a:t>
            </a:r>
            <a:r>
              <a:rPr lang="en-US" sz="1400" dirty="0"/>
              <a:t>, </a:t>
            </a:r>
            <a:r>
              <a:rPr lang="en-US" sz="1400" i="1" dirty="0"/>
              <a:t>2014</a:t>
            </a:r>
          </a:p>
        </p:txBody>
      </p:sp>
      <p:sp>
        <p:nvSpPr>
          <p:cNvPr id="3" name="Slide Number Placeholder 2">
            <a:extLst>
              <a:ext uri="{FF2B5EF4-FFF2-40B4-BE49-F238E27FC236}">
                <a16:creationId xmlns:a16="http://schemas.microsoft.com/office/drawing/2014/main" id="{096F3997-2691-4C1E-A304-407AC1240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936879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C10B96-C175-44CF-9669-325DF557F3EB}"/>
              </a:ext>
            </a:extLst>
          </p:cNvPr>
          <p:cNvSpPr>
            <a:spLocks noGrp="1"/>
          </p:cNvSpPr>
          <p:nvPr>
            <p:ph type="title"/>
          </p:nvPr>
        </p:nvSpPr>
        <p:spPr/>
        <p:txBody>
          <a:bodyPr/>
          <a:lstStyle/>
          <a:p>
            <a:r>
              <a:rPr lang="en-US" dirty="0"/>
              <a:t>Now including all other modules…</a:t>
            </a:r>
          </a:p>
        </p:txBody>
      </p:sp>
      <p:sp>
        <p:nvSpPr>
          <p:cNvPr id="2" name="Slide Number Placeholder 1">
            <a:extLst>
              <a:ext uri="{FF2B5EF4-FFF2-40B4-BE49-F238E27FC236}">
                <a16:creationId xmlns:a16="http://schemas.microsoft.com/office/drawing/2014/main" id="{47F1805B-6952-4B59-A088-F7821E77DF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93397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2702856" y="2995391"/>
            <a:ext cx="1899398"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011893" y="358687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65" name="Group 64">
            <a:extLst>
              <a:ext uri="{FF2B5EF4-FFF2-40B4-BE49-F238E27FC236}">
                <a16:creationId xmlns:a16="http://schemas.microsoft.com/office/drawing/2014/main" id="{B275227E-F819-4BE0-9827-44320439736D}"/>
              </a:ext>
            </a:extLst>
          </p:cNvPr>
          <p:cNvGrpSpPr/>
          <p:nvPr/>
        </p:nvGrpSpPr>
        <p:grpSpPr>
          <a:xfrm>
            <a:off x="344024" y="128236"/>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512832" y="1000660"/>
            <a:ext cx="987771" cy="261610"/>
          </a:xfrm>
          <a:prstGeom prst="rect">
            <a:avLst/>
          </a:prstGeom>
          <a:noFill/>
        </p:spPr>
        <p:txBody>
          <a:bodyPr wrap="none" rtlCol="0">
            <a:spAutoFit/>
          </a:bodyPr>
          <a:lstStyle/>
          <a:p>
            <a:r>
              <a:rPr lang="en-US" sz="1100" dirty="0"/>
              <a:t>Theophylline</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p:spPr>
        <p:txBody>
          <a:bodyPr wrap="none" rtlCol="0">
            <a:spAutoFit/>
          </a:bodyPr>
          <a:lstStyle/>
          <a:p>
            <a:r>
              <a:rPr lang="en-US" sz="1600" dirty="0"/>
              <a:t>Combined Model</a:t>
            </a:r>
          </a:p>
        </p:txBody>
      </p:sp>
      <p:sp>
        <p:nvSpPr>
          <p:cNvPr id="94" name="TextBox 93">
            <a:extLst>
              <a:ext uri="{FF2B5EF4-FFF2-40B4-BE49-F238E27FC236}">
                <a16:creationId xmlns:a16="http://schemas.microsoft.com/office/drawing/2014/main" id="{44B64C08-3CCD-486B-B598-BD0C8FFFA6E1}"/>
              </a:ext>
            </a:extLst>
          </p:cNvPr>
          <p:cNvSpPr txBox="1"/>
          <p:nvPr/>
        </p:nvSpPr>
        <p:spPr>
          <a:xfrm>
            <a:off x="4518843" y="3319043"/>
            <a:ext cx="2267740" cy="954107"/>
          </a:xfrm>
          <a:prstGeom prst="rect">
            <a:avLst/>
          </a:prstGeom>
          <a:noFill/>
        </p:spPr>
        <p:txBody>
          <a:bodyPr wrap="square" rtlCol="0">
            <a:spAutoFit/>
          </a:bodyPr>
          <a:lstStyle/>
          <a:p>
            <a:r>
              <a:rPr lang="en-US" dirty="0"/>
              <a:t>2 systems </a:t>
            </a:r>
          </a:p>
          <a:p>
            <a:r>
              <a:rPr lang="en-US" dirty="0"/>
              <a:t>3 compartments</a:t>
            </a:r>
          </a:p>
          <a:p>
            <a:r>
              <a:rPr lang="en-US" dirty="0"/>
              <a:t>3 main subsystems</a:t>
            </a:r>
          </a:p>
          <a:p>
            <a:r>
              <a:rPr lang="en-US" dirty="0"/>
              <a:t>2 membrane models</a:t>
            </a:r>
          </a:p>
        </p:txBody>
      </p:sp>
      <p:sp>
        <p:nvSpPr>
          <p:cNvPr id="2" name="Slide Number Placeholder 1">
            <a:extLst>
              <a:ext uri="{FF2B5EF4-FFF2-40B4-BE49-F238E27FC236}">
                <a16:creationId xmlns:a16="http://schemas.microsoft.com/office/drawing/2014/main" id="{B63A91CD-A94A-4845-8011-FA92B4D6AC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319440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1158-D447-48CC-8EF1-70F6C16DDDED}"/>
              </a:ext>
            </a:extLst>
          </p:cNvPr>
          <p:cNvSpPr>
            <a:spLocks noGrp="1"/>
          </p:cNvSpPr>
          <p:nvPr>
            <p:ph type="title"/>
          </p:nvPr>
        </p:nvSpPr>
        <p:spPr/>
        <p:txBody>
          <a:bodyPr/>
          <a:lstStyle/>
          <a:p>
            <a:r>
              <a:rPr lang="en-US" dirty="0"/>
              <a:t>Code in Sub-SBML</a:t>
            </a:r>
          </a:p>
        </p:txBody>
      </p:sp>
      <p:sp>
        <p:nvSpPr>
          <p:cNvPr id="3" name="Text Placeholder 2">
            <a:extLst>
              <a:ext uri="{FF2B5EF4-FFF2-40B4-BE49-F238E27FC236}">
                <a16:creationId xmlns:a16="http://schemas.microsoft.com/office/drawing/2014/main" id="{BCB40E48-B97D-4D54-8CC6-647C530D95F6}"/>
              </a:ext>
            </a:extLst>
          </p:cNvPr>
          <p:cNvSpPr>
            <a:spLocks noGrp="1"/>
          </p:cNvSpPr>
          <p:nvPr>
            <p:ph type="body" idx="1"/>
          </p:nvPr>
        </p:nvSpPr>
        <p:spPr>
          <a:xfrm>
            <a:off x="311700" y="1225225"/>
            <a:ext cx="8633826" cy="3403481"/>
          </a:xfrm>
        </p:spPr>
        <p:txBody>
          <a:bodyPr/>
          <a:lstStyle/>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ss1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createSubsystem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‘theophylline.xml’</a:t>
            </a:r>
            <a:r>
              <a:rPr lang="en-US" sz="1600" dirty="0">
                <a:latin typeface="Courier New" panose="02070309020205020404" pitchFamily="49" charset="0"/>
                <a:ea typeface="Open Sans" panose="020B0604020202020204" charset="0"/>
                <a:cs typeface="Courier New" panose="02070309020205020404" pitchFamily="49" charset="0"/>
              </a:rPr>
              <a:t>)</a:t>
            </a: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ss2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createSubsystem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‘artificial_cell.xml’</a:t>
            </a:r>
            <a:r>
              <a:rPr lang="en-US" sz="1600" dirty="0">
                <a:latin typeface="Courier New" panose="02070309020205020404" pitchFamily="49" charset="0"/>
                <a:ea typeface="Open Sans" panose="020B0604020202020204" charset="0"/>
                <a:cs typeface="Courier New" panose="02070309020205020404" pitchFamily="49" charset="0"/>
              </a:rPr>
              <a:t>)</a:t>
            </a: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ss3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createSubsystem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‘e_coli.xml’</a:t>
            </a:r>
            <a:r>
              <a:rPr lang="en-US" sz="1600" dirty="0">
                <a:latin typeface="Courier New" panose="02070309020205020404" pitchFamily="49" charset="0"/>
                <a:ea typeface="Open Sans" panose="020B0604020202020204" charset="0"/>
                <a:cs typeface="Courier New" panose="02070309020205020404" pitchFamily="49" charset="0"/>
              </a:rPr>
              <a:t>)</a:t>
            </a:r>
          </a:p>
          <a:p>
            <a:pPr marL="114300" indent="0">
              <a:buNone/>
            </a:pPr>
            <a:endParaRPr lang="en-US" sz="1600" dirty="0">
              <a:latin typeface="Courier New" panose="02070309020205020404" pitchFamily="49" charset="0"/>
              <a:ea typeface="Open Sans" panose="020B0604020202020204" charset="0"/>
              <a:cs typeface="Courier New" panose="02070309020205020404" pitchFamily="49" charset="0"/>
            </a:endParaRP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mb1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createSubsystem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‘membrane_artificial.xml’</a:t>
            </a:r>
            <a:r>
              <a:rPr lang="en-US" sz="1600" dirty="0">
                <a:latin typeface="Courier New" panose="02070309020205020404" pitchFamily="49" charset="0"/>
                <a:ea typeface="Open Sans" panose="020B0604020202020204" charset="0"/>
                <a:cs typeface="Courier New" panose="02070309020205020404" pitchFamily="49" charset="0"/>
              </a:rPr>
              <a:t>)</a:t>
            </a: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mb2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createSubsystem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‘membrane_IPTG.xml’</a:t>
            </a:r>
            <a:r>
              <a:rPr lang="en-US" sz="1600" dirty="0">
                <a:latin typeface="Courier New" panose="02070309020205020404" pitchFamily="49" charset="0"/>
                <a:ea typeface="Open Sans" panose="020B0604020202020204" charset="0"/>
                <a:cs typeface="Courier New" panose="02070309020205020404" pitchFamily="49" charset="0"/>
              </a:rPr>
              <a:t>)</a:t>
            </a:r>
          </a:p>
          <a:p>
            <a:pPr marL="114300" indent="0">
              <a:buNone/>
            </a:pPr>
            <a:endParaRPr lang="en-US" sz="1600" dirty="0">
              <a:latin typeface="Courier New" panose="02070309020205020404" pitchFamily="49" charset="0"/>
              <a:ea typeface="Open Sans" panose="020B0604020202020204" charset="0"/>
              <a:cs typeface="Courier New" panose="02070309020205020404" pitchFamily="49" charset="0"/>
            </a:endParaRP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sys1 = </a:t>
            </a:r>
            <a:r>
              <a:rPr lang="en-US" sz="1600" dirty="0">
                <a:solidFill>
                  <a:srgbClr val="002060"/>
                </a:solidFill>
                <a:latin typeface="Courier New" panose="02070309020205020404" pitchFamily="49" charset="0"/>
                <a:ea typeface="Open Sans" panose="020B0604020202020204" charset="0"/>
                <a:cs typeface="Courier New" panose="02070309020205020404" pitchFamily="49" charset="0"/>
              </a:rPr>
              <a:t>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‘cell1’</a:t>
            </a:r>
            <a:r>
              <a:rPr lang="en-US" sz="1600" dirty="0">
                <a:latin typeface="Courier New" panose="02070309020205020404" pitchFamily="49" charset="0"/>
                <a:ea typeface="Open Sans" panose="020B0604020202020204" charset="0"/>
                <a:cs typeface="Courier New" panose="02070309020205020404" pitchFamily="49" charset="0"/>
              </a:rPr>
              <a:t>, [ss1,ss2], mb1)</a:t>
            </a:r>
          </a:p>
          <a:p>
            <a:pPr marL="114300" indent="0">
              <a:buNone/>
            </a:pPr>
            <a:r>
              <a:rPr lang="en-US" sz="1600" dirty="0">
                <a:latin typeface="Courier New" panose="02070309020205020404" pitchFamily="49" charset="0"/>
                <a:ea typeface="Open Sans" panose="020B0604020202020204" charset="0"/>
                <a:cs typeface="Courier New" panose="02070309020205020404" pitchFamily="49" charset="0"/>
              </a:rPr>
              <a:t>sys2 = </a:t>
            </a:r>
            <a:r>
              <a:rPr lang="en-US" sz="1600" dirty="0">
                <a:solidFill>
                  <a:srgbClr val="002060"/>
                </a:solidFill>
                <a:latin typeface="Courier New" panose="02070309020205020404" pitchFamily="49" charset="0"/>
                <a:ea typeface="Open Sans" panose="020B0604020202020204" charset="0"/>
                <a:cs typeface="Courier New" panose="02070309020205020404" pitchFamily="49" charset="0"/>
              </a:rPr>
              <a:t>System</a:t>
            </a:r>
            <a:r>
              <a:rPr lang="en-US" sz="1600" dirty="0">
                <a:latin typeface="Courier New" panose="02070309020205020404" pitchFamily="49" charset="0"/>
                <a:ea typeface="Open Sans" panose="020B0604020202020204" charset="0"/>
                <a:cs typeface="Courier New" panose="02070309020205020404" pitchFamily="49" charset="0"/>
              </a:rPr>
              <a:t>(</a:t>
            </a:r>
            <a:r>
              <a:rPr lang="en-US" sz="1600" dirty="0">
                <a:solidFill>
                  <a:srgbClr val="FF0000"/>
                </a:solidFill>
                <a:latin typeface="Courier New" panose="02070309020205020404" pitchFamily="49" charset="0"/>
                <a:ea typeface="Open Sans" panose="020B0604020202020204" charset="0"/>
                <a:cs typeface="Courier New" panose="02070309020205020404" pitchFamily="49" charset="0"/>
              </a:rPr>
              <a:t>‘cell2’</a:t>
            </a:r>
            <a:r>
              <a:rPr lang="en-US" sz="1600" dirty="0">
                <a:latin typeface="Courier New" panose="02070309020205020404" pitchFamily="49" charset="0"/>
                <a:ea typeface="Open Sans" panose="020B0604020202020204" charset="0"/>
                <a:cs typeface="Courier New" panose="02070309020205020404" pitchFamily="49" charset="0"/>
              </a:rPr>
              <a:t>, ss3, mb2)</a:t>
            </a:r>
          </a:p>
          <a:p>
            <a:pPr marL="114300" indent="0">
              <a:buNone/>
            </a:pPr>
            <a:endParaRPr lang="en-US" sz="1600" dirty="0">
              <a:latin typeface="Courier New" panose="02070309020205020404" pitchFamily="49" charset="0"/>
              <a:ea typeface="Open Sans" panose="020B0604020202020204" charset="0"/>
              <a:cs typeface="Courier New" panose="02070309020205020404" pitchFamily="49" charset="0"/>
            </a:endParaRPr>
          </a:p>
          <a:p>
            <a:pPr marL="114300" indent="0">
              <a:buNone/>
            </a:pPr>
            <a:r>
              <a:rPr lang="en-US" sz="1600" dirty="0" err="1">
                <a:latin typeface="Courier New" panose="02070309020205020404" pitchFamily="49" charset="0"/>
                <a:ea typeface="Open Sans" panose="020B0604020202020204" charset="0"/>
                <a:cs typeface="Courier New" panose="02070309020205020404" pitchFamily="49" charset="0"/>
              </a:rPr>
              <a:t>combined_model</a:t>
            </a:r>
            <a:r>
              <a:rPr lang="en-US" sz="1600" dirty="0">
                <a:latin typeface="Courier New" panose="02070309020205020404" pitchFamily="49" charset="0"/>
                <a:ea typeface="Open Sans" panose="020B0604020202020204" charset="0"/>
                <a:cs typeface="Courier New" panose="02070309020205020404" pitchFamily="49" charset="0"/>
              </a:rPr>
              <a:t> = </a:t>
            </a:r>
            <a:r>
              <a:rPr lang="en-US" sz="1600" dirty="0" err="1">
                <a:solidFill>
                  <a:srgbClr val="002060"/>
                </a:solidFill>
                <a:latin typeface="Courier New" panose="02070309020205020404" pitchFamily="49" charset="0"/>
                <a:ea typeface="Open Sans" panose="020B0604020202020204" charset="0"/>
                <a:cs typeface="Courier New" panose="02070309020205020404" pitchFamily="49" charset="0"/>
              </a:rPr>
              <a:t>combineSystems</a:t>
            </a:r>
            <a:r>
              <a:rPr lang="en-US" sz="1600" dirty="0">
                <a:latin typeface="Courier New" panose="02070309020205020404" pitchFamily="49" charset="0"/>
                <a:ea typeface="Open Sans" panose="020B0604020202020204" charset="0"/>
                <a:cs typeface="Courier New" panose="02070309020205020404" pitchFamily="49" charset="0"/>
              </a:rPr>
              <a:t>(sys1.getModel(), sys2.getModel())</a:t>
            </a:r>
          </a:p>
          <a:p>
            <a:pPr marL="114300" indent="0">
              <a:buNone/>
            </a:pPr>
            <a:endParaRPr lang="en-US" sz="1600" dirty="0">
              <a:latin typeface="Courier New" panose="02070309020205020404" pitchFamily="49" charset="0"/>
              <a:ea typeface="Open Sans" panose="020B0604020202020204" charset="0"/>
              <a:cs typeface="Courier New" panose="02070309020205020404" pitchFamily="49" charset="0"/>
            </a:endParaRPr>
          </a:p>
          <a:p>
            <a:pPr marL="114300" indent="0">
              <a:buNone/>
            </a:pPr>
            <a:endParaRPr lang="en-US" sz="1600" dirty="0">
              <a:latin typeface="Courier New" panose="02070309020205020404" pitchFamily="49" charset="0"/>
              <a:ea typeface="Open Sans" panose="020B0604020202020204"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26F81D18-1594-44AA-BEEC-7FD0BA0BFD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9869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1"/>
          <p:cNvSpPr/>
          <p:nvPr/>
        </p:nvSpPr>
        <p:spPr>
          <a:xfrm>
            <a:off x="5181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3" name="Google Shape;433;p41">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434" name="Google Shape;434;p41"/>
          <p:cNvSpPr txBox="1"/>
          <p:nvPr/>
        </p:nvSpPr>
        <p:spPr>
          <a:xfrm>
            <a:off x="6933975" y="2216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435" name="Google Shape;435;p41"/>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436" name="Google Shape;436;p41"/>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437" name="Google Shape;437;p41"/>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438" name="Google Shape;438;p41"/>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439" name="Google Shape;439;p41"/>
          <p:cNvPicPr preferRelativeResize="0"/>
          <p:nvPr/>
        </p:nvPicPr>
        <p:blipFill rotWithShape="1">
          <a:blip r:embed="rId4">
            <a:alphaModFix/>
          </a:blip>
          <a:srcRect r="37737"/>
          <a:stretch/>
        </p:blipFill>
        <p:spPr>
          <a:xfrm>
            <a:off x="6348600" y="221650"/>
            <a:ext cx="585375" cy="326400"/>
          </a:xfrm>
          <a:prstGeom prst="rect">
            <a:avLst/>
          </a:prstGeom>
          <a:noFill/>
          <a:ln>
            <a:noFill/>
          </a:ln>
        </p:spPr>
      </p:pic>
      <p:pic>
        <p:nvPicPr>
          <p:cNvPr id="440" name="Google Shape;440;p41">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441" name="Google Shape;441;p41"/>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pic>
        <p:nvPicPr>
          <p:cNvPr id="443" name="Google Shape;443;p41"/>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444" name="Google Shape;444;p41"/>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445" name="Google Shape;445;p41"/>
          <p:cNvSpPr txBox="1"/>
          <p:nvPr/>
        </p:nvSpPr>
        <p:spPr>
          <a:xfrm>
            <a:off x="3131850" y="3937375"/>
            <a:ext cx="28803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Analysis with Models</a:t>
            </a:r>
            <a:endParaRPr sz="2000" b="1">
              <a:solidFill>
                <a:schemeClr val="accent1"/>
              </a:solidFill>
              <a:highlight>
                <a:schemeClr val="accent6"/>
              </a:highlight>
            </a:endParaRPr>
          </a:p>
        </p:txBody>
      </p:sp>
      <p:sp>
        <p:nvSpPr>
          <p:cNvPr id="446" name="Google Shape;446;p41"/>
          <p:cNvSpPr/>
          <p:nvPr/>
        </p:nvSpPr>
        <p:spPr>
          <a:xfrm>
            <a:off x="228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txBox="1"/>
          <p:nvPr/>
        </p:nvSpPr>
        <p:spPr>
          <a:xfrm>
            <a:off x="719875" y="4779950"/>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Image taken from - SBML.org, ebi.ac.uk/biomodels, luckslab.org, Wikimedia </a:t>
            </a:r>
            <a:endParaRPr sz="1100"/>
          </a:p>
          <a:p>
            <a:pPr marL="0" lvl="0" indent="0" algn="ctr" rtl="0">
              <a:spcBef>
                <a:spcPts val="0"/>
              </a:spcBef>
              <a:spcAft>
                <a:spcPts val="0"/>
              </a:spcAft>
              <a:buNone/>
            </a:pPr>
            <a:endParaRPr sz="1100"/>
          </a:p>
        </p:txBody>
      </p:sp>
      <p:sp>
        <p:nvSpPr>
          <p:cNvPr id="18" name="Google Shape;85;p15">
            <a:extLst>
              <a:ext uri="{FF2B5EF4-FFF2-40B4-BE49-F238E27FC236}">
                <a16:creationId xmlns:a16="http://schemas.microsoft.com/office/drawing/2014/main" id="{1CE611E8-A1BC-468F-AAF0-93BA58C986FD}"/>
              </a:ext>
            </a:extLst>
          </p:cNvPr>
          <p:cNvSpPr/>
          <p:nvPr/>
        </p:nvSpPr>
        <p:spPr>
          <a:xfrm>
            <a:off x="1102950" y="3884500"/>
            <a:ext cx="6938100" cy="873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Model Reduction				    Sensitivity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identification				    Guiding experiments	</a:t>
            </a:r>
            <a:endParaRPr dirty="0"/>
          </a:p>
        </p:txBody>
      </p:sp>
      <p:sp>
        <p:nvSpPr>
          <p:cNvPr id="2" name="Slide Number Placeholder 1">
            <a:extLst>
              <a:ext uri="{FF2B5EF4-FFF2-40B4-BE49-F238E27FC236}">
                <a16:creationId xmlns:a16="http://schemas.microsoft.com/office/drawing/2014/main" id="{9D10848F-B7FF-4DB2-A221-E7FFC95A70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2"/>
          <p:cNvSpPr/>
          <p:nvPr/>
        </p:nvSpPr>
        <p:spPr>
          <a:xfrm>
            <a:off x="5181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3" name="Google Shape;453;p42">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454" name="Google Shape;454;p42"/>
          <p:cNvSpPr txBox="1"/>
          <p:nvPr/>
        </p:nvSpPr>
        <p:spPr>
          <a:xfrm>
            <a:off x="6933975" y="2216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455" name="Google Shape;455;p42"/>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456" name="Google Shape;456;p42"/>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457" name="Google Shape;457;p42"/>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458" name="Google Shape;458;p42"/>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459" name="Google Shape;459;p42"/>
          <p:cNvPicPr preferRelativeResize="0"/>
          <p:nvPr/>
        </p:nvPicPr>
        <p:blipFill rotWithShape="1">
          <a:blip r:embed="rId4">
            <a:alphaModFix/>
          </a:blip>
          <a:srcRect r="37737"/>
          <a:stretch/>
        </p:blipFill>
        <p:spPr>
          <a:xfrm>
            <a:off x="6348600" y="221650"/>
            <a:ext cx="585375" cy="326400"/>
          </a:xfrm>
          <a:prstGeom prst="rect">
            <a:avLst/>
          </a:prstGeom>
          <a:noFill/>
          <a:ln>
            <a:noFill/>
          </a:ln>
        </p:spPr>
      </p:pic>
      <p:pic>
        <p:nvPicPr>
          <p:cNvPr id="460" name="Google Shape;460;p42">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461" name="Google Shape;461;p42"/>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sp>
        <p:nvSpPr>
          <p:cNvPr id="462" name="Google Shape;462;p42"/>
          <p:cNvSpPr/>
          <p:nvPr/>
        </p:nvSpPr>
        <p:spPr>
          <a:xfrm>
            <a:off x="1102950" y="3884500"/>
            <a:ext cx="6938100" cy="873300"/>
          </a:xfrm>
          <a:prstGeom prst="rect">
            <a:avLst/>
          </a:prstGeom>
          <a:noFill/>
          <a:ln w="1524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lvl="0"/>
            <a:r>
              <a:rPr lang="en-US" dirty="0"/>
              <a:t>Model Reduction				    Sensitivity analysis</a:t>
            </a:r>
          </a:p>
          <a:p>
            <a:pPr lvl="0"/>
            <a:endParaRPr lang="en-US" dirty="0"/>
          </a:p>
          <a:p>
            <a:pPr lvl="0"/>
            <a:r>
              <a:rPr lang="en-US" dirty="0"/>
              <a:t>System identification				    Guiding experiments	</a:t>
            </a:r>
          </a:p>
        </p:txBody>
      </p:sp>
      <p:pic>
        <p:nvPicPr>
          <p:cNvPr id="463" name="Google Shape;463;p42"/>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464" name="Google Shape;464;p42"/>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465" name="Google Shape;465;p42"/>
          <p:cNvSpPr txBox="1"/>
          <p:nvPr/>
        </p:nvSpPr>
        <p:spPr>
          <a:xfrm>
            <a:off x="3131850" y="4013575"/>
            <a:ext cx="2765676"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1"/>
                </a:solidFill>
                <a:highlight>
                  <a:schemeClr val="accent6"/>
                </a:highlight>
              </a:rPr>
              <a:t>Analysis with Models</a:t>
            </a:r>
            <a:endParaRPr sz="2000" b="1" dirty="0">
              <a:solidFill>
                <a:schemeClr val="accent1"/>
              </a:solidFill>
              <a:highlight>
                <a:schemeClr val="accent6"/>
              </a:highlight>
            </a:endParaRPr>
          </a:p>
        </p:txBody>
      </p:sp>
      <p:sp>
        <p:nvSpPr>
          <p:cNvPr id="466" name="Google Shape;466;p42"/>
          <p:cNvSpPr/>
          <p:nvPr/>
        </p:nvSpPr>
        <p:spPr>
          <a:xfrm>
            <a:off x="228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txBox="1"/>
          <p:nvPr/>
        </p:nvSpPr>
        <p:spPr>
          <a:xfrm>
            <a:off x="719875" y="4779950"/>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t>Image taken from - SBML.org, ebi.ac.uk/biomodels, luckslab.org, Wikimedia </a:t>
            </a:r>
            <a:endParaRPr sz="1100"/>
          </a:p>
          <a:p>
            <a:pPr marL="0" lvl="0" indent="0" algn="ctr" rtl="0">
              <a:spcBef>
                <a:spcPts val="0"/>
              </a:spcBef>
              <a:spcAft>
                <a:spcPts val="0"/>
              </a:spcAft>
              <a:buNone/>
            </a:pPr>
            <a:endParaRPr sz="1100"/>
          </a:p>
        </p:txBody>
      </p:sp>
      <p:sp>
        <p:nvSpPr>
          <p:cNvPr id="2" name="Slide Number Placeholder 1">
            <a:extLst>
              <a:ext uri="{FF2B5EF4-FFF2-40B4-BE49-F238E27FC236}">
                <a16:creationId xmlns:a16="http://schemas.microsoft.com/office/drawing/2014/main" id="{7BDF99B7-F5F9-474D-A663-A09F158B65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4"/>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a:spLocks noGrp="1"/>
          </p:cNvSpPr>
          <p:nvPr>
            <p:ph type="title"/>
          </p:nvPr>
        </p:nvSpPr>
        <p:spPr>
          <a:xfrm>
            <a:off x="311700" y="28048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Takeaway #1</a:t>
            </a:r>
            <a:endParaRPr dirty="0"/>
          </a:p>
        </p:txBody>
      </p:sp>
      <p:sp>
        <p:nvSpPr>
          <p:cNvPr id="484" name="Google Shape;484;p45"/>
          <p:cNvSpPr txBox="1">
            <a:spLocks noGrp="1"/>
          </p:cNvSpPr>
          <p:nvPr>
            <p:ph type="body" idx="1"/>
          </p:nvPr>
        </p:nvSpPr>
        <p:spPr>
          <a:xfrm>
            <a:off x="311700" y="1225225"/>
            <a:ext cx="33627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200" dirty="0"/>
          </a:p>
          <a:p>
            <a:pPr marL="0" lvl="0" indent="0" algn="l" rtl="0">
              <a:spcBef>
                <a:spcPts val="1600"/>
              </a:spcBef>
              <a:spcAft>
                <a:spcPts val="1600"/>
              </a:spcAft>
              <a:buNone/>
            </a:pPr>
            <a:r>
              <a:rPr lang="en-US" sz="2200" dirty="0"/>
              <a:t>Helpful functions to model interactions between multiple SBML models developed using a “subsystem” framework </a:t>
            </a:r>
            <a:endParaRPr sz="2200" dirty="0"/>
          </a:p>
        </p:txBody>
      </p:sp>
      <p:grpSp>
        <p:nvGrpSpPr>
          <p:cNvPr id="2" name="Group 1">
            <a:extLst>
              <a:ext uri="{FF2B5EF4-FFF2-40B4-BE49-F238E27FC236}">
                <a16:creationId xmlns:a16="http://schemas.microsoft.com/office/drawing/2014/main" id="{1555631D-ECA9-4564-9CCC-D6B7A5354A8F}"/>
              </a:ext>
            </a:extLst>
          </p:cNvPr>
          <p:cNvGrpSpPr/>
          <p:nvPr/>
        </p:nvGrpSpPr>
        <p:grpSpPr>
          <a:xfrm>
            <a:off x="3674400" y="731575"/>
            <a:ext cx="4121900" cy="3987625"/>
            <a:chOff x="4865400" y="1023850"/>
            <a:chExt cx="4121900" cy="3987625"/>
          </a:xfrm>
        </p:grpSpPr>
        <p:sp>
          <p:nvSpPr>
            <p:cNvPr id="5" name="Google Shape;255;p30">
              <a:extLst>
                <a:ext uri="{FF2B5EF4-FFF2-40B4-BE49-F238E27FC236}">
                  <a16:creationId xmlns:a16="http://schemas.microsoft.com/office/drawing/2014/main" id="{454DEE43-EDDD-4521-B564-8BD04440B05E}"/>
                </a:ext>
              </a:extLst>
            </p:cNvPr>
            <p:cNvSpPr/>
            <p:nvPr/>
          </p:nvSpPr>
          <p:spPr>
            <a:xfrm>
              <a:off x="7591700" y="1023850"/>
              <a:ext cx="1395600" cy="1374000"/>
            </a:xfrm>
            <a:prstGeom prst="ellipse">
              <a:avLst/>
            </a:prstGeom>
            <a:gradFill>
              <a:gsLst>
                <a:gs pos="0">
                  <a:srgbClr val="DCECD5"/>
                </a:gs>
                <a:gs pos="100000">
                  <a:srgbClr val="93BC81"/>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6;p30">
              <a:extLst>
                <a:ext uri="{FF2B5EF4-FFF2-40B4-BE49-F238E27FC236}">
                  <a16:creationId xmlns:a16="http://schemas.microsoft.com/office/drawing/2014/main" id="{D6A5E0AC-9B7D-4FA4-8E03-C04474BE1165}"/>
                </a:ext>
              </a:extLst>
            </p:cNvPr>
            <p:cNvSpPr/>
            <p:nvPr/>
          </p:nvSpPr>
          <p:spPr>
            <a:xfrm>
              <a:off x="7830073" y="1527213"/>
              <a:ext cx="9885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Subsystem</a:t>
              </a:r>
              <a:r>
                <a:rPr lang="en" dirty="0"/>
                <a:t> #2</a:t>
              </a:r>
              <a:endParaRPr dirty="0"/>
            </a:p>
          </p:txBody>
        </p:sp>
        <p:sp>
          <p:nvSpPr>
            <p:cNvPr id="7" name="Google Shape;257;p30">
              <a:extLst>
                <a:ext uri="{FF2B5EF4-FFF2-40B4-BE49-F238E27FC236}">
                  <a16:creationId xmlns:a16="http://schemas.microsoft.com/office/drawing/2014/main" id="{0C48C780-87CF-483C-A7DA-4E4B9CAC74FF}"/>
                </a:ext>
              </a:extLst>
            </p:cNvPr>
            <p:cNvSpPr/>
            <p:nvPr/>
          </p:nvSpPr>
          <p:spPr>
            <a:xfrm>
              <a:off x="4865400" y="1023850"/>
              <a:ext cx="1395600" cy="1374000"/>
            </a:xfrm>
            <a:prstGeom prst="ellipse">
              <a:avLst/>
            </a:prstGeom>
            <a:gradFill>
              <a:gsLst>
                <a:gs pos="0">
                  <a:srgbClr val="DCECD5"/>
                </a:gs>
                <a:gs pos="100000">
                  <a:srgbClr val="93BC81"/>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8;p30">
              <a:extLst>
                <a:ext uri="{FF2B5EF4-FFF2-40B4-BE49-F238E27FC236}">
                  <a16:creationId xmlns:a16="http://schemas.microsoft.com/office/drawing/2014/main" id="{85025F04-6183-4A0B-999F-5DB30ED153DC}"/>
                </a:ext>
              </a:extLst>
            </p:cNvPr>
            <p:cNvSpPr/>
            <p:nvPr/>
          </p:nvSpPr>
          <p:spPr>
            <a:xfrm>
              <a:off x="5092486" y="1500032"/>
              <a:ext cx="9414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Subsystem </a:t>
              </a:r>
              <a:r>
                <a:rPr lang="en" dirty="0"/>
                <a:t>#1</a:t>
              </a:r>
              <a:endParaRPr dirty="0"/>
            </a:p>
          </p:txBody>
        </p:sp>
        <p:sp>
          <p:nvSpPr>
            <p:cNvPr id="9" name="Google Shape;259;p30">
              <a:extLst>
                <a:ext uri="{FF2B5EF4-FFF2-40B4-BE49-F238E27FC236}">
                  <a16:creationId xmlns:a16="http://schemas.microsoft.com/office/drawing/2014/main" id="{2A8BBF5A-21BC-4E47-A586-C385781EBFF1}"/>
                </a:ext>
              </a:extLst>
            </p:cNvPr>
            <p:cNvSpPr/>
            <p:nvPr/>
          </p:nvSpPr>
          <p:spPr>
            <a:xfrm>
              <a:off x="5976000" y="3040175"/>
              <a:ext cx="2068800" cy="1971300"/>
            </a:xfrm>
            <a:prstGeom prst="ellipse">
              <a:avLst/>
            </a:prstGeom>
            <a:gradFill>
              <a:gsLst>
                <a:gs pos="0">
                  <a:srgbClr val="86CEAB"/>
                </a:gs>
                <a:gs pos="100000">
                  <a:srgbClr val="448E6A"/>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0;p30">
              <a:extLst>
                <a:ext uri="{FF2B5EF4-FFF2-40B4-BE49-F238E27FC236}">
                  <a16:creationId xmlns:a16="http://schemas.microsoft.com/office/drawing/2014/main" id="{E5C53850-1E1F-4798-95F9-C6BB4D3DC1E1}"/>
                </a:ext>
              </a:extLst>
            </p:cNvPr>
            <p:cNvSpPr/>
            <p:nvPr/>
          </p:nvSpPr>
          <p:spPr>
            <a:xfrm>
              <a:off x="6312600" y="3723275"/>
              <a:ext cx="1395600" cy="6051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a:t>
              </a:r>
              <a:r>
                <a:rPr lang="en-US" b="1" dirty="0"/>
                <a:t>Subsystem</a:t>
              </a:r>
              <a:endParaRPr b="1" dirty="0"/>
            </a:p>
          </p:txBody>
        </p:sp>
        <p:sp>
          <p:nvSpPr>
            <p:cNvPr id="11" name="Google Shape;261;p30">
              <a:extLst>
                <a:ext uri="{FF2B5EF4-FFF2-40B4-BE49-F238E27FC236}">
                  <a16:creationId xmlns:a16="http://schemas.microsoft.com/office/drawing/2014/main" id="{52859FA8-0ECA-4711-8B43-432F58A0B2CF}"/>
                </a:ext>
              </a:extLst>
            </p:cNvPr>
            <p:cNvSpPr/>
            <p:nvPr/>
          </p:nvSpPr>
          <p:spPr>
            <a:xfrm>
              <a:off x="6719550" y="1445650"/>
              <a:ext cx="581700" cy="530400"/>
            </a:xfrm>
            <a:prstGeom prst="mathPlus">
              <a:avLst>
                <a:gd name="adj1" fmla="val 2352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262;p30">
              <a:extLst>
                <a:ext uri="{FF2B5EF4-FFF2-40B4-BE49-F238E27FC236}">
                  <a16:creationId xmlns:a16="http://schemas.microsoft.com/office/drawing/2014/main" id="{D73B1F19-EDD1-4A45-8575-D8EE38490012}"/>
                </a:ext>
              </a:extLst>
            </p:cNvPr>
            <p:cNvCxnSpPr/>
            <p:nvPr/>
          </p:nvCxnSpPr>
          <p:spPr>
            <a:xfrm>
              <a:off x="5955300" y="2412300"/>
              <a:ext cx="576300" cy="546600"/>
            </a:xfrm>
            <a:prstGeom prst="straightConnector1">
              <a:avLst/>
            </a:prstGeom>
            <a:noFill/>
            <a:ln w="38100" cap="flat" cmpd="sng">
              <a:solidFill>
                <a:srgbClr val="000000"/>
              </a:solidFill>
              <a:prstDash val="solid"/>
              <a:round/>
              <a:headEnd type="none" w="med" len="med"/>
              <a:tailEnd type="triangle" w="med" len="med"/>
            </a:ln>
          </p:spPr>
        </p:cxnSp>
        <p:cxnSp>
          <p:nvCxnSpPr>
            <p:cNvPr id="13" name="Google Shape;263;p30">
              <a:extLst>
                <a:ext uri="{FF2B5EF4-FFF2-40B4-BE49-F238E27FC236}">
                  <a16:creationId xmlns:a16="http://schemas.microsoft.com/office/drawing/2014/main" id="{166CED11-0FD5-418D-AE3B-283E8EFFDFA4}"/>
                </a:ext>
              </a:extLst>
            </p:cNvPr>
            <p:cNvCxnSpPr/>
            <p:nvPr/>
          </p:nvCxnSpPr>
          <p:spPr>
            <a:xfrm flipH="1">
              <a:off x="7489400" y="2474050"/>
              <a:ext cx="647700" cy="539700"/>
            </a:xfrm>
            <a:prstGeom prst="straightConnector1">
              <a:avLst/>
            </a:prstGeom>
            <a:noFill/>
            <a:ln w="38100" cap="flat" cmpd="sng">
              <a:solidFill>
                <a:srgbClr val="000000"/>
              </a:solidFill>
              <a:prstDash val="solid"/>
              <a:round/>
              <a:headEnd type="none" w="med" len="med"/>
              <a:tailEnd type="triangle" w="med" len="med"/>
            </a:ln>
          </p:spPr>
        </p:cxnSp>
      </p:grpSp>
      <p:sp>
        <p:nvSpPr>
          <p:cNvPr id="3" name="Slide Number Placeholder 2">
            <a:extLst>
              <a:ext uri="{FF2B5EF4-FFF2-40B4-BE49-F238E27FC236}">
                <a16:creationId xmlns:a16="http://schemas.microsoft.com/office/drawing/2014/main" id="{5BE85DFD-2D38-4640-A6DB-9A6CEE3BF3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5"/>
          <p:cNvSpPr txBox="1">
            <a:spLocks noGrp="1"/>
          </p:cNvSpPr>
          <p:nvPr>
            <p:ph type="title"/>
          </p:nvPr>
        </p:nvSpPr>
        <p:spPr>
          <a:xfrm>
            <a:off x="311700" y="237956"/>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Takeaway #2</a:t>
            </a:r>
            <a:endParaRPr dirty="0"/>
          </a:p>
        </p:txBody>
      </p:sp>
      <p:sp>
        <p:nvSpPr>
          <p:cNvPr id="484" name="Google Shape;484;p45"/>
          <p:cNvSpPr txBox="1">
            <a:spLocks noGrp="1"/>
          </p:cNvSpPr>
          <p:nvPr>
            <p:ph type="body" idx="1"/>
          </p:nvPr>
        </p:nvSpPr>
        <p:spPr>
          <a:xfrm>
            <a:off x="311700" y="828278"/>
            <a:ext cx="3362700" cy="33540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2200" dirty="0"/>
              <a:t>Structured, and simple modeling of transport across membranes and other interactions between systems.</a:t>
            </a:r>
          </a:p>
          <a:p>
            <a:pPr marL="0" lvl="0" indent="0" algn="l" rtl="0">
              <a:spcBef>
                <a:spcPts val="1600"/>
              </a:spcBef>
              <a:spcAft>
                <a:spcPts val="1600"/>
              </a:spcAft>
              <a:buNone/>
            </a:pPr>
            <a:r>
              <a:rPr lang="en-US" sz="2200" dirty="0"/>
              <a:t>Important tools for model reduction can be built on this framework.</a:t>
            </a:r>
            <a:endParaRPr sz="2200" dirty="0"/>
          </a:p>
        </p:txBody>
      </p:sp>
      <p:grpSp>
        <p:nvGrpSpPr>
          <p:cNvPr id="3" name="Group 2">
            <a:extLst>
              <a:ext uri="{FF2B5EF4-FFF2-40B4-BE49-F238E27FC236}">
                <a16:creationId xmlns:a16="http://schemas.microsoft.com/office/drawing/2014/main" id="{448888AE-C206-417E-803A-66BAB28ED3D4}"/>
              </a:ext>
            </a:extLst>
          </p:cNvPr>
          <p:cNvGrpSpPr/>
          <p:nvPr/>
        </p:nvGrpSpPr>
        <p:grpSpPr>
          <a:xfrm>
            <a:off x="3607982" y="315925"/>
            <a:ext cx="5415518" cy="4686457"/>
            <a:chOff x="241005" y="105045"/>
            <a:chExt cx="8754141" cy="4950007"/>
          </a:xfrm>
        </p:grpSpPr>
        <p:sp>
          <p:nvSpPr>
            <p:cNvPr id="39" name="Google Shape;269;p31">
              <a:extLst>
                <a:ext uri="{FF2B5EF4-FFF2-40B4-BE49-F238E27FC236}">
                  <a16:creationId xmlns:a16="http://schemas.microsoft.com/office/drawing/2014/main" id="{72A17F98-5ADF-433E-9EF6-3BA9038ACC8B}"/>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71;p31">
              <a:extLst>
                <a:ext uri="{FF2B5EF4-FFF2-40B4-BE49-F238E27FC236}">
                  <a16:creationId xmlns:a16="http://schemas.microsoft.com/office/drawing/2014/main" id="{C555C3F8-A521-4724-9E0C-2D991DF52879}"/>
                </a:ext>
              </a:extLst>
            </p:cNvPr>
            <p:cNvSpPr/>
            <p:nvPr/>
          </p:nvSpPr>
          <p:spPr>
            <a:xfrm>
              <a:off x="3607754" y="2991435"/>
              <a:ext cx="1899397"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2;p31">
              <a:extLst>
                <a:ext uri="{FF2B5EF4-FFF2-40B4-BE49-F238E27FC236}">
                  <a16:creationId xmlns:a16="http://schemas.microsoft.com/office/drawing/2014/main" id="{FF218DD6-BB24-4B10-81FA-C00CD40FADE2}"/>
                </a:ext>
              </a:extLst>
            </p:cNvPr>
            <p:cNvSpPr/>
            <p:nvPr/>
          </p:nvSpPr>
          <p:spPr>
            <a:xfrm>
              <a:off x="3916791" y="3582922"/>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b="1" dirty="0"/>
                <a:t>Combined SBML Model</a:t>
              </a:r>
              <a:endParaRPr sz="900" b="1" dirty="0"/>
            </a:p>
          </p:txBody>
        </p:sp>
        <p:grpSp>
          <p:nvGrpSpPr>
            <p:cNvPr id="42" name="Group 41">
              <a:extLst>
                <a:ext uri="{FF2B5EF4-FFF2-40B4-BE49-F238E27FC236}">
                  <a16:creationId xmlns:a16="http://schemas.microsoft.com/office/drawing/2014/main" id="{22C0EC4E-A396-4887-AD39-AFF4A1366F5A}"/>
                </a:ext>
              </a:extLst>
            </p:cNvPr>
            <p:cNvGrpSpPr/>
            <p:nvPr/>
          </p:nvGrpSpPr>
          <p:grpSpPr>
            <a:xfrm>
              <a:off x="344024" y="128236"/>
              <a:ext cx="2250962" cy="1680301"/>
              <a:chOff x="286675" y="2057875"/>
              <a:chExt cx="4051800" cy="2907900"/>
            </a:xfrm>
          </p:grpSpPr>
          <p:sp>
            <p:nvSpPr>
              <p:cNvPr id="43" name="Google Shape;268;p31">
                <a:extLst>
                  <a:ext uri="{FF2B5EF4-FFF2-40B4-BE49-F238E27FC236}">
                    <a16:creationId xmlns:a16="http://schemas.microsoft.com/office/drawing/2014/main" id="{D0FD2F73-EF95-48B9-8374-D8F21177C18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269C1FA3-6DAE-4458-82D1-8F5A4B955FBB}"/>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F0E1FD7E-DDBD-4B86-8976-03A34BADC7A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dirty="0"/>
                  <a:t>SBML Model</a:t>
                </a:r>
                <a:endParaRPr sz="400" dirty="0"/>
              </a:p>
            </p:txBody>
          </p:sp>
          <p:sp>
            <p:nvSpPr>
              <p:cNvPr id="46" name="Google Shape;282;p31">
                <a:extLst>
                  <a:ext uri="{FF2B5EF4-FFF2-40B4-BE49-F238E27FC236}">
                    <a16:creationId xmlns:a16="http://schemas.microsoft.com/office/drawing/2014/main" id="{2D1D05B0-F773-4F5A-8E40-B6362C2B9AF2}"/>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700" dirty="0"/>
                  <a:t>Theophylline generating system</a:t>
                </a:r>
                <a:endParaRPr sz="700" dirty="0"/>
              </a:p>
            </p:txBody>
          </p:sp>
        </p:grpSp>
        <p:grpSp>
          <p:nvGrpSpPr>
            <p:cNvPr id="47" name="Group 46">
              <a:extLst>
                <a:ext uri="{FF2B5EF4-FFF2-40B4-BE49-F238E27FC236}">
                  <a16:creationId xmlns:a16="http://schemas.microsoft.com/office/drawing/2014/main" id="{C917EAB4-1AE5-4345-8C76-DCC1EFA9150F}"/>
                </a:ext>
              </a:extLst>
            </p:cNvPr>
            <p:cNvGrpSpPr/>
            <p:nvPr/>
          </p:nvGrpSpPr>
          <p:grpSpPr>
            <a:xfrm>
              <a:off x="3385722" y="105045"/>
              <a:ext cx="2250962" cy="1680301"/>
              <a:chOff x="286675" y="2057875"/>
              <a:chExt cx="4051800" cy="2907900"/>
            </a:xfrm>
          </p:grpSpPr>
          <p:sp>
            <p:nvSpPr>
              <p:cNvPr id="48" name="Google Shape;268;p31">
                <a:extLst>
                  <a:ext uri="{FF2B5EF4-FFF2-40B4-BE49-F238E27FC236}">
                    <a16:creationId xmlns:a16="http://schemas.microsoft.com/office/drawing/2014/main" id="{A67A5E3E-6F7B-48EF-9CF7-DBC2D830C7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1;p31">
                <a:extLst>
                  <a:ext uri="{FF2B5EF4-FFF2-40B4-BE49-F238E27FC236}">
                    <a16:creationId xmlns:a16="http://schemas.microsoft.com/office/drawing/2014/main" id="{4AD563B7-5BF8-4E8C-AB13-EAD38A9AF34F}"/>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2;p31">
                <a:extLst>
                  <a:ext uri="{FF2B5EF4-FFF2-40B4-BE49-F238E27FC236}">
                    <a16:creationId xmlns:a16="http://schemas.microsoft.com/office/drawing/2014/main" id="{118A7424-3FF3-453C-AAAA-40E2C6709209}"/>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dirty="0"/>
                  <a:t>SBML Model</a:t>
                </a:r>
                <a:endParaRPr sz="400" dirty="0"/>
              </a:p>
            </p:txBody>
          </p:sp>
          <p:sp>
            <p:nvSpPr>
              <p:cNvPr id="51" name="Google Shape;282;p31">
                <a:extLst>
                  <a:ext uri="{FF2B5EF4-FFF2-40B4-BE49-F238E27FC236}">
                    <a16:creationId xmlns:a16="http://schemas.microsoft.com/office/drawing/2014/main" id="{CD9B82BD-B6B7-4BC9-93B2-56B69B447CD7}"/>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t>Artificial cell system</a:t>
                </a:r>
                <a:endParaRPr sz="800" dirty="0"/>
              </a:p>
            </p:txBody>
          </p:sp>
        </p:grpSp>
        <p:grpSp>
          <p:nvGrpSpPr>
            <p:cNvPr id="52" name="Group 51">
              <a:extLst>
                <a:ext uri="{FF2B5EF4-FFF2-40B4-BE49-F238E27FC236}">
                  <a16:creationId xmlns:a16="http://schemas.microsoft.com/office/drawing/2014/main" id="{AC67E863-CA69-47FD-B4FB-6FD5D7396D04}"/>
                </a:ext>
              </a:extLst>
            </p:cNvPr>
            <p:cNvGrpSpPr/>
            <p:nvPr/>
          </p:nvGrpSpPr>
          <p:grpSpPr>
            <a:xfrm>
              <a:off x="6597900" y="114060"/>
              <a:ext cx="2250962" cy="1680301"/>
              <a:chOff x="286675" y="2057875"/>
              <a:chExt cx="4051800" cy="2907900"/>
            </a:xfrm>
          </p:grpSpPr>
          <p:sp>
            <p:nvSpPr>
              <p:cNvPr id="53" name="Google Shape;268;p31">
                <a:extLst>
                  <a:ext uri="{FF2B5EF4-FFF2-40B4-BE49-F238E27FC236}">
                    <a16:creationId xmlns:a16="http://schemas.microsoft.com/office/drawing/2014/main" id="{4E6C76C8-E341-487E-BDC5-D0B77B560A00}"/>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1;p31">
                <a:extLst>
                  <a:ext uri="{FF2B5EF4-FFF2-40B4-BE49-F238E27FC236}">
                    <a16:creationId xmlns:a16="http://schemas.microsoft.com/office/drawing/2014/main" id="{04C114E7-1DC8-4D8E-AD47-0DA1BA72C95B}"/>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82;p31">
                <a:extLst>
                  <a:ext uri="{FF2B5EF4-FFF2-40B4-BE49-F238E27FC236}">
                    <a16:creationId xmlns:a16="http://schemas.microsoft.com/office/drawing/2014/main" id="{0A8C5FA2-146E-4002-9BFF-7F55E31BEE6A}"/>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 dirty="0"/>
                  <a:t>SBML Model</a:t>
                </a:r>
                <a:endParaRPr sz="400" dirty="0"/>
              </a:p>
            </p:txBody>
          </p:sp>
          <p:sp>
            <p:nvSpPr>
              <p:cNvPr id="56" name="Google Shape;282;p31">
                <a:extLst>
                  <a:ext uri="{FF2B5EF4-FFF2-40B4-BE49-F238E27FC236}">
                    <a16:creationId xmlns:a16="http://schemas.microsoft.com/office/drawing/2014/main" id="{0F30C8C4-C26F-4D52-90BA-DD8BA73E6E7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t>E. Coli cell</a:t>
                </a:r>
                <a:endParaRPr sz="1000" dirty="0"/>
              </a:p>
            </p:txBody>
          </p:sp>
        </p:grpSp>
        <p:cxnSp>
          <p:nvCxnSpPr>
            <p:cNvPr id="57" name="Straight Arrow Connector 56">
              <a:extLst>
                <a:ext uri="{FF2B5EF4-FFF2-40B4-BE49-F238E27FC236}">
                  <a16:creationId xmlns:a16="http://schemas.microsoft.com/office/drawing/2014/main" id="{C5839521-7BDE-4625-B45D-3DE9CC0F52C2}"/>
                </a:ext>
              </a:extLst>
            </p:cNvPr>
            <p:cNvCxnSpPr>
              <a:stCxn id="48" idx="6"/>
              <a:endCxn id="53"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D701F1FB-B789-405C-AC32-2BDB6566A37D}"/>
                </a:ext>
              </a:extLst>
            </p:cNvPr>
            <p:cNvSpPr txBox="1"/>
            <p:nvPr/>
          </p:nvSpPr>
          <p:spPr>
            <a:xfrm>
              <a:off x="5840819" y="954584"/>
              <a:ext cx="829716" cy="276322"/>
            </a:xfrm>
            <a:prstGeom prst="rect">
              <a:avLst/>
            </a:prstGeom>
            <a:noFill/>
          </p:spPr>
          <p:txBody>
            <a:bodyPr wrap="none" rtlCol="0">
              <a:spAutoFit/>
            </a:bodyPr>
            <a:lstStyle/>
            <a:p>
              <a:r>
                <a:rPr lang="en-US" sz="1050" dirty="0"/>
                <a:t>IPTG</a:t>
              </a:r>
            </a:p>
          </p:txBody>
        </p:sp>
        <p:cxnSp>
          <p:nvCxnSpPr>
            <p:cNvPr id="59" name="Straight Arrow Connector 58">
              <a:extLst>
                <a:ext uri="{FF2B5EF4-FFF2-40B4-BE49-F238E27FC236}">
                  <a16:creationId xmlns:a16="http://schemas.microsoft.com/office/drawing/2014/main" id="{7D9A90C7-32CE-487C-B32C-F01CAD690A2A}"/>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TextBox 59">
              <a:extLst>
                <a:ext uri="{FF2B5EF4-FFF2-40B4-BE49-F238E27FC236}">
                  <a16:creationId xmlns:a16="http://schemas.microsoft.com/office/drawing/2014/main" id="{914C9455-18E1-4F12-B1DB-648B22CC3539}"/>
                </a:ext>
              </a:extLst>
            </p:cNvPr>
            <p:cNvSpPr txBox="1"/>
            <p:nvPr/>
          </p:nvSpPr>
          <p:spPr>
            <a:xfrm>
              <a:off x="2512832" y="1000660"/>
              <a:ext cx="881541" cy="178797"/>
            </a:xfrm>
            <a:prstGeom prst="rect">
              <a:avLst/>
            </a:prstGeom>
            <a:noFill/>
          </p:spPr>
          <p:txBody>
            <a:bodyPr wrap="none" rtlCol="0">
              <a:spAutoFit/>
            </a:bodyPr>
            <a:lstStyle/>
            <a:p>
              <a:r>
                <a:rPr lang="en-US" sz="500" dirty="0"/>
                <a:t>Theophylline</a:t>
              </a:r>
            </a:p>
          </p:txBody>
        </p:sp>
        <p:sp>
          <p:nvSpPr>
            <p:cNvPr id="61" name="Right Brace 60">
              <a:extLst>
                <a:ext uri="{FF2B5EF4-FFF2-40B4-BE49-F238E27FC236}">
                  <a16:creationId xmlns:a16="http://schemas.microsoft.com/office/drawing/2014/main" id="{0F55FF64-25FB-4F0A-972B-EF674BD11397}"/>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2" name="TextBox 61">
              <a:extLst>
                <a:ext uri="{FF2B5EF4-FFF2-40B4-BE49-F238E27FC236}">
                  <a16:creationId xmlns:a16="http://schemas.microsoft.com/office/drawing/2014/main" id="{5B340855-E6B8-4223-8528-9111AFB9B306}"/>
                </a:ext>
              </a:extLst>
            </p:cNvPr>
            <p:cNvSpPr txBox="1"/>
            <p:nvPr/>
          </p:nvSpPr>
          <p:spPr>
            <a:xfrm>
              <a:off x="3579966" y="2634255"/>
              <a:ext cx="1858439" cy="260068"/>
            </a:xfrm>
            <a:prstGeom prst="rect">
              <a:avLst/>
            </a:prstGeom>
            <a:noFill/>
          </p:spPr>
          <p:txBody>
            <a:bodyPr wrap="none" rtlCol="0">
              <a:spAutoFit/>
            </a:bodyPr>
            <a:lstStyle/>
            <a:p>
              <a:r>
                <a:rPr lang="en-US" sz="1000" dirty="0"/>
                <a:t>Combined Model</a:t>
              </a:r>
            </a:p>
          </p:txBody>
        </p:sp>
      </p:grpSp>
      <p:sp>
        <p:nvSpPr>
          <p:cNvPr id="2" name="Slide Number Placeholder 1">
            <a:extLst>
              <a:ext uri="{FF2B5EF4-FFF2-40B4-BE49-F238E27FC236}">
                <a16:creationId xmlns:a16="http://schemas.microsoft.com/office/drawing/2014/main" id="{49F541BC-0327-4C07-871B-CBBE059326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278830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Acknowledgments</a:t>
            </a:r>
            <a:endParaRPr dirty="0"/>
          </a:p>
        </p:txBody>
      </p:sp>
      <p:sp>
        <p:nvSpPr>
          <p:cNvPr id="497" name="Google Shape;497;p47"/>
          <p:cNvSpPr txBox="1">
            <a:spLocks noGrp="1"/>
          </p:cNvSpPr>
          <p:nvPr>
            <p:ph type="body" idx="1"/>
          </p:nvPr>
        </p:nvSpPr>
        <p:spPr>
          <a:xfrm>
            <a:off x="276260" y="1225225"/>
            <a:ext cx="39999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Thanks to help and support from: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Prof. </a:t>
            </a:r>
            <a:r>
              <a:rPr lang="en" dirty="0"/>
              <a:t>Richard </a:t>
            </a:r>
            <a:r>
              <a:rPr lang="en-US" dirty="0"/>
              <a:t>Murray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 dirty="0"/>
          </a:p>
          <a:p>
            <a:pPr marL="0" lvl="0" indent="0" algn="l" rtl="0">
              <a:spcBef>
                <a:spcPts val="1600"/>
              </a:spcBef>
              <a:spcAft>
                <a:spcPts val="0"/>
              </a:spcAft>
              <a:buNone/>
            </a:pPr>
            <a:r>
              <a:rPr lang="en" dirty="0"/>
              <a:t>- Vipul Singhal, Anandh </a:t>
            </a:r>
            <a:r>
              <a:rPr lang="en-US" dirty="0"/>
              <a:t>Swaminathan</a:t>
            </a:r>
          </a:p>
          <a:p>
            <a:pPr marL="285750" lvl="0" indent="-285750" algn="l" rtl="0">
              <a:spcBef>
                <a:spcPts val="1600"/>
              </a:spcBef>
              <a:spcAft>
                <a:spcPts val="0"/>
              </a:spcAft>
              <a:buFontTx/>
              <a:buChar char="-"/>
            </a:pPr>
            <a:endParaRPr lang="en-US" dirty="0"/>
          </a:p>
          <a:p>
            <a:pPr marL="0" lvl="0" indent="0" algn="l" rtl="0">
              <a:spcBef>
                <a:spcPts val="1600"/>
              </a:spcBef>
              <a:spcAft>
                <a:spcPts val="0"/>
              </a:spcAft>
              <a:buNone/>
            </a:pPr>
            <a:endParaRPr lang="en-US" dirty="0"/>
          </a:p>
          <a:p>
            <a:pPr marL="0" lvl="0" indent="0" algn="l" rtl="0">
              <a:spcBef>
                <a:spcPts val="1600"/>
              </a:spcBef>
              <a:spcAft>
                <a:spcPts val="0"/>
              </a:spcAft>
              <a:buNone/>
            </a:pPr>
            <a:r>
              <a:rPr lang="en-US" dirty="0"/>
              <a:t>- William Poole, Zoila Jurado</a:t>
            </a:r>
          </a:p>
          <a:p>
            <a:pPr marL="0" lvl="0" indent="0" algn="l" rtl="0">
              <a:spcBef>
                <a:spcPts val="1600"/>
              </a:spcBef>
              <a:spcAft>
                <a:spcPts val="1600"/>
              </a:spcAft>
              <a:buNone/>
            </a:pPr>
            <a:endParaRPr dirty="0"/>
          </a:p>
        </p:txBody>
      </p:sp>
      <p:grpSp>
        <p:nvGrpSpPr>
          <p:cNvPr id="5" name="Group 4">
            <a:extLst>
              <a:ext uri="{FF2B5EF4-FFF2-40B4-BE49-F238E27FC236}">
                <a16:creationId xmlns:a16="http://schemas.microsoft.com/office/drawing/2014/main" id="{9E4A97AE-F906-4262-A162-B024439DBF2F}"/>
              </a:ext>
            </a:extLst>
          </p:cNvPr>
          <p:cNvGrpSpPr/>
          <p:nvPr/>
        </p:nvGrpSpPr>
        <p:grpSpPr>
          <a:xfrm>
            <a:off x="5880052" y="1233597"/>
            <a:ext cx="3459888" cy="2676305"/>
            <a:chOff x="5011479" y="1712871"/>
            <a:chExt cx="3671777" cy="2676305"/>
          </a:xfrm>
        </p:grpSpPr>
        <p:pic>
          <p:nvPicPr>
            <p:cNvPr id="501" name="Google Shape;501;p47"/>
            <p:cNvPicPr preferRelativeResize="0"/>
            <p:nvPr/>
          </p:nvPicPr>
          <p:blipFill>
            <a:blip r:embed="rId3">
              <a:alphaModFix/>
            </a:blip>
            <a:stretch>
              <a:fillRect/>
            </a:stretch>
          </p:blipFill>
          <p:spPr>
            <a:xfrm>
              <a:off x="6008991" y="1712871"/>
              <a:ext cx="1318575" cy="1522650"/>
            </a:xfrm>
            <a:prstGeom prst="rect">
              <a:avLst/>
            </a:prstGeom>
            <a:noFill/>
            <a:ln>
              <a:noFill/>
            </a:ln>
          </p:spPr>
        </p:pic>
        <p:sp>
          <p:nvSpPr>
            <p:cNvPr id="2" name="TextBox 1">
              <a:extLst>
                <a:ext uri="{FF2B5EF4-FFF2-40B4-BE49-F238E27FC236}">
                  <a16:creationId xmlns:a16="http://schemas.microsoft.com/office/drawing/2014/main" id="{632CC69C-9C42-4829-B87D-551DC480A0EF}"/>
                </a:ext>
              </a:extLst>
            </p:cNvPr>
            <p:cNvSpPr txBox="1"/>
            <p:nvPr/>
          </p:nvSpPr>
          <p:spPr>
            <a:xfrm>
              <a:off x="5011479" y="3650512"/>
              <a:ext cx="3671777" cy="738664"/>
            </a:xfrm>
            <a:prstGeom prst="rect">
              <a:avLst/>
            </a:prstGeom>
            <a:noFill/>
          </p:spPr>
          <p:txBody>
            <a:bodyPr wrap="square" rtlCol="0">
              <a:spAutoFit/>
            </a:bodyPr>
            <a:lstStyle/>
            <a:p>
              <a:r>
                <a:rPr lang="en-US" dirty="0"/>
                <a:t>All code available and open source on – </a:t>
              </a:r>
            </a:p>
            <a:p>
              <a:r>
                <a:rPr lang="en-US" dirty="0" err="1"/>
                <a:t>Github</a:t>
              </a:r>
              <a:r>
                <a:rPr lang="en-US" dirty="0"/>
                <a:t> -&gt; </a:t>
              </a:r>
              <a:r>
                <a:rPr lang="en-US" dirty="0" err="1"/>
                <a:t>BuildACell</a:t>
              </a:r>
              <a:r>
                <a:rPr lang="en-US" dirty="0"/>
                <a:t> -&gt; </a:t>
              </a:r>
              <a:r>
                <a:rPr lang="en-US" dirty="0" err="1"/>
                <a:t>subsbml</a:t>
              </a:r>
              <a:endParaRPr lang="en-US" dirty="0"/>
            </a:p>
            <a:p>
              <a:r>
                <a:rPr lang="en-US" dirty="0">
                  <a:hlinkClick r:id="rId4"/>
                </a:rPr>
                <a:t>https://github.com/BuildACell/subsbml/</a:t>
              </a:r>
              <a:endParaRPr lang="en-US" dirty="0"/>
            </a:p>
          </p:txBody>
        </p:sp>
      </p:grpSp>
      <p:grpSp>
        <p:nvGrpSpPr>
          <p:cNvPr id="6" name="Group 5">
            <a:extLst>
              <a:ext uri="{FF2B5EF4-FFF2-40B4-BE49-F238E27FC236}">
                <a16:creationId xmlns:a16="http://schemas.microsoft.com/office/drawing/2014/main" id="{086D7C0D-54AA-4010-BC7A-82EDDF04C7D8}"/>
              </a:ext>
            </a:extLst>
          </p:cNvPr>
          <p:cNvGrpSpPr/>
          <p:nvPr/>
        </p:nvGrpSpPr>
        <p:grpSpPr>
          <a:xfrm>
            <a:off x="3491629" y="722958"/>
            <a:ext cx="2355264" cy="4124819"/>
            <a:chOff x="3084853" y="1003811"/>
            <a:chExt cx="2355264" cy="4124819"/>
          </a:xfrm>
        </p:grpSpPr>
        <p:pic>
          <p:nvPicPr>
            <p:cNvPr id="2058" name="Picture 10" descr="Image result for zoila jurado">
              <a:extLst>
                <a:ext uri="{FF2B5EF4-FFF2-40B4-BE49-F238E27FC236}">
                  <a16:creationId xmlns:a16="http://schemas.microsoft.com/office/drawing/2014/main" id="{998AE192-36B2-45E7-9E46-047FE2907A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565" y="3976990"/>
              <a:ext cx="1144551" cy="11445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A1270424-F1D8-4B93-A53C-BC95B8397523}"/>
                </a:ext>
              </a:extLst>
            </p:cNvPr>
            <p:cNvPicPr>
              <a:picLocks noChangeAspect="1"/>
            </p:cNvPicPr>
            <p:nvPr/>
          </p:nvPicPr>
          <p:blipFill>
            <a:blip r:embed="rId6"/>
            <a:stretch>
              <a:fillRect/>
            </a:stretch>
          </p:blipFill>
          <p:spPr>
            <a:xfrm>
              <a:off x="3627636" y="1003811"/>
              <a:ext cx="1223519" cy="1575027"/>
            </a:xfrm>
            <a:prstGeom prst="rect">
              <a:avLst/>
            </a:prstGeom>
          </p:spPr>
        </p:pic>
        <p:pic>
          <p:nvPicPr>
            <p:cNvPr id="18" name="Picture 2" descr="Image result for vipul singhal">
              <a:extLst>
                <a:ext uri="{FF2B5EF4-FFF2-40B4-BE49-F238E27FC236}">
                  <a16:creationId xmlns:a16="http://schemas.microsoft.com/office/drawing/2014/main" id="{4817A17C-2D20-4983-A11A-114C58661B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4844" y="2670333"/>
              <a:ext cx="1144551" cy="11445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anandh swaminathan">
              <a:extLst>
                <a:ext uri="{FF2B5EF4-FFF2-40B4-BE49-F238E27FC236}">
                  <a16:creationId xmlns:a16="http://schemas.microsoft.com/office/drawing/2014/main" id="{16D405F6-B20E-4957-AA70-E04EF10FC6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5566" y="2670333"/>
              <a:ext cx="1144551" cy="11445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Image result for william poole caltech">
              <a:extLst>
                <a:ext uri="{FF2B5EF4-FFF2-40B4-BE49-F238E27FC236}">
                  <a16:creationId xmlns:a16="http://schemas.microsoft.com/office/drawing/2014/main" id="{CA73C58A-BF6C-47EC-B3E9-8C1332480EB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4853" y="3984079"/>
              <a:ext cx="1144551" cy="114455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Slide Number Placeholder 2">
            <a:extLst>
              <a:ext uri="{FF2B5EF4-FFF2-40B4-BE49-F238E27FC236}">
                <a16:creationId xmlns:a16="http://schemas.microsoft.com/office/drawing/2014/main" id="{236D355D-892D-4886-9F6F-A4AC6E156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ECA89F6-35F7-40D2-84C5-102F2F67611F}"/>
              </a:ext>
            </a:extLst>
          </p:cNvPr>
          <p:cNvSpPr>
            <a:spLocks noGrp="1"/>
          </p:cNvSpPr>
          <p:nvPr>
            <p:ph type="title"/>
          </p:nvPr>
        </p:nvSpPr>
        <p:spPr/>
        <p:txBody>
          <a:bodyPr/>
          <a:lstStyle/>
          <a:p>
            <a:r>
              <a:rPr lang="en-US" dirty="0"/>
              <a:t>Backup slides</a:t>
            </a:r>
          </a:p>
        </p:txBody>
      </p:sp>
      <p:sp>
        <p:nvSpPr>
          <p:cNvPr id="5" name="Slide Number Placeholder 4">
            <a:extLst>
              <a:ext uri="{FF2B5EF4-FFF2-40B4-BE49-F238E27FC236}">
                <a16:creationId xmlns:a16="http://schemas.microsoft.com/office/drawing/2014/main" id="{CA65DB55-9903-4CE2-9521-25AD09DAC4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04427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B275227E-F819-4BE0-9827-44320439736D}"/>
              </a:ext>
            </a:extLst>
          </p:cNvPr>
          <p:cNvGrpSpPr/>
          <p:nvPr/>
        </p:nvGrpSpPr>
        <p:grpSpPr>
          <a:xfrm>
            <a:off x="457432" y="1574264"/>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492047" y="1551073"/>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704225" y="1560088"/>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743009" y="2391224"/>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947144" y="2400612"/>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712731" y="2437300"/>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619157" y="2446688"/>
            <a:ext cx="987771" cy="261610"/>
          </a:xfrm>
          <a:prstGeom prst="rect">
            <a:avLst/>
          </a:prstGeom>
          <a:noFill/>
        </p:spPr>
        <p:txBody>
          <a:bodyPr wrap="none" rtlCol="0">
            <a:spAutoFit/>
          </a:bodyPr>
          <a:lstStyle/>
          <a:p>
            <a:r>
              <a:rPr lang="en-US" sz="1100" dirty="0"/>
              <a:t>Theophylline</a:t>
            </a:r>
          </a:p>
        </p:txBody>
      </p:sp>
      <p:sp>
        <p:nvSpPr>
          <p:cNvPr id="27" name="Title 1">
            <a:extLst>
              <a:ext uri="{FF2B5EF4-FFF2-40B4-BE49-F238E27FC236}">
                <a16:creationId xmlns:a16="http://schemas.microsoft.com/office/drawing/2014/main" id="{71537F93-479D-405E-A247-AA56DB17EE3F}"/>
              </a:ext>
            </a:extLst>
          </p:cNvPr>
          <p:cNvSpPr>
            <a:spLocks noGrp="1"/>
          </p:cNvSpPr>
          <p:nvPr>
            <p:ph type="title"/>
          </p:nvPr>
        </p:nvSpPr>
        <p:spPr>
          <a:xfrm>
            <a:off x="311700" y="315925"/>
            <a:ext cx="8520600" cy="831300"/>
          </a:xfrm>
        </p:spPr>
        <p:txBody>
          <a:bodyPr/>
          <a:lstStyle/>
          <a:p>
            <a:r>
              <a:rPr lang="en-US" dirty="0"/>
              <a:t>How to model this system?</a:t>
            </a:r>
          </a:p>
        </p:txBody>
      </p:sp>
      <p:sp>
        <p:nvSpPr>
          <p:cNvPr id="3" name="Slide Number Placeholder 2">
            <a:extLst>
              <a:ext uri="{FF2B5EF4-FFF2-40B4-BE49-F238E27FC236}">
                <a16:creationId xmlns:a16="http://schemas.microsoft.com/office/drawing/2014/main" id="{096F3997-2691-4C1E-A304-407AC1240F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
        <p:nvSpPr>
          <p:cNvPr id="6" name="TextBox 5">
            <a:extLst>
              <a:ext uri="{FF2B5EF4-FFF2-40B4-BE49-F238E27FC236}">
                <a16:creationId xmlns:a16="http://schemas.microsoft.com/office/drawing/2014/main" id="{04C0F21D-20E7-447E-A488-93DB394252DE}"/>
              </a:ext>
            </a:extLst>
          </p:cNvPr>
          <p:cNvSpPr txBox="1"/>
          <p:nvPr/>
        </p:nvSpPr>
        <p:spPr>
          <a:xfrm>
            <a:off x="570460" y="3522921"/>
            <a:ext cx="1995380" cy="307777"/>
          </a:xfrm>
          <a:prstGeom prst="rect">
            <a:avLst/>
          </a:prstGeom>
          <a:noFill/>
        </p:spPr>
        <p:txBody>
          <a:bodyPr wrap="square" rtlCol="0">
            <a:spAutoFit/>
          </a:bodyPr>
          <a:lstStyle/>
          <a:p>
            <a:pPr algn="ctr"/>
            <a:r>
              <a:rPr lang="en-US" dirty="0"/>
              <a:t>Create SBML model</a:t>
            </a:r>
          </a:p>
        </p:txBody>
      </p:sp>
      <p:sp>
        <p:nvSpPr>
          <p:cNvPr id="29" name="TextBox 28">
            <a:extLst>
              <a:ext uri="{FF2B5EF4-FFF2-40B4-BE49-F238E27FC236}">
                <a16:creationId xmlns:a16="http://schemas.microsoft.com/office/drawing/2014/main" id="{A8F403CF-5649-4E2A-B798-2BD6188F8459}"/>
              </a:ext>
            </a:extLst>
          </p:cNvPr>
          <p:cNvSpPr txBox="1"/>
          <p:nvPr/>
        </p:nvSpPr>
        <p:spPr>
          <a:xfrm>
            <a:off x="3375268" y="3540738"/>
            <a:ext cx="2502194" cy="738664"/>
          </a:xfrm>
          <a:prstGeom prst="rect">
            <a:avLst/>
          </a:prstGeom>
          <a:noFill/>
        </p:spPr>
        <p:txBody>
          <a:bodyPr wrap="square" rtlCol="0">
            <a:spAutoFit/>
          </a:bodyPr>
          <a:lstStyle/>
          <a:p>
            <a:pPr algn="ctr"/>
            <a:r>
              <a:rPr lang="en-US" dirty="0"/>
              <a:t>Model transport/membranes</a:t>
            </a:r>
          </a:p>
          <a:p>
            <a:pPr algn="ctr"/>
            <a:r>
              <a:rPr lang="en-US" dirty="0"/>
              <a:t>Create SBML model</a:t>
            </a:r>
          </a:p>
          <a:p>
            <a:pPr algn="ctr"/>
            <a:r>
              <a:rPr lang="en-US" dirty="0"/>
              <a:t>Edit/Make compatible</a:t>
            </a:r>
          </a:p>
        </p:txBody>
      </p:sp>
      <p:sp>
        <p:nvSpPr>
          <p:cNvPr id="30" name="TextBox 29">
            <a:extLst>
              <a:ext uri="{FF2B5EF4-FFF2-40B4-BE49-F238E27FC236}">
                <a16:creationId xmlns:a16="http://schemas.microsoft.com/office/drawing/2014/main" id="{2F3AF682-1ED0-4713-9D1D-FE89B1DF45CA}"/>
              </a:ext>
            </a:extLst>
          </p:cNvPr>
          <p:cNvSpPr txBox="1"/>
          <p:nvPr/>
        </p:nvSpPr>
        <p:spPr>
          <a:xfrm>
            <a:off x="6713062" y="3540738"/>
            <a:ext cx="2250961" cy="954107"/>
          </a:xfrm>
          <a:prstGeom prst="rect">
            <a:avLst/>
          </a:prstGeom>
          <a:noFill/>
        </p:spPr>
        <p:txBody>
          <a:bodyPr wrap="square" rtlCol="0">
            <a:spAutoFit/>
          </a:bodyPr>
          <a:lstStyle/>
          <a:p>
            <a:pPr algn="ctr"/>
            <a:r>
              <a:rPr lang="en-US" dirty="0"/>
              <a:t>Fetch SBML model</a:t>
            </a:r>
          </a:p>
          <a:p>
            <a:pPr algn="ctr"/>
            <a:r>
              <a:rPr lang="en-US" dirty="0"/>
              <a:t>Model other interactions</a:t>
            </a:r>
          </a:p>
          <a:p>
            <a:pPr algn="ctr"/>
            <a:r>
              <a:rPr lang="en-US" dirty="0"/>
              <a:t>Return combined model</a:t>
            </a:r>
          </a:p>
          <a:p>
            <a:pPr algn="ctr"/>
            <a:endParaRPr lang="en-US" dirty="0"/>
          </a:p>
        </p:txBody>
      </p:sp>
    </p:spTree>
    <p:extLst>
      <p:ext uri="{BB962C8B-B14F-4D97-AF65-F5344CB8AC3E}">
        <p14:creationId xmlns:p14="http://schemas.microsoft.com/office/powerpoint/2010/main" val="266166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fade">
                                      <p:cBhvr>
                                        <p:cTn id="18" dur="500"/>
                                        <p:tgtEl>
                                          <p:spTgt spid="87"/>
                                        </p:tgtEl>
                                      </p:cBhvr>
                                    </p:animEffect>
                                  </p:childTnLst>
                                </p:cTn>
                              </p:par>
                              <p:par>
                                <p:cTn id="19" presetID="10"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500"/>
                                        <p:tgtEl>
                                          <p:spTgt spid="8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par>
                                <p:cTn id="33" presetID="10"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fade">
                                      <p:cBhvr>
                                        <p:cTn id="35" dur="500"/>
                                        <p:tgtEl>
                                          <p:spTgt spid="7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P spid="6" grpId="0"/>
      <p:bldP spid="29"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12CA0C-46DB-45E0-9DE2-9BB6321F7678}"/>
              </a:ext>
            </a:extLst>
          </p:cNvPr>
          <p:cNvSpPr>
            <a:spLocks noGrp="1"/>
          </p:cNvSpPr>
          <p:nvPr>
            <p:ph type="body" idx="1"/>
          </p:nvPr>
        </p:nvSpPr>
        <p:spPr>
          <a:xfrm>
            <a:off x="177021" y="239941"/>
            <a:ext cx="8520600" cy="4651035"/>
          </a:xfrm>
        </p:spPr>
        <p:txBody>
          <a:bodyPr/>
          <a:lstStyle/>
          <a:p>
            <a:r>
              <a:rPr lang="en-US" dirty="0"/>
              <a:t>Introduction to and need of Sub-SBML </a:t>
            </a:r>
          </a:p>
          <a:p>
            <a:pPr lvl="1"/>
            <a:r>
              <a:rPr lang="en-US" dirty="0"/>
              <a:t>Synthetic biology</a:t>
            </a:r>
          </a:p>
          <a:p>
            <a:pPr lvl="1"/>
            <a:r>
              <a:rPr lang="en-US" dirty="0"/>
              <a:t>Model reduction, </a:t>
            </a:r>
            <a:r>
              <a:rPr lang="en-US" dirty="0" err="1"/>
              <a:t>sysid</a:t>
            </a:r>
            <a:r>
              <a:rPr lang="en-US" dirty="0"/>
              <a:t>, </a:t>
            </a:r>
            <a:r>
              <a:rPr lang="en-US" dirty="0" err="1"/>
              <a:t>compartmentatlization</a:t>
            </a:r>
            <a:r>
              <a:rPr lang="en-US" dirty="0"/>
              <a:t>. </a:t>
            </a:r>
          </a:p>
          <a:p>
            <a:r>
              <a:rPr lang="en-US" dirty="0"/>
              <a:t>Review of existing tools and their limitations</a:t>
            </a:r>
          </a:p>
          <a:p>
            <a:pPr lvl="1"/>
            <a:r>
              <a:rPr lang="en-US" dirty="0"/>
              <a:t>SBML tools - </a:t>
            </a:r>
            <a:r>
              <a:rPr lang="en-US" dirty="0" err="1"/>
              <a:t>iBioSim</a:t>
            </a:r>
            <a:r>
              <a:rPr lang="en-US" dirty="0"/>
              <a:t>, COPASI, </a:t>
            </a:r>
            <a:r>
              <a:rPr lang="en-US" dirty="0" err="1"/>
              <a:t>BioUML</a:t>
            </a:r>
            <a:r>
              <a:rPr lang="en-US" dirty="0"/>
              <a:t>, </a:t>
            </a:r>
            <a:r>
              <a:rPr lang="en-US" dirty="0" err="1"/>
              <a:t>libSBMLSim</a:t>
            </a:r>
            <a:endParaRPr lang="en-US" dirty="0"/>
          </a:p>
          <a:p>
            <a:pPr lvl="1"/>
            <a:r>
              <a:rPr lang="en-US" dirty="0"/>
              <a:t>Wrapper tools - </a:t>
            </a:r>
            <a:r>
              <a:rPr lang="en-US" dirty="0" err="1"/>
              <a:t>Simplesbml</a:t>
            </a:r>
            <a:r>
              <a:rPr lang="en-US" dirty="0"/>
              <a:t>, </a:t>
            </a:r>
          </a:p>
          <a:p>
            <a:pPr lvl="1"/>
            <a:r>
              <a:rPr lang="en-US" dirty="0" err="1"/>
              <a:t>Sysid</a:t>
            </a:r>
            <a:r>
              <a:rPr lang="en-US" dirty="0"/>
              <a:t> tools - </a:t>
            </a:r>
            <a:r>
              <a:rPr lang="en-US" dirty="0" err="1"/>
              <a:t>Bioscrape</a:t>
            </a:r>
            <a:r>
              <a:rPr lang="en-US" dirty="0"/>
              <a:t>, </a:t>
            </a:r>
            <a:r>
              <a:rPr lang="en-US" dirty="0" err="1"/>
              <a:t>txtlsim</a:t>
            </a:r>
            <a:r>
              <a:rPr lang="en-US" dirty="0"/>
              <a:t>, </a:t>
            </a:r>
            <a:r>
              <a:rPr lang="en-US" dirty="0" err="1"/>
              <a:t>GNUMCSim</a:t>
            </a:r>
            <a:r>
              <a:rPr lang="en-US" dirty="0"/>
              <a:t>, </a:t>
            </a:r>
            <a:r>
              <a:rPr lang="en-US" dirty="0" err="1"/>
              <a:t>GenSSI</a:t>
            </a:r>
            <a:r>
              <a:rPr lang="en-US" dirty="0"/>
              <a:t>	</a:t>
            </a:r>
          </a:p>
          <a:p>
            <a:pPr lvl="1"/>
            <a:r>
              <a:rPr lang="en-US" dirty="0"/>
              <a:t>Hardly any tools for model reduction – one tool does not fit all </a:t>
            </a:r>
          </a:p>
          <a:p>
            <a:pPr lvl="1"/>
            <a:r>
              <a:rPr lang="en-US" dirty="0"/>
              <a:t>Transport modeling – </a:t>
            </a:r>
            <a:r>
              <a:rPr lang="en-US" dirty="0" err="1"/>
              <a:t>Vcell</a:t>
            </a:r>
            <a:r>
              <a:rPr lang="en-US" dirty="0"/>
              <a:t>, … </a:t>
            </a:r>
          </a:p>
        </p:txBody>
      </p:sp>
      <p:sp>
        <p:nvSpPr>
          <p:cNvPr id="2" name="Slide Number Placeholder 1">
            <a:extLst>
              <a:ext uri="{FF2B5EF4-FFF2-40B4-BE49-F238E27FC236}">
                <a16:creationId xmlns:a16="http://schemas.microsoft.com/office/drawing/2014/main" id="{C17E5CAE-85AD-4F64-A147-1E96EB9A22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1793438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4591A0-0411-40A2-8BD7-789520A65997}"/>
              </a:ext>
            </a:extLst>
          </p:cNvPr>
          <p:cNvSpPr>
            <a:spLocks noGrp="1"/>
          </p:cNvSpPr>
          <p:nvPr>
            <p:ph type="body" idx="1"/>
          </p:nvPr>
        </p:nvSpPr>
        <p:spPr>
          <a:xfrm>
            <a:off x="311700" y="353357"/>
            <a:ext cx="8520600" cy="4367501"/>
          </a:xfrm>
        </p:spPr>
        <p:txBody>
          <a:bodyPr/>
          <a:lstStyle/>
          <a:p>
            <a:r>
              <a:rPr lang="en-US" dirty="0"/>
              <a:t>Combine subsystems – example – </a:t>
            </a:r>
            <a:r>
              <a:rPr lang="en-US" dirty="0" err="1"/>
              <a:t>Biocircuit</a:t>
            </a:r>
            <a:endParaRPr lang="en-US" dirty="0"/>
          </a:p>
          <a:p>
            <a:pPr lvl="1"/>
            <a:r>
              <a:rPr lang="en-US" dirty="0"/>
              <a:t>Show the connect but don’t go into it</a:t>
            </a:r>
          </a:p>
          <a:p>
            <a:r>
              <a:rPr lang="en-US" dirty="0"/>
              <a:t>Transport modeling – describe the IPTG transport circuit and spend time on it</a:t>
            </a:r>
          </a:p>
          <a:p>
            <a:pPr lvl="1"/>
            <a:r>
              <a:rPr lang="en-US" dirty="0"/>
              <a:t>Sub-SBML combine</a:t>
            </a:r>
          </a:p>
          <a:p>
            <a:pPr lvl="1"/>
            <a:r>
              <a:rPr lang="en-US" dirty="0"/>
              <a:t>Sub-SBML system class</a:t>
            </a:r>
          </a:p>
          <a:p>
            <a:pPr lvl="1"/>
            <a:r>
              <a:rPr lang="en-US" dirty="0"/>
              <a:t>Sub-SBML </a:t>
            </a:r>
            <a:r>
              <a:rPr lang="en-US" dirty="0" err="1"/>
              <a:t>setMembrane</a:t>
            </a:r>
            <a:r>
              <a:rPr lang="en-US" dirty="0"/>
              <a:t>, </a:t>
            </a:r>
            <a:r>
              <a:rPr lang="en-US" dirty="0" err="1"/>
              <a:t>setInternal</a:t>
            </a:r>
            <a:r>
              <a:rPr lang="en-US" dirty="0"/>
              <a:t>, </a:t>
            </a:r>
            <a:r>
              <a:rPr lang="en-US" dirty="0" err="1"/>
              <a:t>setExternal</a:t>
            </a:r>
            <a:endParaRPr lang="en-US" dirty="0"/>
          </a:p>
          <a:p>
            <a:r>
              <a:rPr lang="en-US" dirty="0"/>
              <a:t>Future work – </a:t>
            </a:r>
          </a:p>
          <a:p>
            <a:pPr lvl="1"/>
            <a:r>
              <a:rPr lang="en-US" dirty="0"/>
              <a:t>Model reduction – QSSA, Singular perturbation…and moving forward.</a:t>
            </a:r>
          </a:p>
          <a:p>
            <a:pPr lvl="1"/>
            <a:r>
              <a:rPr lang="en-US" dirty="0" err="1"/>
              <a:t>sysid</a:t>
            </a:r>
            <a:endParaRPr lang="en-US" dirty="0"/>
          </a:p>
        </p:txBody>
      </p:sp>
      <p:sp>
        <p:nvSpPr>
          <p:cNvPr id="2" name="Slide Number Placeholder 1">
            <a:extLst>
              <a:ext uri="{FF2B5EF4-FFF2-40B4-BE49-F238E27FC236}">
                <a16:creationId xmlns:a16="http://schemas.microsoft.com/office/drawing/2014/main" id="{48D675A0-AFB5-4F9D-BC76-91FE418AAB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dirty="0"/>
          </a:p>
        </p:txBody>
      </p:sp>
    </p:spTree>
    <p:extLst>
      <p:ext uri="{BB962C8B-B14F-4D97-AF65-F5344CB8AC3E}">
        <p14:creationId xmlns:p14="http://schemas.microsoft.com/office/powerpoint/2010/main" val="3235968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 Theory for Synthetic Biology</a:t>
            </a:r>
            <a:endParaRPr/>
          </a:p>
        </p:txBody>
      </p:sp>
      <p:pic>
        <p:nvPicPr>
          <p:cNvPr id="69" name="Google Shape;69;p14"/>
          <p:cNvPicPr preferRelativeResize="0"/>
          <p:nvPr/>
        </p:nvPicPr>
        <p:blipFill rotWithShape="1">
          <a:blip r:embed="rId3">
            <a:alphaModFix/>
          </a:blip>
          <a:srcRect/>
          <a:stretch/>
        </p:blipFill>
        <p:spPr>
          <a:xfrm>
            <a:off x="1795625" y="1083433"/>
            <a:ext cx="5472825" cy="3696074"/>
          </a:xfrm>
          <a:prstGeom prst="rect">
            <a:avLst/>
          </a:prstGeom>
          <a:noFill/>
          <a:ln>
            <a:noFill/>
          </a:ln>
        </p:spPr>
      </p:pic>
      <p:sp>
        <p:nvSpPr>
          <p:cNvPr id="70" name="Google Shape;70;p14"/>
          <p:cNvSpPr txBox="1"/>
          <p:nvPr/>
        </p:nvSpPr>
        <p:spPr>
          <a:xfrm>
            <a:off x="715208" y="4469834"/>
            <a:ext cx="8031600" cy="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Image taken from - Control Theory for Synthetic Biology, Victoria Hsiao, Anandh Swaminathan, and Richard M. Murray</a:t>
            </a:r>
            <a:endParaRPr sz="1100" dirty="0"/>
          </a:p>
          <a:p>
            <a:pPr marL="0" lvl="0" indent="0" algn="l" rtl="0">
              <a:spcBef>
                <a:spcPts val="0"/>
              </a:spcBef>
              <a:spcAft>
                <a:spcPts val="0"/>
              </a:spcAft>
              <a:buNone/>
            </a:pPr>
            <a:endParaRPr sz="1100" dirty="0"/>
          </a:p>
        </p:txBody>
      </p:sp>
      <p:sp>
        <p:nvSpPr>
          <p:cNvPr id="2" name="Slide Number Placeholder 1">
            <a:extLst>
              <a:ext uri="{FF2B5EF4-FFF2-40B4-BE49-F238E27FC236}">
                <a16:creationId xmlns:a16="http://schemas.microsoft.com/office/drawing/2014/main" id="{14722EE1-9092-48D5-8B4C-EE88A5C3A1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dirty="0"/>
          </a:p>
        </p:txBody>
      </p:sp>
    </p:spTree>
    <p:extLst>
      <p:ext uri="{BB962C8B-B14F-4D97-AF65-F5344CB8AC3E}">
        <p14:creationId xmlns:p14="http://schemas.microsoft.com/office/powerpoint/2010/main" val="16705515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Project motivation/application slide</a:t>
            </a:r>
            <a:endParaRPr dirty="0"/>
          </a:p>
        </p:txBody>
      </p:sp>
      <p:sp>
        <p:nvSpPr>
          <p:cNvPr id="2" name="Text Placeholder 1">
            <a:extLst>
              <a:ext uri="{FF2B5EF4-FFF2-40B4-BE49-F238E27FC236}">
                <a16:creationId xmlns:a16="http://schemas.microsoft.com/office/drawing/2014/main" id="{785852B1-BBDC-4280-A08A-1C7F24A9C6C3}"/>
              </a:ext>
            </a:extLst>
          </p:cNvPr>
          <p:cNvSpPr>
            <a:spLocks noGrp="1"/>
          </p:cNvSpPr>
          <p:nvPr>
            <p:ph type="body" idx="1"/>
          </p:nvPr>
        </p:nvSpPr>
        <p:spPr/>
        <p:txBody>
          <a:bodyPr/>
          <a:lstStyle/>
          <a:p>
            <a:pPr marL="114300" indent="0">
              <a:buNone/>
            </a:pPr>
            <a:r>
              <a:rPr lang="en-US" dirty="0"/>
              <a:t>TODO slide. </a:t>
            </a:r>
          </a:p>
          <a:p>
            <a:pPr marL="114300" indent="0">
              <a:buNone/>
            </a:pPr>
            <a:r>
              <a:rPr lang="en-US" dirty="0"/>
              <a:t>Add details on:</a:t>
            </a:r>
          </a:p>
          <a:p>
            <a:r>
              <a:rPr lang="en-US" dirty="0"/>
              <a:t>Modeling subsystems </a:t>
            </a:r>
          </a:p>
          <a:p>
            <a:r>
              <a:rPr lang="en-US" dirty="0"/>
              <a:t>Model reduction</a:t>
            </a:r>
          </a:p>
          <a:p>
            <a:r>
              <a:rPr lang="en-US" dirty="0"/>
              <a:t>System identification</a:t>
            </a:r>
          </a:p>
          <a:p>
            <a:r>
              <a:rPr lang="en-US" dirty="0"/>
              <a:t>Compartmentalization</a:t>
            </a:r>
          </a:p>
          <a:p>
            <a:endParaRPr lang="en-US" dirty="0"/>
          </a:p>
          <a:p>
            <a:endParaRPr lang="en-US" dirty="0"/>
          </a:p>
          <a:p>
            <a:pPr marL="114300" indent="0">
              <a:buNone/>
            </a:pPr>
            <a:r>
              <a:rPr lang="en-US" dirty="0"/>
              <a:t>Connect with previous slide and then establish connection with the next slide.</a:t>
            </a:r>
          </a:p>
        </p:txBody>
      </p:sp>
      <p:sp>
        <p:nvSpPr>
          <p:cNvPr id="3" name="Slide Number Placeholder 2">
            <a:extLst>
              <a:ext uri="{FF2B5EF4-FFF2-40B4-BE49-F238E27FC236}">
                <a16:creationId xmlns:a16="http://schemas.microsoft.com/office/drawing/2014/main" id="{7D8833AB-4B1C-4339-9A52-6C0AEF7555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dirty="0"/>
          </a:p>
        </p:txBody>
      </p:sp>
    </p:spTree>
    <p:extLst>
      <p:ext uri="{BB962C8B-B14F-4D97-AF65-F5344CB8AC3E}">
        <p14:creationId xmlns:p14="http://schemas.microsoft.com/office/powerpoint/2010/main" val="269414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D90B-9B08-4569-8167-D905343FD8C0}"/>
              </a:ext>
            </a:extLst>
          </p:cNvPr>
          <p:cNvSpPr>
            <a:spLocks noGrp="1"/>
          </p:cNvSpPr>
          <p:nvPr>
            <p:ph type="title"/>
          </p:nvPr>
        </p:nvSpPr>
        <p:spPr>
          <a:xfrm>
            <a:off x="311700" y="315925"/>
            <a:ext cx="8520600" cy="831300"/>
          </a:xfrm>
        </p:spPr>
        <p:txBody>
          <a:bodyPr/>
          <a:lstStyle/>
          <a:p>
            <a:r>
              <a:rPr lang="en-US" dirty="0"/>
              <a:t>Using existing tools – </a:t>
            </a:r>
            <a:r>
              <a:rPr lang="en-US" dirty="0" err="1"/>
              <a:t>txtlsim</a:t>
            </a:r>
            <a:r>
              <a:rPr lang="en-US" dirty="0"/>
              <a:t> (MATLAB), </a:t>
            </a:r>
            <a:r>
              <a:rPr lang="en-US" dirty="0" err="1"/>
              <a:t>bioscrape</a:t>
            </a:r>
            <a:endParaRPr lang="en-US" dirty="0"/>
          </a:p>
        </p:txBody>
      </p:sp>
      <p:sp>
        <p:nvSpPr>
          <p:cNvPr id="3" name="Text Placeholder 2">
            <a:extLst>
              <a:ext uri="{FF2B5EF4-FFF2-40B4-BE49-F238E27FC236}">
                <a16:creationId xmlns:a16="http://schemas.microsoft.com/office/drawing/2014/main" id="{903B26B4-4A97-4339-93FE-1A0ECA524BD0}"/>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pic>
        <p:nvPicPr>
          <p:cNvPr id="4" name="Google Shape;175;p22">
            <a:extLst>
              <a:ext uri="{FF2B5EF4-FFF2-40B4-BE49-F238E27FC236}">
                <a16:creationId xmlns:a16="http://schemas.microsoft.com/office/drawing/2014/main" id="{87C5C5B3-A0E4-4DF8-AAFC-92E7AC7BD36B}"/>
              </a:ext>
            </a:extLst>
          </p:cNvPr>
          <p:cNvPicPr preferRelativeResize="0"/>
          <p:nvPr/>
        </p:nvPicPr>
        <p:blipFill>
          <a:blip r:embed="rId3">
            <a:alphaModFix/>
          </a:blip>
          <a:stretch>
            <a:fillRect/>
          </a:stretch>
        </p:blipFill>
        <p:spPr>
          <a:xfrm>
            <a:off x="5202385" y="1584700"/>
            <a:ext cx="3142025" cy="3354000"/>
          </a:xfrm>
          <a:prstGeom prst="rect">
            <a:avLst/>
          </a:prstGeom>
          <a:noFill/>
          <a:ln>
            <a:noFill/>
          </a:ln>
        </p:spPr>
      </p:pic>
      <p:pic>
        <p:nvPicPr>
          <p:cNvPr id="5" name="Google Shape;176;p22">
            <a:extLst>
              <a:ext uri="{FF2B5EF4-FFF2-40B4-BE49-F238E27FC236}">
                <a16:creationId xmlns:a16="http://schemas.microsoft.com/office/drawing/2014/main" id="{9E3F8273-585C-48ED-97DB-33610D1A0826}"/>
              </a:ext>
            </a:extLst>
          </p:cNvPr>
          <p:cNvPicPr preferRelativeResize="0"/>
          <p:nvPr/>
        </p:nvPicPr>
        <p:blipFill>
          <a:blip r:embed="rId4">
            <a:alphaModFix/>
          </a:blip>
          <a:stretch>
            <a:fillRect/>
          </a:stretch>
        </p:blipFill>
        <p:spPr>
          <a:xfrm>
            <a:off x="311696" y="1737100"/>
            <a:ext cx="4382775" cy="1881200"/>
          </a:xfrm>
          <a:prstGeom prst="rect">
            <a:avLst/>
          </a:prstGeom>
          <a:noFill/>
          <a:ln>
            <a:noFill/>
          </a:ln>
        </p:spPr>
      </p:pic>
      <p:sp>
        <p:nvSpPr>
          <p:cNvPr id="6" name="Google Shape;173;p22">
            <a:extLst>
              <a:ext uri="{FF2B5EF4-FFF2-40B4-BE49-F238E27FC236}">
                <a16:creationId xmlns:a16="http://schemas.microsoft.com/office/drawing/2014/main" id="{7FE222D2-D327-484C-80DE-8FAB90F223CE}"/>
              </a:ext>
            </a:extLst>
          </p:cNvPr>
          <p:cNvSpPr txBox="1">
            <a:spLocks/>
          </p:cNvSpPr>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en-US" dirty="0" err="1"/>
              <a:t>txtlsim</a:t>
            </a:r>
            <a:r>
              <a:rPr lang="en-US" dirty="0"/>
              <a:t> - MATLAB </a:t>
            </a:r>
            <a:r>
              <a:rPr lang="en-US" dirty="0" err="1"/>
              <a:t>Simbiology</a:t>
            </a:r>
            <a:endParaRPr lang="en-US" dirty="0"/>
          </a:p>
          <a:p>
            <a:pPr marL="0" indent="0">
              <a:spcBef>
                <a:spcPts val="1600"/>
              </a:spcBef>
              <a:spcAft>
                <a:spcPts val="1600"/>
              </a:spcAft>
              <a:buFont typeface="Open Sans"/>
              <a:buNone/>
            </a:pPr>
            <a:endParaRPr lang="en-US" dirty="0"/>
          </a:p>
          <a:p>
            <a:pPr marL="0" indent="0">
              <a:spcBef>
                <a:spcPts val="1600"/>
              </a:spcBef>
              <a:spcAft>
                <a:spcPts val="1600"/>
              </a:spcAft>
              <a:buFont typeface="Open Sans"/>
              <a:buNone/>
            </a:pPr>
            <a:endParaRPr lang="en-US" dirty="0"/>
          </a:p>
          <a:p>
            <a:pPr marL="0" indent="0">
              <a:spcBef>
                <a:spcPts val="1600"/>
              </a:spcBef>
              <a:spcAft>
                <a:spcPts val="1600"/>
              </a:spcAft>
              <a:buFont typeface="Open Sans"/>
              <a:buNone/>
            </a:pPr>
            <a:endParaRPr lang="en-US" dirty="0"/>
          </a:p>
        </p:txBody>
      </p:sp>
      <p:sp>
        <p:nvSpPr>
          <p:cNvPr id="7" name="Google Shape;174;p22">
            <a:extLst>
              <a:ext uri="{FF2B5EF4-FFF2-40B4-BE49-F238E27FC236}">
                <a16:creationId xmlns:a16="http://schemas.microsoft.com/office/drawing/2014/main" id="{302199F1-EA07-4031-89F4-EA129A1084BF}"/>
              </a:ext>
            </a:extLst>
          </p:cNvPr>
          <p:cNvSpPr txBox="1">
            <a:spLocks/>
          </p:cNvSpPr>
          <p:nvPr/>
        </p:nvSpPr>
        <p:spPr>
          <a:xfrm>
            <a:off x="5193902" y="1225225"/>
            <a:ext cx="3999900" cy="335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err="1"/>
              <a:t>bioscrape</a:t>
            </a:r>
            <a:r>
              <a:rPr lang="en-US" dirty="0"/>
              <a:t> XML</a:t>
            </a:r>
          </a:p>
          <a:p>
            <a:pPr>
              <a:spcBef>
                <a:spcPts val="1600"/>
              </a:spcBef>
              <a:spcAft>
                <a:spcPts val="1600"/>
              </a:spcAft>
            </a:pPr>
            <a:endParaRPr lang="en-US" dirty="0"/>
          </a:p>
        </p:txBody>
      </p:sp>
      <p:sp>
        <p:nvSpPr>
          <p:cNvPr id="8" name="Slide Number Placeholder 7">
            <a:extLst>
              <a:ext uri="{FF2B5EF4-FFF2-40B4-BE49-F238E27FC236}">
                <a16:creationId xmlns:a16="http://schemas.microsoft.com/office/drawing/2014/main" id="{CE4276AB-0D7B-4D69-BB94-43A1038933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dirty="0"/>
          </a:p>
        </p:txBody>
      </p:sp>
    </p:spTree>
    <p:extLst>
      <p:ext uri="{BB962C8B-B14F-4D97-AF65-F5344CB8AC3E}">
        <p14:creationId xmlns:p14="http://schemas.microsoft.com/office/powerpoint/2010/main" val="32328602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246"/>
        <p:cNvGrpSpPr/>
        <p:nvPr/>
      </p:nvGrpSpPr>
      <p:grpSpPr>
        <a:xfrm>
          <a:off x="0" y="0"/>
          <a:ext cx="0" cy="0"/>
          <a:chOff x="0" y="0"/>
          <a:chExt cx="0" cy="0"/>
        </a:xfrm>
      </p:grpSpPr>
      <p:sp>
        <p:nvSpPr>
          <p:cNvPr id="247" name="Google Shape;247;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Renaming model components</a:t>
            </a:r>
            <a:endParaRPr/>
          </a:p>
          <a:p>
            <a:pPr marL="914400" lvl="1" indent="-317500" algn="l" rtl="0">
              <a:spcBef>
                <a:spcPts val="0"/>
              </a:spcBef>
              <a:spcAft>
                <a:spcPts val="0"/>
              </a:spcAft>
              <a:buSzPts val="1400"/>
              <a:buChar char="○"/>
            </a:pPr>
            <a:r>
              <a:rPr lang="en"/>
              <a:t>Using renameSName function</a:t>
            </a:r>
            <a:endParaRPr/>
          </a:p>
          <a:p>
            <a:pPr marL="914400" lvl="1" indent="-317500" algn="l" rtl="0">
              <a:spcBef>
                <a:spcPts val="0"/>
              </a:spcBef>
              <a:spcAft>
                <a:spcPts val="0"/>
              </a:spcAft>
              <a:buSzPts val="1400"/>
              <a:buChar char="○"/>
            </a:pPr>
            <a:r>
              <a:rPr lang="en"/>
              <a:t>Using renameSId function (provided by libSBML)</a:t>
            </a:r>
            <a:endParaRPr/>
          </a:p>
          <a:p>
            <a:pPr marL="457200" lvl="0" indent="-342900" algn="l" rtl="0">
              <a:spcBef>
                <a:spcPts val="0"/>
              </a:spcBef>
              <a:spcAft>
                <a:spcPts val="0"/>
              </a:spcAft>
              <a:buSzPts val="1800"/>
              <a:buChar char="●"/>
            </a:pPr>
            <a:r>
              <a:rPr lang="en"/>
              <a:t>Convert SBML models to latest level and version</a:t>
            </a:r>
            <a:endParaRPr/>
          </a:p>
          <a:p>
            <a:pPr marL="457200" lvl="0" indent="-342900" algn="l" rtl="0">
              <a:spcBef>
                <a:spcPts val="0"/>
              </a:spcBef>
              <a:spcAft>
                <a:spcPts val="0"/>
              </a:spcAft>
              <a:buSzPts val="1800"/>
              <a:buChar char="●"/>
            </a:pPr>
            <a:r>
              <a:rPr lang="en"/>
              <a:t>Changing species amounts, parameter values, etc.</a:t>
            </a:r>
            <a:endParaRPr/>
          </a:p>
          <a:p>
            <a:pPr marL="457200" lvl="0" indent="-342900" algn="l" rtl="0">
              <a:spcBef>
                <a:spcPts val="0"/>
              </a:spcBef>
              <a:spcAft>
                <a:spcPts val="0"/>
              </a:spcAft>
              <a:buSzPts val="1800"/>
              <a:buChar char="●"/>
            </a:pPr>
            <a:r>
              <a:rPr lang="en"/>
              <a:t>Simulation options</a:t>
            </a:r>
            <a:endParaRPr/>
          </a:p>
          <a:p>
            <a:pPr marL="914400" lvl="1" indent="-317500" algn="l" rtl="0">
              <a:spcBef>
                <a:spcPts val="0"/>
              </a:spcBef>
              <a:spcAft>
                <a:spcPts val="0"/>
              </a:spcAft>
              <a:buSzPts val="1400"/>
              <a:buChar char="○"/>
            </a:pPr>
            <a:r>
              <a:rPr lang="en"/>
              <a:t>Simulate subsystems with bioscrape</a:t>
            </a:r>
            <a:endParaRPr/>
          </a:p>
          <a:p>
            <a:pPr marL="914400" lvl="1" indent="-317500" algn="l" rtl="0">
              <a:spcBef>
                <a:spcPts val="0"/>
              </a:spcBef>
              <a:spcAft>
                <a:spcPts val="0"/>
              </a:spcAft>
              <a:buSzPts val="1400"/>
              <a:buChar char="○"/>
            </a:pPr>
            <a:r>
              <a:rPr lang="en"/>
              <a:t>Simulate subsystems with COPASI</a:t>
            </a:r>
            <a:endParaRPr/>
          </a:p>
          <a:p>
            <a:pPr marL="914400" lvl="1" indent="-317500" algn="l" rtl="0">
              <a:spcBef>
                <a:spcPts val="0"/>
              </a:spcBef>
              <a:spcAft>
                <a:spcPts val="0"/>
              </a:spcAft>
              <a:buSzPts val="1400"/>
              <a:buChar char="○"/>
            </a:pPr>
            <a:r>
              <a:rPr lang="en"/>
              <a:t>Other simulators</a:t>
            </a:r>
            <a:endParaRPr/>
          </a:p>
          <a:p>
            <a:pPr marL="457200" lvl="0" indent="-342900" algn="l" rtl="0">
              <a:spcBef>
                <a:spcPts val="0"/>
              </a:spcBef>
              <a:spcAft>
                <a:spcPts val="0"/>
              </a:spcAft>
              <a:buSzPts val="1800"/>
              <a:buChar char="●"/>
            </a:pPr>
            <a:r>
              <a:rPr lang="en"/>
              <a:t>Simulating variable input initial amounts to species</a:t>
            </a:r>
            <a:endParaRPr/>
          </a:p>
        </p:txBody>
      </p:sp>
      <p:sp>
        <p:nvSpPr>
          <p:cNvPr id="248" name="Google Shape;248;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Edit SBML Models</a:t>
            </a:r>
            <a:endParaRPr/>
          </a:p>
        </p:txBody>
      </p:sp>
      <p:sp>
        <p:nvSpPr>
          <p:cNvPr id="2" name="Slide Number Placeholder 1">
            <a:extLst>
              <a:ext uri="{FF2B5EF4-FFF2-40B4-BE49-F238E27FC236}">
                <a16:creationId xmlns:a16="http://schemas.microsoft.com/office/drawing/2014/main" id="{CA7756C2-AF0F-4B4F-819B-662FF414A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dirty="0"/>
          </a:p>
        </p:txBody>
      </p:sp>
    </p:spTree>
    <p:extLst>
      <p:ext uri="{BB962C8B-B14F-4D97-AF65-F5344CB8AC3E}">
        <p14:creationId xmlns:p14="http://schemas.microsoft.com/office/powerpoint/2010/main" val="247477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animEffect transition="in" filter="fade">
                                      <p:cBhvr>
                                        <p:cTn id="7" dur="1000"/>
                                        <p:tgtEl>
                                          <p:spTgt spid="2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7">
                                            <p:txEl>
                                              <p:pRg st="1" end="1"/>
                                            </p:txEl>
                                          </p:spTgt>
                                        </p:tgtEl>
                                        <p:attrNameLst>
                                          <p:attrName>style.visibility</p:attrName>
                                        </p:attrNameLst>
                                      </p:cBhvr>
                                      <p:to>
                                        <p:strVal val="visible"/>
                                      </p:to>
                                    </p:set>
                                    <p:animEffect transition="in" filter="fade">
                                      <p:cBhvr>
                                        <p:cTn id="12" dur="1000"/>
                                        <p:tgtEl>
                                          <p:spTgt spid="2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7">
                                            <p:txEl>
                                              <p:pRg st="2" end="2"/>
                                            </p:txEl>
                                          </p:spTgt>
                                        </p:tgtEl>
                                        <p:attrNameLst>
                                          <p:attrName>style.visibility</p:attrName>
                                        </p:attrNameLst>
                                      </p:cBhvr>
                                      <p:to>
                                        <p:strVal val="visible"/>
                                      </p:to>
                                    </p:set>
                                    <p:animEffect transition="in" filter="fade">
                                      <p:cBhvr>
                                        <p:cTn id="17" dur="1000"/>
                                        <p:tgtEl>
                                          <p:spTgt spid="2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xEl>
                                              <p:pRg st="3" end="3"/>
                                            </p:txEl>
                                          </p:spTgt>
                                        </p:tgtEl>
                                        <p:attrNameLst>
                                          <p:attrName>style.visibility</p:attrName>
                                        </p:attrNameLst>
                                      </p:cBhvr>
                                      <p:to>
                                        <p:strVal val="visible"/>
                                      </p:to>
                                    </p:set>
                                    <p:animEffect transition="in" filter="fade">
                                      <p:cBhvr>
                                        <p:cTn id="22" dur="1000"/>
                                        <p:tgtEl>
                                          <p:spTgt spid="2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xEl>
                                              <p:pRg st="4" end="4"/>
                                            </p:txEl>
                                          </p:spTgt>
                                        </p:tgtEl>
                                        <p:attrNameLst>
                                          <p:attrName>style.visibility</p:attrName>
                                        </p:attrNameLst>
                                      </p:cBhvr>
                                      <p:to>
                                        <p:strVal val="visible"/>
                                      </p:to>
                                    </p:set>
                                    <p:animEffect transition="in" filter="fade">
                                      <p:cBhvr>
                                        <p:cTn id="27" dur="1000"/>
                                        <p:tgtEl>
                                          <p:spTgt spid="2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5" end="5"/>
                                            </p:txEl>
                                          </p:spTgt>
                                        </p:tgtEl>
                                        <p:attrNameLst>
                                          <p:attrName>style.visibility</p:attrName>
                                        </p:attrNameLst>
                                      </p:cBhvr>
                                      <p:to>
                                        <p:strVal val="visible"/>
                                      </p:to>
                                    </p:set>
                                    <p:animEffect transition="in" filter="fade">
                                      <p:cBhvr>
                                        <p:cTn id="32" dur="1000"/>
                                        <p:tgtEl>
                                          <p:spTgt spid="2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7">
                                            <p:txEl>
                                              <p:pRg st="6" end="6"/>
                                            </p:txEl>
                                          </p:spTgt>
                                        </p:tgtEl>
                                        <p:attrNameLst>
                                          <p:attrName>style.visibility</p:attrName>
                                        </p:attrNameLst>
                                      </p:cBhvr>
                                      <p:to>
                                        <p:strVal val="visible"/>
                                      </p:to>
                                    </p:set>
                                    <p:animEffect transition="in" filter="fade">
                                      <p:cBhvr>
                                        <p:cTn id="37" dur="1000"/>
                                        <p:tgtEl>
                                          <p:spTgt spid="2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7">
                                            <p:txEl>
                                              <p:pRg st="7" end="7"/>
                                            </p:txEl>
                                          </p:spTgt>
                                        </p:tgtEl>
                                        <p:attrNameLst>
                                          <p:attrName>style.visibility</p:attrName>
                                        </p:attrNameLst>
                                      </p:cBhvr>
                                      <p:to>
                                        <p:strVal val="visible"/>
                                      </p:to>
                                    </p:set>
                                    <p:animEffect transition="in" filter="fade">
                                      <p:cBhvr>
                                        <p:cTn id="42" dur="1000"/>
                                        <p:tgtEl>
                                          <p:spTgt spid="2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7">
                                            <p:txEl>
                                              <p:pRg st="8" end="8"/>
                                            </p:txEl>
                                          </p:spTgt>
                                        </p:tgtEl>
                                        <p:attrNameLst>
                                          <p:attrName>style.visibility</p:attrName>
                                        </p:attrNameLst>
                                      </p:cBhvr>
                                      <p:to>
                                        <p:strVal val="visible"/>
                                      </p:to>
                                    </p:set>
                                    <p:animEffect transition="in" filter="fade">
                                      <p:cBhvr>
                                        <p:cTn id="47" dur="1000"/>
                                        <p:tgtEl>
                                          <p:spTgt spid="2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7">
                                            <p:txEl>
                                              <p:pRg st="9" end="9"/>
                                            </p:txEl>
                                          </p:spTgt>
                                        </p:tgtEl>
                                        <p:attrNameLst>
                                          <p:attrName>style.visibility</p:attrName>
                                        </p:attrNameLst>
                                      </p:cBhvr>
                                      <p:to>
                                        <p:strVal val="visible"/>
                                      </p:to>
                                    </p:set>
                                    <p:animEffect transition="in" filter="fade">
                                      <p:cBhvr>
                                        <p:cTn id="52" dur="1000"/>
                                        <p:tgtEl>
                                          <p:spTgt spid="2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471"/>
        <p:cNvGrpSpPr/>
        <p:nvPr/>
      </p:nvGrpSpPr>
      <p:grpSpPr>
        <a:xfrm>
          <a:off x="0" y="0"/>
          <a:ext cx="0" cy="0"/>
          <a:chOff x="0" y="0"/>
          <a:chExt cx="0" cy="0"/>
        </a:xfrm>
      </p:grpSpPr>
      <p:sp>
        <p:nvSpPr>
          <p:cNvPr id="472" name="Google Shape;472;p43"/>
          <p:cNvSpPr txBox="1">
            <a:spLocks noGrp="1"/>
          </p:cNvSpPr>
          <p:nvPr>
            <p:ph type="title"/>
          </p:nvPr>
        </p:nvSpPr>
        <p:spPr>
          <a:xfrm>
            <a:off x="210300" y="2135700"/>
            <a:ext cx="4045200" cy="87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Analysis with Models</a:t>
            </a:r>
            <a:endParaRPr/>
          </a:p>
        </p:txBody>
      </p:sp>
      <p:sp>
        <p:nvSpPr>
          <p:cNvPr id="473" name="Google Shape;473;p4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dirty="0"/>
              <a:t>Steady-state reactions</a:t>
            </a:r>
            <a:endParaRPr dirty="0"/>
          </a:p>
          <a:p>
            <a:pPr marL="457200" lvl="0" indent="-342900" algn="l" rtl="0">
              <a:spcBef>
                <a:spcPts val="0"/>
              </a:spcBef>
              <a:spcAft>
                <a:spcPts val="0"/>
              </a:spcAft>
              <a:buSzPts val="1800"/>
              <a:buChar char="●"/>
            </a:pPr>
            <a:r>
              <a:rPr lang="en" dirty="0"/>
              <a:t>Model reduction</a:t>
            </a:r>
            <a:endParaRPr dirty="0"/>
          </a:p>
          <a:p>
            <a:pPr marL="457200" lvl="0" indent="-342900" algn="l" rtl="0">
              <a:spcBef>
                <a:spcPts val="0"/>
              </a:spcBef>
              <a:spcAft>
                <a:spcPts val="0"/>
              </a:spcAft>
              <a:buSzPts val="1800"/>
              <a:buChar char="●"/>
            </a:pPr>
            <a:r>
              <a:rPr lang="en" dirty="0"/>
              <a:t>Sensitivity analysis</a:t>
            </a:r>
            <a:endParaRPr dirty="0"/>
          </a:p>
          <a:p>
            <a:pPr marL="457200" lvl="0" indent="-342900" algn="l" rtl="0">
              <a:spcBef>
                <a:spcPts val="0"/>
              </a:spcBef>
              <a:spcAft>
                <a:spcPts val="0"/>
              </a:spcAft>
              <a:buSzPts val="1800"/>
              <a:buChar char="●"/>
            </a:pPr>
            <a:r>
              <a:rPr lang="en" dirty="0"/>
              <a:t>System identification</a:t>
            </a:r>
          </a:p>
          <a:p>
            <a:pPr marL="457200" lvl="0" indent="-342900" algn="l" rtl="0">
              <a:spcBef>
                <a:spcPts val="0"/>
              </a:spcBef>
              <a:spcAft>
                <a:spcPts val="0"/>
              </a:spcAft>
              <a:buSzPts val="1800"/>
              <a:buChar char="●"/>
            </a:pPr>
            <a:endParaRPr dirty="0"/>
          </a:p>
        </p:txBody>
      </p:sp>
      <p:sp>
        <p:nvSpPr>
          <p:cNvPr id="2" name="Slide Number Placeholder 1">
            <a:extLst>
              <a:ext uri="{FF2B5EF4-FFF2-40B4-BE49-F238E27FC236}">
                <a16:creationId xmlns:a16="http://schemas.microsoft.com/office/drawing/2014/main" id="{4673FEE6-61BE-4A3C-928A-077D5F4724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4703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3">
                                            <p:txEl>
                                              <p:pRg st="0" end="0"/>
                                            </p:txEl>
                                          </p:spTgt>
                                        </p:tgtEl>
                                        <p:attrNameLst>
                                          <p:attrName>style.visibility</p:attrName>
                                        </p:attrNameLst>
                                      </p:cBhvr>
                                      <p:to>
                                        <p:strVal val="visible"/>
                                      </p:to>
                                    </p:set>
                                    <p:animEffect transition="in" filter="fade">
                                      <p:cBhvr>
                                        <p:cTn id="7" dur="1000"/>
                                        <p:tgtEl>
                                          <p:spTgt spid="4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3">
                                            <p:txEl>
                                              <p:pRg st="1" end="1"/>
                                            </p:txEl>
                                          </p:spTgt>
                                        </p:tgtEl>
                                        <p:attrNameLst>
                                          <p:attrName>style.visibility</p:attrName>
                                        </p:attrNameLst>
                                      </p:cBhvr>
                                      <p:to>
                                        <p:strVal val="visible"/>
                                      </p:to>
                                    </p:set>
                                    <p:animEffect transition="in" filter="fade">
                                      <p:cBhvr>
                                        <p:cTn id="12" dur="1000"/>
                                        <p:tgtEl>
                                          <p:spTgt spid="4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3">
                                            <p:txEl>
                                              <p:pRg st="2" end="2"/>
                                            </p:txEl>
                                          </p:spTgt>
                                        </p:tgtEl>
                                        <p:attrNameLst>
                                          <p:attrName>style.visibility</p:attrName>
                                        </p:attrNameLst>
                                      </p:cBhvr>
                                      <p:to>
                                        <p:strVal val="visible"/>
                                      </p:to>
                                    </p:set>
                                    <p:animEffect transition="in" filter="fade">
                                      <p:cBhvr>
                                        <p:cTn id="17" dur="1000"/>
                                        <p:tgtEl>
                                          <p:spTgt spid="4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3">
                                            <p:txEl>
                                              <p:pRg st="3" end="3"/>
                                            </p:txEl>
                                          </p:spTgt>
                                        </p:tgtEl>
                                        <p:attrNameLst>
                                          <p:attrName>style.visibility</p:attrName>
                                        </p:attrNameLst>
                                      </p:cBhvr>
                                      <p:to>
                                        <p:strVal val="visible"/>
                                      </p:to>
                                    </p:set>
                                    <p:animEffect transition="in" filter="fade">
                                      <p:cBhvr>
                                        <p:cTn id="22" dur="1000"/>
                                        <p:tgtEl>
                                          <p:spTgt spid="4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318033-2273-4140-A0A5-C2E49A13BC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dirty="0"/>
          </a:p>
        </p:txBody>
      </p:sp>
      <p:pic>
        <p:nvPicPr>
          <p:cNvPr id="5" name="Picture 4">
            <a:extLst>
              <a:ext uri="{FF2B5EF4-FFF2-40B4-BE49-F238E27FC236}">
                <a16:creationId xmlns:a16="http://schemas.microsoft.com/office/drawing/2014/main" id="{C99CA808-0071-4B60-BBDE-32936C1A01D3}"/>
              </a:ext>
            </a:extLst>
          </p:cNvPr>
          <p:cNvPicPr>
            <a:picLocks noChangeAspect="1"/>
          </p:cNvPicPr>
          <p:nvPr/>
        </p:nvPicPr>
        <p:blipFill>
          <a:blip r:embed="rId2"/>
          <a:stretch>
            <a:fillRect/>
          </a:stretch>
        </p:blipFill>
        <p:spPr>
          <a:xfrm>
            <a:off x="5351260" y="1938768"/>
            <a:ext cx="3255335" cy="632982"/>
          </a:xfrm>
          <a:prstGeom prst="rect">
            <a:avLst/>
          </a:prstGeom>
        </p:spPr>
      </p:pic>
      <p:grpSp>
        <p:nvGrpSpPr>
          <p:cNvPr id="6" name="Group 5">
            <a:extLst>
              <a:ext uri="{FF2B5EF4-FFF2-40B4-BE49-F238E27FC236}">
                <a16:creationId xmlns:a16="http://schemas.microsoft.com/office/drawing/2014/main" id="{E96BFBE5-76C5-4976-B2D1-1606ECC32E41}"/>
              </a:ext>
            </a:extLst>
          </p:cNvPr>
          <p:cNvGrpSpPr/>
          <p:nvPr/>
        </p:nvGrpSpPr>
        <p:grpSpPr>
          <a:xfrm>
            <a:off x="627380" y="625622"/>
            <a:ext cx="3165362" cy="1946128"/>
            <a:chOff x="286675" y="1387250"/>
            <a:chExt cx="8776200" cy="3578525"/>
          </a:xfrm>
        </p:grpSpPr>
        <p:sp>
          <p:nvSpPr>
            <p:cNvPr id="7" name="Google Shape;353;p37">
              <a:extLst>
                <a:ext uri="{FF2B5EF4-FFF2-40B4-BE49-F238E27FC236}">
                  <a16:creationId xmlns:a16="http://schemas.microsoft.com/office/drawing/2014/main" id="{0F0B133E-EBE7-4A7A-B4E7-D8B8F5AE1145}"/>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4;p37">
              <a:extLst>
                <a:ext uri="{FF2B5EF4-FFF2-40B4-BE49-F238E27FC236}">
                  <a16:creationId xmlns:a16="http://schemas.microsoft.com/office/drawing/2014/main" id="{1019A3D3-A23E-42EC-90F1-3E2440210A30}"/>
                </a:ext>
              </a:extLst>
            </p:cNvPr>
            <p:cNvSpPr/>
            <p:nvPr/>
          </p:nvSpPr>
          <p:spPr>
            <a:xfrm>
              <a:off x="2439375" y="2761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5;p37">
              <a:extLst>
                <a:ext uri="{FF2B5EF4-FFF2-40B4-BE49-F238E27FC236}">
                  <a16:creationId xmlns:a16="http://schemas.microsoft.com/office/drawing/2014/main" id="{7EA83A0E-A5B8-4224-A4B3-854E10BE26D7}"/>
                </a:ext>
              </a:extLst>
            </p:cNvPr>
            <p:cNvSpPr/>
            <p:nvPr/>
          </p:nvSpPr>
          <p:spPr>
            <a:xfrm>
              <a:off x="2615350" y="3264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3</a:t>
              </a:r>
              <a:endParaRPr dirty="0"/>
            </a:p>
          </p:txBody>
        </p:sp>
        <p:sp>
          <p:nvSpPr>
            <p:cNvPr id="10" name="Google Shape;356;p37">
              <a:extLst>
                <a:ext uri="{FF2B5EF4-FFF2-40B4-BE49-F238E27FC236}">
                  <a16:creationId xmlns:a16="http://schemas.microsoft.com/office/drawing/2014/main" id="{ED8D0391-6B7E-4AE0-9F8C-508B906CB432}"/>
                </a:ext>
              </a:extLst>
            </p:cNvPr>
            <p:cNvSpPr/>
            <p:nvPr/>
          </p:nvSpPr>
          <p:spPr>
            <a:xfrm>
              <a:off x="551275" y="2761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57;p37">
              <a:extLst>
                <a:ext uri="{FF2B5EF4-FFF2-40B4-BE49-F238E27FC236}">
                  <a16:creationId xmlns:a16="http://schemas.microsoft.com/office/drawing/2014/main" id="{BE778E1A-47B2-4457-80A1-A724E875D9F5}"/>
                </a:ext>
              </a:extLst>
            </p:cNvPr>
            <p:cNvSpPr/>
            <p:nvPr/>
          </p:nvSpPr>
          <p:spPr>
            <a:xfrm>
              <a:off x="702625" y="3237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12" name="Google Shape;358;p37">
              <a:extLst>
                <a:ext uri="{FF2B5EF4-FFF2-40B4-BE49-F238E27FC236}">
                  <a16:creationId xmlns:a16="http://schemas.microsoft.com/office/drawing/2014/main" id="{FBE6E7CB-2A3F-4983-B975-0C550FA313B1}"/>
                </a:ext>
              </a:extLst>
            </p:cNvPr>
            <p:cNvSpPr/>
            <p:nvPr/>
          </p:nvSpPr>
          <p:spPr>
            <a:xfrm>
              <a:off x="3951575" y="1387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9;p37">
              <a:extLst>
                <a:ext uri="{FF2B5EF4-FFF2-40B4-BE49-F238E27FC236}">
                  <a16:creationId xmlns:a16="http://schemas.microsoft.com/office/drawing/2014/main" id="{6F35FF8B-60DC-45BE-B569-9EA61999CF31}"/>
                </a:ext>
              </a:extLst>
            </p:cNvPr>
            <p:cNvSpPr/>
            <p:nvPr/>
          </p:nvSpPr>
          <p:spPr>
            <a:xfrm>
              <a:off x="4127550" y="1890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1</a:t>
              </a:r>
              <a:endParaRPr dirty="0"/>
            </a:p>
          </p:txBody>
        </p:sp>
        <p:sp>
          <p:nvSpPr>
            <p:cNvPr id="14" name="Google Shape;360;p37">
              <a:extLst>
                <a:ext uri="{FF2B5EF4-FFF2-40B4-BE49-F238E27FC236}">
                  <a16:creationId xmlns:a16="http://schemas.microsoft.com/office/drawing/2014/main" id="{C27026FF-5A7B-46FA-A702-57D870186233}"/>
                </a:ext>
              </a:extLst>
            </p:cNvPr>
            <p:cNvSpPr txBox="1"/>
            <p:nvPr/>
          </p:nvSpPr>
          <p:spPr>
            <a:xfrm>
              <a:off x="1893225" y="2472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 name="Google Shape;361;p37">
              <a:extLst>
                <a:ext uri="{FF2B5EF4-FFF2-40B4-BE49-F238E27FC236}">
                  <a16:creationId xmlns:a16="http://schemas.microsoft.com/office/drawing/2014/main" id="{6839D93B-F51F-468F-BE04-55A1608050F7}"/>
                </a:ext>
              </a:extLst>
            </p:cNvPr>
            <p:cNvSpPr txBox="1"/>
            <p:nvPr/>
          </p:nvSpPr>
          <p:spPr>
            <a:xfrm>
              <a:off x="5267100" y="1502750"/>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 name="Google Shape;362;p37">
              <a:extLst>
                <a:ext uri="{FF2B5EF4-FFF2-40B4-BE49-F238E27FC236}">
                  <a16:creationId xmlns:a16="http://schemas.microsoft.com/office/drawing/2014/main" id="{F36D88C0-60A1-4C88-AEE2-0D3EDDF108A4}"/>
                </a:ext>
              </a:extLst>
            </p:cNvPr>
            <p:cNvSpPr/>
            <p:nvPr/>
          </p:nvSpPr>
          <p:spPr>
            <a:xfrm>
              <a:off x="50110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3;p37">
              <a:extLst>
                <a:ext uri="{FF2B5EF4-FFF2-40B4-BE49-F238E27FC236}">
                  <a16:creationId xmlns:a16="http://schemas.microsoft.com/office/drawing/2014/main" id="{1DBD7953-D638-43A3-8B2A-235777FC1CE7}"/>
                </a:ext>
              </a:extLst>
            </p:cNvPr>
            <p:cNvSpPr/>
            <p:nvPr/>
          </p:nvSpPr>
          <p:spPr>
            <a:xfrm>
              <a:off x="7163775" y="2761250"/>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4;p37">
              <a:extLst>
                <a:ext uri="{FF2B5EF4-FFF2-40B4-BE49-F238E27FC236}">
                  <a16:creationId xmlns:a16="http://schemas.microsoft.com/office/drawing/2014/main" id="{98238C93-0400-494C-9E38-BFF352A47F11}"/>
                </a:ext>
              </a:extLst>
            </p:cNvPr>
            <p:cNvSpPr/>
            <p:nvPr/>
          </p:nvSpPr>
          <p:spPr>
            <a:xfrm>
              <a:off x="7339750" y="3264625"/>
              <a:ext cx="1122300"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5</a:t>
              </a:r>
              <a:endParaRPr dirty="0"/>
            </a:p>
          </p:txBody>
        </p:sp>
        <p:sp>
          <p:nvSpPr>
            <p:cNvPr id="19" name="Google Shape;365;p37">
              <a:extLst>
                <a:ext uri="{FF2B5EF4-FFF2-40B4-BE49-F238E27FC236}">
                  <a16:creationId xmlns:a16="http://schemas.microsoft.com/office/drawing/2014/main" id="{F8FDA6ED-4FC8-4836-9B36-0B3E0DE12B2E}"/>
                </a:ext>
              </a:extLst>
            </p:cNvPr>
            <p:cNvSpPr/>
            <p:nvPr/>
          </p:nvSpPr>
          <p:spPr>
            <a:xfrm>
              <a:off x="5275675" y="2761175"/>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6;p37">
              <a:extLst>
                <a:ext uri="{FF2B5EF4-FFF2-40B4-BE49-F238E27FC236}">
                  <a16:creationId xmlns:a16="http://schemas.microsoft.com/office/drawing/2014/main" id="{BCE1DB59-1042-4D75-8A1F-FA31B0D5E43C}"/>
                </a:ext>
              </a:extLst>
            </p:cNvPr>
            <p:cNvSpPr/>
            <p:nvPr/>
          </p:nvSpPr>
          <p:spPr>
            <a:xfrm>
              <a:off x="5427025" y="3237350"/>
              <a:ext cx="1083300" cy="421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4</a:t>
              </a:r>
              <a:endParaRPr dirty="0"/>
            </a:p>
          </p:txBody>
        </p:sp>
        <p:sp>
          <p:nvSpPr>
            <p:cNvPr id="21" name="Google Shape;367;p37">
              <a:extLst>
                <a:ext uri="{FF2B5EF4-FFF2-40B4-BE49-F238E27FC236}">
                  <a16:creationId xmlns:a16="http://schemas.microsoft.com/office/drawing/2014/main" id="{2D957EEA-7B70-4022-8395-7841F0AEC685}"/>
                </a:ext>
              </a:extLst>
            </p:cNvPr>
            <p:cNvSpPr txBox="1"/>
            <p:nvPr/>
          </p:nvSpPr>
          <p:spPr>
            <a:xfrm>
              <a:off x="6617625" y="2472625"/>
              <a:ext cx="8880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 name="Google Shape;368;p37">
              <a:extLst>
                <a:ext uri="{FF2B5EF4-FFF2-40B4-BE49-F238E27FC236}">
                  <a16:creationId xmlns:a16="http://schemas.microsoft.com/office/drawing/2014/main" id="{C7BC7595-6D9E-4BEB-A43C-88A16B9885B0}"/>
                </a:ext>
              </a:extLst>
            </p:cNvPr>
            <p:cNvSpPr txBox="1"/>
            <p:nvPr/>
          </p:nvSpPr>
          <p:spPr>
            <a:xfrm>
              <a:off x="1800175" y="2164525"/>
              <a:ext cx="10248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 name="Google Shape;369;p37">
              <a:extLst>
                <a:ext uri="{FF2B5EF4-FFF2-40B4-BE49-F238E27FC236}">
                  <a16:creationId xmlns:a16="http://schemas.microsoft.com/office/drawing/2014/main" id="{3E5720D2-9459-404F-A06E-C362286C6751}"/>
                </a:ext>
              </a:extLst>
            </p:cNvPr>
            <p:cNvSpPr txBox="1"/>
            <p:nvPr/>
          </p:nvSpPr>
          <p:spPr>
            <a:xfrm>
              <a:off x="6552425" y="2164525"/>
              <a:ext cx="10248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 name="Google Shape;370;p37">
              <a:extLst>
                <a:ext uri="{FF2B5EF4-FFF2-40B4-BE49-F238E27FC236}">
                  <a16:creationId xmlns:a16="http://schemas.microsoft.com/office/drawing/2014/main" id="{AF492CB3-5056-4CB1-A1AA-C6560680A443}"/>
                </a:ext>
              </a:extLst>
            </p:cNvPr>
            <p:cNvSpPr txBox="1"/>
            <p:nvPr/>
          </p:nvSpPr>
          <p:spPr>
            <a:xfrm>
              <a:off x="551275" y="17856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 name="Google Shape;371;p37">
              <a:extLst>
                <a:ext uri="{FF2B5EF4-FFF2-40B4-BE49-F238E27FC236}">
                  <a16:creationId xmlns:a16="http://schemas.microsoft.com/office/drawing/2014/main" id="{4D4090D8-AE3B-418A-87E2-57A744A64D07}"/>
                </a:ext>
              </a:extLst>
            </p:cNvPr>
            <p:cNvSpPr txBox="1"/>
            <p:nvPr/>
          </p:nvSpPr>
          <p:spPr>
            <a:xfrm>
              <a:off x="7409275" y="1709425"/>
              <a:ext cx="1439400" cy="34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grpSp>
        <p:nvGrpSpPr>
          <p:cNvPr id="28" name="Group 27">
            <a:extLst>
              <a:ext uri="{FF2B5EF4-FFF2-40B4-BE49-F238E27FC236}">
                <a16:creationId xmlns:a16="http://schemas.microsoft.com/office/drawing/2014/main" id="{3170661B-877C-4BFD-93B9-84F14A8F1D15}"/>
              </a:ext>
            </a:extLst>
          </p:cNvPr>
          <p:cNvGrpSpPr/>
          <p:nvPr/>
        </p:nvGrpSpPr>
        <p:grpSpPr>
          <a:xfrm>
            <a:off x="1445730" y="3327796"/>
            <a:ext cx="1564900" cy="1445067"/>
            <a:chOff x="5625497" y="2791125"/>
            <a:chExt cx="2068800" cy="1971300"/>
          </a:xfrm>
        </p:grpSpPr>
        <p:sp>
          <p:nvSpPr>
            <p:cNvPr id="26" name="Google Shape;241;p28">
              <a:extLst>
                <a:ext uri="{FF2B5EF4-FFF2-40B4-BE49-F238E27FC236}">
                  <a16:creationId xmlns:a16="http://schemas.microsoft.com/office/drawing/2014/main" id="{28B1A7D7-538D-4135-AD18-CFBFCFB31ED9}"/>
                </a:ext>
              </a:extLst>
            </p:cNvPr>
            <p:cNvSpPr/>
            <p:nvPr/>
          </p:nvSpPr>
          <p:spPr>
            <a:xfrm>
              <a:off x="5625497" y="2791125"/>
              <a:ext cx="2068800" cy="1971300"/>
            </a:xfrm>
            <a:prstGeom prst="ellipse">
              <a:avLst/>
            </a:prstGeom>
            <a:gradFill>
              <a:gsLst>
                <a:gs pos="0">
                  <a:srgbClr val="86CEAB"/>
                </a:gs>
                <a:gs pos="100000">
                  <a:srgbClr val="448E6A"/>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p28">
              <a:extLst>
                <a:ext uri="{FF2B5EF4-FFF2-40B4-BE49-F238E27FC236}">
                  <a16:creationId xmlns:a16="http://schemas.microsoft.com/office/drawing/2014/main" id="{1DA3EC89-FCF0-4427-9D4E-43E50F04E4CD}"/>
                </a:ext>
              </a:extLst>
            </p:cNvPr>
            <p:cNvSpPr/>
            <p:nvPr/>
          </p:nvSpPr>
          <p:spPr>
            <a:xfrm>
              <a:off x="5962097" y="3474225"/>
              <a:ext cx="1395600" cy="6051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Combined Model</a:t>
              </a:r>
              <a:endParaRPr dirty="0"/>
            </a:p>
          </p:txBody>
        </p:sp>
      </p:grpSp>
      <p:sp>
        <p:nvSpPr>
          <p:cNvPr id="29" name="Plus Sign 28">
            <a:extLst>
              <a:ext uri="{FF2B5EF4-FFF2-40B4-BE49-F238E27FC236}">
                <a16:creationId xmlns:a16="http://schemas.microsoft.com/office/drawing/2014/main" id="{D3D81156-4985-4732-89FE-5D48A614D748}"/>
              </a:ext>
            </a:extLst>
          </p:cNvPr>
          <p:cNvSpPr/>
          <p:nvPr/>
        </p:nvSpPr>
        <p:spPr>
          <a:xfrm>
            <a:off x="4224670" y="1938768"/>
            <a:ext cx="737190" cy="82569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Sign 29">
            <a:extLst>
              <a:ext uri="{FF2B5EF4-FFF2-40B4-BE49-F238E27FC236}">
                <a16:creationId xmlns:a16="http://schemas.microsoft.com/office/drawing/2014/main" id="{4AF667E2-4387-403B-BDE0-DFA3A512EAE7}"/>
              </a:ext>
            </a:extLst>
          </p:cNvPr>
          <p:cNvSpPr/>
          <p:nvPr/>
        </p:nvSpPr>
        <p:spPr>
          <a:xfrm>
            <a:off x="2161953" y="1646605"/>
            <a:ext cx="134300" cy="16449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lus Sign 30">
            <a:extLst>
              <a:ext uri="{FF2B5EF4-FFF2-40B4-BE49-F238E27FC236}">
                <a16:creationId xmlns:a16="http://schemas.microsoft.com/office/drawing/2014/main" id="{7C4F2FE8-F940-4F98-AE1D-6A3EABFB78AE}"/>
              </a:ext>
            </a:extLst>
          </p:cNvPr>
          <p:cNvSpPr/>
          <p:nvPr/>
        </p:nvSpPr>
        <p:spPr>
          <a:xfrm>
            <a:off x="1757095" y="916989"/>
            <a:ext cx="134300" cy="16449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lus Sign 31">
            <a:extLst>
              <a:ext uri="{FF2B5EF4-FFF2-40B4-BE49-F238E27FC236}">
                <a16:creationId xmlns:a16="http://schemas.microsoft.com/office/drawing/2014/main" id="{85C7FEEA-FD6A-493C-9C28-15188F2933AD}"/>
              </a:ext>
            </a:extLst>
          </p:cNvPr>
          <p:cNvSpPr/>
          <p:nvPr/>
        </p:nvSpPr>
        <p:spPr>
          <a:xfrm>
            <a:off x="2534243" y="917578"/>
            <a:ext cx="134300" cy="164495"/>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Brace 33">
            <a:extLst>
              <a:ext uri="{FF2B5EF4-FFF2-40B4-BE49-F238E27FC236}">
                <a16:creationId xmlns:a16="http://schemas.microsoft.com/office/drawing/2014/main" id="{E60AC91E-A143-48D4-9435-D5AD82686452}"/>
              </a:ext>
            </a:extLst>
          </p:cNvPr>
          <p:cNvSpPr/>
          <p:nvPr/>
        </p:nvSpPr>
        <p:spPr>
          <a:xfrm rot="5400000">
            <a:off x="1826455" y="1101908"/>
            <a:ext cx="748887" cy="3354110"/>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1D9AFB6D-8BE8-4323-B0E7-8996D9A10198}"/>
              </a:ext>
            </a:extLst>
          </p:cNvPr>
          <p:cNvSpPr txBox="1"/>
          <p:nvPr/>
        </p:nvSpPr>
        <p:spPr>
          <a:xfrm>
            <a:off x="354419" y="594817"/>
            <a:ext cx="1049388" cy="307777"/>
          </a:xfrm>
          <a:prstGeom prst="rect">
            <a:avLst/>
          </a:prstGeom>
          <a:solidFill>
            <a:schemeClr val="accent5">
              <a:lumMod val="40000"/>
              <a:lumOff val="60000"/>
            </a:schemeClr>
          </a:solidFill>
        </p:spPr>
        <p:txBody>
          <a:bodyPr wrap="square" rtlCol="0">
            <a:spAutoFit/>
          </a:bodyPr>
          <a:lstStyle/>
          <a:p>
            <a:r>
              <a:rPr lang="en-US" dirty="0"/>
              <a:t>Sub-SBML</a:t>
            </a:r>
          </a:p>
        </p:txBody>
      </p:sp>
      <p:pic>
        <p:nvPicPr>
          <p:cNvPr id="37" name="Picture 36">
            <a:extLst>
              <a:ext uri="{FF2B5EF4-FFF2-40B4-BE49-F238E27FC236}">
                <a16:creationId xmlns:a16="http://schemas.microsoft.com/office/drawing/2014/main" id="{85F17B7C-4C41-459E-AE58-BB981B1A038E}"/>
              </a:ext>
            </a:extLst>
          </p:cNvPr>
          <p:cNvPicPr>
            <a:picLocks noChangeAspect="1"/>
          </p:cNvPicPr>
          <p:nvPr/>
        </p:nvPicPr>
        <p:blipFill>
          <a:blip r:embed="rId3"/>
          <a:stretch>
            <a:fillRect/>
          </a:stretch>
        </p:blipFill>
        <p:spPr>
          <a:xfrm>
            <a:off x="5656361" y="1733992"/>
            <a:ext cx="2072528" cy="197383"/>
          </a:xfrm>
          <a:prstGeom prst="rect">
            <a:avLst/>
          </a:prstGeom>
        </p:spPr>
      </p:pic>
      <p:pic>
        <p:nvPicPr>
          <p:cNvPr id="38" name="Picture 37">
            <a:extLst>
              <a:ext uri="{FF2B5EF4-FFF2-40B4-BE49-F238E27FC236}">
                <a16:creationId xmlns:a16="http://schemas.microsoft.com/office/drawing/2014/main" id="{138AA8F1-728F-4337-9BC1-973C6454BA4B}"/>
              </a:ext>
            </a:extLst>
          </p:cNvPr>
          <p:cNvPicPr>
            <a:picLocks noChangeAspect="1"/>
          </p:cNvPicPr>
          <p:nvPr/>
        </p:nvPicPr>
        <p:blipFill>
          <a:blip r:embed="rId4"/>
          <a:stretch>
            <a:fillRect/>
          </a:stretch>
        </p:blipFill>
        <p:spPr>
          <a:xfrm>
            <a:off x="6248013" y="1397586"/>
            <a:ext cx="889224" cy="329013"/>
          </a:xfrm>
          <a:prstGeom prst="rect">
            <a:avLst/>
          </a:prstGeom>
        </p:spPr>
      </p:pic>
      <p:pic>
        <p:nvPicPr>
          <p:cNvPr id="39" name="Picture 38">
            <a:extLst>
              <a:ext uri="{FF2B5EF4-FFF2-40B4-BE49-F238E27FC236}">
                <a16:creationId xmlns:a16="http://schemas.microsoft.com/office/drawing/2014/main" id="{5A93B070-14B7-4FE7-B957-CA6A2EC05EF8}"/>
              </a:ext>
            </a:extLst>
          </p:cNvPr>
          <p:cNvPicPr>
            <a:picLocks noChangeAspect="1"/>
          </p:cNvPicPr>
          <p:nvPr/>
        </p:nvPicPr>
        <p:blipFill>
          <a:blip r:embed="rId5"/>
          <a:stretch>
            <a:fillRect/>
          </a:stretch>
        </p:blipFill>
        <p:spPr>
          <a:xfrm>
            <a:off x="7286847" y="2579143"/>
            <a:ext cx="1085850" cy="426891"/>
          </a:xfrm>
          <a:prstGeom prst="rect">
            <a:avLst/>
          </a:prstGeom>
        </p:spPr>
      </p:pic>
    </p:spTree>
    <p:extLst>
      <p:ext uri="{BB962C8B-B14F-4D97-AF65-F5344CB8AC3E}">
        <p14:creationId xmlns:p14="http://schemas.microsoft.com/office/powerpoint/2010/main" val="7411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D90B-9B08-4569-8167-D905343FD8C0}"/>
              </a:ext>
            </a:extLst>
          </p:cNvPr>
          <p:cNvSpPr>
            <a:spLocks noGrp="1"/>
          </p:cNvSpPr>
          <p:nvPr>
            <p:ph type="title"/>
          </p:nvPr>
        </p:nvSpPr>
        <p:spPr/>
        <p:txBody>
          <a:bodyPr/>
          <a:lstStyle/>
          <a:p>
            <a:r>
              <a:rPr lang="en-US" dirty="0"/>
              <a:t>Using existing tools – COPASI, </a:t>
            </a:r>
            <a:r>
              <a:rPr lang="en-US" dirty="0" err="1"/>
              <a:t>iBioSim</a:t>
            </a:r>
            <a:r>
              <a:rPr lang="en-US" dirty="0"/>
              <a:t> </a:t>
            </a:r>
          </a:p>
        </p:txBody>
      </p:sp>
      <p:sp>
        <p:nvSpPr>
          <p:cNvPr id="4" name="Slide Number Placeholder 3">
            <a:extLst>
              <a:ext uri="{FF2B5EF4-FFF2-40B4-BE49-F238E27FC236}">
                <a16:creationId xmlns:a16="http://schemas.microsoft.com/office/drawing/2014/main" id="{31BFF57C-84D3-4C69-AE5D-15E5C337B4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
        <p:nvSpPr>
          <p:cNvPr id="6" name="Text Placeholder 5">
            <a:extLst>
              <a:ext uri="{FF2B5EF4-FFF2-40B4-BE49-F238E27FC236}">
                <a16:creationId xmlns:a16="http://schemas.microsoft.com/office/drawing/2014/main" id="{7EED3191-7214-4C59-9CBE-380B264E2C1F}"/>
              </a:ext>
            </a:extLst>
          </p:cNvPr>
          <p:cNvSpPr>
            <a:spLocks noGrp="1"/>
          </p:cNvSpPr>
          <p:nvPr>
            <p:ph type="body" idx="1"/>
          </p:nvPr>
        </p:nvSpPr>
        <p:spPr>
          <a:xfrm>
            <a:off x="5130535" y="1786576"/>
            <a:ext cx="3578923" cy="2020016"/>
          </a:xfrm>
        </p:spPr>
        <p:txBody>
          <a:bodyPr/>
          <a:lstStyle/>
          <a:p>
            <a:endParaRPr lang="en-US"/>
          </a:p>
        </p:txBody>
      </p:sp>
      <p:pic>
        <p:nvPicPr>
          <p:cNvPr id="1026" name="Picture 2" descr="https://lh3.googleusercontent.com/id-6AXrLlM-asr7oLygW7RFfgpzLmpoADGDLGCJ3i3cZ0h7hNm5SqU2aDxKHz_CNCJ0UG6wief0p--vK2QWAE99kEPhpEwzeueZK51SiFY4RHHyLJjRXqkUv4gGvw78RIvCRaC20feE">
            <a:extLst>
              <a:ext uri="{FF2B5EF4-FFF2-40B4-BE49-F238E27FC236}">
                <a16:creationId xmlns:a16="http://schemas.microsoft.com/office/drawing/2014/main" id="{69D09A2E-3099-4A21-98F5-F3C6096B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791" y="1304259"/>
            <a:ext cx="4626367" cy="29142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9C0E31B-66B4-4E42-8BF8-522A5763F043}"/>
              </a:ext>
            </a:extLst>
          </p:cNvPr>
          <p:cNvPicPr>
            <a:picLocks noChangeAspect="1"/>
          </p:cNvPicPr>
          <p:nvPr/>
        </p:nvPicPr>
        <p:blipFill>
          <a:blip r:embed="rId3"/>
          <a:stretch>
            <a:fillRect/>
          </a:stretch>
        </p:blipFill>
        <p:spPr>
          <a:xfrm>
            <a:off x="-1" y="1304258"/>
            <a:ext cx="4272921" cy="2914207"/>
          </a:xfrm>
          <a:prstGeom prst="rect">
            <a:avLst/>
          </a:prstGeom>
        </p:spPr>
      </p:pic>
    </p:spTree>
    <p:extLst>
      <p:ext uri="{BB962C8B-B14F-4D97-AF65-F5344CB8AC3E}">
        <p14:creationId xmlns:p14="http://schemas.microsoft.com/office/powerpoint/2010/main" val="124681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B4CA-314D-4B36-AB56-B451FDD41EB4}"/>
              </a:ext>
            </a:extLst>
          </p:cNvPr>
          <p:cNvSpPr>
            <a:spLocks noGrp="1"/>
          </p:cNvSpPr>
          <p:nvPr>
            <p:ph type="title"/>
          </p:nvPr>
        </p:nvSpPr>
        <p:spPr/>
        <p:txBody>
          <a:bodyPr/>
          <a:lstStyle/>
          <a:p>
            <a:r>
              <a:rPr lang="en-US" dirty="0"/>
              <a:t>Using Sub-SBML…</a:t>
            </a:r>
          </a:p>
        </p:txBody>
      </p:sp>
      <p:sp>
        <p:nvSpPr>
          <p:cNvPr id="3" name="Slide Number Placeholder 2">
            <a:extLst>
              <a:ext uri="{FF2B5EF4-FFF2-40B4-BE49-F238E27FC236}">
                <a16:creationId xmlns:a16="http://schemas.microsoft.com/office/drawing/2014/main" id="{205273BB-910E-4069-A95A-15DEF190AA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836681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Google Shape;269;p31">
            <a:extLst>
              <a:ext uri="{FF2B5EF4-FFF2-40B4-BE49-F238E27FC236}">
                <a16:creationId xmlns:a16="http://schemas.microsoft.com/office/drawing/2014/main" id="{4F548CF4-11DD-43C2-BADE-139BCFE96BF2}"/>
              </a:ext>
            </a:extLst>
          </p:cNvPr>
          <p:cNvSpPr/>
          <p:nvPr/>
        </p:nvSpPr>
        <p:spPr>
          <a:xfrm>
            <a:off x="2601431" y="2537143"/>
            <a:ext cx="3720021" cy="2517909"/>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71;p31">
            <a:extLst>
              <a:ext uri="{FF2B5EF4-FFF2-40B4-BE49-F238E27FC236}">
                <a16:creationId xmlns:a16="http://schemas.microsoft.com/office/drawing/2014/main" id="{164D6306-D41C-4D3F-8B07-10B02815E462}"/>
              </a:ext>
            </a:extLst>
          </p:cNvPr>
          <p:cNvSpPr/>
          <p:nvPr/>
        </p:nvSpPr>
        <p:spPr>
          <a:xfrm>
            <a:off x="2702856" y="2995391"/>
            <a:ext cx="1899398" cy="1706920"/>
          </a:xfrm>
          <a:prstGeom prst="ellipse">
            <a:avLst/>
          </a:prstGeom>
          <a:gradFill>
            <a:gsLst>
              <a:gs pos="0">
                <a:srgbClr val="86CEAB"/>
              </a:gs>
              <a:gs pos="100000">
                <a:srgbClr val="448E6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2;p31">
            <a:extLst>
              <a:ext uri="{FF2B5EF4-FFF2-40B4-BE49-F238E27FC236}">
                <a16:creationId xmlns:a16="http://schemas.microsoft.com/office/drawing/2014/main" id="{7F544157-8587-47BA-943B-77CAA4124435}"/>
              </a:ext>
            </a:extLst>
          </p:cNvPr>
          <p:cNvSpPr/>
          <p:nvPr/>
        </p:nvSpPr>
        <p:spPr>
          <a:xfrm>
            <a:off x="3011893" y="3586878"/>
            <a:ext cx="1281322" cy="523947"/>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Combined SBML Model</a:t>
            </a:r>
            <a:endParaRPr b="1" dirty="0"/>
          </a:p>
        </p:txBody>
      </p:sp>
      <p:grpSp>
        <p:nvGrpSpPr>
          <p:cNvPr id="65" name="Group 64">
            <a:extLst>
              <a:ext uri="{FF2B5EF4-FFF2-40B4-BE49-F238E27FC236}">
                <a16:creationId xmlns:a16="http://schemas.microsoft.com/office/drawing/2014/main" id="{B275227E-F819-4BE0-9827-44320439736D}"/>
              </a:ext>
            </a:extLst>
          </p:cNvPr>
          <p:cNvGrpSpPr/>
          <p:nvPr/>
        </p:nvGrpSpPr>
        <p:grpSpPr>
          <a:xfrm>
            <a:off x="344024" y="128236"/>
            <a:ext cx="2250962" cy="1680301"/>
            <a:chOff x="286675" y="2057875"/>
            <a:chExt cx="4051800" cy="2907900"/>
          </a:xfrm>
        </p:grpSpPr>
        <p:sp>
          <p:nvSpPr>
            <p:cNvPr id="32" name="Google Shape;268;p31">
              <a:extLst>
                <a:ext uri="{FF2B5EF4-FFF2-40B4-BE49-F238E27FC236}">
                  <a16:creationId xmlns:a16="http://schemas.microsoft.com/office/drawing/2014/main" id="{52E457AF-13B8-4078-9D36-3983CBDAA62E}"/>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1;p31">
              <a:extLst>
                <a:ext uri="{FF2B5EF4-FFF2-40B4-BE49-F238E27FC236}">
                  <a16:creationId xmlns:a16="http://schemas.microsoft.com/office/drawing/2014/main" id="{EA9DAF42-6D69-40B4-B4EC-E0A2225D2F60}"/>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p31">
              <a:extLst>
                <a:ext uri="{FF2B5EF4-FFF2-40B4-BE49-F238E27FC236}">
                  <a16:creationId xmlns:a16="http://schemas.microsoft.com/office/drawing/2014/main" id="{A28B85F9-8DD7-4759-8D6C-D1930528F7A8}"/>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64" name="Google Shape;282;p31">
              <a:extLst>
                <a:ext uri="{FF2B5EF4-FFF2-40B4-BE49-F238E27FC236}">
                  <a16:creationId xmlns:a16="http://schemas.microsoft.com/office/drawing/2014/main" id="{7559864B-C990-44E2-8BC0-98388778BD24}"/>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Theophylline generating system</a:t>
              </a:r>
              <a:endParaRPr sz="1200" dirty="0"/>
            </a:p>
          </p:txBody>
        </p:sp>
      </p:grpSp>
      <p:grpSp>
        <p:nvGrpSpPr>
          <p:cNvPr id="71" name="Group 70">
            <a:extLst>
              <a:ext uri="{FF2B5EF4-FFF2-40B4-BE49-F238E27FC236}">
                <a16:creationId xmlns:a16="http://schemas.microsoft.com/office/drawing/2014/main" id="{B74331D0-622F-4D34-8F30-FF3F1B7A193C}"/>
              </a:ext>
            </a:extLst>
          </p:cNvPr>
          <p:cNvGrpSpPr/>
          <p:nvPr/>
        </p:nvGrpSpPr>
        <p:grpSpPr>
          <a:xfrm>
            <a:off x="3385722" y="105045"/>
            <a:ext cx="2250962" cy="1680301"/>
            <a:chOff x="286675" y="2057875"/>
            <a:chExt cx="4051800" cy="2907900"/>
          </a:xfrm>
        </p:grpSpPr>
        <p:sp>
          <p:nvSpPr>
            <p:cNvPr id="72" name="Google Shape;268;p31">
              <a:extLst>
                <a:ext uri="{FF2B5EF4-FFF2-40B4-BE49-F238E27FC236}">
                  <a16:creationId xmlns:a16="http://schemas.microsoft.com/office/drawing/2014/main" id="{51CF8E1E-F8EE-44CA-AB01-04BEF3C799EA}"/>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81;p31">
              <a:extLst>
                <a:ext uri="{FF2B5EF4-FFF2-40B4-BE49-F238E27FC236}">
                  <a16:creationId xmlns:a16="http://schemas.microsoft.com/office/drawing/2014/main" id="{CBEAC735-C33E-4598-9053-002123932607}"/>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82;p31">
              <a:extLst>
                <a:ext uri="{FF2B5EF4-FFF2-40B4-BE49-F238E27FC236}">
                  <a16:creationId xmlns:a16="http://schemas.microsoft.com/office/drawing/2014/main" id="{6789EDED-9C14-433C-833B-3BEFDEFEC30F}"/>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75" name="Google Shape;282;p31">
              <a:extLst>
                <a:ext uri="{FF2B5EF4-FFF2-40B4-BE49-F238E27FC236}">
                  <a16:creationId xmlns:a16="http://schemas.microsoft.com/office/drawing/2014/main" id="{D84D1DB9-C1B6-4B3B-ADD3-A4726019E1EA}"/>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Artificial cell system</a:t>
              </a:r>
              <a:endParaRPr sz="1200" dirty="0"/>
            </a:p>
          </p:txBody>
        </p:sp>
      </p:grpSp>
      <p:grpSp>
        <p:nvGrpSpPr>
          <p:cNvPr id="77" name="Group 76">
            <a:extLst>
              <a:ext uri="{FF2B5EF4-FFF2-40B4-BE49-F238E27FC236}">
                <a16:creationId xmlns:a16="http://schemas.microsoft.com/office/drawing/2014/main" id="{FE58F2F5-ADD3-4C2E-939E-B7672496C914}"/>
              </a:ext>
            </a:extLst>
          </p:cNvPr>
          <p:cNvGrpSpPr/>
          <p:nvPr/>
        </p:nvGrpSpPr>
        <p:grpSpPr>
          <a:xfrm>
            <a:off x="6597900" y="114060"/>
            <a:ext cx="2250962" cy="1680301"/>
            <a:chOff x="286675" y="2057875"/>
            <a:chExt cx="4051800" cy="2907900"/>
          </a:xfrm>
        </p:grpSpPr>
        <p:sp>
          <p:nvSpPr>
            <p:cNvPr id="78" name="Google Shape;268;p31">
              <a:extLst>
                <a:ext uri="{FF2B5EF4-FFF2-40B4-BE49-F238E27FC236}">
                  <a16:creationId xmlns:a16="http://schemas.microsoft.com/office/drawing/2014/main" id="{61D395F0-3E27-48F7-8D1A-82401C0BF532}"/>
                </a:ext>
              </a:extLst>
            </p:cNvPr>
            <p:cNvSpPr/>
            <p:nvPr/>
          </p:nvSpPr>
          <p:spPr>
            <a:xfrm>
              <a:off x="286675" y="2057875"/>
              <a:ext cx="4051800" cy="2907900"/>
            </a:xfrm>
            <a:prstGeom prst="ellipse">
              <a:avLst/>
            </a:prstGeom>
            <a:noFill/>
            <a:ln w="38100" cap="flat" cmpd="sng">
              <a:solidFill>
                <a:srgbClr val="000000"/>
              </a:solidFill>
              <a:prstDash val="dash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81;p31">
              <a:extLst>
                <a:ext uri="{FF2B5EF4-FFF2-40B4-BE49-F238E27FC236}">
                  <a16:creationId xmlns:a16="http://schemas.microsoft.com/office/drawing/2014/main" id="{64090092-3DC5-45C3-B906-87EDE42CFAF9}"/>
                </a:ext>
              </a:extLst>
            </p:cNvPr>
            <p:cNvSpPr/>
            <p:nvPr/>
          </p:nvSpPr>
          <p:spPr>
            <a:xfrm>
              <a:off x="1602949" y="3454474"/>
              <a:ext cx="1395600" cy="1374000"/>
            </a:xfrm>
            <a:prstGeom prst="ellipse">
              <a:avLst/>
            </a:prstGeom>
            <a:gradFill>
              <a:gsLst>
                <a:gs pos="0">
                  <a:srgbClr val="DCECD5"/>
                </a:gs>
                <a:gs pos="100000">
                  <a:srgbClr val="93BC8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82;p31">
              <a:extLst>
                <a:ext uri="{FF2B5EF4-FFF2-40B4-BE49-F238E27FC236}">
                  <a16:creationId xmlns:a16="http://schemas.microsoft.com/office/drawing/2014/main" id="{C4C33338-CE14-49AC-BBEC-F8BB2A5979F6}"/>
                </a:ext>
              </a:extLst>
            </p:cNvPr>
            <p:cNvSpPr/>
            <p:nvPr/>
          </p:nvSpPr>
          <p:spPr>
            <a:xfrm>
              <a:off x="1834233" y="3896503"/>
              <a:ext cx="988499" cy="445800"/>
            </a:xfrm>
            <a:prstGeom prst="rect">
              <a:avLst/>
            </a:prstGeom>
            <a:gradFill>
              <a:gsLst>
                <a:gs pos="0">
                  <a:srgbClr val="E7EF8F"/>
                </a:gs>
                <a:gs pos="100000">
                  <a:srgbClr val="C5D428"/>
                </a:gs>
              </a:gsLst>
              <a:lin ang="5400012" scaled="0"/>
            </a:gra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t>SBML Model</a:t>
              </a:r>
              <a:endParaRPr sz="900" dirty="0"/>
            </a:p>
          </p:txBody>
        </p:sp>
        <p:sp>
          <p:nvSpPr>
            <p:cNvPr id="81" name="Google Shape;282;p31">
              <a:extLst>
                <a:ext uri="{FF2B5EF4-FFF2-40B4-BE49-F238E27FC236}">
                  <a16:creationId xmlns:a16="http://schemas.microsoft.com/office/drawing/2014/main" id="{5C62A07C-6559-4CEA-9FEF-024348C02A88}"/>
                </a:ext>
              </a:extLst>
            </p:cNvPr>
            <p:cNvSpPr/>
            <p:nvPr/>
          </p:nvSpPr>
          <p:spPr>
            <a:xfrm>
              <a:off x="1282995" y="2424227"/>
              <a:ext cx="2133599" cy="445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E. Coli cell</a:t>
              </a:r>
              <a:endParaRPr sz="1200" dirty="0"/>
            </a:p>
          </p:txBody>
        </p:sp>
      </p:grpSp>
      <p:cxnSp>
        <p:nvCxnSpPr>
          <p:cNvPr id="84" name="Straight Arrow Connector 83">
            <a:extLst>
              <a:ext uri="{FF2B5EF4-FFF2-40B4-BE49-F238E27FC236}">
                <a16:creationId xmlns:a16="http://schemas.microsoft.com/office/drawing/2014/main" id="{00F30F6E-53D2-4555-8210-551E6B8CFA9F}"/>
              </a:ext>
            </a:extLst>
          </p:cNvPr>
          <p:cNvCxnSpPr>
            <a:stCxn id="72" idx="6"/>
            <a:endCxn id="78" idx="2"/>
          </p:cNvCxnSpPr>
          <p:nvPr/>
        </p:nvCxnSpPr>
        <p:spPr>
          <a:xfrm>
            <a:off x="5636684" y="945196"/>
            <a:ext cx="961216" cy="90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 name="TextBox 84">
            <a:extLst>
              <a:ext uri="{FF2B5EF4-FFF2-40B4-BE49-F238E27FC236}">
                <a16:creationId xmlns:a16="http://schemas.microsoft.com/office/drawing/2014/main" id="{2AF6767E-EF41-431A-A1F8-99C94F1749F0}"/>
              </a:ext>
            </a:extLst>
          </p:cNvPr>
          <p:cNvSpPr txBox="1"/>
          <p:nvPr/>
        </p:nvSpPr>
        <p:spPr>
          <a:xfrm>
            <a:off x="5840819" y="954584"/>
            <a:ext cx="603050" cy="307777"/>
          </a:xfrm>
          <a:prstGeom prst="rect">
            <a:avLst/>
          </a:prstGeom>
          <a:noFill/>
        </p:spPr>
        <p:txBody>
          <a:bodyPr wrap="none" rtlCol="0">
            <a:spAutoFit/>
          </a:bodyPr>
          <a:lstStyle/>
          <a:p>
            <a:r>
              <a:rPr lang="en-US" dirty="0"/>
              <a:t>IPTG</a:t>
            </a:r>
          </a:p>
        </p:txBody>
      </p:sp>
      <p:cxnSp>
        <p:nvCxnSpPr>
          <p:cNvPr id="86" name="Straight Arrow Connector 85">
            <a:extLst>
              <a:ext uri="{FF2B5EF4-FFF2-40B4-BE49-F238E27FC236}">
                <a16:creationId xmlns:a16="http://schemas.microsoft.com/office/drawing/2014/main" id="{C01A080A-C8F2-4DC6-B106-FF6639A2AE0E}"/>
              </a:ext>
            </a:extLst>
          </p:cNvPr>
          <p:cNvCxnSpPr>
            <a:cxnSpLocks/>
          </p:cNvCxnSpPr>
          <p:nvPr/>
        </p:nvCxnSpPr>
        <p:spPr>
          <a:xfrm>
            <a:off x="2606406" y="991272"/>
            <a:ext cx="71983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FEAAD01B-19DA-468A-97C1-C3D292B30197}"/>
              </a:ext>
            </a:extLst>
          </p:cNvPr>
          <p:cNvSpPr txBox="1"/>
          <p:nvPr/>
        </p:nvSpPr>
        <p:spPr>
          <a:xfrm>
            <a:off x="2512832" y="1000660"/>
            <a:ext cx="987771" cy="261610"/>
          </a:xfrm>
          <a:prstGeom prst="rect">
            <a:avLst/>
          </a:prstGeom>
          <a:noFill/>
        </p:spPr>
        <p:txBody>
          <a:bodyPr wrap="none" rtlCol="0">
            <a:spAutoFit/>
          </a:bodyPr>
          <a:lstStyle/>
          <a:p>
            <a:r>
              <a:rPr lang="en-US" sz="1100" dirty="0"/>
              <a:t>Theophylline</a:t>
            </a:r>
          </a:p>
        </p:txBody>
      </p:sp>
      <p:sp>
        <p:nvSpPr>
          <p:cNvPr id="91" name="Right Brace 90">
            <a:extLst>
              <a:ext uri="{FF2B5EF4-FFF2-40B4-BE49-F238E27FC236}">
                <a16:creationId xmlns:a16="http://schemas.microsoft.com/office/drawing/2014/main" id="{D65CB8A2-106B-44EA-8A25-4C2E248E4616}"/>
              </a:ext>
            </a:extLst>
          </p:cNvPr>
          <p:cNvSpPr/>
          <p:nvPr/>
        </p:nvSpPr>
        <p:spPr>
          <a:xfrm rot="5400000">
            <a:off x="4243632" y="-2405207"/>
            <a:ext cx="748887" cy="8754141"/>
          </a:xfrm>
          <a:prstGeom prst="rightBrace">
            <a:avLst>
              <a:gd name="adj1" fmla="val 8333"/>
              <a:gd name="adj2" fmla="val 50572"/>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2" name="TextBox 91">
            <a:extLst>
              <a:ext uri="{FF2B5EF4-FFF2-40B4-BE49-F238E27FC236}">
                <a16:creationId xmlns:a16="http://schemas.microsoft.com/office/drawing/2014/main" id="{44DCDED4-ADBD-45F4-A26C-E2EFD3454BF2}"/>
              </a:ext>
            </a:extLst>
          </p:cNvPr>
          <p:cNvSpPr txBox="1"/>
          <p:nvPr/>
        </p:nvSpPr>
        <p:spPr>
          <a:xfrm>
            <a:off x="3648712" y="2634255"/>
            <a:ext cx="1733167" cy="338554"/>
          </a:xfrm>
          <a:prstGeom prst="rect">
            <a:avLst/>
          </a:prstGeom>
          <a:noFill/>
        </p:spPr>
        <p:txBody>
          <a:bodyPr wrap="none" rtlCol="0">
            <a:spAutoFit/>
          </a:bodyPr>
          <a:lstStyle/>
          <a:p>
            <a:r>
              <a:rPr lang="en-US" sz="1600" dirty="0"/>
              <a:t>Combined Model</a:t>
            </a:r>
          </a:p>
        </p:txBody>
      </p:sp>
      <p:sp>
        <p:nvSpPr>
          <p:cNvPr id="94" name="TextBox 93">
            <a:extLst>
              <a:ext uri="{FF2B5EF4-FFF2-40B4-BE49-F238E27FC236}">
                <a16:creationId xmlns:a16="http://schemas.microsoft.com/office/drawing/2014/main" id="{44B64C08-3CCD-486B-B598-BD0C8FFFA6E1}"/>
              </a:ext>
            </a:extLst>
          </p:cNvPr>
          <p:cNvSpPr txBox="1"/>
          <p:nvPr/>
        </p:nvSpPr>
        <p:spPr>
          <a:xfrm>
            <a:off x="4518843" y="3319043"/>
            <a:ext cx="2267740" cy="954107"/>
          </a:xfrm>
          <a:prstGeom prst="rect">
            <a:avLst/>
          </a:prstGeom>
          <a:noFill/>
        </p:spPr>
        <p:txBody>
          <a:bodyPr wrap="square" rtlCol="0">
            <a:spAutoFit/>
          </a:bodyPr>
          <a:lstStyle/>
          <a:p>
            <a:r>
              <a:rPr lang="en-US" dirty="0"/>
              <a:t>2 systems </a:t>
            </a:r>
          </a:p>
          <a:p>
            <a:r>
              <a:rPr lang="en-US" dirty="0"/>
              <a:t>3 compartments</a:t>
            </a:r>
          </a:p>
          <a:p>
            <a:r>
              <a:rPr lang="en-US" dirty="0"/>
              <a:t>3 main subsystems</a:t>
            </a:r>
          </a:p>
          <a:p>
            <a:r>
              <a:rPr lang="en-US" dirty="0"/>
              <a:t>2 membrane models</a:t>
            </a:r>
          </a:p>
        </p:txBody>
      </p:sp>
      <p:sp>
        <p:nvSpPr>
          <p:cNvPr id="2" name="Slide Number Placeholder 1">
            <a:extLst>
              <a:ext uri="{FF2B5EF4-FFF2-40B4-BE49-F238E27FC236}">
                <a16:creationId xmlns:a16="http://schemas.microsoft.com/office/drawing/2014/main" id="{F2BB697B-0759-4F92-A06A-B7E5D9351A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06232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p:nvPr/>
        </p:nvSpPr>
        <p:spPr>
          <a:xfrm>
            <a:off x="5181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p15">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77" name="Google Shape;77;p15"/>
          <p:cNvSpPr txBox="1"/>
          <p:nvPr/>
        </p:nvSpPr>
        <p:spPr>
          <a:xfrm>
            <a:off x="6933975" y="2216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78" name="Google Shape;78;p15"/>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79" name="Google Shape;79;p15"/>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80" name="Google Shape;80;p15"/>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81" name="Google Shape;81;p15"/>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82" name="Google Shape;82;p15"/>
          <p:cNvPicPr preferRelativeResize="0"/>
          <p:nvPr/>
        </p:nvPicPr>
        <p:blipFill rotWithShape="1">
          <a:blip r:embed="rId4">
            <a:alphaModFix/>
          </a:blip>
          <a:srcRect r="37737"/>
          <a:stretch/>
        </p:blipFill>
        <p:spPr>
          <a:xfrm>
            <a:off x="6348600" y="221650"/>
            <a:ext cx="585375" cy="326400"/>
          </a:xfrm>
          <a:prstGeom prst="rect">
            <a:avLst/>
          </a:prstGeom>
          <a:noFill/>
          <a:ln>
            <a:noFill/>
          </a:ln>
        </p:spPr>
      </p:pic>
      <p:pic>
        <p:nvPicPr>
          <p:cNvPr id="83" name="Google Shape;83;p15">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84" name="Google Shape;84;p15"/>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pic>
        <p:nvPicPr>
          <p:cNvPr id="86" name="Google Shape;86;p15"/>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87" name="Google Shape;87;p15"/>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88" name="Google Shape;88;p15"/>
          <p:cNvSpPr txBox="1"/>
          <p:nvPr/>
        </p:nvSpPr>
        <p:spPr>
          <a:xfrm>
            <a:off x="3131850" y="3937375"/>
            <a:ext cx="28803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Analysis with Models</a:t>
            </a:r>
            <a:endParaRPr sz="2000" b="1">
              <a:solidFill>
                <a:schemeClr val="accent1"/>
              </a:solidFill>
              <a:highlight>
                <a:schemeClr val="accent6"/>
              </a:highlight>
            </a:endParaRPr>
          </a:p>
        </p:txBody>
      </p:sp>
      <p:sp>
        <p:nvSpPr>
          <p:cNvPr id="89" name="Google Shape;89;p15"/>
          <p:cNvSpPr/>
          <p:nvPr/>
        </p:nvSpPr>
        <p:spPr>
          <a:xfrm>
            <a:off x="228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p:nvPr/>
        </p:nvSpPr>
        <p:spPr>
          <a:xfrm>
            <a:off x="719875" y="4815390"/>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Image</a:t>
            </a:r>
            <a:r>
              <a:rPr lang="en-US" sz="1100" dirty="0"/>
              <a:t>s</a:t>
            </a:r>
            <a:r>
              <a:rPr lang="en" sz="1100" dirty="0"/>
              <a:t> taken from - SBML.org, ebi.ac.uk/biomodels, luckslab.org, Wikimedia </a:t>
            </a:r>
            <a:endParaRPr sz="1100" dirty="0"/>
          </a:p>
          <a:p>
            <a:pPr marL="0" lvl="0" indent="0" algn="ctr" rtl="0">
              <a:spcBef>
                <a:spcPts val="0"/>
              </a:spcBef>
              <a:spcAft>
                <a:spcPts val="0"/>
              </a:spcAft>
              <a:buNone/>
            </a:pPr>
            <a:endParaRPr sz="1100" dirty="0"/>
          </a:p>
        </p:txBody>
      </p:sp>
      <p:sp>
        <p:nvSpPr>
          <p:cNvPr id="85" name="Google Shape;85;p15"/>
          <p:cNvSpPr/>
          <p:nvPr/>
        </p:nvSpPr>
        <p:spPr>
          <a:xfrm>
            <a:off x="1102950" y="3884500"/>
            <a:ext cx="6938100" cy="873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Model Reduction				    Sensitivity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identification				    Guiding experiments	</a:t>
            </a:r>
            <a:endParaRPr dirty="0"/>
          </a:p>
        </p:txBody>
      </p:sp>
      <p:sp>
        <p:nvSpPr>
          <p:cNvPr id="2" name="Slide Number Placeholder 1">
            <a:extLst>
              <a:ext uri="{FF2B5EF4-FFF2-40B4-BE49-F238E27FC236}">
                <a16:creationId xmlns:a16="http://schemas.microsoft.com/office/drawing/2014/main" id="{F8995874-EBA2-4FCB-89F2-37E4BE607E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1000"/>
                                        <p:tgtEl>
                                          <p:spTgt spid="78"/>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1000"/>
                                        <p:tgtEl>
                                          <p:spTgt spid="81"/>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10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childTnLst>
                                </p:cTn>
                              </p:par>
                              <p:par>
                                <p:cTn id="28" presetID="10" presetClass="entr" presetSubtype="0" fill="hold"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1000"/>
                                        <p:tgtEl>
                                          <p:spTgt spid="77"/>
                                        </p:tgtEl>
                                      </p:cBhvr>
                                    </p:animEffect>
                                  </p:childTnLst>
                                </p:cTn>
                              </p:par>
                              <p:par>
                                <p:cTn id="31" presetID="10"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1000"/>
                                        <p:tgtEl>
                                          <p:spTgt spid="82"/>
                                        </p:tgtEl>
                                      </p:cBhvr>
                                    </p:animEffect>
                                  </p:childTnLst>
                                </p:cTn>
                              </p:par>
                              <p:par>
                                <p:cTn id="34" presetID="10"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1000"/>
                                        <p:tgtEl>
                                          <p:spTgt spid="83"/>
                                        </p:tgtEl>
                                      </p:cBhvr>
                                    </p:animEffect>
                                  </p:childTnLst>
                                </p:cTn>
                              </p:par>
                              <p:par>
                                <p:cTn id="37" presetID="10"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1000"/>
                                        <p:tgtEl>
                                          <p:spTgt spid="84"/>
                                        </p:tgtEl>
                                      </p:cBhvr>
                                    </p:animEffect>
                                  </p:childTnLst>
                                </p:cTn>
                              </p:par>
                              <p:par>
                                <p:cTn id="40" presetID="10" presetClass="entr" presetSubtype="0" fill="hold" nodeType="with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1000"/>
                                        <p:tgtEl>
                                          <p:spTgt spid="86"/>
                                        </p:tgtEl>
                                      </p:cBhvr>
                                    </p:animEffect>
                                  </p:childTnLst>
                                </p:cTn>
                              </p:par>
                              <p:par>
                                <p:cTn id="43" presetID="10"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fade">
                                      <p:cBhvr>
                                        <p:cTn id="45" dur="10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fade">
                                      <p:cBhvr>
                                        <p:cTn id="50" dur="1000"/>
                                        <p:tgtEl>
                                          <p:spTgt spid="85"/>
                                        </p:tgtEl>
                                      </p:cBhvr>
                                    </p:animEffect>
                                  </p:childTnLst>
                                </p:cTn>
                              </p:par>
                              <p:par>
                                <p:cTn id="51" presetID="10" presetClass="entr" presetSubtype="0" fill="hold"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p:nvPr/>
        </p:nvSpPr>
        <p:spPr>
          <a:xfrm>
            <a:off x="5181050" y="48325"/>
            <a:ext cx="3828900" cy="3540900"/>
          </a:xfrm>
          <a:prstGeom prst="ellipse">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 name="Google Shape;96;p16">
            <a:hlinkClick r:id="rId3"/>
          </p:cNvPr>
          <p:cNvPicPr preferRelativeResize="0"/>
          <p:nvPr/>
        </p:nvPicPr>
        <p:blipFill>
          <a:blip r:embed="rId4">
            <a:alphaModFix/>
          </a:blip>
          <a:stretch>
            <a:fillRect/>
          </a:stretch>
        </p:blipFill>
        <p:spPr>
          <a:xfrm>
            <a:off x="1188987" y="132425"/>
            <a:ext cx="1877875" cy="651950"/>
          </a:xfrm>
          <a:prstGeom prst="rect">
            <a:avLst/>
          </a:prstGeom>
          <a:noFill/>
          <a:ln>
            <a:noFill/>
          </a:ln>
        </p:spPr>
      </p:pic>
      <p:sp>
        <p:nvSpPr>
          <p:cNvPr id="97" name="Google Shape;97;p16"/>
          <p:cNvSpPr txBox="1"/>
          <p:nvPr/>
        </p:nvSpPr>
        <p:spPr>
          <a:xfrm>
            <a:off x="6933975" y="221650"/>
            <a:ext cx="9597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libSBML</a:t>
            </a:r>
            <a:endParaRPr/>
          </a:p>
        </p:txBody>
      </p:sp>
      <p:pic>
        <p:nvPicPr>
          <p:cNvPr id="98" name="Google Shape;98;p16"/>
          <p:cNvPicPr preferRelativeResize="0"/>
          <p:nvPr/>
        </p:nvPicPr>
        <p:blipFill rotWithShape="1">
          <a:blip r:embed="rId5">
            <a:alphaModFix/>
          </a:blip>
          <a:srcRect l="30695" r="41534" b="54245"/>
          <a:stretch/>
        </p:blipFill>
        <p:spPr>
          <a:xfrm>
            <a:off x="470225" y="978575"/>
            <a:ext cx="1284426" cy="1055878"/>
          </a:xfrm>
          <a:prstGeom prst="rect">
            <a:avLst/>
          </a:prstGeom>
          <a:noFill/>
          <a:ln>
            <a:noFill/>
          </a:ln>
        </p:spPr>
      </p:pic>
      <p:pic>
        <p:nvPicPr>
          <p:cNvPr id="99" name="Google Shape;99;p16"/>
          <p:cNvPicPr preferRelativeResize="0"/>
          <p:nvPr/>
        </p:nvPicPr>
        <p:blipFill rotWithShape="1">
          <a:blip r:embed="rId6">
            <a:alphaModFix/>
          </a:blip>
          <a:srcRect l="5962" t="4141"/>
          <a:stretch/>
        </p:blipFill>
        <p:spPr>
          <a:xfrm>
            <a:off x="1939625" y="978575"/>
            <a:ext cx="2033150" cy="1668825"/>
          </a:xfrm>
          <a:prstGeom prst="rect">
            <a:avLst/>
          </a:prstGeom>
          <a:noFill/>
          <a:ln>
            <a:noFill/>
          </a:ln>
        </p:spPr>
      </p:pic>
      <p:pic>
        <p:nvPicPr>
          <p:cNvPr id="100" name="Google Shape;100;p16"/>
          <p:cNvPicPr preferRelativeResize="0"/>
          <p:nvPr/>
        </p:nvPicPr>
        <p:blipFill rotWithShape="1">
          <a:blip r:embed="rId5">
            <a:alphaModFix/>
          </a:blip>
          <a:srcRect l="66328" r="1899" b="54245"/>
          <a:stretch/>
        </p:blipFill>
        <p:spPr>
          <a:xfrm>
            <a:off x="470215" y="2091925"/>
            <a:ext cx="1469410" cy="1055875"/>
          </a:xfrm>
          <a:prstGeom prst="rect">
            <a:avLst/>
          </a:prstGeom>
          <a:noFill/>
          <a:ln>
            <a:noFill/>
          </a:ln>
        </p:spPr>
      </p:pic>
      <p:sp>
        <p:nvSpPr>
          <p:cNvPr id="101" name="Google Shape;101;p16"/>
          <p:cNvSpPr txBox="1"/>
          <p:nvPr/>
        </p:nvSpPr>
        <p:spPr>
          <a:xfrm>
            <a:off x="1151525" y="2771350"/>
            <a:ext cx="20727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Create Models</a:t>
            </a:r>
            <a:endParaRPr sz="2000" b="1">
              <a:solidFill>
                <a:schemeClr val="accent1"/>
              </a:solidFill>
              <a:highlight>
                <a:schemeClr val="accent6"/>
              </a:highlight>
            </a:endParaRPr>
          </a:p>
        </p:txBody>
      </p:sp>
      <p:pic>
        <p:nvPicPr>
          <p:cNvPr id="102" name="Google Shape;102;p16"/>
          <p:cNvPicPr preferRelativeResize="0"/>
          <p:nvPr/>
        </p:nvPicPr>
        <p:blipFill rotWithShape="1">
          <a:blip r:embed="rId4">
            <a:alphaModFix/>
          </a:blip>
          <a:srcRect r="37737"/>
          <a:stretch/>
        </p:blipFill>
        <p:spPr>
          <a:xfrm>
            <a:off x="6348600" y="221650"/>
            <a:ext cx="585375" cy="326400"/>
          </a:xfrm>
          <a:prstGeom prst="rect">
            <a:avLst/>
          </a:prstGeom>
          <a:noFill/>
          <a:ln>
            <a:noFill/>
          </a:ln>
        </p:spPr>
      </p:pic>
      <p:pic>
        <p:nvPicPr>
          <p:cNvPr id="103" name="Google Shape;103;p16">
            <a:hlinkClick r:id="rId7"/>
          </p:cNvPr>
          <p:cNvPicPr preferRelativeResize="0"/>
          <p:nvPr/>
        </p:nvPicPr>
        <p:blipFill>
          <a:blip r:embed="rId8">
            <a:alphaModFix/>
          </a:blip>
          <a:stretch>
            <a:fillRect/>
          </a:stretch>
        </p:blipFill>
        <p:spPr>
          <a:xfrm>
            <a:off x="5416450" y="1838250"/>
            <a:ext cx="1771025" cy="475850"/>
          </a:xfrm>
          <a:prstGeom prst="rect">
            <a:avLst/>
          </a:prstGeom>
          <a:noFill/>
          <a:ln>
            <a:noFill/>
          </a:ln>
        </p:spPr>
      </p:pic>
      <p:sp>
        <p:nvSpPr>
          <p:cNvPr id="104" name="Google Shape;104;p16"/>
          <p:cNvSpPr txBox="1"/>
          <p:nvPr/>
        </p:nvSpPr>
        <p:spPr>
          <a:xfrm>
            <a:off x="6104525" y="2695150"/>
            <a:ext cx="21795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highlight>
                  <a:schemeClr val="accent6"/>
                </a:highlight>
              </a:rPr>
              <a:t>Compile Models</a:t>
            </a:r>
            <a:endParaRPr sz="2000" b="1">
              <a:solidFill>
                <a:schemeClr val="accent1"/>
              </a:solidFill>
              <a:highlight>
                <a:schemeClr val="accent6"/>
              </a:highlight>
            </a:endParaRPr>
          </a:p>
        </p:txBody>
      </p:sp>
      <p:pic>
        <p:nvPicPr>
          <p:cNvPr id="106" name="Google Shape;106;p16"/>
          <p:cNvPicPr preferRelativeResize="0"/>
          <p:nvPr/>
        </p:nvPicPr>
        <p:blipFill rotWithShape="1">
          <a:blip r:embed="rId9">
            <a:alphaModFix/>
          </a:blip>
          <a:srcRect l="25634" r="6190"/>
          <a:stretch/>
        </p:blipFill>
        <p:spPr>
          <a:xfrm>
            <a:off x="7284075" y="1035600"/>
            <a:ext cx="1558523" cy="998850"/>
          </a:xfrm>
          <a:prstGeom prst="rect">
            <a:avLst/>
          </a:prstGeom>
          <a:noFill/>
          <a:ln>
            <a:noFill/>
          </a:ln>
        </p:spPr>
      </p:pic>
      <p:pic>
        <p:nvPicPr>
          <p:cNvPr id="107" name="Google Shape;107;p16"/>
          <p:cNvPicPr preferRelativeResize="0"/>
          <p:nvPr/>
        </p:nvPicPr>
        <p:blipFill rotWithShape="1">
          <a:blip r:embed="rId10">
            <a:alphaModFix/>
          </a:blip>
          <a:srcRect l="1449" t="21511" r="54623" b="4845"/>
          <a:stretch/>
        </p:blipFill>
        <p:spPr>
          <a:xfrm>
            <a:off x="5739024" y="784387"/>
            <a:ext cx="1125888" cy="1055874"/>
          </a:xfrm>
          <a:prstGeom prst="rect">
            <a:avLst/>
          </a:prstGeom>
          <a:noFill/>
          <a:ln>
            <a:noFill/>
          </a:ln>
        </p:spPr>
      </p:pic>
      <p:sp>
        <p:nvSpPr>
          <p:cNvPr id="108" name="Google Shape;108;p16"/>
          <p:cNvSpPr txBox="1"/>
          <p:nvPr/>
        </p:nvSpPr>
        <p:spPr>
          <a:xfrm>
            <a:off x="3131850" y="3937375"/>
            <a:ext cx="2880300" cy="422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accent1"/>
                </a:solidFill>
                <a:highlight>
                  <a:schemeClr val="accent6"/>
                </a:highlight>
              </a:rPr>
              <a:t>Analysis with Models</a:t>
            </a:r>
            <a:endParaRPr sz="2000" b="1" dirty="0">
              <a:solidFill>
                <a:schemeClr val="accent1"/>
              </a:solidFill>
              <a:highlight>
                <a:schemeClr val="accent6"/>
              </a:highlight>
            </a:endParaRPr>
          </a:p>
        </p:txBody>
      </p:sp>
      <p:sp>
        <p:nvSpPr>
          <p:cNvPr id="109" name="Google Shape;109;p16"/>
          <p:cNvSpPr/>
          <p:nvPr/>
        </p:nvSpPr>
        <p:spPr>
          <a:xfrm>
            <a:off x="228050" y="48325"/>
            <a:ext cx="3828900" cy="3540900"/>
          </a:xfrm>
          <a:prstGeom prst="ellipse">
            <a:avLst/>
          </a:prstGeom>
          <a:noFill/>
          <a:ln w="1524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p:nvPr/>
        </p:nvSpPr>
        <p:spPr>
          <a:xfrm>
            <a:off x="719875" y="4815390"/>
            <a:ext cx="8031600" cy="2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Image</a:t>
            </a:r>
            <a:r>
              <a:rPr lang="en-US" sz="1100" dirty="0"/>
              <a:t>s</a:t>
            </a:r>
            <a:r>
              <a:rPr lang="en" sz="1100" dirty="0"/>
              <a:t> taken from - SBML.org, ebi.ac.uk/biomodels, luckslab.org, Wikimedia </a:t>
            </a:r>
            <a:endParaRPr sz="1100" dirty="0"/>
          </a:p>
          <a:p>
            <a:pPr marL="0" lvl="0" indent="0" algn="ctr" rtl="0">
              <a:spcBef>
                <a:spcPts val="0"/>
              </a:spcBef>
              <a:spcAft>
                <a:spcPts val="0"/>
              </a:spcAft>
              <a:buNone/>
            </a:pPr>
            <a:endParaRPr sz="1100" dirty="0"/>
          </a:p>
        </p:txBody>
      </p:sp>
      <p:sp>
        <p:nvSpPr>
          <p:cNvPr id="18" name="Google Shape;85;p15">
            <a:extLst>
              <a:ext uri="{FF2B5EF4-FFF2-40B4-BE49-F238E27FC236}">
                <a16:creationId xmlns:a16="http://schemas.microsoft.com/office/drawing/2014/main" id="{F5B56666-2660-4ADE-9D70-BF6AE4FE3205}"/>
              </a:ext>
            </a:extLst>
          </p:cNvPr>
          <p:cNvSpPr/>
          <p:nvPr/>
        </p:nvSpPr>
        <p:spPr>
          <a:xfrm>
            <a:off x="1102950" y="3884500"/>
            <a:ext cx="6938100" cy="8733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Model Reduction				    Sensitivity analysis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System identification				    Guiding experiments	</a:t>
            </a:r>
            <a:endParaRPr dirty="0"/>
          </a:p>
        </p:txBody>
      </p:sp>
      <p:sp>
        <p:nvSpPr>
          <p:cNvPr id="2" name="Slide Number Placeholder 1">
            <a:extLst>
              <a:ext uri="{FF2B5EF4-FFF2-40B4-BE49-F238E27FC236}">
                <a16:creationId xmlns:a16="http://schemas.microsoft.com/office/drawing/2014/main" id="{B1A82735-9362-4EE9-9987-8B0B04934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9742</TotalTime>
  <Words>1664</Words>
  <Application>Microsoft Office PowerPoint</Application>
  <PresentationFormat>On-screen Show (16:9)</PresentationFormat>
  <Paragraphs>501</Paragraphs>
  <Slides>47</Slides>
  <Notes>27</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Open Sans</vt:lpstr>
      <vt:lpstr>Calibri</vt:lpstr>
      <vt:lpstr>Economica</vt:lpstr>
      <vt:lpstr>Courier New</vt:lpstr>
      <vt:lpstr>Luxe</vt:lpstr>
      <vt:lpstr>Sub-SBML: A Subsystem Interaction Modeling Python Toolbox for SBML Models</vt:lpstr>
      <vt:lpstr>A demonstrative modeling example</vt:lpstr>
      <vt:lpstr>How to model this system?</vt:lpstr>
      <vt:lpstr>How to model this system?</vt:lpstr>
      <vt:lpstr>Using existing tools – COPASI, iBioSim </vt:lpstr>
      <vt:lpstr>Using Sub-SBML…</vt:lpstr>
      <vt:lpstr>PowerPoint Presentation</vt:lpstr>
      <vt:lpstr>PowerPoint Presentation</vt:lpstr>
      <vt:lpstr>PowerPoint Presentation</vt:lpstr>
      <vt:lpstr>Create Models</vt:lpstr>
      <vt:lpstr>Create SBML Subsystems</vt:lpstr>
      <vt:lpstr>Create SBML Subsystems</vt:lpstr>
      <vt:lpstr>PowerPoint Presentation</vt:lpstr>
      <vt:lpstr>PowerPoint Presentation</vt:lpstr>
      <vt:lpstr>Compile Models</vt:lpstr>
      <vt:lpstr>Modeling Subsystems</vt:lpstr>
      <vt:lpstr>PowerPoint Presentation</vt:lpstr>
      <vt:lpstr>Combining Subsystems</vt:lpstr>
      <vt:lpstr>Modeling : Shared Resources</vt:lpstr>
      <vt:lpstr>“Subsystems” inside a  “System”</vt:lpstr>
      <vt:lpstr>PowerPoint Presentation</vt:lpstr>
      <vt:lpstr>Considering only IPTG transport module…</vt:lpstr>
      <vt:lpstr>PowerPoint Presentation</vt:lpstr>
      <vt:lpstr>PowerPoint Presentation</vt:lpstr>
      <vt:lpstr>PowerPoint Presentation</vt:lpstr>
      <vt:lpstr>IPTG transport module</vt:lpstr>
      <vt:lpstr>IPTG Transport Modeling</vt:lpstr>
      <vt:lpstr>Modeling using Sub-SBML</vt:lpstr>
      <vt:lpstr>PowerPoint Presentation</vt:lpstr>
      <vt:lpstr>Now including all other modules…</vt:lpstr>
      <vt:lpstr>PowerPoint Presentation</vt:lpstr>
      <vt:lpstr>Code in Sub-SBML</vt:lpstr>
      <vt:lpstr>PowerPoint Presentation</vt:lpstr>
      <vt:lpstr>PowerPoint Presentation</vt:lpstr>
      <vt:lpstr>Summary</vt:lpstr>
      <vt:lpstr>Takeaway #1</vt:lpstr>
      <vt:lpstr>Takeaway #2</vt:lpstr>
      <vt:lpstr>Acknowledgments</vt:lpstr>
      <vt:lpstr>Backup slides</vt:lpstr>
      <vt:lpstr>PowerPoint Presentation</vt:lpstr>
      <vt:lpstr>PowerPoint Presentation</vt:lpstr>
      <vt:lpstr>Control Theory for Synthetic Biology</vt:lpstr>
      <vt:lpstr>Project motivation/application slide</vt:lpstr>
      <vt:lpstr>Using existing tools – txtlsim (MATLAB), bioscrape</vt:lpstr>
      <vt:lpstr>Edit SBML Models</vt:lpstr>
      <vt:lpstr>Analysis with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Sub-SBML : A Subsystem Interaction Modeling Toolbox for SBML Models</dc:title>
  <dc:creator>Ayush Pandey</dc:creator>
  <cp:lastModifiedBy>Ayush Pandey</cp:lastModifiedBy>
  <cp:revision>60</cp:revision>
  <dcterms:modified xsi:type="dcterms:W3CDTF">2019-03-02T04:44:42Z</dcterms:modified>
</cp:coreProperties>
</file>