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6"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17633705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4FE87-7888-49DA-97A1-E6D0B4E1BAFC}"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60400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671841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423074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95693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A4FE87-7888-49DA-97A1-E6D0B4E1BAFC}"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4250301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A4FE87-7888-49DA-97A1-E6D0B4E1BAFC}" type="datetimeFigureOut">
              <a:rPr lang="en-IN" smtClean="0"/>
              <a:t>12-07-2024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97719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173465992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96515109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28320288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4FE87-7888-49DA-97A1-E6D0B4E1BAFC}"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47438398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4FE87-7888-49DA-97A1-E6D0B4E1BAFC}"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11696489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4FE87-7888-49DA-97A1-E6D0B4E1BAFC}"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71109814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4FE87-7888-49DA-97A1-E6D0B4E1BAFC}"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04387543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4FE87-7888-49DA-97A1-E6D0B4E1BAFC}"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371186937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4FE87-7888-49DA-97A1-E6D0B4E1BAFC}"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247010551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4FE87-7888-49DA-97A1-E6D0B4E1BAFC}"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1CD45-BA69-4A0D-8793-ABBBF421F5E8}" type="slidenum">
              <a:rPr lang="en-IN" smtClean="0"/>
              <a:t>‹#›</a:t>
            </a:fld>
            <a:endParaRPr lang="en-IN"/>
          </a:p>
        </p:txBody>
      </p:sp>
    </p:spTree>
    <p:extLst>
      <p:ext uri="{BB962C8B-B14F-4D97-AF65-F5344CB8AC3E}">
        <p14:creationId xmlns:p14="http://schemas.microsoft.com/office/powerpoint/2010/main" val="52659217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A4FE87-7888-49DA-97A1-E6D0B4E1BAFC}" type="datetimeFigureOut">
              <a:rPr lang="en-IN" smtClean="0"/>
              <a:t>12-07-2024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11CD45-BA69-4A0D-8793-ABBBF421F5E8}" type="slidenum">
              <a:rPr lang="en-IN" smtClean="0"/>
              <a:t>‹#›</a:t>
            </a:fld>
            <a:endParaRPr lang="en-IN"/>
          </a:p>
        </p:txBody>
      </p:sp>
    </p:spTree>
    <p:extLst>
      <p:ext uri="{BB962C8B-B14F-4D97-AF65-F5344CB8AC3E}">
        <p14:creationId xmlns:p14="http://schemas.microsoft.com/office/powerpoint/2010/main" val="19736404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wipe/>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2D3A3160-AA92-206C-857C-61E90A19AEB2}"/>
              </a:ext>
            </a:extLst>
          </p:cNvPr>
          <p:cNvSpPr>
            <a:spLocks noGrp="1"/>
          </p:cNvSpPr>
          <p:nvPr>
            <p:ph type="ctrTitle"/>
          </p:nvPr>
        </p:nvSpPr>
        <p:spPr>
          <a:xfrm>
            <a:off x="836247" y="1238552"/>
            <a:ext cx="3246079" cy="3892834"/>
          </a:xfrm>
        </p:spPr>
        <p:txBody>
          <a:bodyPr vert="horz" lIns="91440" tIns="45720" rIns="91440" bIns="45720" rtlCol="0" anchor="ctr">
            <a:normAutofit/>
          </a:bodyPr>
          <a:lstStyle/>
          <a:p>
            <a:pPr algn="r"/>
            <a:r>
              <a:rPr lang="en-US" sz="3600" dirty="0">
                <a:solidFill>
                  <a:schemeClr val="tx1"/>
                </a:solidFill>
              </a:rPr>
              <a:t>Analyze Death Age Difference of Right Handers with Left Handers </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6C17909-2EBE-2751-BD33-0448ACA75C6C}"/>
              </a:ext>
            </a:extLst>
          </p:cNvPr>
          <p:cNvSpPr>
            <a:spLocks noGrp="1"/>
          </p:cNvSpPr>
          <p:nvPr>
            <p:ph type="subTitle" idx="1"/>
          </p:nvPr>
        </p:nvSpPr>
        <p:spPr>
          <a:xfrm>
            <a:off x="5911130" y="2667000"/>
            <a:ext cx="3253150" cy="2819400"/>
          </a:xfrm>
        </p:spPr>
        <p:txBody>
          <a:bodyPr vert="horz" lIns="91440" tIns="45720" rIns="91440" bIns="45720" rtlCol="0" anchor="ctr">
            <a:normAutofit/>
          </a:bodyPr>
          <a:lstStyle/>
          <a:p>
            <a:pPr>
              <a:buFont typeface="Wingdings 3" charset="2"/>
              <a:buChar char=""/>
            </a:pPr>
            <a:r>
              <a:rPr lang="en-US" dirty="0">
                <a:solidFill>
                  <a:schemeClr val="tx1"/>
                </a:solidFill>
              </a:rPr>
              <a:t>Submitted by : </a:t>
            </a:r>
          </a:p>
          <a:p>
            <a:pPr>
              <a:buFont typeface="Wingdings 3" charset="2"/>
              <a:buChar char=""/>
            </a:pPr>
            <a:r>
              <a:rPr lang="en-US" dirty="0">
                <a:solidFill>
                  <a:schemeClr val="tx1"/>
                </a:solidFill>
              </a:rPr>
              <a:t>Ayush Pratap </a:t>
            </a:r>
            <a:r>
              <a:rPr lang="en-US" dirty="0" err="1">
                <a:solidFill>
                  <a:schemeClr val="tx1"/>
                </a:solidFill>
              </a:rPr>
              <a:t>SinGH</a:t>
            </a:r>
            <a:endParaRPr lang="en-US" dirty="0">
              <a:solidFill>
                <a:schemeClr val="tx1"/>
              </a:solidFill>
            </a:endParaRPr>
          </a:p>
          <a:p>
            <a:pPr>
              <a:buFont typeface="Wingdings 3" charset="2"/>
              <a:buChar char=""/>
            </a:pPr>
            <a:r>
              <a:rPr lang="en-US" dirty="0">
                <a:solidFill>
                  <a:schemeClr val="tx1"/>
                </a:solidFill>
              </a:rPr>
              <a:t>(Data ANALYST INTERN) </a:t>
            </a:r>
          </a:p>
          <a:p>
            <a:pPr>
              <a:buFont typeface="Wingdings 3" charset="2"/>
              <a:buChar char=""/>
            </a:pPr>
            <a:r>
              <a:rPr lang="en-US" dirty="0">
                <a:solidFill>
                  <a:schemeClr val="tx1"/>
                </a:solidFill>
              </a:rPr>
              <a:t>(MED TOUR EASY)</a:t>
            </a:r>
          </a:p>
        </p:txBody>
      </p:sp>
    </p:spTree>
    <p:extLst>
      <p:ext uri="{BB962C8B-B14F-4D97-AF65-F5344CB8AC3E}">
        <p14:creationId xmlns:p14="http://schemas.microsoft.com/office/powerpoint/2010/main" val="164539438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of death distribution&#10;&#10;Description automatically generated">
            <a:extLst>
              <a:ext uri="{FF2B5EF4-FFF2-40B4-BE49-F238E27FC236}">
                <a16:creationId xmlns:a16="http://schemas.microsoft.com/office/drawing/2014/main" id="{A50DC200-9256-784D-704E-9E2B1AEC0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99" y="2655032"/>
            <a:ext cx="4674492" cy="2851440"/>
          </a:xfrm>
          <a:prstGeom prst="rect">
            <a:avLst/>
          </a:prstGeom>
        </p:spPr>
      </p:pic>
      <p:sp>
        <p:nvSpPr>
          <p:cNvPr id="3" name="Content Placeholder 2">
            <a:extLst>
              <a:ext uri="{FF2B5EF4-FFF2-40B4-BE49-F238E27FC236}">
                <a16:creationId xmlns:a16="http://schemas.microsoft.com/office/drawing/2014/main" id="{B72032A4-675A-A079-350C-88841960E6CD}"/>
              </a:ext>
            </a:extLst>
          </p:cNvPr>
          <p:cNvSpPr>
            <a:spLocks noGrp="1"/>
          </p:cNvSpPr>
          <p:nvPr>
            <p:ph idx="1"/>
          </p:nvPr>
        </p:nvSpPr>
        <p:spPr>
          <a:xfrm>
            <a:off x="6470710" y="2255580"/>
            <a:ext cx="4947221" cy="3650344"/>
          </a:xfrm>
        </p:spPr>
        <p:txBody>
          <a:bodyPr>
            <a:noAutofit/>
          </a:bodyPr>
          <a:lstStyle/>
          <a:p>
            <a:r>
              <a:rPr lang="en-US" sz="2200" dirty="0"/>
              <a:t>To calculate P(LH|A), mean of early and late 1900s and middle.</a:t>
            </a:r>
          </a:p>
          <a:p>
            <a:r>
              <a:rPr lang="en-US" sz="2200" dirty="0"/>
              <a:t>To calculate P(A), load death distribution data.</a:t>
            </a:r>
          </a:p>
          <a:p>
            <a:r>
              <a:rPr lang="en-US" sz="2200" dirty="0"/>
              <a:t>To calculate P(LH),  from death distribution data</a:t>
            </a:r>
          </a:p>
          <a:p>
            <a:r>
              <a:rPr lang="en-US" sz="2200" dirty="0"/>
              <a:t>Clean and plot the number of people who died ('Both Sexes') as a function of age.</a:t>
            </a:r>
            <a:endParaRPr lang="en-IN" sz="2200" dirty="0"/>
          </a:p>
        </p:txBody>
      </p:sp>
    </p:spTree>
    <p:extLst>
      <p:ext uri="{BB962C8B-B14F-4D97-AF65-F5344CB8AC3E}">
        <p14:creationId xmlns:p14="http://schemas.microsoft.com/office/powerpoint/2010/main" val="278236942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of a number of people&#10;&#10;Description automatically generated">
            <a:extLst>
              <a:ext uri="{FF2B5EF4-FFF2-40B4-BE49-F238E27FC236}">
                <a16:creationId xmlns:a16="http://schemas.microsoft.com/office/drawing/2014/main" id="{D94003C8-1452-1B23-3662-115A3FBA5D30}"/>
              </a:ext>
            </a:extLst>
          </p:cNvPr>
          <p:cNvPicPr>
            <a:picLocks noChangeAspect="1"/>
          </p:cNvPicPr>
          <p:nvPr/>
        </p:nvPicPr>
        <p:blipFill rotWithShape="1">
          <a:blip r:embed="rId2">
            <a:extLst>
              <a:ext uri="{28A0092B-C50C-407E-A947-70E740481C1C}">
                <a14:useLocalDpi xmlns:a14="http://schemas.microsoft.com/office/drawing/2010/main" val="0"/>
              </a:ext>
            </a:extLst>
          </a:blip>
          <a:srcRect l="5916" r="3320"/>
          <a:stretch/>
        </p:blipFill>
        <p:spPr>
          <a:xfrm>
            <a:off x="1007155" y="2790576"/>
            <a:ext cx="4674492" cy="2348932"/>
          </a:xfrm>
          <a:prstGeom prst="rect">
            <a:avLst/>
          </a:prstGeom>
        </p:spPr>
      </p:pic>
      <p:sp>
        <p:nvSpPr>
          <p:cNvPr id="3" name="Content Placeholder 2">
            <a:extLst>
              <a:ext uri="{FF2B5EF4-FFF2-40B4-BE49-F238E27FC236}">
                <a16:creationId xmlns:a16="http://schemas.microsoft.com/office/drawing/2014/main" id="{D53CC4E3-11EF-4371-976A-35F694601204}"/>
              </a:ext>
            </a:extLst>
          </p:cNvPr>
          <p:cNvSpPr>
            <a:spLocks noGrp="1"/>
          </p:cNvSpPr>
          <p:nvPr>
            <p:ph idx="1"/>
          </p:nvPr>
        </p:nvSpPr>
        <p:spPr>
          <a:xfrm>
            <a:off x="6510354" y="2430677"/>
            <a:ext cx="5224244" cy="3840043"/>
          </a:xfrm>
        </p:spPr>
        <p:txBody>
          <a:bodyPr>
            <a:normAutofit fontScale="77500" lnSpcReduction="20000"/>
          </a:bodyPr>
          <a:lstStyle/>
          <a:p>
            <a:endParaRPr lang="en-US" sz="2400" dirty="0"/>
          </a:p>
          <a:p>
            <a:r>
              <a:rPr lang="en-US" sz="2600" dirty="0"/>
              <a:t>Calculate and plot the probabilities of being left-handed and right-handed for ages of death.</a:t>
            </a:r>
          </a:p>
          <a:p>
            <a:r>
              <a:rPr lang="en-US" sz="2600" dirty="0"/>
              <a:t>Difference of average ages at death for left-handed and right-handed individuals. (1990)</a:t>
            </a:r>
          </a:p>
          <a:p>
            <a:pPr marL="0" indent="0">
              <a:buNone/>
            </a:pPr>
            <a:r>
              <a:rPr lang="en-US" sz="2600" dirty="0"/>
              <a:t>	= 5.5 years</a:t>
            </a:r>
          </a:p>
          <a:p>
            <a:r>
              <a:rPr lang="en-US" sz="2600" dirty="0"/>
              <a:t>Calculate difference based on death distribution data. (2018)</a:t>
            </a:r>
          </a:p>
          <a:p>
            <a:pPr marL="0" indent="0">
              <a:buNone/>
            </a:pPr>
            <a:r>
              <a:rPr lang="en-US" sz="2600" dirty="0"/>
              <a:t>	= 2.3 years</a:t>
            </a:r>
            <a:endParaRPr lang="en-IN" sz="2600" dirty="0"/>
          </a:p>
          <a:p>
            <a:endParaRPr lang="en-IN" dirty="0"/>
          </a:p>
        </p:txBody>
      </p:sp>
    </p:spTree>
    <p:extLst>
      <p:ext uri="{BB962C8B-B14F-4D97-AF65-F5344CB8AC3E}">
        <p14:creationId xmlns:p14="http://schemas.microsoft.com/office/powerpoint/2010/main" val="77196233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7168-2062-580E-C56A-2D098D0E995F}"/>
              </a:ext>
            </a:extLst>
          </p:cNvPr>
          <p:cNvSpPr>
            <a:spLocks noGrp="1"/>
          </p:cNvSpPr>
          <p:nvPr>
            <p:ph type="title"/>
          </p:nvPr>
        </p:nvSpPr>
        <p:spPr/>
        <p:txBody>
          <a:bodyPr/>
          <a:lstStyle/>
          <a:p>
            <a:r>
              <a:rPr lang="en-IN" dirty="0"/>
              <a:t>OUTCOME</a:t>
            </a:r>
          </a:p>
        </p:txBody>
      </p:sp>
      <p:sp>
        <p:nvSpPr>
          <p:cNvPr id="3" name="Content Placeholder 2">
            <a:extLst>
              <a:ext uri="{FF2B5EF4-FFF2-40B4-BE49-F238E27FC236}">
                <a16:creationId xmlns:a16="http://schemas.microsoft.com/office/drawing/2014/main" id="{35BD775F-539D-5E4C-06AB-75E5B35D91B4}"/>
              </a:ext>
            </a:extLst>
          </p:cNvPr>
          <p:cNvSpPr>
            <a:spLocks noGrp="1"/>
          </p:cNvSpPr>
          <p:nvPr>
            <p:ph idx="1"/>
          </p:nvPr>
        </p:nvSpPr>
        <p:spPr/>
        <p:txBody>
          <a:bodyPr>
            <a:normAutofit fontScale="77500" lnSpcReduction="20000"/>
          </a:bodyPr>
          <a:lstStyle/>
          <a:p>
            <a:endParaRPr lang="en-US" dirty="0"/>
          </a:p>
          <a:p>
            <a:r>
              <a:rPr lang="en-US" sz="2200" b="1" dirty="0"/>
              <a:t>Stabilizing Differences: </a:t>
            </a:r>
            <a:r>
              <a:rPr lang="en-US" sz="2200" dirty="0"/>
              <a:t>The smaller gap in 2018 compared to suggests that differences in life expectancy between left-handers and right-handers may be leveling off.</a:t>
            </a:r>
          </a:p>
          <a:p>
            <a:pPr marL="0" indent="0">
              <a:buNone/>
            </a:pPr>
            <a:r>
              <a:rPr lang="en-US" sz="2200" dirty="0"/>
              <a:t>  </a:t>
            </a:r>
          </a:p>
          <a:p>
            <a:r>
              <a:rPr lang="en-US" sz="2200" b="1" dirty="0"/>
              <a:t>Historical Impact: </a:t>
            </a:r>
            <a:r>
              <a:rPr lang="en-US" sz="2200" dirty="0"/>
              <a:t>The larger gap in 1990 reflects a time when factors related to handedness could have had a bigger influence on life expectancy across different generations.</a:t>
            </a:r>
          </a:p>
          <a:p>
            <a:pPr marL="0" indent="0">
              <a:buNone/>
            </a:pPr>
            <a:endParaRPr lang="en-US" sz="2200" dirty="0"/>
          </a:p>
          <a:p>
            <a:r>
              <a:rPr lang="en-US" sz="2200" b="1" dirty="0"/>
              <a:t>Health Strategies: </a:t>
            </a:r>
            <a:r>
              <a:rPr lang="en-US" sz="2200" dirty="0"/>
              <a:t>These findings can guide health policies to address any potential disparities linked to handedness and promote fairness in healthcare.</a:t>
            </a:r>
            <a:endParaRPr lang="en-IN" sz="2200" dirty="0"/>
          </a:p>
        </p:txBody>
      </p:sp>
    </p:spTree>
    <p:extLst>
      <p:ext uri="{BB962C8B-B14F-4D97-AF65-F5344CB8AC3E}">
        <p14:creationId xmlns:p14="http://schemas.microsoft.com/office/powerpoint/2010/main" val="172402968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C399-263E-4DC9-50A5-B5A2223976BC}"/>
              </a:ext>
            </a:extLst>
          </p:cNvPr>
          <p:cNvSpPr>
            <a:spLocks noGrp="1"/>
          </p:cNvSpPr>
          <p:nvPr>
            <p:ph type="title"/>
          </p:nvPr>
        </p:nvSpPr>
        <p:spPr>
          <a:xfrm>
            <a:off x="4582934" y="2541588"/>
            <a:ext cx="7157865" cy="1013800"/>
          </a:xfrm>
        </p:spPr>
        <p:txBody>
          <a:bodyPr vert="horz" lIns="91440" tIns="45720" rIns="91440" bIns="45720" rtlCol="0">
            <a:normAutofit/>
          </a:bodyPr>
          <a:lstStyle/>
          <a:p>
            <a:pPr algn="ctr"/>
            <a:r>
              <a:rPr lang="en-US" b="1" dirty="0">
                <a:solidFill>
                  <a:schemeClr val="accent1"/>
                </a:solidFill>
              </a:rPr>
              <a:t>WorkFlow diagram</a:t>
            </a:r>
          </a:p>
        </p:txBody>
      </p:sp>
      <p:pic>
        <p:nvPicPr>
          <p:cNvPr id="5" name="Content Placeholder 4" descr="A diagram of a diagram&#10;&#10;Description automatically generated">
            <a:extLst>
              <a:ext uri="{FF2B5EF4-FFF2-40B4-BE49-F238E27FC236}">
                <a16:creationId xmlns:a16="http://schemas.microsoft.com/office/drawing/2014/main" id="{62D2D4A5-538F-9FC1-1D8C-B15DBE4CDD40}"/>
              </a:ext>
            </a:extLst>
          </p:cNvPr>
          <p:cNvPicPr>
            <a:picLocks noChangeAspect="1"/>
          </p:cNvPicPr>
          <p:nvPr/>
        </p:nvPicPr>
        <p:blipFill rotWithShape="1">
          <a:blip r:embed="rId2">
            <a:extLst>
              <a:ext uri="{28A0092B-C50C-407E-A947-70E740481C1C}">
                <a14:useLocalDpi xmlns:a14="http://schemas.microsoft.com/office/drawing/2010/main" val="0"/>
              </a:ext>
            </a:extLst>
          </a:blip>
          <a:srcRect t="1239" r="-1" b="-1"/>
          <a:stretch/>
        </p:blipFill>
        <p:spPr>
          <a:xfrm>
            <a:off x="159111" y="0"/>
            <a:ext cx="4131713" cy="6857989"/>
          </a:xfrm>
          <a:prstGeom prst="rect">
            <a:avLst/>
          </a:prstGeom>
        </p:spPr>
      </p:pic>
    </p:spTree>
    <p:extLst>
      <p:ext uri="{BB962C8B-B14F-4D97-AF65-F5344CB8AC3E}">
        <p14:creationId xmlns:p14="http://schemas.microsoft.com/office/powerpoint/2010/main" val="338771483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ack board with white letters on it&#10;&#10;Description automatically generated">
            <a:extLst>
              <a:ext uri="{FF2B5EF4-FFF2-40B4-BE49-F238E27FC236}">
                <a16:creationId xmlns:a16="http://schemas.microsoft.com/office/drawing/2014/main" id="{DE9F7BB8-6931-3A7D-EB3C-63242DFE1F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007" b="6087"/>
          <a:stretch/>
        </p:blipFill>
        <p:spPr>
          <a:xfrm>
            <a:off x="20" y="10"/>
            <a:ext cx="12191980" cy="6857990"/>
          </a:xfrm>
          <a:prstGeom prst="rect">
            <a:avLst/>
          </a:prstGeom>
        </p:spPr>
      </p:pic>
    </p:spTree>
    <p:extLst>
      <p:ext uri="{BB962C8B-B14F-4D97-AF65-F5344CB8AC3E}">
        <p14:creationId xmlns:p14="http://schemas.microsoft.com/office/powerpoint/2010/main" val="244128500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D065-CD65-6C61-E179-3FBD778D648C}"/>
              </a:ext>
            </a:extLst>
          </p:cNvPr>
          <p:cNvSpPr>
            <a:spLocks noGrp="1"/>
          </p:cNvSpPr>
          <p:nvPr>
            <p:ph type="title"/>
          </p:nvPr>
        </p:nvSpPr>
        <p:spPr/>
        <p:txBody>
          <a:bodyPr/>
          <a:lstStyle/>
          <a:p>
            <a:r>
              <a:rPr lang="en-IN" dirty="0">
                <a:latin typeface="Amasis MT Pro Black" panose="020F0502020204030204" pitchFamily="18" charset="0"/>
              </a:rPr>
              <a:t>About MedTourEasy</a:t>
            </a:r>
          </a:p>
        </p:txBody>
      </p:sp>
      <p:sp>
        <p:nvSpPr>
          <p:cNvPr id="3" name="Content Placeholder 2">
            <a:extLst>
              <a:ext uri="{FF2B5EF4-FFF2-40B4-BE49-F238E27FC236}">
                <a16:creationId xmlns:a16="http://schemas.microsoft.com/office/drawing/2014/main" id="{A4CE6670-73E1-C92F-244A-EF6D23C99E23}"/>
              </a:ext>
            </a:extLst>
          </p:cNvPr>
          <p:cNvSpPr>
            <a:spLocks noGrp="1"/>
          </p:cNvSpPr>
          <p:nvPr>
            <p:ph idx="1"/>
          </p:nvPr>
        </p:nvSpPr>
        <p:spPr/>
        <p:txBody>
          <a:bodyPr>
            <a:normAutofit/>
          </a:bodyPr>
          <a:lstStyle/>
          <a:p>
            <a:r>
              <a:rPr lang="en-US" sz="2000" dirty="0">
                <a:latin typeface="+mj-lt"/>
                <a:cs typeface="Times New Roman" panose="02020603050405020304" pitchFamily="18" charset="0"/>
              </a:rPr>
              <a:t>MedTourEasy is a medical tourism company that facilitates international patients seeking medical treatments abroad.</a:t>
            </a:r>
          </a:p>
          <a:p>
            <a:r>
              <a:rPr lang="en-US" sz="2000" dirty="0">
                <a:latin typeface="+mj-lt"/>
                <a:cs typeface="Times New Roman" panose="02020603050405020304" pitchFamily="18" charset="0"/>
              </a:rPr>
              <a:t>Partnerships with healthcare providers in major medical tourism destinations such as Thailand, India, Turkey, Mexico, and others.</a:t>
            </a:r>
          </a:p>
          <a:p>
            <a:r>
              <a:rPr lang="en-US" sz="2000" dirty="0">
                <a:latin typeface="+mj-lt"/>
                <a:cs typeface="Times New Roman" panose="02020603050405020304" pitchFamily="18" charset="0"/>
              </a:rPr>
              <a:t>Patients looking for specialized medical procedures not available in their home countries.</a:t>
            </a:r>
          </a:p>
          <a:p>
            <a:r>
              <a:rPr lang="en-US" sz="2000" dirty="0">
                <a:latin typeface="+mj-lt"/>
                <a:cs typeface="Times New Roman" panose="02020603050405020304" pitchFamily="18" charset="0"/>
              </a:rPr>
              <a:t>Collaborations with top hospitals and clinics across various countries.</a:t>
            </a:r>
          </a:p>
        </p:txBody>
      </p:sp>
    </p:spTree>
    <p:extLst>
      <p:ext uri="{BB962C8B-B14F-4D97-AF65-F5344CB8AC3E}">
        <p14:creationId xmlns:p14="http://schemas.microsoft.com/office/powerpoint/2010/main" val="37589582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3C19-6179-BD09-AF09-30709527ABC7}"/>
              </a:ext>
            </a:extLst>
          </p:cNvPr>
          <p:cNvSpPr>
            <a:spLocks noGrp="1"/>
          </p:cNvSpPr>
          <p:nvPr>
            <p:ph type="title"/>
          </p:nvPr>
        </p:nvSpPr>
        <p:spPr/>
        <p:txBody>
          <a:bodyPr/>
          <a:lstStyle/>
          <a:p>
            <a:r>
              <a:rPr lang="en-IN" b="1" dirty="0"/>
              <a:t>TABLE OF CONTENTS</a:t>
            </a:r>
          </a:p>
        </p:txBody>
      </p:sp>
      <p:sp>
        <p:nvSpPr>
          <p:cNvPr id="3" name="Content Placeholder 2">
            <a:extLst>
              <a:ext uri="{FF2B5EF4-FFF2-40B4-BE49-F238E27FC236}">
                <a16:creationId xmlns:a16="http://schemas.microsoft.com/office/drawing/2014/main" id="{0FFEBD47-FC20-0308-41B2-3385812F2496}"/>
              </a:ext>
            </a:extLst>
          </p:cNvPr>
          <p:cNvSpPr>
            <a:spLocks noGrp="1"/>
          </p:cNvSpPr>
          <p:nvPr>
            <p:ph idx="1"/>
          </p:nvPr>
        </p:nvSpPr>
        <p:spPr/>
        <p:txBody>
          <a:bodyPr/>
          <a:lstStyle/>
          <a:p>
            <a:r>
              <a:rPr lang="en-IN" sz="2200" dirty="0"/>
              <a:t>Introduction</a:t>
            </a:r>
          </a:p>
          <a:p>
            <a:r>
              <a:rPr lang="en-US" sz="2200" dirty="0"/>
              <a:t>Theories on Handedness and Health Impacts</a:t>
            </a:r>
            <a:endParaRPr lang="en-IN" sz="2200" dirty="0"/>
          </a:p>
          <a:p>
            <a:r>
              <a:rPr lang="en-IN" sz="2200" dirty="0"/>
              <a:t>Requirements for Analysis</a:t>
            </a:r>
          </a:p>
          <a:p>
            <a:r>
              <a:rPr lang="en-IN" sz="2200" dirty="0"/>
              <a:t>Methodology</a:t>
            </a:r>
          </a:p>
          <a:p>
            <a:r>
              <a:rPr lang="en-IN" sz="2200" dirty="0"/>
              <a:t>Workflow Diagram</a:t>
            </a:r>
          </a:p>
          <a:p>
            <a:r>
              <a:rPr lang="en-IN" sz="2200" dirty="0"/>
              <a:t>Outcome</a:t>
            </a:r>
          </a:p>
          <a:p>
            <a:endParaRPr lang="en-IN" dirty="0"/>
          </a:p>
          <a:p>
            <a:endParaRPr lang="en-IN" dirty="0"/>
          </a:p>
        </p:txBody>
      </p:sp>
    </p:spTree>
    <p:extLst>
      <p:ext uri="{BB962C8B-B14F-4D97-AF65-F5344CB8AC3E}">
        <p14:creationId xmlns:p14="http://schemas.microsoft.com/office/powerpoint/2010/main" val="42282716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55F0-FB6F-CC63-41F8-F28268A3483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BCF302E-CC8D-CB01-8D57-4D98DC2566F9}"/>
              </a:ext>
            </a:extLst>
          </p:cNvPr>
          <p:cNvSpPr>
            <a:spLocks noGrp="1"/>
          </p:cNvSpPr>
          <p:nvPr>
            <p:ph idx="1"/>
          </p:nvPr>
        </p:nvSpPr>
        <p:spPr/>
        <p:txBody>
          <a:bodyPr>
            <a:normAutofit fontScale="92500" lnSpcReduction="10000"/>
          </a:bodyPr>
          <a:lstStyle/>
          <a:p>
            <a:r>
              <a:rPr lang="en-US" sz="2200" dirty="0"/>
              <a:t>This project aims to analyze existing data to understand if significant differences in death age exist between these groups, providing insights into the broader impact of handedness on human health and longevity.</a:t>
            </a:r>
          </a:p>
          <a:p>
            <a:pPr marL="0" indent="0">
              <a:buNone/>
            </a:pPr>
            <a:endParaRPr lang="en-US" sz="2200" dirty="0"/>
          </a:p>
          <a:p>
            <a:r>
              <a:rPr lang="en-US" sz="2200" dirty="0"/>
              <a:t>Investigates the death age difference between right handers and left handers.</a:t>
            </a:r>
          </a:p>
          <a:p>
            <a:pPr marL="0" indent="0">
              <a:buNone/>
            </a:pPr>
            <a:endParaRPr lang="en-US" sz="2200" dirty="0"/>
          </a:p>
          <a:p>
            <a:r>
              <a:rPr lang="en-US" sz="2200" dirty="0"/>
              <a:t>Aims to analyze existing data to determine significant differences in death age.</a:t>
            </a:r>
          </a:p>
          <a:p>
            <a:endParaRPr lang="en-IN" dirty="0"/>
          </a:p>
        </p:txBody>
      </p:sp>
    </p:spTree>
    <p:extLst>
      <p:ext uri="{BB962C8B-B14F-4D97-AF65-F5344CB8AC3E}">
        <p14:creationId xmlns:p14="http://schemas.microsoft.com/office/powerpoint/2010/main" val="179664951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090F-DDE3-E297-B7E5-5C49821FB265}"/>
              </a:ext>
            </a:extLst>
          </p:cNvPr>
          <p:cNvSpPr>
            <a:spLocks noGrp="1"/>
          </p:cNvSpPr>
          <p:nvPr>
            <p:ph type="title"/>
          </p:nvPr>
        </p:nvSpPr>
        <p:spPr/>
        <p:txBody>
          <a:bodyPr/>
          <a:lstStyle/>
          <a:p>
            <a:r>
              <a:rPr lang="en-IN" dirty="0"/>
              <a:t>Theories on handedness</a:t>
            </a:r>
          </a:p>
        </p:txBody>
      </p:sp>
      <p:sp>
        <p:nvSpPr>
          <p:cNvPr id="3" name="Content Placeholder 2">
            <a:extLst>
              <a:ext uri="{FF2B5EF4-FFF2-40B4-BE49-F238E27FC236}">
                <a16:creationId xmlns:a16="http://schemas.microsoft.com/office/drawing/2014/main" id="{888C64AD-FEC1-572D-E059-579041CCBFA8}"/>
              </a:ext>
            </a:extLst>
          </p:cNvPr>
          <p:cNvSpPr>
            <a:spLocks noGrp="1"/>
          </p:cNvSpPr>
          <p:nvPr>
            <p:ph idx="1"/>
          </p:nvPr>
        </p:nvSpPr>
        <p:spPr>
          <a:xfrm>
            <a:off x="1505150" y="2468032"/>
            <a:ext cx="8825659" cy="3416300"/>
          </a:xfrm>
        </p:spPr>
        <p:txBody>
          <a:bodyPr>
            <a:noAutofit/>
          </a:bodyPr>
          <a:lstStyle/>
          <a:p>
            <a:r>
              <a:rPr lang="en-IN" sz="2000" b="1" dirty="0"/>
              <a:t>Genetic Factors: </a:t>
            </a:r>
            <a:r>
              <a:rPr lang="en-US" sz="2000" dirty="0"/>
              <a:t>Genetic markers linked to left-handedness may also be associated with health conditions that influence lifespan, potentially predisposing left-handers to shorter lifespans.</a:t>
            </a:r>
          </a:p>
          <a:p>
            <a:r>
              <a:rPr lang="en-US" sz="2000" b="1" dirty="0"/>
              <a:t>Brain Hemisphere Theory:</a:t>
            </a:r>
            <a:r>
              <a:rPr lang="en-US" sz="2000" dirty="0"/>
              <a:t> Differences in hemispheric specialization between right- and left-handers may affect cognitive aging and neurodegenerative disease risk, impacting lifespan.</a:t>
            </a:r>
          </a:p>
          <a:p>
            <a:r>
              <a:rPr lang="en-US" sz="2000" b="1" dirty="0"/>
              <a:t>Recent Researches: </a:t>
            </a:r>
            <a:r>
              <a:rPr lang="en-US" sz="2000" dirty="0"/>
              <a:t>Recent research with large, controlled studies indicates that the lifespan difference between left-handers and right-handers is less significant than previously thought.</a:t>
            </a:r>
            <a:endParaRPr lang="en-IN" sz="2000" b="1" dirty="0"/>
          </a:p>
        </p:txBody>
      </p:sp>
    </p:spTree>
    <p:extLst>
      <p:ext uri="{BB962C8B-B14F-4D97-AF65-F5344CB8AC3E}">
        <p14:creationId xmlns:p14="http://schemas.microsoft.com/office/powerpoint/2010/main" val="3521402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E866-C813-E678-1DF0-85986C505513}"/>
              </a:ext>
            </a:extLst>
          </p:cNvPr>
          <p:cNvSpPr>
            <a:spLocks noGrp="1"/>
          </p:cNvSpPr>
          <p:nvPr>
            <p:ph type="title"/>
          </p:nvPr>
        </p:nvSpPr>
        <p:spPr/>
        <p:txBody>
          <a:bodyPr/>
          <a:lstStyle/>
          <a:p>
            <a:r>
              <a:rPr lang="en-IN" dirty="0"/>
              <a:t>Requirements for Analysis: Hardware Requirements</a:t>
            </a:r>
          </a:p>
        </p:txBody>
      </p:sp>
      <p:sp>
        <p:nvSpPr>
          <p:cNvPr id="3" name="Content Placeholder 2">
            <a:extLst>
              <a:ext uri="{FF2B5EF4-FFF2-40B4-BE49-F238E27FC236}">
                <a16:creationId xmlns:a16="http://schemas.microsoft.com/office/drawing/2014/main" id="{28BA5528-6BB8-A5D1-1C97-B6A2914113F9}"/>
              </a:ext>
            </a:extLst>
          </p:cNvPr>
          <p:cNvSpPr>
            <a:spLocks noGrp="1"/>
          </p:cNvSpPr>
          <p:nvPr>
            <p:ph idx="1"/>
          </p:nvPr>
        </p:nvSpPr>
        <p:spPr/>
        <p:txBody>
          <a:bodyPr>
            <a:normAutofit/>
          </a:bodyPr>
          <a:lstStyle/>
          <a:p>
            <a:pPr>
              <a:buFont typeface="Wingdings" panose="05000000000000000000" pitchFamily="2" charset="2"/>
              <a:buChar char="Ø"/>
            </a:pPr>
            <a:r>
              <a:rPr lang="en-IN" sz="2200" dirty="0"/>
              <a:t>Standard computing equipment (e.g., desktop or laptop computer) </a:t>
            </a:r>
          </a:p>
          <a:p>
            <a:pPr>
              <a:buFont typeface="Wingdings" panose="05000000000000000000" pitchFamily="2" charset="2"/>
              <a:buChar char="Ø"/>
            </a:pPr>
            <a:r>
              <a:rPr lang="en-IN" sz="2200" dirty="0"/>
              <a:t>• RAM - 1 GB </a:t>
            </a:r>
          </a:p>
          <a:p>
            <a:pPr>
              <a:buFont typeface="Wingdings" panose="05000000000000000000" pitchFamily="2" charset="2"/>
              <a:buChar char="Ø"/>
            </a:pPr>
            <a:r>
              <a:rPr lang="en-IN" sz="2200" dirty="0"/>
              <a:t>• HDD storage - 40GB or more </a:t>
            </a:r>
          </a:p>
          <a:p>
            <a:pPr>
              <a:buFont typeface="Wingdings" panose="05000000000000000000" pitchFamily="2" charset="2"/>
              <a:buChar char="Ø"/>
            </a:pPr>
            <a:r>
              <a:rPr lang="en-IN" sz="2200" dirty="0"/>
              <a:t>• Processor – 2GHz </a:t>
            </a:r>
          </a:p>
          <a:p>
            <a:pPr>
              <a:buFont typeface="Wingdings" panose="05000000000000000000" pitchFamily="2" charset="2"/>
              <a:buChar char="Ø"/>
            </a:pPr>
            <a:r>
              <a:rPr lang="en-IN" sz="2200" dirty="0"/>
              <a:t>Sufficient processing power to handle data analysis tasks efficiently. </a:t>
            </a:r>
          </a:p>
        </p:txBody>
      </p:sp>
    </p:spTree>
    <p:extLst>
      <p:ext uri="{BB962C8B-B14F-4D97-AF65-F5344CB8AC3E}">
        <p14:creationId xmlns:p14="http://schemas.microsoft.com/office/powerpoint/2010/main" val="24955389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EDDE-9DF6-FC99-2CBA-EB918125C5B7}"/>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EBB4F942-468A-FDCF-2163-60DE3E09F6F6}"/>
              </a:ext>
            </a:extLst>
          </p:cNvPr>
          <p:cNvSpPr>
            <a:spLocks noGrp="1"/>
          </p:cNvSpPr>
          <p:nvPr>
            <p:ph idx="1"/>
          </p:nvPr>
        </p:nvSpPr>
        <p:spPr/>
        <p:txBody>
          <a:bodyPr>
            <a:normAutofit fontScale="92500" lnSpcReduction="10000"/>
          </a:bodyPr>
          <a:lstStyle/>
          <a:p>
            <a:pPr marL="0" indent="0">
              <a:buNone/>
            </a:pPr>
            <a:endParaRPr lang="en-IN" dirty="0"/>
          </a:p>
          <a:p>
            <a:pPr marL="0" indent="0">
              <a:buNone/>
            </a:pPr>
            <a:r>
              <a:rPr lang="en-US" sz="2200" b="1" dirty="0"/>
              <a:t>Statistical analysis software: </a:t>
            </a:r>
          </a:p>
          <a:p>
            <a:pPr>
              <a:buFont typeface="Wingdings" panose="05000000000000000000" pitchFamily="2" charset="2"/>
              <a:buChar char="Ø"/>
            </a:pPr>
            <a:r>
              <a:rPr lang="en-US" sz="2200" dirty="0"/>
              <a:t>• Python programming language </a:t>
            </a:r>
          </a:p>
          <a:p>
            <a:pPr>
              <a:buFont typeface="Wingdings" panose="05000000000000000000" pitchFamily="2" charset="2"/>
              <a:buChar char="Ø"/>
            </a:pPr>
            <a:r>
              <a:rPr lang="en-US" sz="2200" dirty="0"/>
              <a:t>• Libraries such as Pandas for data manipulation and analysis</a:t>
            </a:r>
          </a:p>
          <a:p>
            <a:pPr marL="0" indent="0">
              <a:buNone/>
            </a:pPr>
            <a:endParaRPr lang="en-US" sz="2200" dirty="0"/>
          </a:p>
          <a:p>
            <a:pPr marL="0" indent="0">
              <a:buNone/>
            </a:pPr>
            <a:r>
              <a:rPr lang="en-US" sz="2200" b="1" dirty="0"/>
              <a:t>Data visualization tools: </a:t>
            </a:r>
          </a:p>
          <a:p>
            <a:pPr>
              <a:buFont typeface="Wingdings" panose="05000000000000000000" pitchFamily="2" charset="2"/>
              <a:buChar char="Ø"/>
            </a:pPr>
            <a:r>
              <a:rPr lang="en-US" sz="2200" dirty="0"/>
              <a:t>• Matplotlib for creating statistical plots and visualizations </a:t>
            </a:r>
          </a:p>
          <a:p>
            <a:pPr>
              <a:buFont typeface="Wingdings" panose="05000000000000000000" pitchFamily="2" charset="2"/>
              <a:buChar char="Ø"/>
            </a:pPr>
            <a:r>
              <a:rPr lang="en-US" sz="2200" dirty="0"/>
              <a:t>• Jupyter Notebook or Google </a:t>
            </a:r>
            <a:r>
              <a:rPr lang="en-US" sz="2200" dirty="0" err="1"/>
              <a:t>Colab</a:t>
            </a:r>
            <a:r>
              <a:rPr lang="en-US" sz="2200" dirty="0"/>
              <a:t> for interactive data analysis and visualization</a:t>
            </a:r>
            <a:endParaRPr lang="en-IN" sz="2200" b="1" dirty="0"/>
          </a:p>
        </p:txBody>
      </p:sp>
    </p:spTree>
    <p:extLst>
      <p:ext uri="{BB962C8B-B14F-4D97-AF65-F5344CB8AC3E}">
        <p14:creationId xmlns:p14="http://schemas.microsoft.com/office/powerpoint/2010/main" val="161194266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48A3-ABF3-AC00-FC1A-BA816E483A0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7FF84D5-F4B5-7E53-9531-34A8EE4E3457}"/>
              </a:ext>
            </a:extLst>
          </p:cNvPr>
          <p:cNvSpPr>
            <a:spLocks noGrp="1"/>
          </p:cNvSpPr>
          <p:nvPr>
            <p:ph idx="1"/>
          </p:nvPr>
        </p:nvSpPr>
        <p:spPr/>
        <p:txBody>
          <a:bodyPr>
            <a:normAutofit lnSpcReduction="10000"/>
          </a:bodyPr>
          <a:lstStyle/>
          <a:p>
            <a:r>
              <a:rPr lang="en-US" sz="2200" dirty="0"/>
              <a:t>1992 left-handedness data from Gilbert and </a:t>
            </a:r>
          </a:p>
          <a:p>
            <a:pPr marL="0" indent="0">
              <a:buNone/>
            </a:pPr>
            <a:r>
              <a:rPr lang="en-US" sz="2200" dirty="0"/>
              <a:t>Wysocki</a:t>
            </a:r>
          </a:p>
          <a:p>
            <a:r>
              <a:rPr lang="en-US" sz="2200" dirty="0"/>
              <a:t>Death Distribution Data</a:t>
            </a:r>
          </a:p>
          <a:p>
            <a:endParaRPr lang="en-US" sz="2200" dirty="0"/>
          </a:p>
          <a:p>
            <a:endParaRPr lang="en-US" sz="2200" dirty="0"/>
          </a:p>
          <a:p>
            <a:r>
              <a:rPr lang="en-US" sz="2200" dirty="0"/>
              <a:t>Load data from a CSV file</a:t>
            </a:r>
          </a:p>
          <a:p>
            <a:r>
              <a:rPr lang="en-US" sz="2200" dirty="0"/>
              <a:t>Plot left-handedness rates vs. age for females and </a:t>
            </a:r>
          </a:p>
          <a:p>
            <a:pPr marL="0" indent="0">
              <a:buNone/>
            </a:pPr>
            <a:r>
              <a:rPr lang="en-US" sz="2200" dirty="0"/>
              <a:t>males</a:t>
            </a:r>
          </a:p>
        </p:txBody>
      </p:sp>
      <p:pic>
        <p:nvPicPr>
          <p:cNvPr id="5" name="Picture 4" descr="A graph of a person and person&#10;&#10;Description automatically generated">
            <a:extLst>
              <a:ext uri="{FF2B5EF4-FFF2-40B4-BE49-F238E27FC236}">
                <a16:creationId xmlns:a16="http://schemas.microsoft.com/office/drawing/2014/main" id="{9B46B777-8633-13E1-3EE6-68975DD4222C}"/>
              </a:ext>
            </a:extLst>
          </p:cNvPr>
          <p:cNvPicPr>
            <a:picLocks noChangeAspect="1"/>
          </p:cNvPicPr>
          <p:nvPr/>
        </p:nvPicPr>
        <p:blipFill rotWithShape="1">
          <a:blip r:embed="rId2">
            <a:extLst>
              <a:ext uri="{28A0092B-C50C-407E-A947-70E740481C1C}">
                <a14:useLocalDpi xmlns:a14="http://schemas.microsoft.com/office/drawing/2010/main" val="0"/>
              </a:ext>
            </a:extLst>
          </a:blip>
          <a:srcRect l="7580" r="13418"/>
          <a:stretch/>
        </p:blipFill>
        <p:spPr>
          <a:xfrm>
            <a:off x="6602872" y="2136087"/>
            <a:ext cx="5007935" cy="4019757"/>
          </a:xfrm>
          <a:prstGeom prst="rect">
            <a:avLst/>
          </a:prstGeom>
        </p:spPr>
      </p:pic>
    </p:spTree>
    <p:extLst>
      <p:ext uri="{BB962C8B-B14F-4D97-AF65-F5344CB8AC3E}">
        <p14:creationId xmlns:p14="http://schemas.microsoft.com/office/powerpoint/2010/main" val="317368411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showing the growth of a number of years&#10;&#10;Description automatically generated">
            <a:extLst>
              <a:ext uri="{FF2B5EF4-FFF2-40B4-BE49-F238E27FC236}">
                <a16:creationId xmlns:a16="http://schemas.microsoft.com/office/drawing/2014/main" id="{9C33E799-69EA-11F6-A9FD-7488A88DED09}"/>
              </a:ext>
            </a:extLst>
          </p:cNvPr>
          <p:cNvPicPr>
            <a:picLocks noChangeAspect="1"/>
          </p:cNvPicPr>
          <p:nvPr/>
        </p:nvPicPr>
        <p:blipFill rotWithShape="1">
          <a:blip r:embed="rId2">
            <a:extLst>
              <a:ext uri="{28A0092B-C50C-407E-A947-70E740481C1C}">
                <a14:useLocalDpi xmlns:a14="http://schemas.microsoft.com/office/drawing/2010/main" val="0"/>
              </a:ext>
            </a:extLst>
          </a:blip>
          <a:srcRect l="6215" r="32468"/>
          <a:stretch/>
        </p:blipFill>
        <p:spPr>
          <a:xfrm>
            <a:off x="860061" y="3007204"/>
            <a:ext cx="4714818" cy="2486352"/>
          </a:xfrm>
          <a:prstGeom prst="rect">
            <a:avLst/>
          </a:prstGeom>
        </p:spPr>
      </p:pic>
      <p:sp>
        <p:nvSpPr>
          <p:cNvPr id="3" name="Content Placeholder 2">
            <a:extLst>
              <a:ext uri="{FF2B5EF4-FFF2-40B4-BE49-F238E27FC236}">
                <a16:creationId xmlns:a16="http://schemas.microsoft.com/office/drawing/2014/main" id="{15F4AF00-830D-E0AD-58FB-B4887F805DF3}"/>
              </a:ext>
            </a:extLst>
          </p:cNvPr>
          <p:cNvSpPr>
            <a:spLocks noGrp="1"/>
          </p:cNvSpPr>
          <p:nvPr>
            <p:ph idx="1"/>
          </p:nvPr>
        </p:nvSpPr>
        <p:spPr>
          <a:xfrm>
            <a:off x="6529808" y="2207962"/>
            <a:ext cx="4947221" cy="3650344"/>
          </a:xfrm>
        </p:spPr>
        <p:txBody>
          <a:bodyPr>
            <a:normAutofit fontScale="92500"/>
          </a:bodyPr>
          <a:lstStyle/>
          <a:p>
            <a:endParaRPr lang="en-US" sz="2200" dirty="0"/>
          </a:p>
          <a:p>
            <a:r>
              <a:rPr lang="en-US" sz="2200" dirty="0"/>
              <a:t>Calculate birth years from ages, computes the mean left-handedness rate (</a:t>
            </a:r>
            <a:r>
              <a:rPr lang="en-US" sz="2200" dirty="0" err="1"/>
              <a:t>Mean_lh</a:t>
            </a:r>
            <a:r>
              <a:rPr lang="en-US" sz="2200" dirty="0"/>
              <a:t>) and plot.</a:t>
            </a:r>
          </a:p>
          <a:p>
            <a:pPr marL="0" indent="0">
              <a:buNone/>
            </a:pPr>
            <a:endParaRPr lang="en-US" sz="2200" dirty="0"/>
          </a:p>
          <a:p>
            <a:r>
              <a:rPr lang="en-US" sz="2200" dirty="0"/>
              <a:t>Compute the probability of dying at certain age given that you are left-handed and a study year.</a:t>
            </a:r>
          </a:p>
          <a:p>
            <a:pPr marL="0" indent="0">
              <a:buNone/>
            </a:pPr>
            <a:r>
              <a:rPr lang="en-US" sz="2200" dirty="0"/>
              <a:t>	(Bayes Theorem)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81327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812</TotalTime>
  <Words>589</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 Black</vt:lpstr>
      <vt:lpstr>Arial</vt:lpstr>
      <vt:lpstr>Century Gothic</vt:lpstr>
      <vt:lpstr>Wingdings</vt:lpstr>
      <vt:lpstr>Wingdings 3</vt:lpstr>
      <vt:lpstr>Ion Boardroom</vt:lpstr>
      <vt:lpstr>Analyze Death Age Difference of Right Handers with Left Handers </vt:lpstr>
      <vt:lpstr>About MedTourEasy</vt:lpstr>
      <vt:lpstr>TABLE OF CONTENTS</vt:lpstr>
      <vt:lpstr>Introduction</vt:lpstr>
      <vt:lpstr>Theories on handedness</vt:lpstr>
      <vt:lpstr>Requirements for Analysis: Hardware Requirements</vt:lpstr>
      <vt:lpstr>Software Requirements</vt:lpstr>
      <vt:lpstr>Methodology</vt:lpstr>
      <vt:lpstr>PowerPoint Presentation</vt:lpstr>
      <vt:lpstr>PowerPoint Presentation</vt:lpstr>
      <vt:lpstr>PowerPoint Presentation</vt:lpstr>
      <vt:lpstr>OUTCOME</vt:lpstr>
      <vt:lpstr>WorkFlow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Ayush Pratap Singh</dc:creator>
  <cp:lastModifiedBy>Mr. Ayush Pratap Singh</cp:lastModifiedBy>
  <cp:revision>26</cp:revision>
  <dcterms:created xsi:type="dcterms:W3CDTF">2024-06-23T16:35:06Z</dcterms:created>
  <dcterms:modified xsi:type="dcterms:W3CDTF">2024-07-12T08:11:44Z</dcterms:modified>
</cp:coreProperties>
</file>