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0" r:id="rId8"/>
    <p:sldId id="262" r:id="rId9"/>
    <p:sldId id="263" r:id="rId10"/>
    <p:sldId id="264" r:id="rId11"/>
    <p:sldId id="265" r:id="rId12"/>
    <p:sldId id="270" r:id="rId13"/>
    <p:sldId id="271" r:id="rId14"/>
    <p:sldId id="272" r:id="rId15"/>
    <p:sldId id="267" r:id="rId16"/>
    <p:sldId id="273"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D22F"/>
    <a:srgbClr val="344529"/>
    <a:srgbClr val="2B3922"/>
    <a:srgbClr val="2E3722"/>
    <a:srgbClr val="FCF7F1"/>
    <a:srgbClr val="B8D233"/>
    <a:srgbClr val="5CC6D6"/>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19" autoAdjust="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2/19/2022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2/19/2022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2/19/2022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2/19/2022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2/19/2022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 TargetMode="External"/><Relationship Id="rId7" Type="http://schemas.openxmlformats.org/officeDocument/2006/relationships/hyperlink" Target="https://www.tinkercad.com/" TargetMode="External"/><Relationship Id="rId2" Type="http://schemas.openxmlformats.org/officeDocument/2006/relationships/hyperlink" Target="https://www.electronicscomp.com/" TargetMode="External"/><Relationship Id="rId1" Type="http://schemas.openxmlformats.org/officeDocument/2006/relationships/slideLayout" Target="../slideLayouts/slideLayout2.xml"/><Relationship Id="rId6" Type="http://schemas.openxmlformats.org/officeDocument/2006/relationships/hyperlink" Target="http://robu.in/" TargetMode="External"/><Relationship Id="rId5" Type="http://schemas.openxmlformats.org/officeDocument/2006/relationships/hyperlink" Target="https://create.arduino.cc/projecthub" TargetMode="External"/><Relationship Id="rId4" Type="http://schemas.openxmlformats.org/officeDocument/2006/relationships/hyperlink" Target="https://www.google.co.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hyperlink" Target="https://wokwi.com/arduino/projects/32381932014351214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25777" y="2699442"/>
            <a:ext cx="4775075" cy="1630907"/>
          </a:xfrm>
        </p:spPr>
        <p:txBody>
          <a:bodyPr>
            <a:normAutofit/>
          </a:bodyPr>
          <a:lstStyle/>
          <a:p>
            <a:r>
              <a:rPr lang="en-US" sz="4400" dirty="0" err="1">
                <a:solidFill>
                  <a:schemeClr val="tx1"/>
                </a:solidFill>
              </a:rPr>
              <a:t>Botastra</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5988070" y="3937265"/>
            <a:ext cx="4775075" cy="559656"/>
          </a:xfrm>
        </p:spPr>
        <p:txBody>
          <a:bodyPr>
            <a:noAutofit/>
          </a:bodyPr>
          <a:lstStyle/>
          <a:p>
            <a:pPr>
              <a:spcAft>
                <a:spcPts val="600"/>
              </a:spcAft>
            </a:pPr>
            <a:r>
              <a:rPr lang="en-US" sz="2400" dirty="0">
                <a:solidFill>
                  <a:schemeClr val="tx1"/>
                </a:solidFill>
              </a:rPr>
              <a:t>Pitch-a-bot</a:t>
            </a:r>
          </a:p>
          <a:p>
            <a:pPr>
              <a:spcAft>
                <a:spcPts val="600"/>
              </a:spcAft>
            </a:pPr>
            <a:endParaRPr lang="en-US" sz="2400" dirty="0">
              <a:solidFill>
                <a:schemeClr val="tx1"/>
              </a:solidFill>
            </a:endParaRPr>
          </a:p>
        </p:txBody>
      </p:sp>
      <p:pic>
        <p:nvPicPr>
          <p:cNvPr id="4" name="Picture 3">
            <a:extLst>
              <a:ext uri="{FF2B5EF4-FFF2-40B4-BE49-F238E27FC236}">
                <a16:creationId xmlns:a16="http://schemas.microsoft.com/office/drawing/2014/main" id="{7B0D6326-1722-408F-8C0D-7462A392069C}"/>
              </a:ext>
            </a:extLst>
          </p:cNvPr>
          <p:cNvPicPr>
            <a:picLocks noChangeAspect="1"/>
          </p:cNvPicPr>
          <p:nvPr/>
        </p:nvPicPr>
        <p:blipFill>
          <a:blip r:embed="rId3"/>
          <a:stretch>
            <a:fillRect/>
          </a:stretch>
        </p:blipFill>
        <p:spPr>
          <a:xfrm>
            <a:off x="6330969" y="1556456"/>
            <a:ext cx="4432176" cy="1761897"/>
          </a:xfrm>
          <a:prstGeom prst="rect">
            <a:avLst/>
          </a:prstGeom>
        </p:spPr>
      </p:pic>
      <p:sp>
        <p:nvSpPr>
          <p:cNvPr id="5" name="TextBox 4">
            <a:extLst>
              <a:ext uri="{FF2B5EF4-FFF2-40B4-BE49-F238E27FC236}">
                <a16:creationId xmlns:a16="http://schemas.microsoft.com/office/drawing/2014/main" id="{8317AA11-1845-43C4-BD25-B27BA7EF2513}"/>
              </a:ext>
            </a:extLst>
          </p:cNvPr>
          <p:cNvSpPr txBox="1"/>
          <p:nvPr/>
        </p:nvSpPr>
        <p:spPr>
          <a:xfrm flipH="1">
            <a:off x="5695067" y="5168904"/>
            <a:ext cx="5874765" cy="1569660"/>
          </a:xfrm>
          <a:prstGeom prst="rect">
            <a:avLst/>
          </a:prstGeom>
          <a:noFill/>
        </p:spPr>
        <p:txBody>
          <a:bodyPr wrap="square" rtlCol="0">
            <a:spAutoFit/>
          </a:bodyPr>
          <a:lstStyle/>
          <a:p>
            <a:r>
              <a:rPr lang="en-IN" sz="3200" dirty="0">
                <a:solidFill>
                  <a:srgbClr val="C00000"/>
                </a:solidFill>
                <a:highlight>
                  <a:srgbClr val="FFFF00"/>
                </a:highlight>
              </a:rPr>
              <a:t>Name – Ayush Ranjan</a:t>
            </a:r>
          </a:p>
          <a:p>
            <a:r>
              <a:rPr lang="en-IN" sz="3200" dirty="0">
                <a:solidFill>
                  <a:srgbClr val="C00000"/>
                </a:solidFill>
                <a:highlight>
                  <a:srgbClr val="FFFF00"/>
                </a:highlight>
              </a:rPr>
              <a:t>Adm. No. – 21je0215</a:t>
            </a:r>
          </a:p>
          <a:p>
            <a:r>
              <a:rPr lang="en-IN" sz="3200" dirty="0">
                <a:solidFill>
                  <a:srgbClr val="C00000"/>
                </a:solidFill>
                <a:highlight>
                  <a:srgbClr val="FFFF00"/>
                </a:highlight>
              </a:rPr>
              <a:t>Problem Statement No. – 7A</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A95AF-F746-4576-82E0-07F629A1947B}"/>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9CBB15AB-5232-40FD-ADF4-6CF07B016BAA}"/>
              </a:ext>
            </a:extLst>
          </p:cNvPr>
          <p:cNvPicPr>
            <a:picLocks noGrp="1" noChangeAspect="1"/>
          </p:cNvPicPr>
          <p:nvPr>
            <p:ph idx="1"/>
          </p:nvPr>
        </p:nvPicPr>
        <p:blipFill>
          <a:blip r:embed="rId2"/>
          <a:stretch>
            <a:fillRect/>
          </a:stretch>
        </p:blipFill>
        <p:spPr>
          <a:xfrm>
            <a:off x="-1" y="0"/>
            <a:ext cx="12192001" cy="6858000"/>
          </a:xfrm>
        </p:spPr>
      </p:pic>
    </p:spTree>
    <p:extLst>
      <p:ext uri="{BB962C8B-B14F-4D97-AF65-F5344CB8AC3E}">
        <p14:creationId xmlns:p14="http://schemas.microsoft.com/office/powerpoint/2010/main" val="688595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F1642-5BC1-42A9-814C-18C1425DB63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DB3B95B-0F6C-4DED-8463-8CE948C5277D}"/>
              </a:ext>
            </a:extLst>
          </p:cNvPr>
          <p:cNvPicPr>
            <a:picLocks noGrp="1" noChangeAspect="1"/>
          </p:cNvPicPr>
          <p:nvPr>
            <p:ph idx="1"/>
          </p:nvPr>
        </p:nvPicPr>
        <p:blipFill>
          <a:blip r:embed="rId2"/>
          <a:stretch>
            <a:fillRect/>
          </a:stretch>
        </p:blipFill>
        <p:spPr>
          <a:xfrm>
            <a:off x="0" y="0"/>
            <a:ext cx="12191999" cy="6918385"/>
          </a:xfrm>
        </p:spPr>
      </p:pic>
    </p:spTree>
    <p:extLst>
      <p:ext uri="{BB962C8B-B14F-4D97-AF65-F5344CB8AC3E}">
        <p14:creationId xmlns:p14="http://schemas.microsoft.com/office/powerpoint/2010/main" val="3859049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5F411-5E56-40AA-A6BB-C09702A15324}"/>
              </a:ext>
            </a:extLst>
          </p:cNvPr>
          <p:cNvSpPr>
            <a:spLocks noGrp="1"/>
          </p:cNvSpPr>
          <p:nvPr>
            <p:ph type="title"/>
          </p:nvPr>
        </p:nvSpPr>
        <p:spPr/>
        <p:txBody>
          <a:bodyPr/>
          <a:lstStyle/>
          <a:p>
            <a:r>
              <a:rPr lang="en-IN" dirty="0"/>
              <a:t>Takeaways -</a:t>
            </a:r>
          </a:p>
        </p:txBody>
      </p:sp>
      <p:sp>
        <p:nvSpPr>
          <p:cNvPr id="3" name="Content Placeholder 2">
            <a:extLst>
              <a:ext uri="{FF2B5EF4-FFF2-40B4-BE49-F238E27FC236}">
                <a16:creationId xmlns:a16="http://schemas.microsoft.com/office/drawing/2014/main" id="{A66BD589-3BCC-4C7D-BB89-30048AB332CD}"/>
              </a:ext>
            </a:extLst>
          </p:cNvPr>
          <p:cNvSpPr>
            <a:spLocks noGrp="1"/>
          </p:cNvSpPr>
          <p:nvPr>
            <p:ph idx="1"/>
          </p:nvPr>
        </p:nvSpPr>
        <p:spPr/>
        <p:txBody>
          <a:bodyPr>
            <a:normAutofit/>
          </a:bodyPr>
          <a:lstStyle/>
          <a:p>
            <a:r>
              <a:rPr lang="en-US" sz="2000" dirty="0"/>
              <a:t>Gained a lot of knowledge about various sensors, their working Principles, and uses.</a:t>
            </a:r>
          </a:p>
          <a:p>
            <a:r>
              <a:rPr lang="en-US" sz="2000" dirty="0"/>
              <a:t>Learned to use Arduino UNO with different sensors and LCD.</a:t>
            </a:r>
          </a:p>
          <a:p>
            <a:r>
              <a:rPr lang="en-US" sz="2000" dirty="0"/>
              <a:t>Learned to use Fritzing.</a:t>
            </a:r>
          </a:p>
          <a:p>
            <a:r>
              <a:rPr lang="en-US" sz="2000" dirty="0"/>
              <a:t>Learned to use </a:t>
            </a:r>
            <a:r>
              <a:rPr lang="en-US" sz="2000" dirty="0" err="1"/>
              <a:t>Wokwi</a:t>
            </a:r>
            <a:r>
              <a:rPr lang="en-US" sz="2000" dirty="0"/>
              <a:t>.</a:t>
            </a:r>
          </a:p>
          <a:p>
            <a:r>
              <a:rPr lang="en-US" sz="2000" dirty="0"/>
              <a:t>Learned the basics of programming using Arduino IDE.</a:t>
            </a:r>
          </a:p>
          <a:p>
            <a:r>
              <a:rPr lang="en-US" sz="2000" dirty="0"/>
              <a:t>Learned to assemble the circuit on a breadboard.</a:t>
            </a:r>
          </a:p>
          <a:p>
            <a:endParaRPr lang="en-US" sz="2000" dirty="0"/>
          </a:p>
          <a:p>
            <a:endParaRPr lang="en-US" dirty="0"/>
          </a:p>
          <a:p>
            <a:endParaRPr lang="en-IN" dirty="0"/>
          </a:p>
        </p:txBody>
      </p:sp>
    </p:spTree>
    <p:extLst>
      <p:ext uri="{BB962C8B-B14F-4D97-AF65-F5344CB8AC3E}">
        <p14:creationId xmlns:p14="http://schemas.microsoft.com/office/powerpoint/2010/main" val="1585779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C4259-75BC-403D-A8C9-5AAF61986708}"/>
              </a:ext>
            </a:extLst>
          </p:cNvPr>
          <p:cNvSpPr>
            <a:spLocks noGrp="1"/>
          </p:cNvSpPr>
          <p:nvPr>
            <p:ph type="title"/>
          </p:nvPr>
        </p:nvSpPr>
        <p:spPr/>
        <p:txBody>
          <a:bodyPr/>
          <a:lstStyle/>
          <a:p>
            <a:r>
              <a:rPr lang="en-IN" dirty="0"/>
              <a:t>Future Scope -</a:t>
            </a:r>
          </a:p>
        </p:txBody>
      </p:sp>
      <p:sp>
        <p:nvSpPr>
          <p:cNvPr id="3" name="Content Placeholder 2">
            <a:extLst>
              <a:ext uri="{FF2B5EF4-FFF2-40B4-BE49-F238E27FC236}">
                <a16:creationId xmlns:a16="http://schemas.microsoft.com/office/drawing/2014/main" id="{3A73E145-6451-46CA-9258-8FCA482A69F3}"/>
              </a:ext>
            </a:extLst>
          </p:cNvPr>
          <p:cNvSpPr>
            <a:spLocks noGrp="1"/>
          </p:cNvSpPr>
          <p:nvPr>
            <p:ph idx="1"/>
          </p:nvPr>
        </p:nvSpPr>
        <p:spPr/>
        <p:txBody>
          <a:bodyPr/>
          <a:lstStyle/>
          <a:p>
            <a:r>
              <a:rPr lang="en-US" sz="2000" dirty="0"/>
              <a:t>We can make it fully automatic by separating the Entry and Exit gates. But it can increase the cost and can take more space than available.</a:t>
            </a:r>
          </a:p>
          <a:p>
            <a:r>
              <a:rPr lang="en-US" sz="2000" dirty="0"/>
              <a:t>We can use some advanced techniques to make sure that the object in the range of the sensor is a hand of a person.</a:t>
            </a:r>
          </a:p>
          <a:p>
            <a:endParaRPr lang="en-IN" dirty="0"/>
          </a:p>
        </p:txBody>
      </p:sp>
    </p:spTree>
    <p:extLst>
      <p:ext uri="{BB962C8B-B14F-4D97-AF65-F5344CB8AC3E}">
        <p14:creationId xmlns:p14="http://schemas.microsoft.com/office/powerpoint/2010/main" val="1025076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9AE4-D1AD-41D3-AB48-775F542AD6D2}"/>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0870E226-E744-49BD-86A3-71FA415F7743}"/>
              </a:ext>
            </a:extLst>
          </p:cNvPr>
          <p:cNvSpPr>
            <a:spLocks noGrp="1"/>
          </p:cNvSpPr>
          <p:nvPr>
            <p:ph idx="1"/>
          </p:nvPr>
        </p:nvSpPr>
        <p:spPr/>
        <p:txBody>
          <a:bodyPr/>
          <a:lstStyle/>
          <a:p>
            <a:r>
              <a:rPr lang="en-US" dirty="0">
                <a:hlinkClick r:id="rId2"/>
              </a:rPr>
              <a:t>Buy Electronics Components Online in India - Electronic Components Store</a:t>
            </a:r>
            <a:endParaRPr lang="en-US" dirty="0"/>
          </a:p>
          <a:p>
            <a:r>
              <a:rPr lang="en-IN" dirty="0">
                <a:hlinkClick r:id="rId3"/>
              </a:rPr>
              <a:t>YouTube</a:t>
            </a:r>
            <a:endParaRPr lang="en-IN" dirty="0"/>
          </a:p>
          <a:p>
            <a:r>
              <a:rPr lang="en-IN" dirty="0">
                <a:hlinkClick r:id="rId4"/>
              </a:rPr>
              <a:t>https://www.google.co.in/</a:t>
            </a:r>
            <a:endParaRPr lang="en-IN" dirty="0"/>
          </a:p>
          <a:p>
            <a:r>
              <a:rPr lang="en-IN" dirty="0">
                <a:hlinkClick r:id="rId5"/>
              </a:rPr>
              <a:t>Arduino Project Hub</a:t>
            </a:r>
            <a:endParaRPr lang="en-IN" dirty="0"/>
          </a:p>
          <a:p>
            <a:r>
              <a:rPr lang="en-IN" dirty="0">
                <a:hlinkClick r:id="rId6"/>
              </a:rPr>
              <a:t>http://robu.in/</a:t>
            </a:r>
            <a:endParaRPr lang="en-IN" dirty="0"/>
          </a:p>
          <a:p>
            <a:r>
              <a:rPr lang="en-IN" dirty="0">
                <a:hlinkClick r:id="rId7"/>
              </a:rPr>
              <a:t>https://www.tinkercad.com/</a:t>
            </a:r>
            <a:endParaRPr lang="en-IN" dirty="0"/>
          </a:p>
          <a:p>
            <a:endParaRPr lang="en-IN" dirty="0"/>
          </a:p>
          <a:p>
            <a:endParaRPr lang="en-IN" dirty="0"/>
          </a:p>
        </p:txBody>
      </p:sp>
    </p:spTree>
    <p:extLst>
      <p:ext uri="{BB962C8B-B14F-4D97-AF65-F5344CB8AC3E}">
        <p14:creationId xmlns:p14="http://schemas.microsoft.com/office/powerpoint/2010/main" val="3341025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106B-130E-49CA-BD91-5C737F831293}"/>
              </a:ext>
            </a:extLst>
          </p:cNvPr>
          <p:cNvSpPr>
            <a:spLocks noGrp="1"/>
          </p:cNvSpPr>
          <p:nvPr>
            <p:ph type="title"/>
          </p:nvPr>
        </p:nvSpPr>
        <p:spPr/>
        <p:txBody>
          <a:bodyPr/>
          <a:lstStyle/>
          <a:p>
            <a:r>
              <a:rPr lang="en-IN" dirty="0"/>
              <a:t>Problem Statement -</a:t>
            </a:r>
          </a:p>
        </p:txBody>
      </p:sp>
      <p:sp>
        <p:nvSpPr>
          <p:cNvPr id="3" name="Content Placeholder 2">
            <a:extLst>
              <a:ext uri="{FF2B5EF4-FFF2-40B4-BE49-F238E27FC236}">
                <a16:creationId xmlns:a16="http://schemas.microsoft.com/office/drawing/2014/main" id="{12CF3F7A-7A8B-43B9-A67E-081162E690EF}"/>
              </a:ext>
            </a:extLst>
          </p:cNvPr>
          <p:cNvSpPr>
            <a:spLocks noGrp="1"/>
          </p:cNvSpPr>
          <p:nvPr>
            <p:ph idx="1"/>
          </p:nvPr>
        </p:nvSpPr>
        <p:spPr>
          <a:xfrm>
            <a:off x="1066800" y="1660849"/>
            <a:ext cx="10058400" cy="4291895"/>
          </a:xfrm>
        </p:spPr>
        <p:txBody>
          <a:bodyPr vert="horz" lIns="91440" tIns="45720" rIns="91440" bIns="45720" rtlCol="0" anchor="t">
            <a:noAutofit/>
          </a:bodyPr>
          <a:lstStyle/>
          <a:p>
            <a:r>
              <a:rPr lang="en-US" sz="2000" b="1" dirty="0"/>
              <a:t>In the present scenario of introduction of new variants of Covid-19 every now and then, various authorities have imposed varying restrictions on the number of people allowed to gather inside a venue depending on the local spread of covid. To help the authorities in implementing this policy in an efficient manner for the National Museum, you as a young innovator are required to devise a solution using appropriate sensor(s) which would count the number of people entering and leaving the museum. You have to think and implement how you would count the people entering and leaving the museum and display the current number of people who are inside on a LCD display. You must also display the number of people which can currently enter, given the total regulatory number and must also display “ALERT” if the number crosses the total permitted number given by the regulatory authority for the National Museum. You should also try to make your solution as economical as possible.</a:t>
            </a:r>
            <a:endParaRPr lang="en-IN" sz="2000" b="1" dirty="0"/>
          </a:p>
        </p:txBody>
      </p:sp>
    </p:spTree>
    <p:extLst>
      <p:ext uri="{BB962C8B-B14F-4D97-AF65-F5344CB8AC3E}">
        <p14:creationId xmlns:p14="http://schemas.microsoft.com/office/powerpoint/2010/main" val="141047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52743-0288-46CD-8737-609B0817D63C}"/>
              </a:ext>
            </a:extLst>
          </p:cNvPr>
          <p:cNvSpPr>
            <a:spLocks noGrp="1"/>
          </p:cNvSpPr>
          <p:nvPr>
            <p:ph type="title"/>
          </p:nvPr>
        </p:nvSpPr>
        <p:spPr/>
        <p:txBody>
          <a:bodyPr>
            <a:normAutofit/>
          </a:bodyPr>
          <a:lstStyle/>
          <a:p>
            <a:r>
              <a:rPr lang="en-US" dirty="0"/>
              <a:t>Components Required -</a:t>
            </a:r>
            <a:br>
              <a:rPr lang="en-US" dirty="0"/>
            </a:br>
            <a:endParaRPr lang="en-IN" dirty="0"/>
          </a:p>
        </p:txBody>
      </p:sp>
      <p:pic>
        <p:nvPicPr>
          <p:cNvPr id="1026" name="Picture 2">
            <a:extLst>
              <a:ext uri="{FF2B5EF4-FFF2-40B4-BE49-F238E27FC236}">
                <a16:creationId xmlns:a16="http://schemas.microsoft.com/office/drawing/2014/main" id="{03E68D73-13B9-4379-9CEE-80E2A3C52A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3731" y="1678486"/>
            <a:ext cx="2189210" cy="21892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6711309-D3E3-4949-902F-BC7E690274D1}"/>
              </a:ext>
            </a:extLst>
          </p:cNvPr>
          <p:cNvSpPr txBox="1"/>
          <p:nvPr/>
        </p:nvSpPr>
        <p:spPr>
          <a:xfrm flipH="1">
            <a:off x="660732" y="3980258"/>
            <a:ext cx="2903562" cy="1200329"/>
          </a:xfrm>
          <a:prstGeom prst="rect">
            <a:avLst/>
          </a:prstGeom>
          <a:noFill/>
        </p:spPr>
        <p:txBody>
          <a:bodyPr wrap="square" rtlCol="0">
            <a:spAutoFit/>
          </a:bodyPr>
          <a:lstStyle/>
          <a:p>
            <a:pPr algn="l"/>
            <a:r>
              <a:rPr lang="pt-BR" b="0" i="0" dirty="0">
                <a:solidFill>
                  <a:srgbClr val="212121"/>
                </a:solidFill>
                <a:effectLst/>
                <a:latin typeface="Open Sans" panose="020B0604020202020204" pitchFamily="34" charset="0"/>
              </a:rPr>
              <a:t>Ultrasonic Distance Sensor Module - HC-SR04 (2 units)</a:t>
            </a:r>
          </a:p>
          <a:p>
            <a:pPr algn="l"/>
            <a:r>
              <a:rPr lang="pt-BR" dirty="0">
                <a:solidFill>
                  <a:srgbClr val="212121"/>
                </a:solidFill>
                <a:latin typeface="Open Sans" panose="020B0604020202020204" pitchFamily="34" charset="0"/>
              </a:rPr>
              <a:t>Price – Rs 59 × 2 = Rs 118</a:t>
            </a:r>
            <a:endParaRPr lang="pt-BR" b="0" i="0" dirty="0">
              <a:solidFill>
                <a:srgbClr val="212121"/>
              </a:solidFill>
              <a:effectLst/>
              <a:latin typeface="Open Sans" panose="020B0604020202020204" pitchFamily="34" charset="0"/>
            </a:endParaRPr>
          </a:p>
        </p:txBody>
      </p:sp>
      <p:pic>
        <p:nvPicPr>
          <p:cNvPr id="5" name="Picture 4">
            <a:extLst>
              <a:ext uri="{FF2B5EF4-FFF2-40B4-BE49-F238E27FC236}">
                <a16:creationId xmlns:a16="http://schemas.microsoft.com/office/drawing/2014/main" id="{283B9CD7-D669-4234-B156-6E3A9A125832}"/>
              </a:ext>
            </a:extLst>
          </p:cNvPr>
          <p:cNvPicPr>
            <a:picLocks noChangeAspect="1"/>
          </p:cNvPicPr>
          <p:nvPr/>
        </p:nvPicPr>
        <p:blipFill>
          <a:blip r:embed="rId3"/>
          <a:stretch>
            <a:fillRect/>
          </a:stretch>
        </p:blipFill>
        <p:spPr>
          <a:xfrm>
            <a:off x="3638939" y="1658801"/>
            <a:ext cx="2457061" cy="2208895"/>
          </a:xfrm>
          <a:prstGeom prst="rect">
            <a:avLst/>
          </a:prstGeom>
        </p:spPr>
      </p:pic>
      <p:sp>
        <p:nvSpPr>
          <p:cNvPr id="6" name="TextBox 5">
            <a:extLst>
              <a:ext uri="{FF2B5EF4-FFF2-40B4-BE49-F238E27FC236}">
                <a16:creationId xmlns:a16="http://schemas.microsoft.com/office/drawing/2014/main" id="{A6165549-458D-4CF3-8852-9AF886842E55}"/>
              </a:ext>
            </a:extLst>
          </p:cNvPr>
          <p:cNvSpPr txBox="1"/>
          <p:nvPr/>
        </p:nvSpPr>
        <p:spPr>
          <a:xfrm>
            <a:off x="3772678" y="3980258"/>
            <a:ext cx="2323322" cy="1200329"/>
          </a:xfrm>
          <a:prstGeom prst="rect">
            <a:avLst/>
          </a:prstGeom>
          <a:noFill/>
        </p:spPr>
        <p:txBody>
          <a:bodyPr wrap="square" rtlCol="0">
            <a:spAutoFit/>
          </a:bodyPr>
          <a:lstStyle/>
          <a:p>
            <a:r>
              <a:rPr lang="en-IN" dirty="0"/>
              <a:t>Arduino UNO R3 SMD Atmega328P Board </a:t>
            </a:r>
          </a:p>
          <a:p>
            <a:r>
              <a:rPr lang="en-IN" dirty="0"/>
              <a:t>Price – Rs 445</a:t>
            </a:r>
          </a:p>
        </p:txBody>
      </p:sp>
      <p:pic>
        <p:nvPicPr>
          <p:cNvPr id="7" name="Picture 6">
            <a:extLst>
              <a:ext uri="{FF2B5EF4-FFF2-40B4-BE49-F238E27FC236}">
                <a16:creationId xmlns:a16="http://schemas.microsoft.com/office/drawing/2014/main" id="{32CD5A08-40EC-485B-9071-9FA6C8EBAF0B}"/>
              </a:ext>
            </a:extLst>
          </p:cNvPr>
          <p:cNvPicPr>
            <a:picLocks noChangeAspect="1"/>
          </p:cNvPicPr>
          <p:nvPr/>
        </p:nvPicPr>
        <p:blipFill>
          <a:blip r:embed="rId4"/>
          <a:stretch>
            <a:fillRect/>
          </a:stretch>
        </p:blipFill>
        <p:spPr>
          <a:xfrm>
            <a:off x="6438122" y="1658801"/>
            <a:ext cx="2189210" cy="2208896"/>
          </a:xfrm>
          <a:prstGeom prst="rect">
            <a:avLst/>
          </a:prstGeom>
        </p:spPr>
      </p:pic>
      <p:sp>
        <p:nvSpPr>
          <p:cNvPr id="8" name="TextBox 7">
            <a:extLst>
              <a:ext uri="{FF2B5EF4-FFF2-40B4-BE49-F238E27FC236}">
                <a16:creationId xmlns:a16="http://schemas.microsoft.com/office/drawing/2014/main" id="{3632698E-2F86-4EB0-9B36-550CE8327EE6}"/>
              </a:ext>
            </a:extLst>
          </p:cNvPr>
          <p:cNvSpPr txBox="1"/>
          <p:nvPr/>
        </p:nvSpPr>
        <p:spPr>
          <a:xfrm>
            <a:off x="6372807" y="3980258"/>
            <a:ext cx="2491275" cy="1200329"/>
          </a:xfrm>
          <a:prstGeom prst="rect">
            <a:avLst/>
          </a:prstGeom>
          <a:noFill/>
        </p:spPr>
        <p:txBody>
          <a:bodyPr wrap="square" rtlCol="0">
            <a:spAutoFit/>
          </a:bodyPr>
          <a:lstStyle/>
          <a:p>
            <a:pPr algn="l"/>
            <a:r>
              <a:rPr lang="en-US" b="0" i="0" dirty="0">
                <a:solidFill>
                  <a:srgbClr val="212121"/>
                </a:solidFill>
                <a:effectLst/>
                <a:latin typeface="Open Sans" panose="020B0606030504020204" pitchFamily="34" charset="0"/>
              </a:rPr>
              <a:t>16x2 (1602) Character Green Backlight LCD Display</a:t>
            </a:r>
          </a:p>
          <a:p>
            <a:pPr algn="l"/>
            <a:r>
              <a:rPr lang="en-US" dirty="0">
                <a:solidFill>
                  <a:srgbClr val="212121"/>
                </a:solidFill>
                <a:latin typeface="Open Sans" panose="020B0606030504020204" pitchFamily="34" charset="0"/>
              </a:rPr>
              <a:t>Price – Rs 115</a:t>
            </a:r>
            <a:endParaRPr lang="en-US" b="0" i="0" dirty="0">
              <a:solidFill>
                <a:srgbClr val="212121"/>
              </a:solidFill>
              <a:effectLst/>
              <a:latin typeface="Open Sans" panose="020B0606030504020204" pitchFamily="34" charset="0"/>
            </a:endParaRPr>
          </a:p>
        </p:txBody>
      </p:sp>
      <p:pic>
        <p:nvPicPr>
          <p:cNvPr id="9" name="Picture 8">
            <a:extLst>
              <a:ext uri="{FF2B5EF4-FFF2-40B4-BE49-F238E27FC236}">
                <a16:creationId xmlns:a16="http://schemas.microsoft.com/office/drawing/2014/main" id="{84AA7EB7-5D29-46E3-BA92-5541BEDD4440}"/>
              </a:ext>
            </a:extLst>
          </p:cNvPr>
          <p:cNvPicPr>
            <a:picLocks noChangeAspect="1"/>
          </p:cNvPicPr>
          <p:nvPr/>
        </p:nvPicPr>
        <p:blipFill>
          <a:blip r:embed="rId5"/>
          <a:stretch>
            <a:fillRect/>
          </a:stretch>
        </p:blipFill>
        <p:spPr>
          <a:xfrm>
            <a:off x="8985753" y="1658800"/>
            <a:ext cx="2665445" cy="2208895"/>
          </a:xfrm>
          <a:prstGeom prst="rect">
            <a:avLst/>
          </a:prstGeom>
        </p:spPr>
      </p:pic>
      <p:sp>
        <p:nvSpPr>
          <p:cNvPr id="10" name="TextBox 9">
            <a:extLst>
              <a:ext uri="{FF2B5EF4-FFF2-40B4-BE49-F238E27FC236}">
                <a16:creationId xmlns:a16="http://schemas.microsoft.com/office/drawing/2014/main" id="{12C1D8C9-1BC6-4C0A-91C2-6A347CC3A123}"/>
              </a:ext>
            </a:extLst>
          </p:cNvPr>
          <p:cNvSpPr txBox="1"/>
          <p:nvPr/>
        </p:nvSpPr>
        <p:spPr>
          <a:xfrm>
            <a:off x="9302620" y="3980258"/>
            <a:ext cx="2323321" cy="1200329"/>
          </a:xfrm>
          <a:prstGeom prst="rect">
            <a:avLst/>
          </a:prstGeom>
          <a:noFill/>
        </p:spPr>
        <p:txBody>
          <a:bodyPr wrap="square" rtlCol="0">
            <a:spAutoFit/>
          </a:bodyPr>
          <a:lstStyle/>
          <a:p>
            <a:pPr algn="l"/>
            <a:r>
              <a:rPr lang="en-US" b="0" i="0" dirty="0">
                <a:solidFill>
                  <a:srgbClr val="212121"/>
                </a:solidFill>
                <a:effectLst/>
                <a:latin typeface="Open Sans" panose="020B0606030504020204" pitchFamily="34" charset="0"/>
              </a:rPr>
              <a:t>10k Ohm 3590S Precision Multiturn Potentiometer</a:t>
            </a:r>
          </a:p>
          <a:p>
            <a:pPr algn="l"/>
            <a:r>
              <a:rPr lang="en-US" dirty="0">
                <a:solidFill>
                  <a:srgbClr val="212121"/>
                </a:solidFill>
                <a:latin typeface="Open Sans" panose="020B0606030504020204" pitchFamily="34" charset="0"/>
              </a:rPr>
              <a:t>Price – Rs 139</a:t>
            </a:r>
            <a:endParaRPr lang="en-US" b="0" i="0" dirty="0">
              <a:solidFill>
                <a:srgbClr val="212121"/>
              </a:solidFill>
              <a:effectLst/>
              <a:latin typeface="Open Sans" panose="020B0606030504020204" pitchFamily="34" charset="0"/>
            </a:endParaRPr>
          </a:p>
        </p:txBody>
      </p:sp>
      <p:sp>
        <p:nvSpPr>
          <p:cNvPr id="11" name="TextBox 10">
            <a:extLst>
              <a:ext uri="{FF2B5EF4-FFF2-40B4-BE49-F238E27FC236}">
                <a16:creationId xmlns:a16="http://schemas.microsoft.com/office/drawing/2014/main" id="{411C6346-1674-4D70-8BB6-C38EF53FBFFE}"/>
              </a:ext>
            </a:extLst>
          </p:cNvPr>
          <p:cNvSpPr txBox="1"/>
          <p:nvPr/>
        </p:nvSpPr>
        <p:spPr>
          <a:xfrm>
            <a:off x="4777271" y="5649094"/>
            <a:ext cx="2500605" cy="400110"/>
          </a:xfrm>
          <a:prstGeom prst="rect">
            <a:avLst/>
          </a:prstGeom>
          <a:noFill/>
        </p:spPr>
        <p:txBody>
          <a:bodyPr wrap="square" rtlCol="0">
            <a:spAutoFit/>
          </a:bodyPr>
          <a:lstStyle/>
          <a:p>
            <a:r>
              <a:rPr lang="en-IN" sz="2000" dirty="0">
                <a:highlight>
                  <a:srgbClr val="00FF00"/>
                </a:highlight>
              </a:rPr>
              <a:t>Total Price – Rs 817</a:t>
            </a:r>
          </a:p>
        </p:txBody>
      </p:sp>
    </p:spTree>
    <p:extLst>
      <p:ext uri="{BB962C8B-B14F-4D97-AF65-F5344CB8AC3E}">
        <p14:creationId xmlns:p14="http://schemas.microsoft.com/office/powerpoint/2010/main" val="2896309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D162-769D-4B09-8475-7A38FF7C9873}"/>
              </a:ext>
            </a:extLst>
          </p:cNvPr>
          <p:cNvSpPr>
            <a:spLocks noGrp="1"/>
          </p:cNvSpPr>
          <p:nvPr>
            <p:ph type="title"/>
          </p:nvPr>
        </p:nvSpPr>
        <p:spPr/>
        <p:txBody>
          <a:bodyPr/>
          <a:lstStyle/>
          <a:p>
            <a:r>
              <a:rPr lang="en-US" dirty="0"/>
              <a:t>Software Used -</a:t>
            </a:r>
            <a:endParaRPr lang="en-IN" dirty="0"/>
          </a:p>
        </p:txBody>
      </p:sp>
      <p:sp>
        <p:nvSpPr>
          <p:cNvPr id="3" name="Content Placeholder 2">
            <a:extLst>
              <a:ext uri="{FF2B5EF4-FFF2-40B4-BE49-F238E27FC236}">
                <a16:creationId xmlns:a16="http://schemas.microsoft.com/office/drawing/2014/main" id="{1E7A4DE1-A597-4F62-A0EB-1284F8A87245}"/>
              </a:ext>
            </a:extLst>
          </p:cNvPr>
          <p:cNvSpPr>
            <a:spLocks noGrp="1"/>
          </p:cNvSpPr>
          <p:nvPr>
            <p:ph idx="1"/>
          </p:nvPr>
        </p:nvSpPr>
        <p:spPr/>
        <p:txBody>
          <a:bodyPr>
            <a:normAutofit/>
          </a:bodyPr>
          <a:lstStyle/>
          <a:p>
            <a:r>
              <a:rPr lang="en-IN" sz="2400" b="1" i="0" u="sng" dirty="0">
                <a:solidFill>
                  <a:schemeClr val="tx2">
                    <a:lumMod val="50000"/>
                  </a:schemeClr>
                </a:solidFill>
                <a:effectLst/>
                <a:latin typeface="arial" panose="020B0604020202020204" pitchFamily="34" charset="0"/>
              </a:rPr>
              <a:t>Arduino IDE </a:t>
            </a:r>
            <a:r>
              <a:rPr lang="en-IN" sz="2400" b="0" i="0" dirty="0">
                <a:solidFill>
                  <a:schemeClr val="tx2">
                    <a:lumMod val="50000"/>
                  </a:schemeClr>
                </a:solidFill>
                <a:effectLst/>
                <a:latin typeface="arial" panose="020B0604020202020204" pitchFamily="34" charset="0"/>
              </a:rPr>
              <a:t>– For programming Arduino UNO.</a:t>
            </a:r>
          </a:p>
          <a:p>
            <a:r>
              <a:rPr lang="en-IN" sz="2400" b="1" u="sng" dirty="0">
                <a:solidFill>
                  <a:schemeClr val="tx2">
                    <a:lumMod val="50000"/>
                  </a:schemeClr>
                </a:solidFill>
                <a:latin typeface="arial" panose="020B0604020202020204" pitchFamily="34" charset="0"/>
              </a:rPr>
              <a:t>Fritzing </a:t>
            </a:r>
            <a:r>
              <a:rPr lang="en-IN" sz="2400" dirty="0">
                <a:solidFill>
                  <a:schemeClr val="tx2">
                    <a:lumMod val="50000"/>
                  </a:schemeClr>
                </a:solidFill>
                <a:latin typeface="arial" panose="020B0604020202020204" pitchFamily="34" charset="0"/>
              </a:rPr>
              <a:t>– For making circuit diagram.</a:t>
            </a:r>
          </a:p>
          <a:p>
            <a:r>
              <a:rPr lang="en-IN" sz="2400" b="1" u="sng" dirty="0" err="1">
                <a:solidFill>
                  <a:schemeClr val="tx2">
                    <a:lumMod val="50000"/>
                  </a:schemeClr>
                </a:solidFill>
                <a:latin typeface="arial" panose="020B0604020202020204" pitchFamily="34" charset="0"/>
              </a:rPr>
              <a:t>Wokwi</a:t>
            </a:r>
            <a:r>
              <a:rPr lang="en-IN" sz="2400" dirty="0">
                <a:solidFill>
                  <a:schemeClr val="tx2">
                    <a:lumMod val="50000"/>
                  </a:schemeClr>
                </a:solidFill>
                <a:latin typeface="arial" panose="020B0604020202020204" pitchFamily="34" charset="0"/>
              </a:rPr>
              <a:t> – For the making of Virtual Circuit.</a:t>
            </a:r>
          </a:p>
          <a:p>
            <a:r>
              <a:rPr lang="en-IN" sz="2400" dirty="0">
                <a:solidFill>
                  <a:schemeClr val="tx2">
                    <a:lumMod val="50000"/>
                  </a:schemeClr>
                </a:solidFill>
                <a:latin typeface="arial" panose="020B0604020202020204" pitchFamily="34" charset="0"/>
              </a:rPr>
              <a:t>Link for the </a:t>
            </a:r>
            <a:r>
              <a:rPr lang="en-IN" sz="2400" dirty="0" err="1">
                <a:solidFill>
                  <a:schemeClr val="tx2">
                    <a:lumMod val="50000"/>
                  </a:schemeClr>
                </a:solidFill>
                <a:latin typeface="arial" panose="020B0604020202020204" pitchFamily="34" charset="0"/>
              </a:rPr>
              <a:t>Wokwi</a:t>
            </a:r>
            <a:r>
              <a:rPr lang="en-IN" sz="2400" dirty="0">
                <a:solidFill>
                  <a:schemeClr val="tx2">
                    <a:lumMod val="50000"/>
                  </a:schemeClr>
                </a:solidFill>
                <a:latin typeface="arial" panose="020B0604020202020204" pitchFamily="34" charset="0"/>
              </a:rPr>
              <a:t> Project-</a:t>
            </a:r>
          </a:p>
          <a:p>
            <a:r>
              <a:rPr lang="en-IN" sz="2400">
                <a:solidFill>
                  <a:schemeClr val="tx2">
                    <a:lumMod val="50000"/>
                  </a:schemeClr>
                </a:solidFill>
                <a:latin typeface="arial" panose="020B0604020202020204" pitchFamily="34" charset="0"/>
                <a:hlinkClick r:id="rId2"/>
              </a:rPr>
              <a:t>https://wokwi.com/arduino/projects/323819320143512147</a:t>
            </a:r>
            <a:endParaRPr lang="en-IN" sz="2400">
              <a:solidFill>
                <a:schemeClr val="tx2">
                  <a:lumMod val="50000"/>
                </a:schemeClr>
              </a:solidFill>
              <a:latin typeface="arial" panose="020B0604020202020204" pitchFamily="34" charset="0"/>
            </a:endParaRPr>
          </a:p>
          <a:p>
            <a:endParaRPr lang="en-IN" sz="2400" dirty="0">
              <a:solidFill>
                <a:schemeClr val="tx2">
                  <a:lumMod val="50000"/>
                </a:schemeClr>
              </a:solidFill>
              <a:latin typeface="arial" panose="020B0604020202020204" pitchFamily="34" charset="0"/>
            </a:endParaRPr>
          </a:p>
        </p:txBody>
      </p:sp>
    </p:spTree>
    <p:extLst>
      <p:ext uri="{BB962C8B-B14F-4D97-AF65-F5344CB8AC3E}">
        <p14:creationId xmlns:p14="http://schemas.microsoft.com/office/powerpoint/2010/main" val="4124524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71A1-8A81-434A-BF61-2B0F87220A76}"/>
              </a:ext>
            </a:extLst>
          </p:cNvPr>
          <p:cNvSpPr>
            <a:spLocks noGrp="1"/>
          </p:cNvSpPr>
          <p:nvPr>
            <p:ph type="title"/>
          </p:nvPr>
        </p:nvSpPr>
        <p:spPr/>
        <p:txBody>
          <a:bodyPr/>
          <a:lstStyle/>
          <a:p>
            <a:r>
              <a:rPr lang="en-IN" dirty="0"/>
              <a:t>Approach towards the problem -</a:t>
            </a:r>
          </a:p>
        </p:txBody>
      </p:sp>
      <p:sp>
        <p:nvSpPr>
          <p:cNvPr id="3" name="Content Placeholder 2">
            <a:extLst>
              <a:ext uri="{FF2B5EF4-FFF2-40B4-BE49-F238E27FC236}">
                <a16:creationId xmlns:a16="http://schemas.microsoft.com/office/drawing/2014/main" id="{952908A9-3671-46FF-B33B-DC62346CD9D1}"/>
              </a:ext>
            </a:extLst>
          </p:cNvPr>
          <p:cNvSpPr>
            <a:spLocks noGrp="1"/>
          </p:cNvSpPr>
          <p:nvPr>
            <p:ph idx="1"/>
          </p:nvPr>
        </p:nvSpPr>
        <p:spPr/>
        <p:txBody>
          <a:bodyPr/>
          <a:lstStyle/>
          <a:p>
            <a:r>
              <a:rPr lang="en-IN" sz="1800" dirty="0"/>
              <a:t>My priorities – Lowest cost and highest accuracy.</a:t>
            </a:r>
          </a:p>
          <a:p>
            <a:r>
              <a:rPr lang="en-US" sz="1800" dirty="0"/>
              <a:t>An ultrasonic distance sensor will be used for human detection on both sides of the gate, in the shown position.</a:t>
            </a:r>
            <a:endParaRPr lang="en-IN" sz="1800" dirty="0"/>
          </a:p>
          <a:p>
            <a:endParaRPr lang="en-IN" dirty="0"/>
          </a:p>
          <a:p>
            <a:endParaRPr lang="en-IN" dirty="0"/>
          </a:p>
        </p:txBody>
      </p:sp>
      <p:pic>
        <p:nvPicPr>
          <p:cNvPr id="4" name="Picture 3">
            <a:extLst>
              <a:ext uri="{FF2B5EF4-FFF2-40B4-BE49-F238E27FC236}">
                <a16:creationId xmlns:a16="http://schemas.microsoft.com/office/drawing/2014/main" id="{1FE5DD6B-66E3-4DC6-BB4A-F9C1BD51FB68}"/>
              </a:ext>
            </a:extLst>
          </p:cNvPr>
          <p:cNvPicPr>
            <a:picLocks noChangeAspect="1"/>
          </p:cNvPicPr>
          <p:nvPr/>
        </p:nvPicPr>
        <p:blipFill>
          <a:blip r:embed="rId2"/>
          <a:stretch>
            <a:fillRect/>
          </a:stretch>
        </p:blipFill>
        <p:spPr>
          <a:xfrm>
            <a:off x="4439815" y="2808514"/>
            <a:ext cx="3312369" cy="3638939"/>
          </a:xfrm>
          <a:prstGeom prst="rect">
            <a:avLst/>
          </a:prstGeom>
        </p:spPr>
      </p:pic>
      <p:pic>
        <p:nvPicPr>
          <p:cNvPr id="5" name="Picture 4">
            <a:extLst>
              <a:ext uri="{FF2B5EF4-FFF2-40B4-BE49-F238E27FC236}">
                <a16:creationId xmlns:a16="http://schemas.microsoft.com/office/drawing/2014/main" id="{84D1EADA-3A43-4FBD-AF25-54734A01A61A}"/>
              </a:ext>
            </a:extLst>
          </p:cNvPr>
          <p:cNvPicPr>
            <a:picLocks noChangeAspect="1"/>
          </p:cNvPicPr>
          <p:nvPr/>
        </p:nvPicPr>
        <p:blipFill rotWithShape="1">
          <a:blip r:embed="rId3"/>
          <a:srcRect l="16501" t="30106" r="16198" b="25942"/>
          <a:stretch/>
        </p:blipFill>
        <p:spPr>
          <a:xfrm flipV="1">
            <a:off x="4973215" y="4953260"/>
            <a:ext cx="354563" cy="150585"/>
          </a:xfrm>
          <a:prstGeom prst="rect">
            <a:avLst/>
          </a:prstGeom>
        </p:spPr>
      </p:pic>
      <p:sp>
        <p:nvSpPr>
          <p:cNvPr id="6" name="TextBox 5">
            <a:extLst>
              <a:ext uri="{FF2B5EF4-FFF2-40B4-BE49-F238E27FC236}">
                <a16:creationId xmlns:a16="http://schemas.microsoft.com/office/drawing/2014/main" id="{B9CEE1F6-2629-485D-BFD5-A262912FB194}"/>
              </a:ext>
            </a:extLst>
          </p:cNvPr>
          <p:cNvSpPr txBox="1"/>
          <p:nvPr/>
        </p:nvSpPr>
        <p:spPr>
          <a:xfrm flipH="1">
            <a:off x="3183136" y="4843886"/>
            <a:ext cx="989979" cy="369332"/>
          </a:xfrm>
          <a:prstGeom prst="rect">
            <a:avLst/>
          </a:prstGeom>
          <a:noFill/>
        </p:spPr>
        <p:txBody>
          <a:bodyPr wrap="square" rtlCol="0">
            <a:spAutoFit/>
          </a:bodyPr>
          <a:lstStyle/>
          <a:p>
            <a:r>
              <a:rPr lang="en-IN" dirty="0"/>
              <a:t>sensor</a:t>
            </a:r>
          </a:p>
        </p:txBody>
      </p:sp>
      <p:cxnSp>
        <p:nvCxnSpPr>
          <p:cNvPr id="8" name="Straight Arrow Connector 7">
            <a:extLst>
              <a:ext uri="{FF2B5EF4-FFF2-40B4-BE49-F238E27FC236}">
                <a16:creationId xmlns:a16="http://schemas.microsoft.com/office/drawing/2014/main" id="{68F218FC-FEE2-4821-A55A-3FDD495F0BEC}"/>
              </a:ext>
            </a:extLst>
          </p:cNvPr>
          <p:cNvCxnSpPr>
            <a:cxnSpLocks/>
          </p:cNvCxnSpPr>
          <p:nvPr/>
        </p:nvCxnSpPr>
        <p:spPr>
          <a:xfrm>
            <a:off x="4005164" y="5065226"/>
            <a:ext cx="725456" cy="3861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E2661B52-ACA9-44C4-A055-A5F43A11D4B5}"/>
              </a:ext>
            </a:extLst>
          </p:cNvPr>
          <p:cNvSpPr txBox="1"/>
          <p:nvPr/>
        </p:nvSpPr>
        <p:spPr>
          <a:xfrm>
            <a:off x="4973215" y="3234556"/>
            <a:ext cx="2383194" cy="646331"/>
          </a:xfrm>
          <a:prstGeom prst="rect">
            <a:avLst/>
          </a:prstGeom>
          <a:noFill/>
        </p:spPr>
        <p:txBody>
          <a:bodyPr wrap="square" rtlCol="0">
            <a:spAutoFit/>
          </a:bodyPr>
          <a:lstStyle/>
          <a:p>
            <a:r>
              <a:rPr lang="en-IN" b="1" i="1" dirty="0">
                <a:solidFill>
                  <a:srgbClr val="002060"/>
                </a:solidFill>
              </a:rPr>
              <a:t>Place your hand in front of the sensor</a:t>
            </a:r>
          </a:p>
        </p:txBody>
      </p:sp>
      <p:sp>
        <p:nvSpPr>
          <p:cNvPr id="12" name="Arrow: Down 11">
            <a:extLst>
              <a:ext uri="{FF2B5EF4-FFF2-40B4-BE49-F238E27FC236}">
                <a16:creationId xmlns:a16="http://schemas.microsoft.com/office/drawing/2014/main" id="{2D7A0D23-2E34-4EBB-8DE1-7CDD14DABAA6}"/>
              </a:ext>
            </a:extLst>
          </p:cNvPr>
          <p:cNvSpPr/>
          <p:nvPr/>
        </p:nvSpPr>
        <p:spPr>
          <a:xfrm>
            <a:off x="5061855" y="4044404"/>
            <a:ext cx="177282" cy="8159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344693B1-3C86-46E9-9645-4DCA289A4320}"/>
              </a:ext>
            </a:extLst>
          </p:cNvPr>
          <p:cNvSpPr txBox="1"/>
          <p:nvPr/>
        </p:nvSpPr>
        <p:spPr>
          <a:xfrm flipH="1">
            <a:off x="5169935" y="2837464"/>
            <a:ext cx="1852128" cy="369332"/>
          </a:xfrm>
          <a:prstGeom prst="rect">
            <a:avLst/>
          </a:prstGeom>
          <a:noFill/>
        </p:spPr>
        <p:txBody>
          <a:bodyPr wrap="square" rtlCol="0">
            <a:spAutoFit/>
          </a:bodyPr>
          <a:lstStyle/>
          <a:p>
            <a:r>
              <a:rPr lang="en-IN" dirty="0"/>
              <a:t>Entrance Gate</a:t>
            </a:r>
          </a:p>
        </p:txBody>
      </p:sp>
    </p:spTree>
    <p:extLst>
      <p:ext uri="{BB962C8B-B14F-4D97-AF65-F5344CB8AC3E}">
        <p14:creationId xmlns:p14="http://schemas.microsoft.com/office/powerpoint/2010/main" val="1025154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CEC233B-BA2C-4BD3-AB7F-1498D38F9A66}"/>
              </a:ext>
            </a:extLst>
          </p:cNvPr>
          <p:cNvSpPr>
            <a:spLocks noGrp="1"/>
          </p:cNvSpPr>
          <p:nvPr>
            <p:ph type="title"/>
          </p:nvPr>
        </p:nvSpPr>
        <p:spPr/>
        <p:txBody>
          <a:bodyPr/>
          <a:lstStyle/>
          <a:p>
            <a:endParaRPr lang="en-IN" dirty="0"/>
          </a:p>
        </p:txBody>
      </p:sp>
      <p:sp>
        <p:nvSpPr>
          <p:cNvPr id="7" name="Content Placeholder 6">
            <a:extLst>
              <a:ext uri="{FF2B5EF4-FFF2-40B4-BE49-F238E27FC236}">
                <a16:creationId xmlns:a16="http://schemas.microsoft.com/office/drawing/2014/main" id="{2A709993-8FF2-4F0D-AE8B-44BE75D047C6}"/>
              </a:ext>
            </a:extLst>
          </p:cNvPr>
          <p:cNvSpPr>
            <a:spLocks noGrp="1"/>
          </p:cNvSpPr>
          <p:nvPr>
            <p:ph idx="1"/>
          </p:nvPr>
        </p:nvSpPr>
        <p:spPr>
          <a:xfrm>
            <a:off x="1066800" y="2267338"/>
            <a:ext cx="10058400" cy="3685405"/>
          </a:xfrm>
        </p:spPr>
        <p:txBody>
          <a:bodyPr>
            <a:normAutofit fontScale="92500" lnSpcReduction="20000"/>
          </a:bodyPr>
          <a:lstStyle/>
          <a:p>
            <a:r>
              <a:rPr lang="en-US" sz="2200" dirty="0"/>
              <a:t>Before entering the gate, each person will have to place their hands (Or any other body part) in front of the sensor to get registered. </a:t>
            </a:r>
          </a:p>
          <a:p>
            <a:r>
              <a:rPr lang="en-US" sz="2200" dirty="0"/>
              <a:t>They are not needed to touch the sensor or any other part, which will prevent the spread of Covid 19.</a:t>
            </a:r>
          </a:p>
          <a:p>
            <a:r>
              <a:rPr lang="en-US" sz="2200" dirty="0"/>
              <a:t>The range of the sensor will be kept to a minimum (2 to 6 cm), which will increase the accuracy as it will prevent it from confusing any other object with entering human.</a:t>
            </a:r>
          </a:p>
          <a:p>
            <a:r>
              <a:rPr lang="en-US" sz="2200" dirty="0"/>
              <a:t>If a person is registered on the Entrance side, There will be an increment in the present count of the inside population.</a:t>
            </a:r>
          </a:p>
          <a:p>
            <a:r>
              <a:rPr lang="en-US" sz="2200" dirty="0"/>
              <a:t>On the other hand, there will be a decrement if a person is registered on the exit side</a:t>
            </a:r>
            <a:r>
              <a:rPr lang="en-US" dirty="0"/>
              <a:t>.</a:t>
            </a:r>
          </a:p>
          <a:p>
            <a:endParaRPr lang="en-US" dirty="0"/>
          </a:p>
          <a:p>
            <a:endParaRPr lang="en-IN" dirty="0"/>
          </a:p>
        </p:txBody>
      </p:sp>
    </p:spTree>
    <p:extLst>
      <p:ext uri="{BB962C8B-B14F-4D97-AF65-F5344CB8AC3E}">
        <p14:creationId xmlns:p14="http://schemas.microsoft.com/office/powerpoint/2010/main" val="794444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F553-6BBD-4D3C-B0BE-2AE82EACA634}"/>
              </a:ext>
            </a:extLst>
          </p:cNvPr>
          <p:cNvSpPr>
            <a:spLocks noGrp="1"/>
          </p:cNvSpPr>
          <p:nvPr>
            <p:ph type="title"/>
          </p:nvPr>
        </p:nvSpPr>
        <p:spPr/>
        <p:txBody>
          <a:bodyPr/>
          <a:lstStyle/>
          <a:p>
            <a:r>
              <a:rPr lang="en-US" dirty="0"/>
              <a:t>Problems faced during the process of problem-solving -</a:t>
            </a:r>
            <a:endParaRPr lang="en-IN" dirty="0"/>
          </a:p>
        </p:txBody>
      </p:sp>
      <p:sp>
        <p:nvSpPr>
          <p:cNvPr id="3" name="Content Placeholder 2">
            <a:extLst>
              <a:ext uri="{FF2B5EF4-FFF2-40B4-BE49-F238E27FC236}">
                <a16:creationId xmlns:a16="http://schemas.microsoft.com/office/drawing/2014/main" id="{9E5E5233-BD67-4BA3-9813-3265EE77AD48}"/>
              </a:ext>
            </a:extLst>
          </p:cNvPr>
          <p:cNvSpPr>
            <a:spLocks noGrp="1"/>
          </p:cNvSpPr>
          <p:nvPr>
            <p:ph idx="1"/>
          </p:nvPr>
        </p:nvSpPr>
        <p:spPr/>
        <p:txBody>
          <a:bodyPr>
            <a:normAutofit/>
          </a:bodyPr>
          <a:lstStyle/>
          <a:p>
            <a:pPr marL="342900" indent="-342900">
              <a:buFont typeface="+mj-lt"/>
              <a:buAutoNum type="arabicPeriod"/>
            </a:pPr>
            <a:r>
              <a:rPr lang="en-IN" sz="1800" dirty="0"/>
              <a:t>Problem faced in selecting the sensor-</a:t>
            </a:r>
          </a:p>
          <a:p>
            <a:pPr marL="0" indent="0">
              <a:buNone/>
            </a:pPr>
            <a:r>
              <a:rPr lang="en-IN" sz="1800" dirty="0"/>
              <a:t>      a) Infrared sensor was not suitable, as it can give wrong data for black surfaces.</a:t>
            </a:r>
          </a:p>
          <a:p>
            <a:pPr marL="0" indent="0">
              <a:buNone/>
            </a:pPr>
            <a:r>
              <a:rPr lang="en-IN" sz="1800" dirty="0"/>
              <a:t>      b) </a:t>
            </a:r>
            <a:r>
              <a:rPr lang="en-US" sz="1800" dirty="0"/>
              <a:t>PIR has a very wide field of view which may cause false detection.</a:t>
            </a:r>
          </a:p>
          <a:p>
            <a:pPr marL="0" indent="0">
              <a:buNone/>
            </a:pPr>
            <a:r>
              <a:rPr lang="en-US" sz="1800" dirty="0"/>
              <a:t>      c) Doppler effect radar sensor(HB100) was rejected, as it is quite sensitive to motion.</a:t>
            </a:r>
          </a:p>
          <a:p>
            <a:pPr marL="0" indent="0">
              <a:buNone/>
            </a:pPr>
            <a:r>
              <a:rPr lang="en-US" sz="1800" dirty="0"/>
              <a:t>2. Figuring out about using multiple sensors with a single Arduino UNO was quite tricky.</a:t>
            </a:r>
          </a:p>
          <a:p>
            <a:pPr marL="0" indent="0">
              <a:buNone/>
            </a:pPr>
            <a:r>
              <a:rPr lang="en-US" sz="1800" dirty="0"/>
              <a:t>3. Connecting LCD with Arduino and selecting the suitable potentiometer that can give flexibility over contrast was quite confusing.</a:t>
            </a:r>
          </a:p>
          <a:p>
            <a:pPr marL="0" indent="0">
              <a:buNone/>
            </a:pPr>
            <a:r>
              <a:rPr lang="en-US" sz="1800" dirty="0"/>
              <a:t>4. Solving the problem using a single gate and making it economical at the same time.</a:t>
            </a:r>
          </a:p>
          <a:p>
            <a:pPr marL="0" indent="0">
              <a:buNone/>
            </a:pPr>
            <a:r>
              <a:rPr lang="en-US" sz="1800" dirty="0"/>
              <a:t>5. Still, the project is not fully automatic, but making it fully automatic could risk accuracy</a:t>
            </a:r>
            <a:r>
              <a:rPr lang="en-US" dirty="0"/>
              <a:t>.</a:t>
            </a:r>
            <a:endParaRPr lang="en-IN" dirty="0"/>
          </a:p>
        </p:txBody>
      </p:sp>
    </p:spTree>
    <p:extLst>
      <p:ext uri="{BB962C8B-B14F-4D97-AF65-F5344CB8AC3E}">
        <p14:creationId xmlns:p14="http://schemas.microsoft.com/office/powerpoint/2010/main" val="3186279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D180A-43FE-4FDD-BC82-DE5FCAAC0777}"/>
              </a:ext>
            </a:extLst>
          </p:cNvPr>
          <p:cNvSpPr>
            <a:spLocks noGrp="1"/>
          </p:cNvSpPr>
          <p:nvPr>
            <p:ph type="title"/>
          </p:nvPr>
        </p:nvSpPr>
        <p:spPr/>
        <p:txBody>
          <a:bodyPr>
            <a:normAutofit/>
          </a:bodyPr>
          <a:lstStyle/>
          <a:p>
            <a:endParaRPr lang="en-IN" sz="2800" dirty="0"/>
          </a:p>
        </p:txBody>
      </p:sp>
      <p:sp>
        <p:nvSpPr>
          <p:cNvPr id="6" name="TextBox 5">
            <a:extLst>
              <a:ext uri="{FF2B5EF4-FFF2-40B4-BE49-F238E27FC236}">
                <a16:creationId xmlns:a16="http://schemas.microsoft.com/office/drawing/2014/main" id="{E15D2C74-154F-49CC-9292-91DE9D46B1E1}"/>
              </a:ext>
            </a:extLst>
          </p:cNvPr>
          <p:cNvSpPr txBox="1"/>
          <p:nvPr/>
        </p:nvSpPr>
        <p:spPr>
          <a:xfrm>
            <a:off x="7977673" y="1250303"/>
            <a:ext cx="3937517" cy="461665"/>
          </a:xfrm>
          <a:prstGeom prst="rect">
            <a:avLst/>
          </a:prstGeom>
          <a:noFill/>
        </p:spPr>
        <p:txBody>
          <a:bodyPr wrap="square" rtlCol="0">
            <a:spAutoFit/>
          </a:bodyPr>
          <a:lstStyle/>
          <a:p>
            <a:r>
              <a:rPr lang="en-IN" sz="2400" b="1" i="1" u="sng" dirty="0">
                <a:highlight>
                  <a:srgbClr val="F8D22F"/>
                </a:highlight>
              </a:rPr>
              <a:t>Detailed Circuit diagram</a:t>
            </a:r>
          </a:p>
        </p:txBody>
      </p:sp>
      <p:pic>
        <p:nvPicPr>
          <p:cNvPr id="10" name="Content Placeholder 9">
            <a:extLst>
              <a:ext uri="{FF2B5EF4-FFF2-40B4-BE49-F238E27FC236}">
                <a16:creationId xmlns:a16="http://schemas.microsoft.com/office/drawing/2014/main" id="{CB0FB88D-5A7C-4E9B-AD10-C7146FF6D0AC}"/>
              </a:ext>
            </a:extLst>
          </p:cNvPr>
          <p:cNvPicPr>
            <a:picLocks noGrp="1" noChangeAspect="1"/>
          </p:cNvPicPr>
          <p:nvPr>
            <p:ph idx="1"/>
          </p:nvPr>
        </p:nvPicPr>
        <p:blipFill>
          <a:blip r:embed="rId2"/>
          <a:stretch>
            <a:fillRect/>
          </a:stretch>
        </p:blipFill>
        <p:spPr>
          <a:xfrm>
            <a:off x="-1119673" y="0"/>
            <a:ext cx="13311673" cy="6858000"/>
          </a:xfrm>
        </p:spPr>
      </p:pic>
      <p:sp>
        <p:nvSpPr>
          <p:cNvPr id="11" name="TextBox 10">
            <a:extLst>
              <a:ext uri="{FF2B5EF4-FFF2-40B4-BE49-F238E27FC236}">
                <a16:creationId xmlns:a16="http://schemas.microsoft.com/office/drawing/2014/main" id="{707BE6A6-5A15-4386-89ED-F9F6E57C3932}"/>
              </a:ext>
            </a:extLst>
          </p:cNvPr>
          <p:cNvSpPr txBox="1"/>
          <p:nvPr/>
        </p:nvSpPr>
        <p:spPr>
          <a:xfrm>
            <a:off x="8549951" y="959062"/>
            <a:ext cx="3200400" cy="369332"/>
          </a:xfrm>
          <a:prstGeom prst="rect">
            <a:avLst/>
          </a:prstGeom>
          <a:noFill/>
        </p:spPr>
        <p:txBody>
          <a:bodyPr wrap="square" rtlCol="0">
            <a:spAutoFit/>
          </a:bodyPr>
          <a:lstStyle/>
          <a:p>
            <a:r>
              <a:rPr lang="en-IN" dirty="0">
                <a:solidFill>
                  <a:srgbClr val="002060"/>
                </a:solidFill>
                <a:highlight>
                  <a:srgbClr val="F8D22F"/>
                </a:highlight>
              </a:rPr>
              <a:t>Detailed Circuit diagram.</a:t>
            </a:r>
          </a:p>
        </p:txBody>
      </p:sp>
    </p:spTree>
    <p:extLst>
      <p:ext uri="{BB962C8B-B14F-4D97-AF65-F5344CB8AC3E}">
        <p14:creationId xmlns:p14="http://schemas.microsoft.com/office/powerpoint/2010/main" val="1356563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31E9E-3842-4FF8-987C-2BD3EFAEBC72}"/>
              </a:ext>
            </a:extLst>
          </p:cNvPr>
          <p:cNvSpPr>
            <a:spLocks noGrp="1"/>
          </p:cNvSpPr>
          <p:nvPr>
            <p:ph type="title"/>
          </p:nvPr>
        </p:nvSpPr>
        <p:spPr>
          <a:xfrm>
            <a:off x="1223864" y="0"/>
            <a:ext cx="9744269" cy="579716"/>
          </a:xfrm>
        </p:spPr>
        <p:txBody>
          <a:bodyPr>
            <a:normAutofit fontScale="90000"/>
          </a:bodyPr>
          <a:lstStyle/>
          <a:p>
            <a:pPr algn="ctr"/>
            <a:r>
              <a:rPr lang="en-IN" dirty="0">
                <a:solidFill>
                  <a:srgbClr val="002060"/>
                </a:solidFill>
                <a:highlight>
                  <a:srgbClr val="FF0000"/>
                </a:highlight>
              </a:rPr>
              <a:t>Code in Arduino IDE</a:t>
            </a:r>
          </a:p>
        </p:txBody>
      </p:sp>
      <p:pic>
        <p:nvPicPr>
          <p:cNvPr id="5" name="Content Placeholder 4">
            <a:extLst>
              <a:ext uri="{FF2B5EF4-FFF2-40B4-BE49-F238E27FC236}">
                <a16:creationId xmlns:a16="http://schemas.microsoft.com/office/drawing/2014/main" id="{4C7637CA-BD58-4A40-97DC-B844130BE6F9}"/>
              </a:ext>
            </a:extLst>
          </p:cNvPr>
          <p:cNvPicPr>
            <a:picLocks noGrp="1" noChangeAspect="1"/>
          </p:cNvPicPr>
          <p:nvPr>
            <p:ph idx="1"/>
          </p:nvPr>
        </p:nvPicPr>
        <p:blipFill>
          <a:blip r:embed="rId2"/>
          <a:stretch>
            <a:fillRect/>
          </a:stretch>
        </p:blipFill>
        <p:spPr>
          <a:xfrm>
            <a:off x="0" y="517585"/>
            <a:ext cx="12191999" cy="6340415"/>
          </a:xfrm>
        </p:spPr>
      </p:pic>
    </p:spTree>
    <p:extLst>
      <p:ext uri="{BB962C8B-B14F-4D97-AF65-F5344CB8AC3E}">
        <p14:creationId xmlns:p14="http://schemas.microsoft.com/office/powerpoint/2010/main" val="20306812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{0AF47E9E-55A5-4199-8237-22CF3A616253}tf78438558_win32</Template>
  <TotalTime>1336</TotalTime>
  <Words>790</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Garamond</vt:lpstr>
      <vt:lpstr>Open Sans</vt:lpstr>
      <vt:lpstr>SavonVTI</vt:lpstr>
      <vt:lpstr>Botastra</vt:lpstr>
      <vt:lpstr>Problem Statement -</vt:lpstr>
      <vt:lpstr>Components Required - </vt:lpstr>
      <vt:lpstr>Software Used -</vt:lpstr>
      <vt:lpstr>Approach towards the problem -</vt:lpstr>
      <vt:lpstr>PowerPoint Presentation</vt:lpstr>
      <vt:lpstr>Problems faced during the process of problem-solving -</vt:lpstr>
      <vt:lpstr>PowerPoint Presentation</vt:lpstr>
      <vt:lpstr>Code in Arduino IDE</vt:lpstr>
      <vt:lpstr>PowerPoint Presentation</vt:lpstr>
      <vt:lpstr>PowerPoint Presentation</vt:lpstr>
      <vt:lpstr>Takeaways -</vt:lpstr>
      <vt:lpstr>Future Scope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Botastra  PROJECT</dc:title>
  <dc:creator>Ayush Ranjan</dc:creator>
  <cp:lastModifiedBy>Ayush Ranjan</cp:lastModifiedBy>
  <cp:revision>4</cp:revision>
  <dcterms:created xsi:type="dcterms:W3CDTF">2022-02-13T19:27:27Z</dcterms:created>
  <dcterms:modified xsi:type="dcterms:W3CDTF">2022-02-19T12:42:09Z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