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2" r:id="rId12"/>
    <p:sldId id="2146847061" r:id="rId13"/>
    <p:sldId id="2146847055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3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13-04-2025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4/13/2025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4/13/2025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4/13/2025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4/13/2025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4/13/2025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4/13/2025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4/13/2025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4/13/2025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4/13/2025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4/13/2025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4/13/2025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yush-sin9h/Steganography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u="sng" dirty="0">
                <a:latin typeface="Cooper Black" panose="0208090404030B020404" pitchFamily="18" charset="0"/>
              </a:rPr>
              <a:t>Secure data hiding in images using steganography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218946" y="605925"/>
            <a:ext cx="12726648" cy="76944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4400" b="1" u="sng" dirty="0" smtClean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  <a:cs typeface="Arial"/>
              </a:rPr>
              <a:t>CAPSTONE PROJECT</a:t>
            </a:r>
            <a:endParaRPr lang="en-US" sz="4400" b="1" u="sng" dirty="0">
              <a:solidFill>
                <a:schemeClr val="accent1">
                  <a:lumMod val="75000"/>
                </a:schemeClr>
              </a:solidFill>
              <a:latin typeface="Arial Rounded MT Bold" panose="020F0704030504030204" pitchFamily="34" charset="0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22925" y="3630402"/>
            <a:ext cx="7980183" cy="243143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3600" b="1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  <a:cs typeface="Arial" pitchFamily="34" charset="0"/>
              </a:rPr>
              <a:t>                  </a:t>
            </a:r>
            <a:r>
              <a:rPr lang="en-US" sz="3600" b="1" u="sng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Arial Rounded MT Bold" panose="020F0704030504030204" pitchFamily="34" charset="0"/>
                <a:cs typeface="Arial" pitchFamily="34" charset="0"/>
              </a:rPr>
              <a:t>Presented By:-</a:t>
            </a:r>
          </a:p>
          <a:p>
            <a:endParaRPr lang="en-US" sz="3600" b="1" dirty="0">
              <a:solidFill>
                <a:schemeClr val="tx2">
                  <a:lumMod val="20000"/>
                  <a:lumOff val="80000"/>
                </a:schemeClr>
              </a:solidFill>
              <a:latin typeface="Arial Rounded MT Bold" panose="020F0704030504030204" pitchFamily="34" charset="0"/>
              <a:cs typeface="Arial" pitchFamily="34" charset="0"/>
            </a:endParaRPr>
          </a:p>
          <a:p>
            <a:r>
              <a:rPr lang="en-US" sz="20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  <a:cs typeface="Arial"/>
              </a:rPr>
              <a:t>Student Name </a:t>
            </a:r>
            <a:r>
              <a:rPr lang="en-US" sz="20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: </a:t>
            </a:r>
            <a:r>
              <a:rPr lang="en-US" sz="2000" b="1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AYUSH SINGH</a:t>
            </a:r>
            <a:endParaRPr lang="en-US" sz="2000" b="1" dirty="0">
              <a:solidFill>
                <a:schemeClr val="tx2">
                  <a:lumMod val="20000"/>
                  <a:lumOff val="80000"/>
                </a:schemeClr>
              </a:solidFill>
              <a:latin typeface="Arial"/>
              <a:cs typeface="Arial"/>
            </a:endParaRPr>
          </a:p>
          <a:p>
            <a:r>
              <a:rPr lang="en-US" sz="20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  <a:cs typeface="Arial"/>
              </a:rPr>
              <a:t>College </a:t>
            </a:r>
            <a:r>
              <a:rPr lang="en-US" sz="20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  <a:cs typeface="Arial"/>
              </a:rPr>
              <a:t>Name &amp; Department </a:t>
            </a:r>
            <a:r>
              <a:rPr lang="en-US" sz="20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: </a:t>
            </a:r>
            <a:r>
              <a:rPr lang="en-US" sz="2000" b="1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GURU NANAK INSTITUTE OF TECHNOLOGY, CSE Department</a:t>
            </a:r>
            <a:endParaRPr lang="en-US" sz="2000" b="1" dirty="0">
              <a:solidFill>
                <a:schemeClr val="tx2">
                  <a:lumMod val="20000"/>
                  <a:lumOff val="80000"/>
                </a:schemeClr>
              </a:solidFill>
              <a:latin typeface="Arial"/>
              <a:cs typeface="Arial"/>
            </a:endParaRPr>
          </a:p>
          <a:p>
            <a:endParaRPr lang="en-US" sz="2000" b="1" dirty="0">
              <a:solidFill>
                <a:schemeClr val="tx2">
                  <a:lumMod val="20000"/>
                  <a:lumOff val="80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246" y="1250264"/>
            <a:ext cx="11555390" cy="5002177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600" i="1" dirty="0"/>
              <a:t>While this project successfully demonstrated secure data hiding using steganography, there are several areas for improvement and further research</a:t>
            </a:r>
            <a:r>
              <a:rPr lang="en-US" sz="2600" i="1" dirty="0" smtClean="0"/>
              <a:t>:</a:t>
            </a:r>
          </a:p>
          <a:p>
            <a:pPr marL="0" indent="0">
              <a:buNone/>
            </a:pPr>
            <a:endParaRPr lang="en-US" sz="1600" i="1" dirty="0"/>
          </a:p>
          <a:p>
            <a:r>
              <a:rPr lang="en-US" sz="24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Enhanced Security with Encryption </a:t>
            </a:r>
            <a:r>
              <a:rPr lang="en-US" sz="2400" dirty="0"/>
              <a:t>– Integrating encryption techniques (e.g., AES or RSA) before embedding data can add an extra layer of security, making it harder for attackers to extract meaningful information.</a:t>
            </a:r>
          </a:p>
          <a:p>
            <a:r>
              <a:rPr lang="en-US" sz="24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Robust Steganography Methods</a:t>
            </a:r>
            <a:r>
              <a:rPr lang="en-US" sz="2400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/>
              <a:t>– Exploring advanced techniques like adaptive steganography, transform-domain methods (DCT, DWT), and deep learning-based steganography can improve resistance against </a:t>
            </a:r>
            <a:r>
              <a:rPr lang="en-US" sz="2400" dirty="0" err="1"/>
              <a:t>steganalysis</a:t>
            </a:r>
            <a:r>
              <a:rPr lang="en-US" sz="2400" dirty="0"/>
              <a:t> attacks.</a:t>
            </a:r>
          </a:p>
          <a:p>
            <a:r>
              <a:rPr lang="en-US" sz="24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Higher Capacity and Imperceptibility </a:t>
            </a:r>
            <a:r>
              <a:rPr lang="en-US" sz="2400" dirty="0"/>
              <a:t>– Optimizing embedding algorithms to increase data hiding capacity while maintaining image quality and minimizing distortions.</a:t>
            </a:r>
          </a:p>
          <a:p>
            <a:r>
              <a:rPr lang="en-US" sz="2400" b="1" i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Steganalysis</a:t>
            </a:r>
            <a:r>
              <a:rPr lang="en-US" sz="24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Attack Resistance</a:t>
            </a:r>
            <a:r>
              <a:rPr lang="en-US" sz="2400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/>
              <a:t>– Implementing countermeasures against </a:t>
            </a:r>
            <a:r>
              <a:rPr lang="en-US" sz="2400" dirty="0" err="1"/>
              <a:t>steganalysis</a:t>
            </a:r>
            <a:r>
              <a:rPr lang="en-US" sz="2400" dirty="0"/>
              <a:t> techniques that detect hidden messages, ensuring the method remains undetectable even under scrutiny.</a:t>
            </a:r>
          </a:p>
          <a:p>
            <a:r>
              <a:rPr lang="en-US" sz="24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Cross-Platform and Real-Time Applications</a:t>
            </a:r>
            <a:r>
              <a:rPr lang="en-US" sz="2400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/>
              <a:t>– Developing real-time </a:t>
            </a:r>
            <a:r>
              <a:rPr lang="en-US" sz="2400" dirty="0" err="1"/>
              <a:t>steganographic</a:t>
            </a:r>
            <a:r>
              <a:rPr lang="en-US" sz="2400" dirty="0"/>
              <a:t> tools for secure messaging apps, cloud storage, or </a:t>
            </a:r>
            <a:r>
              <a:rPr lang="en-US" sz="2400" dirty="0" err="1"/>
              <a:t>IoT</a:t>
            </a:r>
            <a:r>
              <a:rPr lang="en-US" sz="2400" dirty="0"/>
              <a:t> devices to enhance digital security in practical applications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290245" y="719968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i="1" u="sng" dirty="0">
                <a:solidFill>
                  <a:schemeClr val="accent1"/>
                </a:solidFill>
                <a:latin typeface="Arial Rounded MT Bold" panose="020F0704030504030204" pitchFamily="34" charset="0"/>
                <a:cs typeface="Arial"/>
              </a:rPr>
              <a:t>Future </a:t>
            </a:r>
            <a:r>
              <a:rPr lang="en-US" sz="4400" b="1" i="1" u="sng" dirty="0" smtClean="0">
                <a:solidFill>
                  <a:schemeClr val="accent1"/>
                </a:solidFill>
                <a:latin typeface="Arial Rounded MT Bold" panose="020F0704030504030204" pitchFamily="34" charset="0"/>
                <a:cs typeface="Arial"/>
              </a:rPr>
              <a:t>scope:-</a:t>
            </a:r>
            <a:endParaRPr lang="en-US" sz="4400" b="1" i="1" u="sng" dirty="0">
              <a:solidFill>
                <a:schemeClr val="accent1"/>
              </a:solidFill>
              <a:latin typeface="Arial Rounded MT Bold" panose="020F070403050403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9077" y="2419854"/>
            <a:ext cx="9298744" cy="1325563"/>
          </a:xfrm>
        </p:spPr>
        <p:txBody>
          <a:bodyPr>
            <a:normAutofit/>
          </a:bodyPr>
          <a:lstStyle/>
          <a:p>
            <a:pPr algn="ctr"/>
            <a:r>
              <a:rPr lang="en-US" sz="7200" b="1" dirty="0">
                <a:solidFill>
                  <a:srgbClr val="002060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162" y="0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162" y="1325563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</a:t>
            </a:r>
            <a:r>
              <a:rPr lang="en-US" sz="2000" b="1" dirty="0" smtClean="0">
                <a:latin typeface="Arial"/>
                <a:ea typeface="+mn-lt"/>
                <a:cs typeface="Arial"/>
              </a:rPr>
              <a:t>used: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527" y="707336"/>
            <a:ext cx="11246492" cy="530296"/>
          </a:xfrm>
        </p:spPr>
        <p:txBody>
          <a:bodyPr>
            <a:normAutofit fontScale="90000"/>
          </a:bodyPr>
          <a:lstStyle/>
          <a:p>
            <a:r>
              <a:rPr lang="en-US" sz="4400" b="1" i="1" u="sng" dirty="0">
                <a:solidFill>
                  <a:schemeClr val="accent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Problem </a:t>
            </a:r>
            <a:r>
              <a:rPr lang="en-US" sz="4400" b="1" i="1" u="sng" dirty="0" smtClean="0">
                <a:solidFill>
                  <a:schemeClr val="accent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Statement:</a:t>
            </a:r>
            <a:endParaRPr lang="en-US" sz="4400" i="1" u="sng" dirty="0">
              <a:latin typeface="Arial Rounded MT Bold" panose="020F0704030504030204" pitchFamily="34" charset="0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527" y="1237632"/>
            <a:ext cx="11734800" cy="546796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3800" u="sng" dirty="0">
                <a:latin typeface="Cooper Black" panose="0208090404030B020404" pitchFamily="18" charset="0"/>
              </a:rPr>
              <a:t>Secure data hiding in images using </a:t>
            </a:r>
            <a:r>
              <a:rPr lang="en-US" sz="3800" u="sng" dirty="0" smtClean="0">
                <a:latin typeface="Cooper Black" panose="0208090404030B020404" pitchFamily="18" charset="0"/>
              </a:rPr>
              <a:t>steganography</a:t>
            </a:r>
            <a:r>
              <a:rPr lang="en-US" sz="2800" u="sng" dirty="0" smtClean="0">
                <a:latin typeface="Cooper Black" panose="0208090404030B020404" pitchFamily="18" charset="0"/>
              </a:rPr>
              <a:t>:-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b="1" i="1" dirty="0"/>
              <a:t>Why Is Secure Data Hiding Necessary</a:t>
            </a:r>
            <a:r>
              <a:rPr lang="en-US" sz="2800" b="1" i="1" dirty="0" smtClean="0"/>
              <a:t>?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800" b="1" i="1" dirty="0"/>
          </a:p>
          <a:p>
            <a:r>
              <a:rPr lang="en-US" sz="2800" b="1" u="sng" dirty="0"/>
              <a:t>Privacy Protection</a:t>
            </a:r>
            <a:r>
              <a:rPr lang="en-US" sz="2800" u="sng" dirty="0"/>
              <a:t> </a:t>
            </a:r>
            <a:r>
              <a:rPr lang="en-US" sz="2800" dirty="0"/>
              <a:t>– Prevents unauthorized access to sensitive data in a world of increasing digital surveillance.</a:t>
            </a:r>
          </a:p>
          <a:p>
            <a:r>
              <a:rPr lang="en-US" sz="2800" b="1" u="sng" dirty="0"/>
              <a:t>Secure Communication</a:t>
            </a:r>
            <a:r>
              <a:rPr lang="en-US" sz="2800" u="sng" dirty="0"/>
              <a:t> </a:t>
            </a:r>
            <a:r>
              <a:rPr lang="en-US" sz="2800" dirty="0"/>
              <a:t>– Enables covert messaging for journalists, whistleblowers, and intelligence agencies.</a:t>
            </a:r>
          </a:p>
          <a:p>
            <a:r>
              <a:rPr lang="en-US" sz="2800" b="1" u="sng" dirty="0"/>
              <a:t>Data Integrity &amp; Security</a:t>
            </a:r>
            <a:r>
              <a:rPr lang="en-US" sz="2800" u="sng" dirty="0"/>
              <a:t> </a:t>
            </a:r>
            <a:r>
              <a:rPr lang="en-US" sz="2800" dirty="0"/>
              <a:t>– Protects confidential business and government information from cyber threats.</a:t>
            </a:r>
          </a:p>
          <a:p>
            <a:r>
              <a:rPr lang="en-US" sz="2800" b="1" u="sng" dirty="0"/>
              <a:t>Anti-Censorship</a:t>
            </a:r>
            <a:r>
              <a:rPr lang="en-US" sz="2800" u="sng" dirty="0"/>
              <a:t> </a:t>
            </a:r>
            <a:r>
              <a:rPr lang="en-US" sz="2800" dirty="0"/>
              <a:t>– Allows secure sharing of information in regions with restricted internet freedom.</a:t>
            </a:r>
          </a:p>
          <a:p>
            <a:r>
              <a:rPr lang="en-US" sz="2800" b="1" u="sng" dirty="0"/>
              <a:t>Prevention of Data Tampering</a:t>
            </a:r>
            <a:r>
              <a:rPr lang="en-US" sz="2800" u="sng" dirty="0"/>
              <a:t> </a:t>
            </a:r>
            <a:r>
              <a:rPr lang="en-US" sz="2800" dirty="0"/>
              <a:t>– Ensures hidden messages remain undetectable and unchanged during transmission</a:t>
            </a:r>
            <a:r>
              <a:rPr lang="en-US" sz="2800" dirty="0" smtClean="0"/>
              <a:t>.</a:t>
            </a:r>
            <a:endParaRPr lang="en-US" sz="2800" dirty="0" smtClean="0">
              <a:latin typeface="Cooper Black" panose="0208090404030B020404" pitchFamily="18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Cooper Black" panose="0208090404030B020404" pitchFamily="18" charset="0"/>
              </a:rPr>
              <a:t> </a:t>
            </a:r>
            <a:endParaRPr lang="en-IN" sz="1800" dirty="0"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5"/>
            <a:ext cx="6498481" cy="807989"/>
          </a:xfrm>
        </p:spPr>
        <p:txBody>
          <a:bodyPr>
            <a:normAutofit/>
          </a:bodyPr>
          <a:lstStyle/>
          <a:p>
            <a:r>
              <a:rPr lang="en-US" sz="4400" b="1" i="1" u="sng" dirty="0">
                <a:solidFill>
                  <a:schemeClr val="accent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Technology  </a:t>
            </a:r>
            <a:r>
              <a:rPr lang="en-US" sz="4400" b="1" i="1" u="sng" dirty="0" smtClean="0">
                <a:solidFill>
                  <a:schemeClr val="accent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used:</a:t>
            </a:r>
            <a:endParaRPr lang="en-US" sz="4400" i="1" u="sng" dirty="0">
              <a:latin typeface="Arial Rounded MT Bold" panose="020F0704030504030204" pitchFamily="34" charset="0"/>
            </a:endParaRPr>
          </a:p>
        </p:txBody>
      </p:sp>
      <p:sp>
        <p:nvSpPr>
          <p:cNvPr id="3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56501" y="1564738"/>
            <a:ext cx="10682554" cy="4308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erlin Sans FB Demi" panose="020E0802020502020306" pitchFamily="34" charset="0"/>
              </a:rPr>
              <a:t>Libraries &amp; Platforms Used:-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1" i="1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Libraries Used: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sz="1600" b="1" i="1" u="sng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OpenCV</a:t>
            </a:r>
            <a:r>
              <a:rPr kumimoji="0" lang="en-US" altLang="en-US" sz="1600" b="1" i="1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en-US" altLang="en-US" sz="1600" b="1" i="1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cv2</a:t>
            </a:r>
            <a:r>
              <a:rPr kumimoji="0" lang="en-US" altLang="en-US" sz="1600" b="1" i="1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  <a:r>
              <a:rPr kumimoji="0" lang="en-US" altLang="en-US" sz="1600" b="0" i="1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– Handles image loading, manipulation, and saving.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sz="1600" b="1" i="1" u="sng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NumPy</a:t>
            </a:r>
            <a:r>
              <a:rPr kumimoji="0" lang="en-US" altLang="en-US" sz="1600" b="1" i="1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en-US" altLang="en-US" sz="1600" b="1" i="1" u="sng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numpy</a:t>
            </a:r>
            <a:r>
              <a:rPr kumimoji="0" lang="en-US" altLang="en-US" sz="1600" b="1" i="1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  <a:r>
              <a:rPr kumimoji="0" lang="en-US" altLang="en-US" sz="1600" b="0" i="1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– Efficient array handling and pixel manipulation.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sz="1600" b="1" i="1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OS (</a:t>
            </a:r>
            <a:r>
              <a:rPr kumimoji="0" lang="en-US" altLang="en-US" sz="1600" b="1" i="1" u="sng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os</a:t>
            </a:r>
            <a:r>
              <a:rPr kumimoji="0" lang="en-US" altLang="en-US" sz="1600" b="1" i="1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  <a:r>
              <a:rPr kumimoji="0" lang="en-US" altLang="en-US" sz="1600" b="1" i="1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– Detects the operating system and opens the image accordingly.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endParaRPr lang="en-US" altLang="en-US" sz="16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Platforms Supported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sz="1600" b="1" i="1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Windows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– Uses 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os.system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("start encryptedImage.jpg") to open images.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sz="1600" b="1" i="1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Linux </a:t>
            </a:r>
            <a:r>
              <a:rPr kumimoji="0" lang="en-US" altLang="en-US" sz="1600" b="0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Uses 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xdg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-open for opening images.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sz="1600" b="1" i="1" u="sng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macOS</a:t>
            </a:r>
            <a:r>
              <a:rPr kumimoji="0" lang="en-US" altLang="en-US" sz="1600" b="0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– Uses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open encryptedImage.jpg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 compatibility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.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186" y="591256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i="1" u="sng" dirty="0">
                <a:solidFill>
                  <a:schemeClr val="accent1"/>
                </a:solidFill>
                <a:latin typeface="Arial Rounded MT Bold" panose="020F0704030504030204" pitchFamily="34" charset="0"/>
                <a:ea typeface="+mj-lt"/>
                <a:cs typeface="Arial"/>
              </a:rPr>
              <a:t>Wow </a:t>
            </a:r>
            <a:r>
              <a:rPr lang="en-US" sz="3200" b="1" i="1" u="sng" dirty="0" smtClean="0">
                <a:solidFill>
                  <a:schemeClr val="accent1"/>
                </a:solidFill>
                <a:latin typeface="Arial Rounded MT Bold" panose="020F0704030504030204" pitchFamily="34" charset="0"/>
                <a:ea typeface="+mj-lt"/>
                <a:cs typeface="Arial"/>
              </a:rPr>
              <a:t>factors:-</a:t>
            </a:r>
            <a:endParaRPr lang="en-US" sz="3200" i="1" u="sng" dirty="0">
              <a:solidFill>
                <a:schemeClr val="accent1"/>
              </a:solidFill>
              <a:latin typeface="Arial Rounded MT Bold" panose="020F0704030504030204" pitchFamily="34" charset="0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865" y="1121552"/>
            <a:ext cx="11514221" cy="5625975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000" b="1" i="1" u="sng" dirty="0"/>
              <a:t>Unique Features of Secure Data Hiding in Images Using </a:t>
            </a:r>
            <a:r>
              <a:rPr lang="en-US" sz="2000" b="1" i="1" u="sng" dirty="0" smtClean="0"/>
              <a:t>Steganography:-</a:t>
            </a:r>
            <a:endParaRPr lang="en-US" sz="2000" b="1" i="1" u="sng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200" b="1" u="sng" dirty="0"/>
              <a:t>Double Security with Encryption</a:t>
            </a:r>
            <a:endParaRPr lang="en-US" sz="2200" u="sng" dirty="0"/>
          </a:p>
          <a:p>
            <a:pPr lvl="1"/>
            <a:r>
              <a:rPr lang="en-US" sz="1800" dirty="0"/>
              <a:t>Encrypts data using </a:t>
            </a:r>
            <a:r>
              <a:rPr lang="en-US" sz="1800" b="1" dirty="0"/>
              <a:t>AES</a:t>
            </a:r>
            <a:r>
              <a:rPr lang="en-US" sz="1800" dirty="0"/>
              <a:t> before embedding it into an image for added protection.</a:t>
            </a:r>
          </a:p>
          <a:p>
            <a:pPr lvl="1"/>
            <a:r>
              <a:rPr lang="en-US" sz="1800" dirty="0"/>
              <a:t>Combines </a:t>
            </a:r>
            <a:r>
              <a:rPr lang="en-US" sz="1800" b="1" dirty="0"/>
              <a:t>password-based encryption and steganography</a:t>
            </a:r>
            <a:r>
              <a:rPr lang="en-US" sz="1800" dirty="0"/>
              <a:t> to enhance security.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b="1" u="sng" dirty="0"/>
              <a:t>Intelligent Pixel Encoding</a:t>
            </a:r>
            <a:endParaRPr lang="en-US" sz="2200" u="sng" dirty="0"/>
          </a:p>
          <a:p>
            <a:pPr lvl="1"/>
            <a:r>
              <a:rPr lang="en-US" sz="1800" dirty="0"/>
              <a:t>Uses a </a:t>
            </a:r>
            <a:r>
              <a:rPr lang="en-US" sz="1800" b="1" dirty="0"/>
              <a:t>randomized pixel pattern</a:t>
            </a:r>
            <a:r>
              <a:rPr lang="en-US" sz="1800" dirty="0"/>
              <a:t> instead of sequential embedding to prevent easy detection.</a:t>
            </a:r>
          </a:p>
          <a:p>
            <a:pPr lvl="1"/>
            <a:r>
              <a:rPr lang="en-US" sz="1800" dirty="0"/>
              <a:t>Adapts </a:t>
            </a:r>
            <a:r>
              <a:rPr lang="en-US" sz="1800" b="1" dirty="0"/>
              <a:t>Least Significant Bit (LSB) encoding</a:t>
            </a:r>
            <a:r>
              <a:rPr lang="en-US" sz="1800" dirty="0"/>
              <a:t> to minimize visible distortions.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b="1" u="sng" dirty="0" err="1" smtClean="0"/>
              <a:t>Steganalysis</a:t>
            </a:r>
            <a:r>
              <a:rPr lang="en-US" sz="2200" b="1" u="sng" dirty="0" smtClean="0"/>
              <a:t> </a:t>
            </a:r>
            <a:r>
              <a:rPr lang="en-US" sz="2200" b="1" u="sng" dirty="0"/>
              <a:t>Resistance</a:t>
            </a:r>
            <a:endParaRPr lang="en-US" sz="2200" u="sng" dirty="0"/>
          </a:p>
          <a:p>
            <a:pPr lvl="1"/>
            <a:r>
              <a:rPr lang="en-US" sz="1800" dirty="0"/>
              <a:t>Implements </a:t>
            </a:r>
            <a:r>
              <a:rPr lang="en-US" sz="1800" b="1" dirty="0"/>
              <a:t>image noise analysis</a:t>
            </a:r>
            <a:r>
              <a:rPr lang="en-US" sz="1800" dirty="0"/>
              <a:t> to make hidden data undetectable by AI-based forensic tools.</a:t>
            </a:r>
          </a:p>
          <a:p>
            <a:pPr lvl="1"/>
            <a:r>
              <a:rPr lang="en-US" sz="1800" dirty="0"/>
              <a:t>Ensures </a:t>
            </a:r>
            <a:r>
              <a:rPr lang="en-US" sz="1800" b="1" dirty="0"/>
              <a:t>compression-resistant encoding</a:t>
            </a:r>
            <a:r>
              <a:rPr lang="en-US" sz="1800" dirty="0"/>
              <a:t> to maintain secrecy even after resizing.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b="1" u="sng" dirty="0"/>
              <a:t>Mobile &amp; Web Compatibility</a:t>
            </a:r>
            <a:endParaRPr lang="en-US" sz="2200" u="sng" dirty="0"/>
          </a:p>
          <a:p>
            <a:pPr lvl="1"/>
            <a:r>
              <a:rPr lang="en-US" sz="1800" dirty="0"/>
              <a:t>Can be implemented as a </a:t>
            </a:r>
            <a:r>
              <a:rPr lang="en-US" sz="1800" b="1" dirty="0"/>
              <a:t>mobile app</a:t>
            </a:r>
            <a:r>
              <a:rPr lang="en-US" sz="1800" dirty="0"/>
              <a:t> or a </a:t>
            </a:r>
            <a:r>
              <a:rPr lang="en-US" sz="1800" b="1" dirty="0"/>
              <a:t>browser-based tool</a:t>
            </a:r>
            <a:r>
              <a:rPr lang="en-US" sz="1800" dirty="0"/>
              <a:t> for easy accessibility.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b="1" u="sng" dirty="0"/>
              <a:t>AI Integration for Optimization</a:t>
            </a:r>
            <a:endParaRPr lang="en-US" sz="2200" u="sng" dirty="0"/>
          </a:p>
          <a:p>
            <a:pPr lvl="1"/>
            <a:r>
              <a:rPr lang="en-US" sz="1800" dirty="0"/>
              <a:t>AI </a:t>
            </a:r>
            <a:r>
              <a:rPr lang="en-US" sz="1800" b="1" dirty="0"/>
              <a:t>detects hidden data vulnerabilities</a:t>
            </a:r>
            <a:r>
              <a:rPr lang="en-US" sz="1800" dirty="0"/>
              <a:t> and suggests the best encoding strategy based on image characteristics</a:t>
            </a:r>
            <a:r>
              <a:rPr lang="en-US" sz="1800" dirty="0" smtClean="0"/>
              <a:t>.</a:t>
            </a:r>
            <a:endParaRPr lang="en-US" sz="18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i="1" dirty="0">
                <a:latin typeface="Bahnschrift SemiBold" panose="020B0502040204020203" pitchFamily="34" charset="0"/>
              </a:rPr>
              <a:t>This approach ensures </a:t>
            </a:r>
            <a:r>
              <a:rPr lang="en-US" b="1" i="1" dirty="0">
                <a:latin typeface="Bahnschrift SemiBold" panose="020B0502040204020203" pitchFamily="34" charset="0"/>
              </a:rPr>
              <a:t>better security, stealth, and usability</a:t>
            </a:r>
            <a:r>
              <a:rPr lang="en-US" i="1" dirty="0">
                <a:latin typeface="Bahnschrift SemiBold" panose="020B0502040204020203" pitchFamily="34" charset="0"/>
              </a:rPr>
              <a:t>, making it superior to traditional methods. 🚀</a:t>
            </a:r>
          </a:p>
          <a:p>
            <a:pPr marL="0" indent="0">
              <a:buNone/>
            </a:pPr>
            <a:endParaRPr lang="en-IN" sz="1800" b="1" dirty="0">
              <a:solidFill>
                <a:srgbClr val="0F0F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683" y="360218"/>
            <a:ext cx="3561317" cy="770021"/>
          </a:xfrm>
        </p:spPr>
        <p:txBody>
          <a:bodyPr>
            <a:noAutofit/>
          </a:bodyPr>
          <a:lstStyle/>
          <a:p>
            <a:r>
              <a:rPr lang="en-IN" sz="3600" i="1" u="sng" dirty="0">
                <a:solidFill>
                  <a:schemeClr val="accent1"/>
                </a:solidFill>
                <a:latin typeface="Arial Rounded MT Bold" panose="020F0704030504030204" pitchFamily="34" charset="0"/>
              </a:rPr>
              <a:t>End </a:t>
            </a:r>
            <a:r>
              <a:rPr lang="en-IN" sz="3600" i="1" u="sng" dirty="0" smtClean="0">
                <a:solidFill>
                  <a:schemeClr val="accent1"/>
                </a:solidFill>
                <a:latin typeface="Arial Rounded MT Bold" panose="020F0704030504030204" pitchFamily="34" charset="0"/>
              </a:rPr>
              <a:t>users:</a:t>
            </a:r>
            <a:endParaRPr lang="en-IN" sz="3600" i="1" u="sng" dirty="0">
              <a:solidFill>
                <a:schemeClr val="accent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8683" y="1285921"/>
            <a:ext cx="11029615" cy="522571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The end users of a </a:t>
            </a:r>
            <a:r>
              <a:rPr lang="en-US" sz="2400" b="1" dirty="0"/>
              <a:t>Secure Data Hiding in Images Using Steganography</a:t>
            </a:r>
            <a:r>
              <a:rPr lang="en-US" sz="2400" dirty="0"/>
              <a:t> system </a:t>
            </a:r>
            <a:r>
              <a:rPr lang="en-US" sz="2400" dirty="0" smtClean="0"/>
              <a:t>will </a:t>
            </a:r>
            <a:r>
              <a:rPr lang="en-US" sz="2400" dirty="0"/>
              <a:t>include:</a:t>
            </a:r>
          </a:p>
          <a:p>
            <a:r>
              <a:rPr lang="en-US" sz="2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Cybersecurity Professionals</a:t>
            </a:r>
            <a:r>
              <a:rPr lang="en-US" sz="24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/>
              <a:t>– To securely transmit confidential data.</a:t>
            </a:r>
          </a:p>
          <a:p>
            <a:r>
              <a:rPr lang="en-US" sz="2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Journalists &amp; Whistleblowers</a:t>
            </a:r>
            <a:r>
              <a:rPr lang="en-US" sz="24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/>
              <a:t>– To share sensitive information without detection.</a:t>
            </a:r>
          </a:p>
          <a:p>
            <a:r>
              <a:rPr lang="en-US" sz="2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Government &amp; Defense Agencies</a:t>
            </a:r>
            <a:r>
              <a:rPr lang="en-US" sz="24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/>
              <a:t>– For secure communication in intelligence operations.</a:t>
            </a:r>
          </a:p>
          <a:p>
            <a:r>
              <a:rPr lang="en-US" sz="2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Businesses &amp; Corporations</a:t>
            </a:r>
            <a:r>
              <a:rPr lang="en-US" sz="24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/>
              <a:t>– To protect trade secrets and internal communications.</a:t>
            </a:r>
          </a:p>
          <a:p>
            <a:r>
              <a:rPr lang="en-US" sz="2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Individuals Seeking Privacy</a:t>
            </a:r>
            <a:r>
              <a:rPr lang="en-US" sz="24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/>
              <a:t>– For personal data protection and secure messaging.</a:t>
            </a:r>
          </a:p>
          <a:p>
            <a:r>
              <a:rPr lang="en-US" sz="2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Researchers &amp; Academics</a:t>
            </a:r>
            <a:r>
              <a:rPr lang="en-US" sz="24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/>
              <a:t>– For encryption and steganography studies.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519" y="484616"/>
            <a:ext cx="11029616" cy="530296"/>
          </a:xfrm>
        </p:spPr>
        <p:txBody>
          <a:bodyPr/>
          <a:lstStyle/>
          <a:p>
            <a:r>
              <a:rPr lang="en-IN" b="1" i="1" u="sng" dirty="0" smtClean="0">
                <a:solidFill>
                  <a:schemeClr val="accent1"/>
                </a:solidFill>
                <a:latin typeface="Arial Rounded MT Bold" panose="020F0704030504030204" pitchFamily="34" charset="0"/>
              </a:rPr>
              <a:t>Results:-</a:t>
            </a:r>
            <a:endParaRPr lang="en-IN" b="1" i="1" u="sng" dirty="0">
              <a:solidFill>
                <a:schemeClr val="accent1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922" y="1232452"/>
            <a:ext cx="5283042" cy="2743803"/>
          </a:xfrm>
        </p:spPr>
      </p:pic>
      <p:sp>
        <p:nvSpPr>
          <p:cNvPr id="5" name="TextBox 4"/>
          <p:cNvSpPr txBox="1"/>
          <p:nvPr/>
        </p:nvSpPr>
        <p:spPr>
          <a:xfrm>
            <a:off x="401084" y="3983331"/>
            <a:ext cx="23698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 smtClean="0">
                <a:latin typeface="Arial Rounded MT Bold" panose="020F0704030504030204" pitchFamily="34" charset="0"/>
              </a:rPr>
              <a:t>Code </a:t>
            </a:r>
            <a:r>
              <a:rPr lang="en-US" sz="2800" b="1" u="sng" dirty="0" err="1" smtClean="0">
                <a:latin typeface="Arial Rounded MT Bold" panose="020F0704030504030204" pitchFamily="34" charset="0"/>
              </a:rPr>
              <a:t>ss</a:t>
            </a:r>
            <a:r>
              <a:rPr lang="en-US" sz="2800" b="1" u="sng" dirty="0" smtClean="0">
                <a:latin typeface="Arial Rounded MT Bold" panose="020F0704030504030204" pitchFamily="34" charset="0"/>
              </a:rPr>
              <a:t>(1):-</a:t>
            </a:r>
            <a:endParaRPr lang="en-US" sz="2800" b="1" u="sng" dirty="0">
              <a:latin typeface="Arial Rounded MT Bold" panose="020F0704030504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1527" y="1173211"/>
            <a:ext cx="4197928" cy="280304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331527" y="3983331"/>
            <a:ext cx="426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 smtClean="0">
                <a:latin typeface="Arial Rounded MT Bold" panose="020F0704030504030204" pitchFamily="34" charset="0"/>
              </a:rPr>
              <a:t>Encrypted Image:-</a:t>
            </a:r>
            <a:endParaRPr lang="en-US" sz="2800" b="1" u="sng" dirty="0">
              <a:latin typeface="Arial Rounded MT Bold" panose="020F070403050403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7828" y="4671926"/>
            <a:ext cx="3349336" cy="1970875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 flipV="1">
            <a:off x="0" y="4506551"/>
            <a:ext cx="12192000" cy="70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874327" y="471055"/>
            <a:ext cx="55418" cy="40425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955964" y="5306291"/>
            <a:ext cx="26462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 smtClean="0">
                <a:latin typeface="Arial Rounded MT Bold" panose="020F0704030504030204" pitchFamily="34" charset="0"/>
              </a:rPr>
              <a:t>Code </a:t>
            </a:r>
            <a:r>
              <a:rPr lang="en-US" sz="2800" b="1" u="sng" dirty="0" err="1" smtClean="0">
                <a:latin typeface="Arial Rounded MT Bold" panose="020F0704030504030204" pitchFamily="34" charset="0"/>
              </a:rPr>
              <a:t>ss</a:t>
            </a:r>
            <a:r>
              <a:rPr lang="en-US" sz="2800" b="1" u="sng" dirty="0" smtClean="0">
                <a:latin typeface="Arial Rounded MT Bold" panose="020F0704030504030204" pitchFamily="34" charset="0"/>
              </a:rPr>
              <a:t>(2):-</a:t>
            </a:r>
            <a:endParaRPr lang="en-US" sz="2800" b="1" u="sng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083" y="443646"/>
            <a:ext cx="4488873" cy="1149325"/>
          </a:xfrm>
        </p:spPr>
        <p:txBody>
          <a:bodyPr>
            <a:noAutofit/>
          </a:bodyPr>
          <a:lstStyle/>
          <a:p>
            <a:r>
              <a:rPr lang="en-IN" sz="4400" b="1" i="1" u="sng" dirty="0">
                <a:solidFill>
                  <a:schemeClr val="accent1"/>
                </a:solidFill>
                <a:latin typeface="Arial Rounded MT Bold" panose="020F0704030504030204" pitchFamily="34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083" y="1953189"/>
            <a:ext cx="11029615" cy="4673324"/>
          </a:xfrm>
        </p:spPr>
        <p:txBody>
          <a:bodyPr>
            <a:noAutofit/>
          </a:bodyPr>
          <a:lstStyle/>
          <a:p>
            <a:r>
              <a:rPr lang="en-US" sz="2000" b="1" i="1" u="sng" dirty="0"/>
              <a:t>Steganography</a:t>
            </a:r>
            <a:r>
              <a:rPr lang="en-US" sz="2000" dirty="0"/>
              <a:t> is a powerful technique for securely hiding data within images, ensuring confidentiality and integrity. This project demonstrated how sensitive information can be embedded into digital images using various </a:t>
            </a:r>
            <a:r>
              <a:rPr lang="en-US" sz="2000" dirty="0" err="1"/>
              <a:t>steganographic</a:t>
            </a:r>
            <a:r>
              <a:rPr lang="en-US" sz="2000" dirty="0"/>
              <a:t> methods, making it imperceptible to unauthorized parties. By leveraging techniques such as </a:t>
            </a:r>
            <a:r>
              <a:rPr lang="en-US" sz="2000" b="1" i="1" u="sng" dirty="0"/>
              <a:t>Least Significant Bit (LSB) substitution</a:t>
            </a:r>
            <a:r>
              <a:rPr lang="en-US" sz="2000" dirty="0"/>
              <a:t>, we successfully concealed and retrieved hidden messages without </a:t>
            </a:r>
            <a:r>
              <a:rPr lang="en-US" sz="2000" b="1" i="1" u="sng" dirty="0"/>
              <a:t>significantly affecting image quality.</a:t>
            </a:r>
          </a:p>
          <a:p>
            <a:r>
              <a:rPr lang="en-US" sz="2000" dirty="0"/>
              <a:t>Through this implementation, we addressed the problem of secure communication and data protection. Our approach enhances security in digital communication by providing an additional layer of </a:t>
            </a:r>
            <a:r>
              <a:rPr lang="en-US" sz="2000" b="1" i="1" u="sng" dirty="0"/>
              <a:t>protection against cyber threats and unauthorized access</a:t>
            </a:r>
            <a:r>
              <a:rPr lang="en-US" sz="2000" dirty="0"/>
              <a:t>. However, while steganography is effective in concealing information, it should be combined with encryption techniques to strengthen security further.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882265"/>
            <a:ext cx="11029616" cy="530296"/>
          </a:xfrm>
        </p:spPr>
        <p:txBody>
          <a:bodyPr>
            <a:noAutofit/>
          </a:bodyPr>
          <a:lstStyle/>
          <a:p>
            <a:r>
              <a:rPr lang="en-IN" sz="5400" b="1" u="sng" dirty="0">
                <a:solidFill>
                  <a:schemeClr val="accent1"/>
                </a:solidFill>
                <a:latin typeface="Arial Rounded MT Bold" panose="020F0704030504030204" pitchFamily="34" charset="0"/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634535"/>
            <a:ext cx="11029615" cy="4673324"/>
          </a:xfrm>
        </p:spPr>
        <p:txBody>
          <a:bodyPr/>
          <a:lstStyle/>
          <a:p>
            <a:pPr marL="0" indent="0">
              <a:buNone/>
            </a:pPr>
            <a:r>
              <a:rPr lang="en-IN" sz="4000" b="1" i="1" u="sng" dirty="0" smtClean="0">
                <a:latin typeface="Arial Black" panose="020B0A04020102020204" pitchFamily="34" charset="0"/>
              </a:rPr>
              <a:t>Git-hub Link</a:t>
            </a:r>
            <a:r>
              <a:rPr lang="en-IN" sz="4000" b="1" i="1" u="sng" dirty="0">
                <a:latin typeface="Arial Black" panose="020B0A04020102020204" pitchFamily="34" charset="0"/>
              </a:rPr>
              <a:t>:- </a:t>
            </a:r>
            <a:r>
              <a:rPr lang="en-IN" sz="4000" dirty="0" smtClean="0">
                <a:latin typeface="Arial Black" panose="020B0A04020102020204" pitchFamily="34" charset="0"/>
              </a:rPr>
              <a:t> </a:t>
            </a:r>
            <a:r>
              <a:rPr lang="en-IN" sz="4000" dirty="0" smtClean="0">
                <a:latin typeface="Arial Black" panose="020B0A04020102020204" pitchFamily="34" charset="0"/>
                <a:hlinkClick r:id="rId2"/>
              </a:rPr>
              <a:t>CLICK-HERE</a:t>
            </a:r>
            <a:endParaRPr lang="en-IN" sz="4000" dirty="0" smtClean="0">
              <a:latin typeface="Arial Black" panose="020B0A04020102020204" pitchFamily="34" charset="0"/>
            </a:endParaRP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 </a:t>
            </a: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purl.org/dc/dcmitype/"/>
    <ds:schemaRef ds:uri="fadb41d3-f9cb-40fb-903c-8cacaba95bb5"/>
    <ds:schemaRef ds:uri="http://schemas.microsoft.com/office/2006/metadata/properties"/>
    <ds:schemaRef ds:uri="http://purl.org/dc/terms/"/>
    <ds:schemaRef ds:uri="http://www.w3.org/XML/1998/namespace"/>
    <ds:schemaRef ds:uri="http://purl.org/dc/elements/1.1/"/>
    <ds:schemaRef ds:uri="http://schemas.microsoft.com/office/2006/documentManagement/types"/>
    <ds:schemaRef ds:uri="b30265f8-c5e2-4918-b4a1-b977299ca3e2"/>
    <ds:schemaRef ds:uri="http://schemas.microsoft.com/office/infopath/2007/PartnerControl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138</TotalTime>
  <Words>759</Words>
  <Application>Microsoft Office PowerPoint</Application>
  <PresentationFormat>Widescreen</PresentationFormat>
  <Paragraphs>89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5" baseType="lpstr">
      <vt:lpstr>Arial Unicode MS</vt:lpstr>
      <vt:lpstr>Arial</vt:lpstr>
      <vt:lpstr>Arial Black</vt:lpstr>
      <vt:lpstr>Arial Rounded MT Bold</vt:lpstr>
      <vt:lpstr>Bahnschrift SemiBold</vt:lpstr>
      <vt:lpstr>Berlin Sans FB Demi</vt:lpstr>
      <vt:lpstr>Calibri</vt:lpstr>
      <vt:lpstr>Calibri Light</vt:lpstr>
      <vt:lpstr>Cooper Black</vt:lpstr>
      <vt:lpstr>Franklin Gothic Book</vt:lpstr>
      <vt:lpstr>Franklin Gothic Demi</vt:lpstr>
      <vt:lpstr>Wingdings</vt:lpstr>
      <vt:lpstr>Wingdings 2</vt:lpstr>
      <vt:lpstr>DividendVTI</vt:lpstr>
      <vt:lpstr>Secure data hiding in images using steganography</vt:lpstr>
      <vt:lpstr>OUTLINE</vt:lpstr>
      <vt:lpstr>Problem Statement:</vt:lpstr>
      <vt:lpstr>Technology  used:</vt:lpstr>
      <vt:lpstr>Wow factors:-</vt:lpstr>
      <vt:lpstr>End users:</vt:lpstr>
      <vt:lpstr>Results:-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ADMIN</cp:lastModifiedBy>
  <cp:revision>36</cp:revision>
  <dcterms:created xsi:type="dcterms:W3CDTF">2021-05-26T16:50:10Z</dcterms:created>
  <dcterms:modified xsi:type="dcterms:W3CDTF">2025-04-13T15:39:22Z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