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47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C6E2-F73B-4251-85B1-61064A159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BDCD21-D7C4-4963-B9C8-4B17A94F6E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4291E5-EC0A-4AF4-AD1C-30BA38EFD7F5}"/>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5" name="Footer Placeholder 4">
            <a:extLst>
              <a:ext uri="{FF2B5EF4-FFF2-40B4-BE49-F238E27FC236}">
                <a16:creationId xmlns:a16="http://schemas.microsoft.com/office/drawing/2014/main" id="{E85E8F74-BF12-4F1A-B44A-5A5319376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417B1-13A8-428F-A43A-8C14F31435CE}"/>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138423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38B1-5C4F-410D-AE25-F90138C8A8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84DEF0-EC12-436A-AE51-397BC93A4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1CC49-1BD7-4B9B-881C-42ED2E0047C8}"/>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5" name="Footer Placeholder 4">
            <a:extLst>
              <a:ext uri="{FF2B5EF4-FFF2-40B4-BE49-F238E27FC236}">
                <a16:creationId xmlns:a16="http://schemas.microsoft.com/office/drawing/2014/main" id="{9DF74F32-0913-47EF-89FB-BCD891B38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E400C-ECDC-4C9E-95E1-4152CF85BBDA}"/>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105893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C7534-529B-4F97-BF6C-27EE4B94EC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E2DCB-38F2-4B3D-9A58-89A78B5F5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9E49E-DA16-45D9-BC16-F2AF3B0DD344}"/>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5" name="Footer Placeholder 4">
            <a:extLst>
              <a:ext uri="{FF2B5EF4-FFF2-40B4-BE49-F238E27FC236}">
                <a16:creationId xmlns:a16="http://schemas.microsoft.com/office/drawing/2014/main" id="{180EEA22-AFCA-44CA-8A9A-19C7D11A0A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B6F336-AD50-44B0-9C7E-FB195BF9BE2F}"/>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297454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C5E4-539B-4D28-881B-6909852ADB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6958FC-B5E5-46A8-98D6-346B1E5881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6A70C3-5517-4618-8E07-4C83A57A8FBD}"/>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5" name="Footer Placeholder 4">
            <a:extLst>
              <a:ext uri="{FF2B5EF4-FFF2-40B4-BE49-F238E27FC236}">
                <a16:creationId xmlns:a16="http://schemas.microsoft.com/office/drawing/2014/main" id="{0DA27E00-0EBB-486F-A13B-3CE2B564C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7193C-8352-4C74-AB46-2478EDC52660}"/>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285268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7CB9-3411-4C39-897E-BD130133B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F64D7B-8228-4EED-9D72-E779EE147C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73C08-A4CE-4380-9CC2-647194E0E2A2}"/>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5" name="Footer Placeholder 4">
            <a:extLst>
              <a:ext uri="{FF2B5EF4-FFF2-40B4-BE49-F238E27FC236}">
                <a16:creationId xmlns:a16="http://schemas.microsoft.com/office/drawing/2014/main" id="{740E9D9D-14BD-4062-B76E-7D9C2FA37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8E580-5D84-44D1-8176-95B95DB4E27E}"/>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297272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573D-6E02-401C-BD09-757DAC6FE0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924A9F-8579-4DD1-B8D8-1EF828BA0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381D08-604A-47D5-BF50-B2573F8C52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635672-9004-4883-BF38-6C61187D224D}"/>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6" name="Footer Placeholder 5">
            <a:extLst>
              <a:ext uri="{FF2B5EF4-FFF2-40B4-BE49-F238E27FC236}">
                <a16:creationId xmlns:a16="http://schemas.microsoft.com/office/drawing/2014/main" id="{B2E664BC-3685-470A-966B-E902DF6DD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751EB3-B203-4F1C-8E2E-B0BB098F4BDE}"/>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65466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BF85E-9C71-49A8-A06C-C7E9DE78B5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45D705-F805-413D-8302-5159C5FE7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F2E227-F64F-415F-85A0-ECFCA89E5E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D763B3-485C-4AA1-8443-741A8809C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8FB809-EAE1-487E-9FA7-CF406C67E6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E9759B-8AE4-451F-A5FF-8940088ECEC3}"/>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8" name="Footer Placeholder 7">
            <a:extLst>
              <a:ext uri="{FF2B5EF4-FFF2-40B4-BE49-F238E27FC236}">
                <a16:creationId xmlns:a16="http://schemas.microsoft.com/office/drawing/2014/main" id="{A29F6D1A-A48E-4434-81EA-2C426525D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DCBD32-890C-4994-B31D-0ED9EAACC7A7}"/>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305168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7A05-566E-4E1E-A9EB-F661778D00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C1C94C-DA58-4561-A66E-337E97873D5B}"/>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4" name="Footer Placeholder 3">
            <a:extLst>
              <a:ext uri="{FF2B5EF4-FFF2-40B4-BE49-F238E27FC236}">
                <a16:creationId xmlns:a16="http://schemas.microsoft.com/office/drawing/2014/main" id="{AF76F183-15C0-46ED-A6D7-342E0A4E03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FD1245-522C-48F2-ABBE-84F5FBDAB810}"/>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371211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93231-3BB7-412E-8599-498DDF09F2BB}"/>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3" name="Footer Placeholder 2">
            <a:extLst>
              <a:ext uri="{FF2B5EF4-FFF2-40B4-BE49-F238E27FC236}">
                <a16:creationId xmlns:a16="http://schemas.microsoft.com/office/drawing/2014/main" id="{11523300-A740-45BE-9922-737A147BC6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9757B4-782F-4A5B-8B98-29D7EADD8465}"/>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182577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B722-6DF9-4425-858E-4E3236039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62F025-466E-4AD2-AB49-38C8BF466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32215E-28F2-42FD-A290-42D2B066A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1FCB9-CB6A-49B3-98E1-FDE0FC27B2F7}"/>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6" name="Footer Placeholder 5">
            <a:extLst>
              <a:ext uri="{FF2B5EF4-FFF2-40B4-BE49-F238E27FC236}">
                <a16:creationId xmlns:a16="http://schemas.microsoft.com/office/drawing/2014/main" id="{D0FE434C-1B96-4D26-813F-0DE328E0B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31B01-388F-4816-9FE4-64C8391F54FA}"/>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124720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B1E1-5849-4811-B143-BC7EE29908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B9B315-B832-45DF-9B72-6B573F6CD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92598B2-8C25-47D2-B4A8-0D60DE51C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60EDD-2FF9-4567-BCA2-0570A06FB416}"/>
              </a:ext>
            </a:extLst>
          </p:cNvPr>
          <p:cNvSpPr>
            <a:spLocks noGrp="1"/>
          </p:cNvSpPr>
          <p:nvPr>
            <p:ph type="dt" sz="half" idx="10"/>
          </p:nvPr>
        </p:nvSpPr>
        <p:spPr/>
        <p:txBody>
          <a:bodyPr/>
          <a:lstStyle/>
          <a:p>
            <a:fld id="{55317CE0-1C1E-4036-8B47-1CD2C15F3F24}" type="datetimeFigureOut">
              <a:rPr lang="en-IN" smtClean="0"/>
              <a:t>10-10-2020</a:t>
            </a:fld>
            <a:endParaRPr lang="en-IN"/>
          </a:p>
        </p:txBody>
      </p:sp>
      <p:sp>
        <p:nvSpPr>
          <p:cNvPr id="6" name="Footer Placeholder 5">
            <a:extLst>
              <a:ext uri="{FF2B5EF4-FFF2-40B4-BE49-F238E27FC236}">
                <a16:creationId xmlns:a16="http://schemas.microsoft.com/office/drawing/2014/main" id="{078EEDA8-D1B4-4B20-BD6F-BA428581C7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F582E-A7E5-49D5-8F95-1459EB8B4EE1}"/>
              </a:ext>
            </a:extLst>
          </p:cNvPr>
          <p:cNvSpPr>
            <a:spLocks noGrp="1"/>
          </p:cNvSpPr>
          <p:nvPr>
            <p:ph type="sldNum" sz="quarter" idx="12"/>
          </p:nvPr>
        </p:nvSpPr>
        <p:spPr/>
        <p:txBody>
          <a:bodyPr/>
          <a:lstStyle/>
          <a:p>
            <a:fld id="{99CFA8AC-C6A9-4664-959F-16168855F983}" type="slidenum">
              <a:rPr lang="en-IN" smtClean="0"/>
              <a:t>‹#›</a:t>
            </a:fld>
            <a:endParaRPr lang="en-IN"/>
          </a:p>
        </p:txBody>
      </p:sp>
    </p:spTree>
    <p:extLst>
      <p:ext uri="{BB962C8B-B14F-4D97-AF65-F5344CB8AC3E}">
        <p14:creationId xmlns:p14="http://schemas.microsoft.com/office/powerpoint/2010/main" val="81785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8D885-F046-4EB2-8A14-CE8F3C05B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98457-D966-4A01-98E6-83F3A9C80F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4DE44-1D37-4D4C-96AB-8B8F80042B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17CE0-1C1E-4036-8B47-1CD2C15F3F24}" type="datetimeFigureOut">
              <a:rPr lang="en-IN" smtClean="0"/>
              <a:t>10-10-2020</a:t>
            </a:fld>
            <a:endParaRPr lang="en-IN"/>
          </a:p>
        </p:txBody>
      </p:sp>
      <p:sp>
        <p:nvSpPr>
          <p:cNvPr id="5" name="Footer Placeholder 4">
            <a:extLst>
              <a:ext uri="{FF2B5EF4-FFF2-40B4-BE49-F238E27FC236}">
                <a16:creationId xmlns:a16="http://schemas.microsoft.com/office/drawing/2014/main" id="{111D0C10-AE18-4B24-9925-96DAD899C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6713DB-2C32-4F15-90B6-F47787945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FA8AC-C6A9-4664-959F-16168855F983}" type="slidenum">
              <a:rPr lang="en-IN" smtClean="0"/>
              <a:t>‹#›</a:t>
            </a:fld>
            <a:endParaRPr lang="en-IN"/>
          </a:p>
        </p:txBody>
      </p:sp>
    </p:spTree>
    <p:extLst>
      <p:ext uri="{BB962C8B-B14F-4D97-AF65-F5344CB8AC3E}">
        <p14:creationId xmlns:p14="http://schemas.microsoft.com/office/powerpoint/2010/main" val="894662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A5FDC9-A55B-48B6-AE68-EA3DBBBF90AA}"/>
              </a:ext>
            </a:extLst>
          </p:cNvPr>
          <p:cNvSpPr txBox="1">
            <a:spLocks/>
          </p:cNvSpPr>
          <p:nvPr/>
        </p:nvSpPr>
        <p:spPr>
          <a:xfrm>
            <a:off x="838200" y="585019"/>
            <a:ext cx="10515600" cy="10657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dirty="0">
                <a:latin typeface="Aparajita" panose="02020603050405020304" pitchFamily="18" charset="0"/>
                <a:cs typeface="Aparajita" panose="02020603050405020304" pitchFamily="18" charset="0"/>
              </a:rPr>
              <a:t>Problem Statement</a:t>
            </a:r>
          </a:p>
        </p:txBody>
      </p:sp>
      <p:sp>
        <p:nvSpPr>
          <p:cNvPr id="5" name="Content Placeholder 2">
            <a:extLst>
              <a:ext uri="{FF2B5EF4-FFF2-40B4-BE49-F238E27FC236}">
                <a16:creationId xmlns:a16="http://schemas.microsoft.com/office/drawing/2014/main" id="{2146CDB7-7D59-4554-B3E1-EEAFF8C7B51A}"/>
              </a:ext>
            </a:extLst>
          </p:cNvPr>
          <p:cNvSpPr txBox="1">
            <a:spLocks/>
          </p:cNvSpPr>
          <p:nvPr/>
        </p:nvSpPr>
        <p:spPr>
          <a:xfrm>
            <a:off x="838200" y="1988599"/>
            <a:ext cx="10515600" cy="42843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buClr>
                <a:srgbClr val="002060"/>
              </a:buClr>
              <a:buSzPts val="2000"/>
            </a:pPr>
            <a:r>
              <a:rPr lang="en-US" sz="2000" dirty="0">
                <a:latin typeface="Aparajita" panose="02020603050405020304" pitchFamily="18" charset="0"/>
                <a:cs typeface="Aparajita" panose="02020603050405020304" pitchFamily="18" charset="0"/>
              </a:rPr>
              <a:t>Name of Idea : </a:t>
            </a:r>
            <a:r>
              <a:rPr lang="en-US" sz="2000" b="1" dirty="0">
                <a:solidFill>
                  <a:srgbClr val="000000"/>
                </a:solidFill>
                <a:latin typeface="Times New Roman" panose="02020603050405020304" pitchFamily="18" charset="0"/>
              </a:rPr>
              <a:t>AI based classroom attendance system with  automation of electrical appliances in classrooms. </a:t>
            </a:r>
            <a:endParaRPr lang="en-US" sz="2000" dirty="0">
              <a:latin typeface="Aparajita" panose="02020603050405020304" pitchFamily="18" charset="0"/>
              <a:cs typeface="Aparajita" panose="02020603050405020304" pitchFamily="18" charset="0"/>
            </a:endParaRPr>
          </a:p>
          <a:p>
            <a:pPr algn="l">
              <a:spcBef>
                <a:spcPts val="0"/>
              </a:spcBef>
              <a:buClr>
                <a:srgbClr val="002060"/>
              </a:buClr>
              <a:buSzPts val="2000"/>
            </a:pPr>
            <a:endParaRPr lang="en-US" sz="2000" dirty="0">
              <a:latin typeface="Aparajita" panose="02020603050405020304" pitchFamily="18" charset="0"/>
              <a:cs typeface="Aparajita" panose="02020603050405020304" pitchFamily="18" charset="0"/>
            </a:endParaRPr>
          </a:p>
          <a:p>
            <a:pPr algn="l">
              <a:spcBef>
                <a:spcPts val="0"/>
              </a:spcBef>
              <a:buClr>
                <a:srgbClr val="002060"/>
              </a:buClr>
              <a:buSzPts val="2000"/>
            </a:pPr>
            <a:r>
              <a:rPr lang="en-US" sz="2000" dirty="0">
                <a:latin typeface="Aparajita" panose="02020603050405020304" pitchFamily="18" charset="0"/>
                <a:cs typeface="Aparajita" panose="02020603050405020304" pitchFamily="18" charset="0"/>
              </a:rPr>
              <a:t>Name of Team :  </a:t>
            </a:r>
            <a:r>
              <a:rPr lang="en-US" sz="2000" b="1" dirty="0" err="1">
                <a:latin typeface="Times New Roman" panose="02020603050405020304" pitchFamily="18" charset="0"/>
                <a:cs typeface="Times New Roman" panose="02020603050405020304" pitchFamily="18" charset="0"/>
              </a:rPr>
              <a:t>Tech_Pirates</a:t>
            </a:r>
            <a:endParaRPr lang="en-US" sz="2000" dirty="0">
              <a:latin typeface="Aparajita" panose="02020603050405020304" pitchFamily="18" charset="0"/>
              <a:cs typeface="Aparajita" panose="02020603050405020304" pitchFamily="18" charset="0"/>
            </a:endParaRPr>
          </a:p>
          <a:p>
            <a:pPr algn="l">
              <a:spcBef>
                <a:spcPts val="0"/>
              </a:spcBef>
              <a:buClr>
                <a:srgbClr val="002060"/>
              </a:buClr>
              <a:buSzPts val="2000"/>
            </a:pPr>
            <a:endParaRPr lang="en-US" sz="2000" dirty="0">
              <a:latin typeface="Aparajita" panose="02020603050405020304" pitchFamily="18" charset="0"/>
              <a:cs typeface="Aparajita" panose="02020603050405020304" pitchFamily="18" charset="0"/>
            </a:endParaRPr>
          </a:p>
          <a:p>
            <a:pPr algn="l">
              <a:spcBef>
                <a:spcPts val="0"/>
              </a:spcBef>
              <a:buClr>
                <a:srgbClr val="002060"/>
              </a:buClr>
              <a:buSzPts val="2000"/>
            </a:pPr>
            <a:endParaRPr lang="en-US" sz="2000" dirty="0">
              <a:latin typeface="Aparajita" panose="02020603050405020304" pitchFamily="18" charset="0"/>
              <a:cs typeface="Aparajita" panose="02020603050405020304" pitchFamily="18" charset="0"/>
            </a:endParaRPr>
          </a:p>
          <a:p>
            <a:pPr algn="l">
              <a:spcBef>
                <a:spcPts val="0"/>
              </a:spcBef>
              <a:buClr>
                <a:srgbClr val="002060"/>
              </a:buClr>
              <a:buSzPts val="2000"/>
            </a:pPr>
            <a:r>
              <a:rPr lang="en-US" sz="2000" dirty="0">
                <a:latin typeface="Aparajita" panose="02020603050405020304" pitchFamily="18" charset="0"/>
                <a:cs typeface="Aparajita" panose="02020603050405020304" pitchFamily="18" charset="0"/>
              </a:rPr>
              <a:t>What is the problem you are trying to solve :</a:t>
            </a:r>
          </a:p>
          <a:p>
            <a:pPr marL="800100" lvl="1" indent="-34290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Attendance marking in a classroom during a lecture is not only burdensome but also a time-consuming task. Due to a usual large number of students in the lecture hall there is a possibility of proxy attendance. This problem has been widely addressed by using standard biometrics and RFID based identity cards which lacks the elements of reliability, misleading in various ways and are very common in government schools and offices. Secondly, there is wastage of electricity by electrical appliances in classrooms even when there is no student present or a smaller number of students present, which should be automated based on number of students present for efficient use of electricity. </a:t>
            </a:r>
            <a:r>
              <a:rPr lang="en-US" dirty="0"/>
              <a:t>	</a:t>
            </a:r>
          </a:p>
          <a:p>
            <a:pPr algn="l">
              <a:spcBef>
                <a:spcPts val="0"/>
              </a:spcBef>
              <a:buClr>
                <a:srgbClr val="002060"/>
              </a:buClr>
              <a:buSzPts val="2000"/>
            </a:pPr>
            <a:endParaRPr lang="en-US" sz="2000" dirty="0">
              <a:latin typeface="Aparajita" panose="02020603050405020304" pitchFamily="18" charset="0"/>
              <a:cs typeface="Aparajita" panose="02020603050405020304" pitchFamily="18" charset="0"/>
            </a:endParaRPr>
          </a:p>
          <a:p>
            <a:pPr algn="l"/>
            <a:endParaRPr lang="en-IN" dirty="0"/>
          </a:p>
        </p:txBody>
      </p:sp>
    </p:spTree>
    <p:extLst>
      <p:ext uri="{BB962C8B-B14F-4D97-AF65-F5344CB8AC3E}">
        <p14:creationId xmlns:p14="http://schemas.microsoft.com/office/powerpoint/2010/main" val="91263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D9F3EB-7058-4A9C-A376-962DEF39F624}"/>
              </a:ext>
            </a:extLst>
          </p:cNvPr>
          <p:cNvSpPr>
            <a:spLocks noGrp="1"/>
          </p:cNvSpPr>
          <p:nvPr>
            <p:ph type="title"/>
          </p:nvPr>
        </p:nvSpPr>
        <p:spPr>
          <a:xfrm>
            <a:off x="838200" y="681038"/>
            <a:ext cx="10515600" cy="1065752"/>
          </a:xfrm>
        </p:spPr>
        <p:txBody>
          <a:bodyPr/>
          <a:lstStyle/>
          <a:p>
            <a:pPr algn="ctr"/>
            <a:r>
              <a:rPr lang="en-IN" dirty="0">
                <a:latin typeface="Aparajita" panose="02020603050405020304" pitchFamily="18" charset="0"/>
                <a:cs typeface="Aparajita" panose="02020603050405020304" pitchFamily="18" charset="0"/>
              </a:rPr>
              <a:t>Solution</a:t>
            </a:r>
          </a:p>
        </p:txBody>
      </p:sp>
      <p:sp>
        <p:nvSpPr>
          <p:cNvPr id="5" name="Content Placeholder 2">
            <a:extLst>
              <a:ext uri="{FF2B5EF4-FFF2-40B4-BE49-F238E27FC236}">
                <a16:creationId xmlns:a16="http://schemas.microsoft.com/office/drawing/2014/main" id="{1B9D6EAC-408D-4ADB-BFA3-2294DF59A100}"/>
              </a:ext>
            </a:extLst>
          </p:cNvPr>
          <p:cNvSpPr>
            <a:spLocks noGrp="1"/>
          </p:cNvSpPr>
          <p:nvPr>
            <p:ph idx="1"/>
          </p:nvPr>
        </p:nvSpPr>
        <p:spPr>
          <a:xfrm>
            <a:off x="838200" y="1746790"/>
            <a:ext cx="10515600" cy="4641483"/>
          </a:xfrm>
        </p:spPr>
        <p:txBody>
          <a:bodyPr>
            <a:normAutofit lnSpcReduction="10000"/>
          </a:bodyPr>
          <a:lstStyle/>
          <a:p>
            <a:pPr lvl="0">
              <a:spcBef>
                <a:spcPts val="0"/>
              </a:spcBef>
              <a:buClr>
                <a:srgbClr val="002060"/>
              </a:buClr>
              <a:buSzPts val="2000"/>
            </a:pPr>
            <a:r>
              <a:rPr lang="en-US" sz="2000" b="1" dirty="0">
                <a:latin typeface="Aparajita" panose="02020603050405020304" pitchFamily="18" charset="0"/>
                <a:cs typeface="Aparajita" panose="02020603050405020304" pitchFamily="18" charset="0"/>
              </a:rPr>
              <a:t>How are you solving the problem as identified by you:</a:t>
            </a:r>
          </a:p>
          <a:p>
            <a:pPr lvl="0">
              <a:spcBef>
                <a:spcPts val="0"/>
              </a:spcBef>
              <a:buClr>
                <a:srgbClr val="002060"/>
              </a:buClr>
              <a:buSzPts val="2000"/>
            </a:pPr>
            <a:endParaRPr lang="en-US" sz="2000" dirty="0">
              <a:latin typeface="Aparajita" panose="02020603050405020304" pitchFamily="18" charset="0"/>
              <a:cs typeface="Aparajita" panose="02020603050405020304" pitchFamily="18" charset="0"/>
            </a:endParaRPr>
          </a:p>
          <a:p>
            <a:pPr lvl="1" algn="just">
              <a:lnSpc>
                <a:spcPct val="110000"/>
              </a:lnSpc>
              <a:spcBef>
                <a:spcPts val="0"/>
              </a:spcBef>
              <a:buClr>
                <a:srgbClr val="002060"/>
              </a:buClr>
              <a:buSzPts val="20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Here, we aim to develop a system based on face recognition technique with the help of Convolution Neural Networks. Transfer learning method can be applied on pretrained CNN for higher accuracy and reliability. These networks are effective in face recognition and effective against frauds. With the help of IoT and relays, we can control electrical appliances based on total strength present in class. </a:t>
            </a:r>
            <a:r>
              <a:rPr lang="en-US" dirty="0"/>
              <a:t>	</a:t>
            </a:r>
            <a:endParaRPr lang="en-US" sz="2000" dirty="0">
              <a:latin typeface="Aparajita" panose="02020603050405020304" pitchFamily="18" charset="0"/>
              <a:cs typeface="Aparajita" panose="02020603050405020304" pitchFamily="18" charset="0"/>
            </a:endParaRPr>
          </a:p>
          <a:p>
            <a:pPr>
              <a:spcBef>
                <a:spcPts val="0"/>
              </a:spcBef>
              <a:buClr>
                <a:srgbClr val="002060"/>
              </a:buClr>
              <a:buSzPts val="2000"/>
            </a:pPr>
            <a:endParaRPr lang="en-US" sz="2000" dirty="0">
              <a:latin typeface="Aparajita" panose="02020603050405020304" pitchFamily="18" charset="0"/>
              <a:cs typeface="Aparajita" panose="02020603050405020304" pitchFamily="18" charset="0"/>
            </a:endParaRPr>
          </a:p>
          <a:p>
            <a:pPr>
              <a:spcBef>
                <a:spcPts val="0"/>
              </a:spcBef>
              <a:buClr>
                <a:srgbClr val="002060"/>
              </a:buClr>
              <a:buSzPts val="2000"/>
            </a:pPr>
            <a:r>
              <a:rPr lang="en-US" sz="2000" b="1" dirty="0">
                <a:latin typeface="Aparajita" panose="02020603050405020304" pitchFamily="18" charset="0"/>
                <a:cs typeface="Aparajita" panose="02020603050405020304" pitchFamily="18" charset="0"/>
              </a:rPr>
              <a:t>What is the USP / innovative about your solution:</a:t>
            </a:r>
          </a:p>
          <a:p>
            <a:pPr marL="0" indent="0">
              <a:lnSpc>
                <a:spcPct val="110000"/>
              </a:lnSpc>
              <a:spcBef>
                <a:spcPts val="0"/>
              </a:spcBef>
              <a:buClr>
                <a:srgbClr val="002060"/>
              </a:buClr>
              <a:buSzPts val="2000"/>
              <a:buNone/>
            </a:pPr>
            <a:endParaRPr lang="en-US" sz="2000" dirty="0">
              <a:latin typeface="Aparajita" panose="02020603050405020304" pitchFamily="18" charset="0"/>
              <a:cs typeface="Aparajita" panose="02020603050405020304" pitchFamily="18" charset="0"/>
            </a:endParaRPr>
          </a:p>
          <a:p>
            <a:pPr lvl="1" algn="just">
              <a:lnSpc>
                <a:spcPct val="110000"/>
              </a:lnSpc>
              <a:spcBef>
                <a:spcPts val="0"/>
              </a:spcBef>
              <a:buClr>
                <a:srgbClr val="002060"/>
              </a:buClr>
              <a:buSzPts val="20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Since CNN are basic building blocks in face recognition technique but requires large dataset for training so we will use transfer learning with pretrained CNN model </a:t>
            </a:r>
            <a:r>
              <a:rPr lang="en-US" sz="1600" dirty="0" err="1">
                <a:latin typeface="Times New Roman" panose="02020603050405020304" pitchFamily="18" charset="0"/>
                <a:cs typeface="Times New Roman" panose="02020603050405020304" pitchFamily="18" charset="0"/>
              </a:rPr>
              <a:t>Facenet</a:t>
            </a:r>
            <a:r>
              <a:rPr lang="en-US" sz="1600" dirty="0">
                <a:latin typeface="Times New Roman" panose="02020603050405020304" pitchFamily="18" charset="0"/>
                <a:cs typeface="Times New Roman" panose="02020603050405020304" pitchFamily="18" charset="0"/>
              </a:rPr>
              <a:t> which is trained on millions of images. We will freeze its initial layers for usual mathematical computation and replace its last and output layers with our dataset for accurate face recognition of students. This results in timeless attendance without any proxy of attendance. Based on total number of students present in class we can control fans, lights, air conditioner and other appliances by wireless transmission of this data to STM32f401 micro-controller which is connected with relays to control the ON/OFF of the switch of each electrical appliance, as per the need. This results in energy conservation at very low cost. </a:t>
            </a:r>
          </a:p>
          <a:p>
            <a:pPr marL="457200" lvl="1" indent="0" algn="just">
              <a:spcBef>
                <a:spcPts val="0"/>
              </a:spcBef>
              <a:buClr>
                <a:srgbClr val="002060"/>
              </a:buClr>
              <a:buSzPts val="2000"/>
              <a:buNone/>
            </a:pPr>
            <a:endParaRPr lang="en-US" sz="1600" dirty="0">
              <a:latin typeface="Times New Roman" panose="02020603050405020304" pitchFamily="18" charset="0"/>
              <a:cs typeface="Times New Roman" panose="02020603050405020304" pitchFamily="18" charset="0"/>
            </a:endParaRPr>
          </a:p>
          <a:p>
            <a:pPr lvl="1" algn="just">
              <a:spcBef>
                <a:spcPts val="0"/>
              </a:spcBef>
              <a:buClr>
                <a:srgbClr val="002060"/>
              </a:buClr>
              <a:buSzPts val="20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novel approach comprising of face recognition is implemented here which results in energy conservation. </a:t>
            </a:r>
            <a:r>
              <a:rPr lang="en-US" sz="1900" dirty="0"/>
              <a:t>	</a:t>
            </a:r>
          </a:p>
          <a:p>
            <a:pPr marL="0" indent="0">
              <a:spcBef>
                <a:spcPts val="0"/>
              </a:spcBef>
              <a:buClr>
                <a:srgbClr val="002060"/>
              </a:buClr>
              <a:buSzPts val="2000"/>
              <a:buNone/>
            </a:pPr>
            <a:endParaRPr lang="en-US" sz="2000" dirty="0">
              <a:latin typeface="Aparajita" panose="02020603050405020304" pitchFamily="18" charset="0"/>
              <a:cs typeface="Aparajita" panose="02020603050405020304" pitchFamily="18" charset="0"/>
            </a:endParaRPr>
          </a:p>
          <a:p>
            <a:pPr marL="0" lvl="0" indent="0">
              <a:spcBef>
                <a:spcPts val="0"/>
              </a:spcBef>
              <a:buClr>
                <a:srgbClr val="002060"/>
              </a:buClr>
              <a:buSzPts val="2000"/>
              <a:buNone/>
            </a:pPr>
            <a:endParaRPr lang="en-US" sz="2000" dirty="0">
              <a:latin typeface="Aparajita" panose="02020603050405020304" pitchFamily="18" charset="0"/>
              <a:cs typeface="Aparajita" panose="02020603050405020304" pitchFamily="18" charset="0"/>
            </a:endParaRPr>
          </a:p>
          <a:p>
            <a:pPr marL="0" lvl="0" indent="0">
              <a:buClr>
                <a:srgbClr val="002060"/>
              </a:buClr>
              <a:buSzPts val="2000"/>
              <a:buNone/>
            </a:pPr>
            <a:endParaRPr lang="en-US" sz="2000" dirty="0">
              <a:latin typeface="Aparajita" panose="02020603050405020304" pitchFamily="18" charset="0"/>
              <a:cs typeface="Aparajita" panose="02020603050405020304" pitchFamily="18" charset="0"/>
            </a:endParaRPr>
          </a:p>
          <a:p>
            <a:endParaRPr lang="en-IN" dirty="0"/>
          </a:p>
        </p:txBody>
      </p:sp>
    </p:spTree>
    <p:extLst>
      <p:ext uri="{BB962C8B-B14F-4D97-AF65-F5344CB8AC3E}">
        <p14:creationId xmlns:p14="http://schemas.microsoft.com/office/powerpoint/2010/main" val="21366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9B131DD-DB19-4CE9-8D1F-A6A138E072E2}"/>
              </a:ext>
            </a:extLst>
          </p:cNvPr>
          <p:cNvSpPr>
            <a:spLocks noGrp="1"/>
          </p:cNvSpPr>
          <p:nvPr>
            <p:ph type="title"/>
          </p:nvPr>
        </p:nvSpPr>
        <p:spPr>
          <a:xfrm>
            <a:off x="838200" y="681038"/>
            <a:ext cx="10515600" cy="1065752"/>
          </a:xfrm>
        </p:spPr>
        <p:txBody>
          <a:bodyPr/>
          <a:lstStyle/>
          <a:p>
            <a:pPr algn="ctr"/>
            <a:r>
              <a:rPr lang="en-US" dirty="0">
                <a:latin typeface="Aparajita" panose="02020603050405020304" pitchFamily="18" charset="0"/>
                <a:cs typeface="Aparajita" panose="02020603050405020304" pitchFamily="18" charset="0"/>
              </a:rPr>
              <a:t>O</a:t>
            </a:r>
            <a:r>
              <a:rPr lang="en-IN" dirty="0" err="1">
                <a:latin typeface="Aparajita" panose="02020603050405020304" pitchFamily="18" charset="0"/>
                <a:cs typeface="Aparajita" panose="02020603050405020304" pitchFamily="18" charset="0"/>
              </a:rPr>
              <a:t>ther</a:t>
            </a:r>
            <a:r>
              <a:rPr lang="en-IN" dirty="0">
                <a:latin typeface="Aparajita" panose="02020603050405020304" pitchFamily="18" charset="0"/>
                <a:cs typeface="Aparajita" panose="02020603050405020304" pitchFamily="18" charset="0"/>
              </a:rPr>
              <a:t> Information / Details </a:t>
            </a:r>
          </a:p>
        </p:txBody>
      </p:sp>
      <p:sp>
        <p:nvSpPr>
          <p:cNvPr id="7" name="Content Placeholder 2">
            <a:extLst>
              <a:ext uri="{FF2B5EF4-FFF2-40B4-BE49-F238E27FC236}">
                <a16:creationId xmlns:a16="http://schemas.microsoft.com/office/drawing/2014/main" id="{EEB9D770-A94F-4DB4-B2EE-19156D7ACB7D}"/>
              </a:ext>
            </a:extLst>
          </p:cNvPr>
          <p:cNvSpPr>
            <a:spLocks noGrp="1"/>
          </p:cNvSpPr>
          <p:nvPr>
            <p:ph idx="1"/>
          </p:nvPr>
        </p:nvSpPr>
        <p:spPr>
          <a:xfrm>
            <a:off x="838200" y="1746790"/>
            <a:ext cx="10515600" cy="4641483"/>
          </a:xfrm>
        </p:spPr>
        <p:txBody>
          <a:bodyPr>
            <a:normAutofit/>
          </a:bodyPr>
          <a:lstStyle/>
          <a:p>
            <a:pPr lvl="0">
              <a:spcBef>
                <a:spcPts val="0"/>
              </a:spcBef>
              <a:buClr>
                <a:srgbClr val="002060"/>
              </a:buClr>
              <a:buSzPts val="2000"/>
            </a:pPr>
            <a:r>
              <a:rPr lang="en-US" sz="2000" b="1" dirty="0">
                <a:latin typeface="Aparajita" panose="02020603050405020304" pitchFamily="18" charset="0"/>
                <a:cs typeface="Aparajita" panose="02020603050405020304" pitchFamily="18" charset="0"/>
              </a:rPr>
              <a:t>Features of the Project:</a:t>
            </a:r>
          </a:p>
          <a:p>
            <a:pPr lvl="1" algn="jus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This innovation is highly effective in almost all areas as attendance marking is natural in every office and school.	</a:t>
            </a:r>
          </a:p>
          <a:p>
            <a:pPr lvl="1" algn="jus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Transfer learning method can be applied on pretrained CNN for higher accuracy and reliability. These networks are effective in face recognition and effective against frauds. This technology is easier to use in comparison to current system.</a:t>
            </a:r>
          </a:p>
          <a:p>
            <a:pPr lvl="1" algn="jus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This system makes it an easy and fraud free process without act of any burden and conserves energy which makes it more economical. </a:t>
            </a:r>
          </a:p>
          <a:p>
            <a:pPr lvl="1" algn="jus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As installation is also easy, whole system is automatic and effective against proxy of attendance hence highly usable in government sectors.</a:t>
            </a:r>
          </a:p>
          <a:p>
            <a:pPr marL="457200" lvl="1" indent="0" algn="just">
              <a:buNone/>
            </a:pPr>
            <a:endParaRPr lang="en-US" sz="2000" dirty="0">
              <a:latin typeface="Aparajita" panose="02020603050405020304" pitchFamily="18" charset="0"/>
              <a:cs typeface="Aparajita" panose="02020603050405020304" pitchFamily="18" charset="0"/>
            </a:endParaRPr>
          </a:p>
          <a:p>
            <a:pPr lvl="0">
              <a:spcBef>
                <a:spcPts val="0"/>
              </a:spcBef>
              <a:buClr>
                <a:srgbClr val="002060"/>
              </a:buClr>
              <a:buSzPts val="2000"/>
            </a:pPr>
            <a:r>
              <a:rPr lang="en-US" sz="2000" b="1" dirty="0">
                <a:latin typeface="Aparajita" panose="02020603050405020304" pitchFamily="18" charset="0"/>
                <a:cs typeface="Aparajita" panose="02020603050405020304" pitchFamily="18" charset="0"/>
              </a:rPr>
              <a:t>Additional Features:</a:t>
            </a:r>
            <a:endParaRPr lang="en-IN" sz="1400" b="1" dirty="0">
              <a:latin typeface="Aparajita" panose="02020603050405020304" pitchFamily="18" charset="0"/>
              <a:cs typeface="Aparajita" panose="02020603050405020304" pitchFamily="18" charset="0"/>
            </a:endParaRPr>
          </a:p>
          <a:p>
            <a:pPr lvl="1">
              <a:buFont typeface="Wingdings" panose="05000000000000000000" pitchFamily="2" charset="2"/>
              <a:buChar char="Ø"/>
            </a:pPr>
            <a:r>
              <a:rPr lang="en-US" sz="1600" dirty="0">
                <a:solidFill>
                  <a:srgbClr val="000000"/>
                </a:solidFill>
                <a:latin typeface="Times New Roman" panose="02020603050405020304" pitchFamily="18" charset="0"/>
              </a:rPr>
              <a:t>Based on total number of students present in class </a:t>
            </a:r>
            <a:r>
              <a:rPr lang="en-US" sz="1600" dirty="0">
                <a:solidFill>
                  <a:srgbClr val="0070C0"/>
                </a:solidFill>
                <a:latin typeface="Times New Roman" panose="02020603050405020304" pitchFamily="18" charset="0"/>
              </a:rPr>
              <a:t>we can control fans, lights, air conditioner and other appliances as per the need. This results in energy conservation at very low cost. </a:t>
            </a:r>
            <a:endParaRPr lang="en-US" sz="1600" dirty="0">
              <a:solidFill>
                <a:srgbClr val="000000"/>
              </a:solidFill>
              <a:latin typeface="Times New Roman" panose="02020603050405020304" pitchFamily="18" charset="0"/>
            </a:endParaRPr>
          </a:p>
          <a:p>
            <a:pPr lvl="1">
              <a:buFont typeface="Wingdings" panose="05000000000000000000" pitchFamily="2" charset="2"/>
              <a:buChar char="Ø"/>
            </a:pPr>
            <a:r>
              <a:rPr lang="en-US" sz="1600" dirty="0">
                <a:solidFill>
                  <a:srgbClr val="000000"/>
                </a:solidFill>
                <a:latin typeface="Times New Roman" panose="02020603050405020304" pitchFamily="18" charset="0"/>
              </a:rPr>
              <a:t>We can do analysis  on these data , which would help us to identify student’s attention in class activities . His total duration in time , his check in and out time .</a:t>
            </a:r>
          </a:p>
          <a:p>
            <a:pPr lvl="1">
              <a:buFont typeface="Wingdings" panose="05000000000000000000" pitchFamily="2" charset="2"/>
              <a:buChar char="Ø"/>
            </a:pPr>
            <a:r>
              <a:rPr lang="en-US" sz="1600" dirty="0">
                <a:solidFill>
                  <a:srgbClr val="000000"/>
                </a:solidFill>
                <a:latin typeface="Times New Roman" panose="02020603050405020304" pitchFamily="18" charset="0"/>
              </a:rPr>
              <a:t>Student can check his attendance quickly in app &amp; online portal, which is connected to database of attendance system. </a:t>
            </a:r>
          </a:p>
          <a:p>
            <a:pPr lvl="0">
              <a:spcBef>
                <a:spcPts val="0"/>
              </a:spcBef>
              <a:buClr>
                <a:srgbClr val="002060"/>
              </a:buClr>
              <a:buSzPts val="2000"/>
            </a:pPr>
            <a:endParaRPr lang="en-US" sz="20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995351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 Productathon Pitch Deck" id="{44B6348B-7875-46EB-802B-0E934DD2199F}" vid="{4CE64B67-2266-46CE-80E7-650A938614E9}"/>
    </a:ext>
  </a:extLst>
</a:theme>
</file>

<file path=docProps/app.xml><?xml version="1.0" encoding="utf-8"?>
<Properties xmlns="http://schemas.openxmlformats.org/officeDocument/2006/extended-properties" xmlns:vt="http://schemas.openxmlformats.org/officeDocument/2006/docPropsVTypes">
  <Template>Template - Productathon Pitch Deck[6861]</Template>
  <TotalTime>23</TotalTime>
  <Words>611</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Aparajita</vt:lpstr>
      <vt:lpstr>Arial</vt:lpstr>
      <vt:lpstr>Calibri</vt:lpstr>
      <vt:lpstr>Calibri Light</vt:lpstr>
      <vt:lpstr>Times New Roman</vt:lpstr>
      <vt:lpstr>Wingdings</vt:lpstr>
      <vt:lpstr>Office Theme</vt:lpstr>
      <vt:lpstr>PowerPoint Presentation</vt:lpstr>
      <vt:lpstr>Solution</vt:lpstr>
      <vt:lpstr>Other Information /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Ayush Srivastava</cp:lastModifiedBy>
  <cp:revision>3</cp:revision>
  <dcterms:created xsi:type="dcterms:W3CDTF">2020-10-10T16:40:51Z</dcterms:created>
  <dcterms:modified xsi:type="dcterms:W3CDTF">2020-10-10T17:04:16Z</dcterms:modified>
</cp:coreProperties>
</file>