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Playfair Displ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layfairDisplay-regular.fntdata"/><Relationship Id="rId25" Type="http://schemas.openxmlformats.org/officeDocument/2006/relationships/font" Target="fonts/Roboto-boldItalic.fntdata"/><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layfairDisplay-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4.xml"/><Relationship Id="rId33" Type="http://schemas.openxmlformats.org/officeDocument/2006/relationships/font" Target="fonts/Lato-boldItalic.fntdata"/><Relationship Id="rId10" Type="http://schemas.openxmlformats.org/officeDocument/2006/relationships/slide" Target="slides/slide3.xml"/><Relationship Id="rId32"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d697e0b03_0_4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7d697e0b03_0_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d697e0b03_5_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7d697e0b03_5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d697e0b03_5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7d697e0b03_5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d697e0b03_5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7d697e0b03_5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d697e0b03_5_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7d697e0b03_5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d697e0b03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d697e0b03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d697e0b03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d697e0b03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d697e0b03_5_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7d697e0b03_5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d697e0b03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d697e0b03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d697e0b03_5_1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7d697e0b03_5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63" name="Google Shape;63;p1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4" name="Google Shape;64;p1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5" name="Google Shape;65;p1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66" name="Shape 66"/>
        <p:cNvGrpSpPr/>
        <p:nvPr/>
      </p:nvGrpSpPr>
      <p:grpSpPr>
        <a:xfrm>
          <a:off x="0" y="0"/>
          <a:ext cx="0" cy="0"/>
          <a:chOff x="0" y="0"/>
          <a:chExt cx="0" cy="0"/>
        </a:xfrm>
      </p:grpSpPr>
      <p:sp>
        <p:nvSpPr>
          <p:cNvPr id="67" name="Google Shape;67;p1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68" name="Google Shape;68;p16"/>
          <p:cNvGrpSpPr/>
          <p:nvPr/>
        </p:nvGrpSpPr>
        <p:grpSpPr>
          <a:xfrm>
            <a:off x="830277" y="1191320"/>
            <a:ext cx="745737" cy="45826"/>
            <a:chOff x="4580561" y="2589004"/>
            <a:chExt cx="1064464" cy="25200"/>
          </a:xfrm>
        </p:grpSpPr>
        <p:sp>
          <p:nvSpPr>
            <p:cNvPr id="69" name="Google Shape;69;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 name="Google Shape;70;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71" name="Google Shape;71;p16"/>
          <p:cNvSpPr txBox="1"/>
          <p:nvPr>
            <p:ph type="ctrTitle"/>
          </p:nvPr>
        </p:nvSpPr>
        <p:spPr>
          <a:xfrm>
            <a:off x="729450" y="1322450"/>
            <a:ext cx="7688025" cy="16647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72" name="Google Shape;72;p16"/>
          <p:cNvSpPr txBox="1"/>
          <p:nvPr>
            <p:ph idx="1" type="subTitle"/>
          </p:nvPr>
        </p:nvSpPr>
        <p:spPr>
          <a:xfrm>
            <a:off x="729628" y="3172900"/>
            <a:ext cx="7688025" cy="5411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3" name="Google Shape;73;p16"/>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4" name="Shape 74"/>
        <p:cNvGrpSpPr/>
        <p:nvPr/>
      </p:nvGrpSpPr>
      <p:grpSpPr>
        <a:xfrm>
          <a:off x="0" y="0"/>
          <a:ext cx="0" cy="0"/>
          <a:chOff x="0" y="0"/>
          <a:chExt cx="0" cy="0"/>
        </a:xfrm>
      </p:grpSpPr>
      <p:grpSp>
        <p:nvGrpSpPr>
          <p:cNvPr id="75" name="Google Shape;75;p17"/>
          <p:cNvGrpSpPr/>
          <p:nvPr/>
        </p:nvGrpSpPr>
        <p:grpSpPr>
          <a:xfrm>
            <a:off x="830277" y="1191320"/>
            <a:ext cx="745737" cy="45826"/>
            <a:chOff x="4580561" y="2589004"/>
            <a:chExt cx="1064464" cy="25200"/>
          </a:xfrm>
        </p:grpSpPr>
        <p:sp>
          <p:nvSpPr>
            <p:cNvPr id="76" name="Google Shape;76;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 name="Google Shape;77;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78" name="Google Shape;78;p17"/>
          <p:cNvSpPr txBox="1"/>
          <p:nvPr>
            <p:ph type="title"/>
          </p:nvPr>
        </p:nvSpPr>
        <p:spPr>
          <a:xfrm>
            <a:off x="729450" y="1322450"/>
            <a:ext cx="7688475" cy="15185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9" name="Google Shape;79;p17"/>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82" name="Google Shape;82;p18"/>
          <p:cNvGrpSpPr/>
          <p:nvPr/>
        </p:nvGrpSpPr>
        <p:grpSpPr>
          <a:xfrm>
            <a:off x="830277" y="1191320"/>
            <a:ext cx="745737" cy="45826"/>
            <a:chOff x="4580561" y="2589004"/>
            <a:chExt cx="1064464" cy="25200"/>
          </a:xfrm>
        </p:grpSpPr>
        <p:sp>
          <p:nvSpPr>
            <p:cNvPr id="83" name="Google Shape;83;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4" name="Google Shape;84;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85" name="Google Shape;85;p18"/>
          <p:cNvSpPr txBox="1"/>
          <p:nvPr>
            <p:ph type="title"/>
          </p:nvPr>
        </p:nvSpPr>
        <p:spPr>
          <a:xfrm>
            <a:off x="729450" y="1318650"/>
            <a:ext cx="7688700" cy="5352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86" name="Google Shape;86;p18"/>
          <p:cNvSpPr txBox="1"/>
          <p:nvPr>
            <p:ph idx="1" type="body"/>
          </p:nvPr>
        </p:nvSpPr>
        <p:spPr>
          <a:xfrm>
            <a:off x="729450" y="2078875"/>
            <a:ext cx="7688700" cy="2261025"/>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18"/>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90" name="Google Shape;90;p19"/>
          <p:cNvGrpSpPr/>
          <p:nvPr/>
        </p:nvGrpSpPr>
        <p:grpSpPr>
          <a:xfrm>
            <a:off x="830277" y="1191320"/>
            <a:ext cx="745737" cy="45826"/>
            <a:chOff x="4580561" y="2589004"/>
            <a:chExt cx="1064464" cy="25200"/>
          </a:xfrm>
        </p:grpSpPr>
        <p:sp>
          <p:nvSpPr>
            <p:cNvPr id="91" name="Google Shape;91;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2" name="Google Shape;92;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93" name="Google Shape;93;p19"/>
          <p:cNvSpPr txBox="1"/>
          <p:nvPr>
            <p:ph type="title"/>
          </p:nvPr>
        </p:nvSpPr>
        <p:spPr>
          <a:xfrm>
            <a:off x="729450" y="1318650"/>
            <a:ext cx="7688475" cy="5352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94" name="Google Shape;94;p19"/>
          <p:cNvSpPr txBox="1"/>
          <p:nvPr>
            <p:ph idx="1" type="body"/>
          </p:nvPr>
        </p:nvSpPr>
        <p:spPr>
          <a:xfrm>
            <a:off x="729326" y="2078875"/>
            <a:ext cx="3774375" cy="2261025"/>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19"/>
          <p:cNvSpPr txBox="1"/>
          <p:nvPr>
            <p:ph idx="2" type="body"/>
          </p:nvPr>
        </p:nvSpPr>
        <p:spPr>
          <a:xfrm>
            <a:off x="4643603" y="2078875"/>
            <a:ext cx="3774375" cy="2261025"/>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19"/>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99" name="Google Shape;99;p20"/>
          <p:cNvGrpSpPr/>
          <p:nvPr/>
        </p:nvGrpSpPr>
        <p:grpSpPr>
          <a:xfrm>
            <a:off x="830277" y="1191320"/>
            <a:ext cx="745737" cy="45826"/>
            <a:chOff x="4580561" y="2589004"/>
            <a:chExt cx="1064464" cy="25200"/>
          </a:xfrm>
        </p:grpSpPr>
        <p:sp>
          <p:nvSpPr>
            <p:cNvPr id="100" name="Google Shape;100;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1" name="Google Shape;101;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02" name="Google Shape;102;p20"/>
          <p:cNvSpPr txBox="1"/>
          <p:nvPr>
            <p:ph type="title"/>
          </p:nvPr>
        </p:nvSpPr>
        <p:spPr>
          <a:xfrm>
            <a:off x="729450" y="1318650"/>
            <a:ext cx="7688475" cy="5352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03" name="Google Shape;103;p20"/>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106" name="Google Shape;106;p21"/>
          <p:cNvGrpSpPr/>
          <p:nvPr/>
        </p:nvGrpSpPr>
        <p:grpSpPr>
          <a:xfrm>
            <a:off x="830277" y="1191320"/>
            <a:ext cx="745737" cy="45826"/>
            <a:chOff x="4580561" y="2589004"/>
            <a:chExt cx="1064464" cy="25200"/>
          </a:xfrm>
        </p:grpSpPr>
        <p:sp>
          <p:nvSpPr>
            <p:cNvPr id="107" name="Google Shape;107;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8" name="Google Shape;108;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09" name="Google Shape;109;p21"/>
          <p:cNvSpPr txBox="1"/>
          <p:nvPr>
            <p:ph type="title"/>
          </p:nvPr>
        </p:nvSpPr>
        <p:spPr>
          <a:xfrm>
            <a:off x="730000" y="1318650"/>
            <a:ext cx="3300975"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10" name="Google Shape;110;p21"/>
          <p:cNvSpPr txBox="1"/>
          <p:nvPr>
            <p:ph idx="1" type="body"/>
          </p:nvPr>
        </p:nvSpPr>
        <p:spPr>
          <a:xfrm>
            <a:off x="721225" y="2781725"/>
            <a:ext cx="3300975"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21"/>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12" name="Shape 112"/>
        <p:cNvGrpSpPr/>
        <p:nvPr/>
      </p:nvGrpSpPr>
      <p:grpSpPr>
        <a:xfrm>
          <a:off x="0" y="0"/>
          <a:ext cx="0" cy="0"/>
          <a:chOff x="0" y="0"/>
          <a:chExt cx="0" cy="0"/>
        </a:xfrm>
      </p:grpSpPr>
      <p:grpSp>
        <p:nvGrpSpPr>
          <p:cNvPr id="113" name="Google Shape;113;p22"/>
          <p:cNvGrpSpPr/>
          <p:nvPr/>
        </p:nvGrpSpPr>
        <p:grpSpPr>
          <a:xfrm>
            <a:off x="830277" y="4169195"/>
            <a:ext cx="745737" cy="45826"/>
            <a:chOff x="4580561" y="2589004"/>
            <a:chExt cx="1064464" cy="25200"/>
          </a:xfrm>
        </p:grpSpPr>
        <p:sp>
          <p:nvSpPr>
            <p:cNvPr id="114" name="Google Shape;114;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5" name="Google Shape;115;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16" name="Google Shape;116;p22"/>
          <p:cNvSpPr txBox="1"/>
          <p:nvPr>
            <p:ph type="title"/>
          </p:nvPr>
        </p:nvSpPr>
        <p:spPr>
          <a:xfrm>
            <a:off x="729450" y="864300"/>
            <a:ext cx="7021125" cy="2985075"/>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17" name="Google Shape;117;p22"/>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p2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120" name="Google Shape;120;p23"/>
          <p:cNvGrpSpPr/>
          <p:nvPr/>
        </p:nvGrpSpPr>
        <p:grpSpPr>
          <a:xfrm>
            <a:off x="830277" y="1191320"/>
            <a:ext cx="745737"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23" name="Google Shape;123;p23"/>
          <p:cNvSpPr txBox="1"/>
          <p:nvPr>
            <p:ph type="title"/>
          </p:nvPr>
        </p:nvSpPr>
        <p:spPr>
          <a:xfrm>
            <a:off x="730000" y="1318650"/>
            <a:ext cx="3300975" cy="16872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24" name="Google Shape;124;p23"/>
          <p:cNvSpPr txBox="1"/>
          <p:nvPr>
            <p:ph idx="1" type="subTitle"/>
          </p:nvPr>
        </p:nvSpPr>
        <p:spPr>
          <a:xfrm>
            <a:off x="724950" y="3161525"/>
            <a:ext cx="3300975" cy="7589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25" name="Google Shape;125;p23"/>
          <p:cNvSpPr txBox="1"/>
          <p:nvPr>
            <p:ph idx="2" type="body"/>
          </p:nvPr>
        </p:nvSpPr>
        <p:spPr>
          <a:xfrm>
            <a:off x="5174225" y="1352625"/>
            <a:ext cx="3374325" cy="3025575"/>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6" name="Google Shape;126;p23"/>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24"/>
          <p:cNvSpPr txBox="1"/>
          <p:nvPr>
            <p:ph idx="1" type="body"/>
          </p:nvPr>
        </p:nvSpPr>
        <p:spPr>
          <a:xfrm>
            <a:off x="724950" y="4372551"/>
            <a:ext cx="7697475" cy="460575"/>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29" name="Google Shape;129;p24"/>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30" name="Shape 130"/>
        <p:cNvGrpSpPr/>
        <p:nvPr/>
      </p:nvGrpSpPr>
      <p:grpSpPr>
        <a:xfrm>
          <a:off x="0" y="0"/>
          <a:ext cx="0" cy="0"/>
          <a:chOff x="0" y="0"/>
          <a:chExt cx="0" cy="0"/>
        </a:xfrm>
      </p:grpSpPr>
      <p:grpSp>
        <p:nvGrpSpPr>
          <p:cNvPr id="131" name="Google Shape;131;p25"/>
          <p:cNvGrpSpPr/>
          <p:nvPr/>
        </p:nvGrpSpPr>
        <p:grpSpPr>
          <a:xfrm>
            <a:off x="830277" y="4169195"/>
            <a:ext cx="745737" cy="45826"/>
            <a:chOff x="4580561" y="2589004"/>
            <a:chExt cx="1064464" cy="25200"/>
          </a:xfrm>
        </p:grpSpPr>
        <p:sp>
          <p:nvSpPr>
            <p:cNvPr id="132" name="Google Shape;132;p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3" name="Google Shape;133;p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34" name="Google Shape;134;p25"/>
          <p:cNvSpPr txBox="1"/>
          <p:nvPr>
            <p:ph hasCustomPrompt="1" type="title"/>
          </p:nvPr>
        </p:nvSpPr>
        <p:spPr>
          <a:xfrm>
            <a:off x="729450" y="733950"/>
            <a:ext cx="7688475"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35" name="Google Shape;135;p25"/>
          <p:cNvSpPr txBox="1"/>
          <p:nvPr>
            <p:ph idx="1" type="body"/>
          </p:nvPr>
        </p:nvSpPr>
        <p:spPr>
          <a:xfrm>
            <a:off x="729450" y="2272888"/>
            <a:ext cx="7688475"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36" name="Google Shape;136;p25"/>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26"/>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3" name="Shape 143"/>
        <p:cNvGrpSpPr/>
        <p:nvPr/>
      </p:nvGrpSpPr>
      <p:grpSpPr>
        <a:xfrm>
          <a:off x="0" y="0"/>
          <a:ext cx="0" cy="0"/>
          <a:chOff x="0" y="0"/>
          <a:chExt cx="0" cy="0"/>
        </a:xfrm>
      </p:grpSpPr>
      <p:sp>
        <p:nvSpPr>
          <p:cNvPr id="144" name="Google Shape;144;p28"/>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47" name="Google Shape;147;p28"/>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8" name="Google Shape;14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9" name="Shape 149"/>
        <p:cNvGrpSpPr/>
        <p:nvPr/>
      </p:nvGrpSpPr>
      <p:grpSpPr>
        <a:xfrm>
          <a:off x="0" y="0"/>
          <a:ext cx="0" cy="0"/>
          <a:chOff x="0" y="0"/>
          <a:chExt cx="0" cy="0"/>
        </a:xfrm>
      </p:grpSpPr>
      <p:sp>
        <p:nvSpPr>
          <p:cNvPr id="150" name="Google Shape;150;p29"/>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51" name="Google Shape;151;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2" name="Shape 152"/>
        <p:cNvGrpSpPr/>
        <p:nvPr/>
      </p:nvGrpSpPr>
      <p:grpSpPr>
        <a:xfrm>
          <a:off x="0" y="0"/>
          <a:ext cx="0" cy="0"/>
          <a:chOff x="0" y="0"/>
          <a:chExt cx="0" cy="0"/>
        </a:xfrm>
      </p:grpSpPr>
      <p:sp>
        <p:nvSpPr>
          <p:cNvPr id="153" name="Google Shape;153;p30"/>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6" name="Google Shape;156;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9" name="Google Shape;159;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0" name="Google Shape;160;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1" name="Google Shape;161;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4" name="Google Shape;164;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5" name="Shape 165"/>
        <p:cNvGrpSpPr/>
        <p:nvPr/>
      </p:nvGrpSpPr>
      <p:grpSpPr>
        <a:xfrm>
          <a:off x="0" y="0"/>
          <a:ext cx="0" cy="0"/>
          <a:chOff x="0" y="0"/>
          <a:chExt cx="0" cy="0"/>
        </a:xfrm>
      </p:grpSpPr>
      <p:sp>
        <p:nvSpPr>
          <p:cNvPr id="166" name="Google Shape;166;p3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7" name="Google Shape;167;p33"/>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8" name="Google Shape;168;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69" name="Shape 169"/>
        <p:cNvGrpSpPr/>
        <p:nvPr/>
      </p:nvGrpSpPr>
      <p:grpSpPr>
        <a:xfrm>
          <a:off x="0" y="0"/>
          <a:ext cx="0" cy="0"/>
          <a:chOff x="0" y="0"/>
          <a:chExt cx="0" cy="0"/>
        </a:xfrm>
      </p:grpSpPr>
      <p:sp>
        <p:nvSpPr>
          <p:cNvPr id="170" name="Google Shape;170;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1" name="Google Shape;171;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sp>
        <p:nvSpPr>
          <p:cNvPr id="173" name="Google Shape;173;p3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3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75" name="Google Shape;175;p35"/>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6" name="Google Shape;176;p3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7" name="Google Shape;177;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78" name="Google Shape;178;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sp>
        <p:nvSpPr>
          <p:cNvPr id="180" name="Google Shape;180;p36"/>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81" name="Google Shape;181;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2" name="Shape 182"/>
        <p:cNvGrpSpPr/>
        <p:nvPr/>
      </p:nvGrpSpPr>
      <p:grpSpPr>
        <a:xfrm>
          <a:off x="0" y="0"/>
          <a:ext cx="0" cy="0"/>
          <a:chOff x="0" y="0"/>
          <a:chExt cx="0" cy="0"/>
        </a:xfrm>
      </p:grpSpPr>
      <p:sp>
        <p:nvSpPr>
          <p:cNvPr id="183" name="Google Shape;183;p37"/>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7"/>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185" name="Google Shape;185;p37"/>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86" name="Google Shape;186;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7" name="Shape 187"/>
        <p:cNvGrpSpPr/>
        <p:nvPr/>
      </p:nvGrpSpPr>
      <p:grpSpPr>
        <a:xfrm>
          <a:off x="0" y="0"/>
          <a:ext cx="0" cy="0"/>
          <a:chOff x="0" y="0"/>
          <a:chExt cx="0" cy="0"/>
        </a:xfrm>
      </p:grpSpPr>
      <p:sp>
        <p:nvSpPr>
          <p:cNvPr id="188" name="Google Shape;188;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9" name="Shape 189"/>
        <p:cNvGrpSpPr/>
        <p:nvPr/>
      </p:nvGrpSpPr>
      <p:grpSpPr>
        <a:xfrm>
          <a:off x="0" y="0"/>
          <a:ext cx="0" cy="0"/>
          <a:chOff x="0" y="0"/>
          <a:chExt cx="0" cy="0"/>
        </a:xfrm>
      </p:grpSpPr>
      <p:sp>
        <p:nvSpPr>
          <p:cNvPr id="190" name="Google Shape;190;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91" name="Google Shape;191;p3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2" name="Google Shape;192;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3" name="Google Shape;193;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4" name="Google Shape;194;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525" cy="5726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8" name="Google Shape;58;p14"/>
          <p:cNvSpPr txBox="1"/>
          <p:nvPr>
            <p:ph idx="1" type="body"/>
          </p:nvPr>
        </p:nvSpPr>
        <p:spPr>
          <a:xfrm>
            <a:off x="311700" y="1152475"/>
            <a:ext cx="8520525"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9" name="Google Shape;59;p14"/>
          <p:cNvSpPr txBox="1"/>
          <p:nvPr>
            <p:ph idx="12" type="sldNum"/>
          </p:nvPr>
        </p:nvSpPr>
        <p:spPr>
          <a:xfrm>
            <a:off x="8536302" y="4749851"/>
            <a:ext cx="548775" cy="39352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141" name="Google Shape;14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9pPr>
          </a:lstStyle>
          <a:p/>
        </p:txBody>
      </p:sp>
      <p:sp>
        <p:nvSpPr>
          <p:cNvPr id="142" name="Google Shape;142;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txBox="1"/>
          <p:nvPr>
            <p:ph type="title"/>
          </p:nvPr>
        </p:nvSpPr>
        <p:spPr>
          <a:xfrm>
            <a:off x="102825" y="525475"/>
            <a:ext cx="8920800" cy="745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GB" u="sng">
                <a:solidFill>
                  <a:srgbClr val="45818E"/>
                </a:solidFill>
                <a:latin typeface="Lato"/>
                <a:ea typeface="Lato"/>
                <a:cs typeface="Lato"/>
                <a:sym typeface="Lato"/>
              </a:rPr>
              <a:t>Team Titans</a:t>
            </a:r>
            <a:r>
              <a:rPr lang="en-GB">
                <a:solidFill>
                  <a:srgbClr val="45818E"/>
                </a:solidFill>
                <a:latin typeface="Lato"/>
                <a:ea typeface="Lato"/>
                <a:cs typeface="Lato"/>
                <a:sym typeface="Lato"/>
              </a:rPr>
              <a:t>-</a:t>
            </a:r>
            <a:r>
              <a:rPr lang="en-GB" sz="3000">
                <a:solidFill>
                  <a:srgbClr val="45818E"/>
                </a:solidFill>
                <a:latin typeface="Lato"/>
                <a:ea typeface="Lato"/>
                <a:cs typeface="Lato"/>
                <a:sym typeface="Lato"/>
              </a:rPr>
              <a:t>AI </a:t>
            </a:r>
            <a:r>
              <a:rPr lang="en-GB" sz="3000">
                <a:solidFill>
                  <a:srgbClr val="45818E"/>
                </a:solidFill>
                <a:latin typeface="Arial"/>
                <a:ea typeface="Arial"/>
                <a:cs typeface="Arial"/>
                <a:sym typeface="Arial"/>
              </a:rPr>
              <a:t>Powered Legal Documentation                              Assistant</a:t>
            </a:r>
            <a:endParaRPr>
              <a:solidFill>
                <a:srgbClr val="45818E"/>
              </a:solidFill>
            </a:endParaRPr>
          </a:p>
        </p:txBody>
      </p:sp>
      <p:sp>
        <p:nvSpPr>
          <p:cNvPr id="200" name="Google Shape;200;p40"/>
          <p:cNvSpPr txBox="1"/>
          <p:nvPr>
            <p:ph idx="1" type="body"/>
          </p:nvPr>
        </p:nvSpPr>
        <p:spPr>
          <a:xfrm>
            <a:off x="456450" y="1026925"/>
            <a:ext cx="8496900" cy="3375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t/>
            </a:r>
            <a:endParaRPr/>
          </a:p>
          <a:p>
            <a:pPr indent="-171450" lvl="0" marL="177800" rtl="0" algn="l">
              <a:lnSpc>
                <a:spcPct val="90000"/>
              </a:lnSpc>
              <a:spcBef>
                <a:spcPts val="800"/>
              </a:spcBef>
              <a:spcAft>
                <a:spcPts val="0"/>
              </a:spcAft>
              <a:buClr>
                <a:srgbClr val="FF0000"/>
              </a:buClr>
              <a:buSzPts val="2100"/>
              <a:buChar char="●"/>
            </a:pPr>
            <a:r>
              <a:rPr lang="en-GB" u="sng">
                <a:solidFill>
                  <a:srgbClr val="45818E"/>
                </a:solidFill>
              </a:rPr>
              <a:t>Visio</a:t>
            </a:r>
            <a:r>
              <a:rPr lang="en-GB" u="sng">
                <a:solidFill>
                  <a:srgbClr val="45818E"/>
                </a:solidFill>
              </a:rPr>
              <a:t>n</a:t>
            </a:r>
            <a:r>
              <a:rPr lang="en-GB">
                <a:solidFill>
                  <a:srgbClr val="45818E"/>
                </a:solidFill>
              </a:rPr>
              <a:t>  </a:t>
            </a:r>
            <a:r>
              <a:rPr lang="en-GB">
                <a:solidFill>
                  <a:srgbClr val="374151"/>
                </a:solidFill>
                <a:highlight>
                  <a:srgbClr val="F7F7F8"/>
                </a:highlight>
              </a:rPr>
              <a:t>Empower legal professionals and individuals alike with an AI-powered legal documentation assistant that simplifies complex legal processes, streamlines document creation, and ensures compliance with the latest laws and regulations. </a:t>
            </a:r>
            <a:endParaRPr u="sng">
              <a:solidFill>
                <a:srgbClr val="374151"/>
              </a:solidFill>
            </a:endParaRPr>
          </a:p>
          <a:p>
            <a:pPr indent="0" lvl="0" marL="0" rtl="0" algn="just">
              <a:spcBef>
                <a:spcPts val="800"/>
              </a:spcBef>
              <a:spcAft>
                <a:spcPts val="0"/>
              </a:spcAft>
              <a:buClr>
                <a:srgbClr val="000000"/>
              </a:buClr>
              <a:buSzPts val="1400"/>
              <a:buFont typeface="Arial"/>
              <a:buNone/>
            </a:pPr>
            <a:r>
              <a:rPr lang="en-GB" u="sng">
                <a:solidFill>
                  <a:srgbClr val="45818E"/>
                </a:solidFill>
              </a:rPr>
              <a:t>Name </a:t>
            </a:r>
            <a:r>
              <a:rPr lang="en-GB">
                <a:solidFill>
                  <a:srgbClr val="595959"/>
                </a:solidFill>
              </a:rPr>
              <a:t>                                         </a:t>
            </a:r>
            <a:r>
              <a:rPr lang="en-GB" u="sng">
                <a:solidFill>
                  <a:srgbClr val="45818E"/>
                </a:solidFill>
              </a:rPr>
              <a:t>Stream </a:t>
            </a:r>
            <a:r>
              <a:rPr lang="en-GB">
                <a:solidFill>
                  <a:srgbClr val="595959"/>
                </a:solidFill>
              </a:rPr>
              <a:t>                          </a:t>
            </a:r>
            <a:r>
              <a:rPr lang="en-GB" u="sng">
                <a:solidFill>
                  <a:srgbClr val="45818E"/>
                </a:solidFill>
              </a:rPr>
              <a:t>Year </a:t>
            </a:r>
            <a:r>
              <a:rPr lang="en-GB">
                <a:solidFill>
                  <a:srgbClr val="595959"/>
                </a:solidFill>
              </a:rPr>
              <a:t>                                    </a:t>
            </a:r>
            <a:r>
              <a:rPr lang="en-GB" u="sng">
                <a:solidFill>
                  <a:srgbClr val="45818E"/>
                </a:solidFill>
              </a:rPr>
              <a:t>Roll No.</a:t>
            </a:r>
            <a:endParaRPr u="sng">
              <a:solidFill>
                <a:srgbClr val="45818E"/>
              </a:solidFill>
            </a:endParaRPr>
          </a:p>
          <a:p>
            <a:pPr indent="0" lvl="0" marL="0" rtl="0" algn="just">
              <a:spcBef>
                <a:spcPts val="1600"/>
              </a:spcBef>
              <a:spcAft>
                <a:spcPts val="0"/>
              </a:spcAft>
              <a:buClr>
                <a:srgbClr val="000000"/>
              </a:buClr>
              <a:buSzPts val="1400"/>
              <a:buFont typeface="Arial"/>
              <a:buNone/>
            </a:pPr>
            <a:r>
              <a:rPr lang="en-GB" sz="1300">
                <a:solidFill>
                  <a:srgbClr val="374151"/>
                </a:solidFill>
              </a:rPr>
              <a:t>Ayush Upadhyay                                            IT                                                  2024                                                   2020UIT3035  </a:t>
            </a:r>
            <a:endParaRPr sz="1300">
              <a:solidFill>
                <a:srgbClr val="374151"/>
              </a:solidFill>
            </a:endParaRPr>
          </a:p>
          <a:p>
            <a:pPr indent="0" lvl="0" marL="0" rtl="0" algn="just">
              <a:spcBef>
                <a:spcPts val="1600"/>
              </a:spcBef>
              <a:spcAft>
                <a:spcPts val="0"/>
              </a:spcAft>
              <a:buClr>
                <a:srgbClr val="000000"/>
              </a:buClr>
              <a:buSzPts val="1400"/>
              <a:buFont typeface="Arial"/>
              <a:buNone/>
            </a:pPr>
            <a:r>
              <a:rPr lang="en-GB" sz="1300">
                <a:solidFill>
                  <a:srgbClr val="374151"/>
                </a:solidFill>
              </a:rPr>
              <a:t>Hardik Chhabra                                              ECAM                                        2024                                                   2020UEA6504</a:t>
            </a:r>
            <a:endParaRPr sz="1300">
              <a:solidFill>
                <a:srgbClr val="374151"/>
              </a:solidFill>
            </a:endParaRPr>
          </a:p>
          <a:p>
            <a:pPr indent="0" lvl="0" marL="0" rtl="0" algn="just">
              <a:spcBef>
                <a:spcPts val="1600"/>
              </a:spcBef>
              <a:spcAft>
                <a:spcPts val="0"/>
              </a:spcAft>
              <a:buClr>
                <a:srgbClr val="000000"/>
              </a:buClr>
              <a:buSzPts val="1400"/>
              <a:buFont typeface="Arial"/>
              <a:buNone/>
            </a:pPr>
            <a:r>
              <a:rPr lang="en-GB" sz="1300">
                <a:solidFill>
                  <a:srgbClr val="374151"/>
                </a:solidFill>
              </a:rPr>
              <a:t>Archit Jain                                                          COE                                            2024                                                   2020UCO1503</a:t>
            </a:r>
            <a:endParaRPr sz="1300">
              <a:solidFill>
                <a:srgbClr val="374151"/>
              </a:solidFill>
            </a:endParaRPr>
          </a:p>
          <a:p>
            <a:pPr indent="0" lvl="0" marL="0" rtl="0" algn="just">
              <a:spcBef>
                <a:spcPts val="1600"/>
              </a:spcBef>
              <a:spcAft>
                <a:spcPts val="0"/>
              </a:spcAft>
              <a:buClr>
                <a:srgbClr val="000000"/>
              </a:buClr>
              <a:buSzPts val="1400"/>
              <a:buFont typeface="Arial"/>
              <a:buNone/>
            </a:pPr>
            <a:r>
              <a:rPr lang="en-GB" sz="1300">
                <a:solidFill>
                  <a:srgbClr val="374151"/>
                </a:solidFill>
              </a:rPr>
              <a:t>Bhavya Jain                                                       COE                                             2024                                                  2020UCO1569</a:t>
            </a:r>
            <a:endParaRPr sz="1300">
              <a:solidFill>
                <a:srgbClr val="374151"/>
              </a:solidFill>
            </a:endParaRPr>
          </a:p>
          <a:p>
            <a:pPr indent="0" lvl="0" marL="0" rtl="0" algn="just">
              <a:spcBef>
                <a:spcPts val="1600"/>
              </a:spcBef>
              <a:spcAft>
                <a:spcPts val="0"/>
              </a:spcAft>
              <a:buClr>
                <a:srgbClr val="000000"/>
              </a:buClr>
              <a:buSzPts val="1400"/>
              <a:buFont typeface="Arial"/>
              <a:buNone/>
            </a:pPr>
            <a:r>
              <a:rPr lang="en-GB" sz="1300">
                <a:solidFill>
                  <a:srgbClr val="374151"/>
                </a:solidFill>
              </a:rPr>
              <a:t>Aryan Gupta                                                     ECE                                              2024                                                   2020UEC2513</a:t>
            </a:r>
            <a:endParaRPr sz="1300">
              <a:solidFill>
                <a:srgbClr val="374151"/>
              </a:solidFill>
            </a:endParaRPr>
          </a:p>
          <a:p>
            <a:pPr indent="0" lvl="0" marL="0" rtl="0" algn="just">
              <a:spcBef>
                <a:spcPts val="1600"/>
              </a:spcBef>
              <a:spcAft>
                <a:spcPts val="0"/>
              </a:spcAft>
              <a:buClr>
                <a:srgbClr val="000000"/>
              </a:buClr>
              <a:buSzPts val="1400"/>
              <a:buFont typeface="Arial"/>
              <a:buNone/>
            </a:pPr>
            <a:r>
              <a:rPr lang="en-GB" sz="1300">
                <a:solidFill>
                  <a:srgbClr val="374151"/>
                </a:solidFill>
              </a:rPr>
              <a:t>Aman Khan                                                        CSDS                                           2024                                                  2020UCD2135</a:t>
            </a:r>
            <a:endParaRPr sz="1300">
              <a:solidFill>
                <a:srgbClr val="374151"/>
              </a:solidFill>
            </a:endParaRPr>
          </a:p>
          <a:p>
            <a:pPr indent="0" lvl="0" marL="0" rtl="0" algn="just">
              <a:spcBef>
                <a:spcPts val="1600"/>
              </a:spcBef>
              <a:spcAft>
                <a:spcPts val="0"/>
              </a:spcAft>
              <a:buClr>
                <a:srgbClr val="000000"/>
              </a:buClr>
              <a:buSzPts val="1400"/>
              <a:buFont typeface="Arial"/>
              <a:buNone/>
            </a:pPr>
            <a:r>
              <a:t/>
            </a:r>
            <a:endParaRPr>
              <a:solidFill>
                <a:srgbClr val="595959"/>
              </a:solidFill>
            </a:endParaRPr>
          </a:p>
          <a:p>
            <a:pPr indent="-38100" lvl="0" marL="177800" rtl="0" algn="l">
              <a:lnSpc>
                <a:spcPct val="90000"/>
              </a:lnSpc>
              <a:spcBef>
                <a:spcPts val="1600"/>
              </a:spcBef>
              <a:spcAft>
                <a:spcPts val="1600"/>
              </a:spcAft>
              <a:buClr>
                <a:schemeClr val="dk1"/>
              </a:buClr>
              <a:buSzPts val="21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GB">
                <a:solidFill>
                  <a:srgbClr val="45818E"/>
                </a:solidFill>
              </a:rPr>
              <a:t>Summary</a:t>
            </a:r>
            <a:endParaRPr/>
          </a:p>
        </p:txBody>
      </p:sp>
      <p:sp>
        <p:nvSpPr>
          <p:cNvPr id="252" name="Google Shape;252;p4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279400" lvl="0" marL="342900" rtl="0" algn="l">
              <a:spcBef>
                <a:spcPts val="800"/>
              </a:spcBef>
              <a:spcAft>
                <a:spcPts val="0"/>
              </a:spcAft>
              <a:buClr>
                <a:srgbClr val="FF0000"/>
              </a:buClr>
              <a:buSzPts val="1800"/>
              <a:buChar char="●"/>
            </a:pPr>
            <a:r>
              <a:rPr lang="en-GB" sz="1800">
                <a:solidFill>
                  <a:srgbClr val="374151"/>
                </a:solidFill>
              </a:rPr>
              <a:t>LegalEase.ai</a:t>
            </a:r>
            <a:r>
              <a:rPr lang="en-GB" sz="1800">
                <a:solidFill>
                  <a:srgbClr val="374151"/>
                </a:solidFill>
              </a:rPr>
              <a:t> has the potential to revolutionize the way that people interact with legal documents.</a:t>
            </a:r>
            <a:endParaRPr sz="1800">
              <a:solidFill>
                <a:srgbClr val="374151"/>
              </a:solidFill>
            </a:endParaRPr>
          </a:p>
          <a:p>
            <a:pPr indent="-279400" lvl="0" marL="342900" rtl="0" algn="l">
              <a:spcBef>
                <a:spcPts val="800"/>
              </a:spcBef>
              <a:spcAft>
                <a:spcPts val="0"/>
              </a:spcAft>
              <a:buClr>
                <a:srgbClr val="FF0000"/>
              </a:buClr>
              <a:buSzPts val="1800"/>
              <a:buChar char="●"/>
            </a:pPr>
            <a:r>
              <a:rPr lang="en-GB" sz="1800">
                <a:solidFill>
                  <a:srgbClr val="374151"/>
                </a:solidFill>
              </a:rPr>
              <a:t>The target audience includes common citizens, organizations, lawyers, and even law institutions and their students.</a:t>
            </a:r>
            <a:endParaRPr sz="1800">
              <a:solidFill>
                <a:srgbClr val="374151"/>
              </a:solidFill>
            </a:endParaRPr>
          </a:p>
          <a:p>
            <a:pPr indent="-279400" lvl="0" marL="342900" rtl="0" algn="l">
              <a:spcBef>
                <a:spcPts val="800"/>
              </a:spcBef>
              <a:spcAft>
                <a:spcPts val="0"/>
              </a:spcAft>
              <a:buClr>
                <a:srgbClr val="FF0000"/>
              </a:buClr>
              <a:buSzPts val="1800"/>
              <a:buChar char="●"/>
            </a:pPr>
            <a:r>
              <a:rPr lang="en-GB" sz="1800">
                <a:solidFill>
                  <a:srgbClr val="374151"/>
                </a:solidFill>
              </a:rPr>
              <a:t>LegalEase.ai</a:t>
            </a:r>
            <a:r>
              <a:rPr lang="en-GB" sz="1800">
                <a:solidFill>
                  <a:srgbClr val="374151"/>
                </a:solidFill>
              </a:rPr>
              <a:t> is still under development, but it has the potential to make the law more accessible and understandable for everyone, </a:t>
            </a:r>
            <a:r>
              <a:rPr lang="en-GB" sz="1800">
                <a:solidFill>
                  <a:srgbClr val="374151"/>
                </a:solidFill>
              </a:rPr>
              <a:t>hence</a:t>
            </a:r>
            <a:r>
              <a:rPr lang="en-GB" sz="1800">
                <a:solidFill>
                  <a:srgbClr val="374151"/>
                </a:solidFill>
              </a:rPr>
              <a:t>, making our legal system more just and equitable for everyone.</a:t>
            </a:r>
            <a:endParaRPr sz="1800">
              <a:solidFill>
                <a:srgbClr val="374151"/>
              </a:solidFill>
            </a:endParaRPr>
          </a:p>
          <a:p>
            <a:pPr indent="0" lvl="0" marL="342900" rtl="0" algn="l">
              <a:spcBef>
                <a:spcPts val="800"/>
              </a:spcBef>
              <a:spcAft>
                <a:spcPts val="0"/>
              </a:spcAft>
              <a:buNone/>
            </a:pPr>
            <a:r>
              <a:t/>
            </a:r>
            <a:endParaRPr sz="1800">
              <a:solidFill>
                <a:srgbClr val="374151"/>
              </a:solidFill>
            </a:endParaRPr>
          </a:p>
          <a:p>
            <a:pPr indent="0" lvl="0" marL="0" rtl="0" algn="l">
              <a:spcBef>
                <a:spcPts val="800"/>
              </a:spcBef>
              <a:spcAft>
                <a:spcPts val="0"/>
              </a:spcAft>
              <a:buNone/>
            </a:pPr>
            <a:r>
              <a:t/>
            </a:r>
            <a:endParaRPr sz="1800">
              <a:solidFill>
                <a:srgbClr val="374151"/>
              </a:solidFill>
            </a:endParaRPr>
          </a:p>
          <a:p>
            <a:pPr indent="0" lvl="0" marL="0" rtl="0" algn="ctr">
              <a:spcBef>
                <a:spcPts val="0"/>
              </a:spcBef>
              <a:spcAft>
                <a:spcPts val="0"/>
              </a:spcAft>
              <a:buNone/>
            </a:pPr>
            <a:r>
              <a:rPr b="1" lang="en-GB" sz="2800" u="sng">
                <a:solidFill>
                  <a:srgbClr val="45818E"/>
                </a:solidFill>
                <a:latin typeface="Raleway"/>
                <a:ea typeface="Raleway"/>
                <a:cs typeface="Raleway"/>
                <a:sym typeface="Raleway"/>
              </a:rPr>
              <a:t>Q&amp;A</a:t>
            </a:r>
            <a:endParaRPr sz="1800" u="sng">
              <a:solidFill>
                <a:srgbClr val="37415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a:solidFill>
                  <a:srgbClr val="45818E"/>
                </a:solidFill>
              </a:rPr>
              <a:t>Problems</a:t>
            </a:r>
            <a:endParaRPr>
              <a:solidFill>
                <a:srgbClr val="45818E"/>
              </a:solidFill>
            </a:endParaRPr>
          </a:p>
        </p:txBody>
      </p:sp>
      <p:sp>
        <p:nvSpPr>
          <p:cNvPr id="206" name="Google Shape;206;p41"/>
          <p:cNvSpPr txBox="1"/>
          <p:nvPr>
            <p:ph idx="1" type="body"/>
          </p:nvPr>
        </p:nvSpPr>
        <p:spPr>
          <a:xfrm>
            <a:off x="628650" y="1047900"/>
            <a:ext cx="7886700" cy="4095600"/>
          </a:xfrm>
          <a:prstGeom prst="rect">
            <a:avLst/>
          </a:prstGeom>
          <a:noFill/>
          <a:ln>
            <a:noFill/>
          </a:ln>
        </p:spPr>
        <p:txBody>
          <a:bodyPr anchorCtr="0" anchor="t" bIns="34275" lIns="68575" spcFirstLastPara="1" rIns="68575" wrap="square" tIns="34275">
            <a:noAutofit/>
          </a:bodyPr>
          <a:lstStyle/>
          <a:p>
            <a:pPr indent="-279400" lvl="0" marL="342900" rtl="0" algn="l">
              <a:spcBef>
                <a:spcPts val="800"/>
              </a:spcBef>
              <a:spcAft>
                <a:spcPts val="0"/>
              </a:spcAft>
              <a:buClr>
                <a:srgbClr val="F55E61"/>
              </a:buClr>
              <a:buSzPts val="1800"/>
              <a:buChar char="●"/>
            </a:pPr>
            <a:r>
              <a:rPr lang="en-GB" sz="1800">
                <a:solidFill>
                  <a:srgbClr val="374151"/>
                </a:solidFill>
                <a:highlight>
                  <a:srgbClr val="F7F7F8"/>
                </a:highlight>
                <a:latin typeface="Roboto"/>
                <a:ea typeface="Roboto"/>
                <a:cs typeface="Roboto"/>
                <a:sym typeface="Roboto"/>
              </a:rPr>
              <a:t>Lack of Awareness about the Benefits</a:t>
            </a:r>
            <a:endParaRPr sz="1800">
              <a:solidFill>
                <a:srgbClr val="5E696C"/>
              </a:solidFill>
            </a:endParaRPr>
          </a:p>
          <a:p>
            <a:pPr indent="-279400" lvl="0" marL="342900" rtl="0" algn="l">
              <a:spcBef>
                <a:spcPts val="800"/>
              </a:spcBef>
              <a:spcAft>
                <a:spcPts val="0"/>
              </a:spcAft>
              <a:buClr>
                <a:srgbClr val="F55E61"/>
              </a:buClr>
              <a:buSzPts val="1800"/>
              <a:buChar char="●"/>
            </a:pPr>
            <a:r>
              <a:rPr lang="en-GB" sz="1800">
                <a:solidFill>
                  <a:srgbClr val="374151"/>
                </a:solidFill>
                <a:highlight>
                  <a:srgbClr val="F7F7F8"/>
                </a:highlight>
                <a:latin typeface="Roboto"/>
                <a:ea typeface="Roboto"/>
                <a:cs typeface="Roboto"/>
                <a:sym typeface="Roboto"/>
              </a:rPr>
              <a:t>Limited Integration within Existing Workflows</a:t>
            </a:r>
            <a:endParaRPr sz="1800">
              <a:solidFill>
                <a:srgbClr val="374151"/>
              </a:solidFill>
              <a:highlight>
                <a:srgbClr val="F7F7F8"/>
              </a:highlight>
              <a:latin typeface="Roboto"/>
              <a:ea typeface="Roboto"/>
              <a:cs typeface="Roboto"/>
              <a:sym typeface="Roboto"/>
            </a:endParaRPr>
          </a:p>
          <a:p>
            <a:pPr indent="-279400" lvl="0" marL="342900" rtl="0" algn="l">
              <a:spcBef>
                <a:spcPts val="800"/>
              </a:spcBef>
              <a:spcAft>
                <a:spcPts val="0"/>
              </a:spcAft>
              <a:buClr>
                <a:srgbClr val="F55E61"/>
              </a:buClr>
              <a:buSzPts val="1800"/>
              <a:buChar char="●"/>
            </a:pPr>
            <a:r>
              <a:rPr lang="en-GB" sz="1800">
                <a:solidFill>
                  <a:srgbClr val="374151"/>
                </a:solidFill>
                <a:highlight>
                  <a:srgbClr val="F7F7F8"/>
                </a:highlight>
                <a:latin typeface="Roboto"/>
                <a:ea typeface="Roboto"/>
                <a:cs typeface="Roboto"/>
                <a:sym typeface="Roboto"/>
              </a:rPr>
              <a:t>Concerns about Data Security and Privacy</a:t>
            </a:r>
            <a:endParaRPr sz="1800">
              <a:solidFill>
                <a:srgbClr val="5E696C"/>
              </a:solidFill>
            </a:endParaRPr>
          </a:p>
          <a:p>
            <a:pPr indent="-279400" lvl="0" marL="342900" rtl="0" algn="l">
              <a:spcBef>
                <a:spcPts val="800"/>
              </a:spcBef>
              <a:spcAft>
                <a:spcPts val="0"/>
              </a:spcAft>
              <a:buClr>
                <a:srgbClr val="F55E61"/>
              </a:buClr>
              <a:buSzPts val="1800"/>
              <a:buChar char="●"/>
            </a:pPr>
            <a:r>
              <a:rPr lang="en-GB" sz="1800">
                <a:solidFill>
                  <a:srgbClr val="374151"/>
                </a:solidFill>
                <a:highlight>
                  <a:srgbClr val="F7F7F8"/>
                </a:highlight>
                <a:latin typeface="Roboto"/>
                <a:ea typeface="Roboto"/>
                <a:cs typeface="Roboto"/>
                <a:sym typeface="Roboto"/>
              </a:rPr>
              <a:t>Regulatory and Ethical Considerations</a:t>
            </a:r>
            <a:endParaRPr sz="1800">
              <a:solidFill>
                <a:srgbClr val="5E696C"/>
              </a:solidFill>
            </a:endParaRPr>
          </a:p>
          <a:p>
            <a:pPr indent="-279400" lvl="0" marL="342900" rtl="0" algn="l">
              <a:spcBef>
                <a:spcPts val="800"/>
              </a:spcBef>
              <a:spcAft>
                <a:spcPts val="0"/>
              </a:spcAft>
              <a:buClr>
                <a:srgbClr val="F55E61"/>
              </a:buClr>
              <a:buSzPts val="1800"/>
              <a:buChar char="●"/>
            </a:pPr>
            <a:r>
              <a:rPr lang="en-GB" sz="1800">
                <a:solidFill>
                  <a:srgbClr val="374151"/>
                </a:solidFill>
                <a:highlight>
                  <a:srgbClr val="F7F7F8"/>
                </a:highlight>
                <a:latin typeface="Roboto"/>
                <a:ea typeface="Roboto"/>
                <a:cs typeface="Roboto"/>
                <a:sym typeface="Roboto"/>
              </a:rPr>
              <a:t>Cost of Implementation</a:t>
            </a:r>
            <a:endParaRPr sz="1800">
              <a:solidFill>
                <a:srgbClr val="374151"/>
              </a:solidFill>
              <a:highlight>
                <a:srgbClr val="F7F7F8"/>
              </a:highlight>
              <a:latin typeface="Roboto"/>
              <a:ea typeface="Roboto"/>
              <a:cs typeface="Roboto"/>
              <a:sym typeface="Roboto"/>
            </a:endParaRPr>
          </a:p>
          <a:p>
            <a:pPr indent="0" lvl="0" marL="342900" rtl="0" algn="l">
              <a:spcBef>
                <a:spcPts val="800"/>
              </a:spcBef>
              <a:spcAft>
                <a:spcPts val="0"/>
              </a:spcAft>
              <a:buNone/>
            </a:pPr>
            <a:r>
              <a:t/>
            </a:r>
            <a:endParaRPr sz="18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b="1" lang="en-GB" sz="2800">
                <a:solidFill>
                  <a:srgbClr val="45818E"/>
                </a:solidFill>
                <a:latin typeface="Raleway"/>
                <a:ea typeface="Raleway"/>
                <a:cs typeface="Raleway"/>
                <a:sym typeface="Raleway"/>
              </a:rPr>
              <a:t>Solution</a:t>
            </a:r>
            <a:endParaRPr b="1" sz="2800">
              <a:solidFill>
                <a:srgbClr val="45818E"/>
              </a:solidFill>
              <a:latin typeface="Raleway"/>
              <a:ea typeface="Raleway"/>
              <a:cs typeface="Raleway"/>
              <a:sym typeface="Raleway"/>
            </a:endParaRPr>
          </a:p>
          <a:p>
            <a:pPr indent="0" lvl="0" marL="0" rtl="0" algn="l">
              <a:spcBef>
                <a:spcPts val="0"/>
              </a:spcBef>
              <a:spcAft>
                <a:spcPts val="0"/>
              </a:spcAft>
              <a:buNone/>
            </a:pPr>
            <a:r>
              <a:t/>
            </a:r>
            <a:endParaRPr b="1" sz="400">
              <a:solidFill>
                <a:srgbClr val="45818E"/>
              </a:solidFill>
              <a:latin typeface="Raleway"/>
              <a:ea typeface="Raleway"/>
              <a:cs typeface="Raleway"/>
              <a:sym typeface="Raleway"/>
            </a:endParaRPr>
          </a:p>
          <a:p>
            <a:pPr indent="-152400" lvl="0" marL="177800" rtl="0" algn="l">
              <a:spcBef>
                <a:spcPts val="0"/>
              </a:spcBef>
              <a:spcAft>
                <a:spcPts val="0"/>
              </a:spcAft>
              <a:buClr>
                <a:srgbClr val="FF0000"/>
              </a:buClr>
              <a:buSzPts val="1800"/>
              <a:buChar char="●"/>
            </a:pPr>
            <a:r>
              <a:rPr lang="en-GB" sz="1800" u="sng">
                <a:solidFill>
                  <a:srgbClr val="45818E"/>
                </a:solidFill>
                <a:highlight>
                  <a:srgbClr val="F7F7F8"/>
                </a:highlight>
                <a:latin typeface="Roboto"/>
                <a:ea typeface="Roboto"/>
                <a:cs typeface="Roboto"/>
                <a:sym typeface="Roboto"/>
              </a:rPr>
              <a:t>Proposition</a:t>
            </a:r>
            <a:endParaRPr sz="1800" u="sng">
              <a:solidFill>
                <a:srgbClr val="45818E"/>
              </a:solidFill>
              <a:highlight>
                <a:srgbClr val="F7F7F8"/>
              </a:highlight>
              <a:latin typeface="Roboto"/>
              <a:ea typeface="Roboto"/>
              <a:cs typeface="Roboto"/>
              <a:sym typeface="Roboto"/>
            </a:endParaRPr>
          </a:p>
          <a:p>
            <a:pPr indent="0" lvl="0" marL="342900" rtl="0" algn="l">
              <a:spcBef>
                <a:spcPts val="0"/>
              </a:spcBef>
              <a:spcAft>
                <a:spcPts val="0"/>
              </a:spcAft>
              <a:buNone/>
            </a:pPr>
            <a:r>
              <a:t/>
            </a:r>
            <a:endParaRPr sz="500" u="sng">
              <a:solidFill>
                <a:srgbClr val="134F5C"/>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300">
              <a:solidFill>
                <a:srgbClr val="374151"/>
              </a:solidFill>
              <a:highlight>
                <a:srgbClr val="F7F7F8"/>
              </a:highlight>
              <a:latin typeface="Roboto"/>
              <a:ea typeface="Roboto"/>
              <a:cs typeface="Roboto"/>
              <a:sym typeface="Roboto"/>
            </a:endParaRPr>
          </a:p>
          <a:p>
            <a:pPr indent="457200" lvl="0" marL="0" rtl="0" algn="l">
              <a:spcBef>
                <a:spcPts val="0"/>
              </a:spcBef>
              <a:spcAft>
                <a:spcPts val="0"/>
              </a:spcAft>
              <a:buNone/>
            </a:pPr>
            <a:r>
              <a:rPr lang="en-GB" sz="1800">
                <a:solidFill>
                  <a:srgbClr val="374151"/>
                </a:solidFill>
                <a:highlight>
                  <a:srgbClr val="F7F7F8"/>
                </a:highlight>
                <a:latin typeface="Roboto"/>
                <a:ea typeface="Roboto"/>
                <a:cs typeface="Roboto"/>
                <a:sym typeface="Roboto"/>
              </a:rPr>
              <a:t>Our AI assistant streamlines the creation and management of legal documents, significantly reducing the time and effort required. It ensures accuracy in document drafting, minimizing the risk of errors or omissions.</a:t>
            </a:r>
            <a:endParaRPr b="1" sz="2800">
              <a:solidFill>
                <a:srgbClr val="45818E"/>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628725" y="1025575"/>
            <a:ext cx="7886700" cy="771600"/>
          </a:xfrm>
          <a:prstGeom prst="rect">
            <a:avLst/>
          </a:prstGeom>
          <a:noFill/>
          <a:ln>
            <a:noFill/>
          </a:ln>
        </p:spPr>
        <p:txBody>
          <a:bodyPr anchorCtr="0" anchor="ctr" bIns="34275" lIns="68575" spcFirstLastPara="1" rIns="68575" wrap="square" tIns="34275">
            <a:noAutofit/>
          </a:bodyPr>
          <a:lstStyle/>
          <a:p>
            <a:pPr indent="0" lvl="0" marL="0" rtl="0" algn="l">
              <a:spcBef>
                <a:spcPts val="800"/>
              </a:spcBef>
              <a:spcAft>
                <a:spcPts val="0"/>
              </a:spcAft>
              <a:buNone/>
            </a:pPr>
            <a:r>
              <a:rPr b="0" lang="en-GB" sz="1800" u="sng">
                <a:solidFill>
                  <a:srgbClr val="45818E"/>
                </a:solidFill>
                <a:latin typeface="Lato"/>
                <a:ea typeface="Lato"/>
                <a:cs typeface="Lato"/>
                <a:sym typeface="Lato"/>
              </a:rPr>
              <a:t>Value to user</a:t>
            </a:r>
            <a:endParaRPr b="0" sz="100" u="sng">
              <a:solidFill>
                <a:srgbClr val="45818E"/>
              </a:solidFill>
              <a:latin typeface="Lato"/>
              <a:ea typeface="Lato"/>
              <a:cs typeface="Lato"/>
              <a:sym typeface="Lato"/>
            </a:endParaRPr>
          </a:p>
          <a:p>
            <a:pPr indent="-342900" lvl="0" marL="914400" rtl="0" algn="l">
              <a:spcBef>
                <a:spcPts val="1600"/>
              </a:spcBef>
              <a:spcAft>
                <a:spcPts val="0"/>
              </a:spcAft>
              <a:buClr>
                <a:srgbClr val="000000"/>
              </a:buClr>
              <a:buSzPts val="1800"/>
              <a:buFont typeface="Roboto"/>
              <a:buAutoNum type="arabicPeriod"/>
            </a:pPr>
            <a:r>
              <a:rPr b="0" lang="en-GB" sz="1800">
                <a:highlight>
                  <a:srgbClr val="F7F7F8"/>
                </a:highlight>
                <a:latin typeface="Roboto"/>
                <a:ea typeface="Roboto"/>
                <a:cs typeface="Roboto"/>
                <a:sym typeface="Roboto"/>
              </a:rPr>
              <a:t>24/7 Availability</a:t>
            </a:r>
            <a:endParaRPr b="0" sz="1800">
              <a:highlight>
                <a:srgbClr val="F7F7F8"/>
              </a:highlight>
              <a:latin typeface="Roboto"/>
              <a:ea typeface="Roboto"/>
              <a:cs typeface="Roboto"/>
              <a:sym typeface="Roboto"/>
            </a:endParaRPr>
          </a:p>
          <a:p>
            <a:pPr indent="-342900" lvl="0" marL="914400" rtl="0" algn="l">
              <a:spcBef>
                <a:spcPts val="0"/>
              </a:spcBef>
              <a:spcAft>
                <a:spcPts val="0"/>
              </a:spcAft>
              <a:buClr>
                <a:srgbClr val="374151"/>
              </a:buClr>
              <a:buSzPts val="1800"/>
              <a:buFont typeface="Roboto"/>
              <a:buAutoNum type="arabicPeriod"/>
            </a:pPr>
            <a:r>
              <a:rPr b="0" lang="en-GB" sz="1800">
                <a:solidFill>
                  <a:srgbClr val="374151"/>
                </a:solidFill>
                <a:highlight>
                  <a:srgbClr val="F7F7F8"/>
                </a:highlight>
                <a:latin typeface="Roboto"/>
                <a:ea typeface="Roboto"/>
                <a:cs typeface="Roboto"/>
                <a:sym typeface="Roboto"/>
              </a:rPr>
              <a:t>Automatic creation of legal documents, contracts, agreements, forms,etc.</a:t>
            </a:r>
            <a:endParaRPr b="0" sz="1800">
              <a:solidFill>
                <a:srgbClr val="374151"/>
              </a:solidFill>
              <a:highlight>
                <a:srgbClr val="F7F7F8"/>
              </a:highlight>
              <a:latin typeface="Roboto"/>
              <a:ea typeface="Roboto"/>
              <a:cs typeface="Roboto"/>
              <a:sym typeface="Roboto"/>
            </a:endParaRPr>
          </a:p>
          <a:p>
            <a:pPr indent="-342900" lvl="0" marL="914400" rtl="0" algn="l">
              <a:spcBef>
                <a:spcPts val="0"/>
              </a:spcBef>
              <a:spcAft>
                <a:spcPts val="0"/>
              </a:spcAft>
              <a:buClr>
                <a:srgbClr val="374151"/>
              </a:buClr>
              <a:buSzPts val="1800"/>
              <a:buFont typeface="Roboto"/>
              <a:buAutoNum type="arabicPeriod"/>
            </a:pPr>
            <a:r>
              <a:rPr b="0" lang="en-GB" sz="1800">
                <a:solidFill>
                  <a:srgbClr val="374151"/>
                </a:solidFill>
                <a:highlight>
                  <a:srgbClr val="F7F7F8"/>
                </a:highlight>
                <a:latin typeface="Roboto"/>
                <a:ea typeface="Roboto"/>
                <a:cs typeface="Roboto"/>
                <a:sym typeface="Roboto"/>
              </a:rPr>
              <a:t>Reduces legal expenses, making legal services accessible to small firms as well as individuals.</a:t>
            </a:r>
            <a:endParaRPr>
              <a:solidFill>
                <a:srgbClr val="45818E"/>
              </a:solidFill>
            </a:endParaRPr>
          </a:p>
        </p:txBody>
      </p:sp>
      <p:sp>
        <p:nvSpPr>
          <p:cNvPr id="212" name="Google Shape;212;p42"/>
          <p:cNvSpPr txBox="1"/>
          <p:nvPr>
            <p:ph idx="1" type="body"/>
          </p:nvPr>
        </p:nvSpPr>
        <p:spPr>
          <a:xfrm>
            <a:off x="628650" y="2571750"/>
            <a:ext cx="7886700" cy="2385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GB" sz="2800">
                <a:solidFill>
                  <a:srgbClr val="45818E"/>
                </a:solidFill>
                <a:latin typeface="Raleway"/>
                <a:ea typeface="Raleway"/>
                <a:cs typeface="Raleway"/>
                <a:sym typeface="Raleway"/>
              </a:rPr>
              <a:t>Market Size</a:t>
            </a:r>
            <a:endParaRPr b="1" sz="2800">
              <a:solidFill>
                <a:srgbClr val="45818E"/>
              </a:solidFill>
              <a:latin typeface="Raleway"/>
              <a:ea typeface="Raleway"/>
              <a:cs typeface="Raleway"/>
              <a:sym typeface="Raleway"/>
            </a:endParaRPr>
          </a:p>
          <a:p>
            <a:pPr indent="0" lvl="0" marL="0" rtl="0" algn="l">
              <a:spcBef>
                <a:spcPts val="0"/>
              </a:spcBef>
              <a:spcAft>
                <a:spcPts val="0"/>
              </a:spcAft>
              <a:buNone/>
            </a:pPr>
            <a:r>
              <a:t/>
            </a:r>
            <a:endParaRPr b="1" sz="800">
              <a:solidFill>
                <a:srgbClr val="45818E"/>
              </a:solidFill>
              <a:latin typeface="Raleway"/>
              <a:ea typeface="Raleway"/>
              <a:cs typeface="Raleway"/>
              <a:sym typeface="Raleway"/>
            </a:endParaRPr>
          </a:p>
          <a:p>
            <a:pPr indent="-152400" lvl="0" marL="177800" rtl="0" algn="l">
              <a:spcBef>
                <a:spcPts val="0"/>
              </a:spcBef>
              <a:spcAft>
                <a:spcPts val="0"/>
              </a:spcAft>
              <a:buClr>
                <a:srgbClr val="FF0000"/>
              </a:buClr>
              <a:buSzPts val="1800"/>
              <a:buChar char="●"/>
            </a:pPr>
            <a:r>
              <a:rPr lang="en-GB" sz="1800">
                <a:solidFill>
                  <a:srgbClr val="374151"/>
                </a:solidFill>
                <a:highlight>
                  <a:srgbClr val="F7F7F8"/>
                </a:highlight>
                <a:latin typeface="Roboto"/>
                <a:ea typeface="Roboto"/>
                <a:cs typeface="Roboto"/>
                <a:sym typeface="Roboto"/>
              </a:rPr>
              <a:t>India has a large and diverse legal industry.</a:t>
            </a:r>
            <a:endParaRPr sz="1800"/>
          </a:p>
          <a:p>
            <a:pPr indent="-152400" lvl="0" marL="177800" rtl="0" algn="l">
              <a:spcBef>
                <a:spcPts val="800"/>
              </a:spcBef>
              <a:spcAft>
                <a:spcPts val="0"/>
              </a:spcAft>
              <a:buClr>
                <a:srgbClr val="FF0000"/>
              </a:buClr>
              <a:buSzPts val="1800"/>
              <a:buChar char="●"/>
            </a:pPr>
            <a:r>
              <a:rPr lang="en-GB" sz="1800">
                <a:solidFill>
                  <a:srgbClr val="374151"/>
                </a:solidFill>
                <a:highlight>
                  <a:srgbClr val="F7F7F8"/>
                </a:highlight>
                <a:latin typeface="Roboto"/>
                <a:ea typeface="Roboto"/>
                <a:cs typeface="Roboto"/>
                <a:sym typeface="Roboto"/>
              </a:rPr>
              <a:t>The adoption of technology is creating a demand for AI-powered solutions.</a:t>
            </a:r>
            <a:endParaRPr sz="1800">
              <a:solidFill>
                <a:srgbClr val="374151"/>
              </a:solidFill>
              <a:highlight>
                <a:srgbClr val="F7F7F8"/>
              </a:highlight>
              <a:latin typeface="Roboto"/>
              <a:ea typeface="Roboto"/>
              <a:cs typeface="Roboto"/>
              <a:sym typeface="Roboto"/>
            </a:endParaRPr>
          </a:p>
          <a:p>
            <a:pPr indent="-152400" lvl="0" marL="177800" rtl="0" algn="l">
              <a:spcBef>
                <a:spcPts val="1600"/>
              </a:spcBef>
              <a:spcAft>
                <a:spcPts val="0"/>
              </a:spcAft>
              <a:buClr>
                <a:srgbClr val="FF0000"/>
              </a:buClr>
              <a:buSzPts val="1800"/>
              <a:buFont typeface="Roboto"/>
              <a:buChar char="●"/>
            </a:pPr>
            <a:r>
              <a:rPr lang="en-GB" sz="1800">
                <a:solidFill>
                  <a:srgbClr val="374151"/>
                </a:solidFill>
                <a:highlight>
                  <a:srgbClr val="F7F7F8"/>
                </a:highlight>
                <a:latin typeface="Roboto"/>
                <a:ea typeface="Roboto"/>
                <a:cs typeface="Roboto"/>
                <a:sym typeface="Roboto"/>
              </a:rPr>
              <a:t>Law firms and legal professionals are increasingly looking for cost-effective solutions to streamline their operations.</a:t>
            </a:r>
            <a:endParaRPr sz="1800">
              <a:solidFill>
                <a:srgbClr val="374151"/>
              </a:solidFill>
              <a:highlight>
                <a:srgbClr val="F7F7F8"/>
              </a:highlight>
              <a:latin typeface="Roboto"/>
              <a:ea typeface="Roboto"/>
              <a:cs typeface="Roboto"/>
              <a:sym typeface="Roboto"/>
            </a:endParaRPr>
          </a:p>
          <a:p>
            <a:pPr indent="0" lvl="0" marL="0" rtl="0" algn="l">
              <a:spcBef>
                <a:spcPts val="1600"/>
              </a:spcBef>
              <a:spcAft>
                <a:spcPts val="0"/>
              </a:spcAft>
              <a:buNone/>
            </a:pPr>
            <a:r>
              <a:t/>
            </a:r>
            <a:endParaRPr b="1" sz="2800">
              <a:solidFill>
                <a:srgbClr val="45818E"/>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526800" y="193819"/>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a:solidFill>
                  <a:srgbClr val="45818E"/>
                </a:solidFill>
              </a:rPr>
              <a:t>Product</a:t>
            </a:r>
            <a:endParaRPr>
              <a:solidFill>
                <a:srgbClr val="45818E"/>
              </a:solidFill>
            </a:endParaRPr>
          </a:p>
        </p:txBody>
      </p:sp>
      <p:sp>
        <p:nvSpPr>
          <p:cNvPr id="218" name="Google Shape;218;p43"/>
          <p:cNvSpPr txBox="1"/>
          <p:nvPr>
            <p:ph idx="1" type="body"/>
          </p:nvPr>
        </p:nvSpPr>
        <p:spPr>
          <a:xfrm>
            <a:off x="417675" y="1127575"/>
            <a:ext cx="8515500" cy="3638100"/>
          </a:xfrm>
          <a:prstGeom prst="rect">
            <a:avLst/>
          </a:prstGeom>
          <a:noFill/>
          <a:ln>
            <a:noFill/>
          </a:ln>
        </p:spPr>
        <p:txBody>
          <a:bodyPr anchorCtr="0" anchor="t" bIns="34275" lIns="68575" spcFirstLastPara="1" rIns="68575" wrap="square" tIns="34275">
            <a:noAutofit/>
          </a:bodyPr>
          <a:lstStyle/>
          <a:p>
            <a:pPr indent="-152400" lvl="0" marL="177800" rtl="0" algn="l">
              <a:lnSpc>
                <a:spcPct val="90000"/>
              </a:lnSpc>
              <a:spcBef>
                <a:spcPts val="0"/>
              </a:spcBef>
              <a:spcAft>
                <a:spcPts val="0"/>
              </a:spcAft>
              <a:buClr>
                <a:srgbClr val="FF0000"/>
              </a:buClr>
              <a:buSzPts val="1800"/>
              <a:buChar char="●"/>
            </a:pPr>
            <a:r>
              <a:rPr lang="en-GB" sz="1800" u="sng">
                <a:solidFill>
                  <a:srgbClr val="45818E"/>
                </a:solidFill>
              </a:rPr>
              <a:t>Architecture</a:t>
            </a:r>
            <a:endParaRPr sz="1800" u="sng">
              <a:solidFill>
                <a:srgbClr val="45818E"/>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AI Engine:</a:t>
            </a:r>
            <a:r>
              <a:rPr lang="en-GB" sz="1800">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The core AI algorithms and models that power document generation, natural language processing, and legal research.</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User Interface:</a:t>
            </a:r>
            <a:r>
              <a:rPr lang="en-GB" sz="1500" u="sng">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The front-end interface through which users interact with the platform, including web and </a:t>
            </a:r>
            <a:r>
              <a:rPr lang="en-GB" sz="1500">
                <a:solidFill>
                  <a:srgbClr val="374151"/>
                </a:solidFill>
                <a:highlight>
                  <a:srgbClr val="F7F7F8"/>
                </a:highlight>
                <a:latin typeface="Roboto"/>
                <a:ea typeface="Roboto"/>
                <a:cs typeface="Roboto"/>
                <a:sym typeface="Roboto"/>
              </a:rPr>
              <a:t>mobile applications.</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Database:</a:t>
            </a:r>
            <a:r>
              <a:rPr lang="en-GB" sz="1800">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A secure and scalable database to store user profiles, legal documents, templates, and user-generated content.</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Integration APIs:</a:t>
            </a:r>
            <a:r>
              <a:rPr lang="en-GB" sz="1500">
                <a:solidFill>
                  <a:srgbClr val="374151"/>
                </a:solidFill>
                <a:highlight>
                  <a:srgbClr val="F7F7F8"/>
                </a:highlight>
                <a:latin typeface="Roboto"/>
                <a:ea typeface="Roboto"/>
                <a:cs typeface="Roboto"/>
                <a:sym typeface="Roboto"/>
              </a:rPr>
              <a:t> Interfaces for seamless integration with other legal software, law firm management systems, and third-party services.</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Security Layer:</a:t>
            </a:r>
            <a:r>
              <a:rPr lang="en-GB" sz="1800">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Robust security protocols and encryption to protect sensitive legal data.</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Analytics Engine: </a:t>
            </a:r>
            <a:r>
              <a:rPr lang="en-GB" sz="1500">
                <a:solidFill>
                  <a:srgbClr val="374151"/>
                </a:solidFill>
                <a:highlight>
                  <a:srgbClr val="F7F7F8"/>
                </a:highlight>
                <a:latin typeface="Roboto"/>
                <a:ea typeface="Roboto"/>
                <a:cs typeface="Roboto"/>
                <a:sym typeface="Roboto"/>
              </a:rPr>
              <a:t>A system for tracking user interactions, document generation metrics, and user behavior.</a:t>
            </a:r>
            <a:endParaRPr sz="1500"/>
          </a:p>
          <a:p>
            <a:pPr indent="-38100" lvl="0" marL="177800" rtl="0" algn="l">
              <a:lnSpc>
                <a:spcPct val="90000"/>
              </a:lnSpc>
              <a:spcBef>
                <a:spcPts val="1500"/>
              </a:spcBef>
              <a:spcAft>
                <a:spcPts val="1600"/>
              </a:spcAft>
              <a:buClr>
                <a:schemeClr val="dk1"/>
              </a:buClr>
              <a:buSzPts val="21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4"/>
          <p:cNvSpPr txBox="1"/>
          <p:nvPr/>
        </p:nvSpPr>
        <p:spPr>
          <a:xfrm>
            <a:off x="478275" y="125150"/>
            <a:ext cx="8479800" cy="4750800"/>
          </a:xfrm>
          <a:prstGeom prst="rect">
            <a:avLst/>
          </a:prstGeom>
          <a:noFill/>
          <a:ln>
            <a:noFill/>
          </a:ln>
        </p:spPr>
        <p:txBody>
          <a:bodyPr anchorCtr="0" anchor="t" bIns="91425" lIns="91425" spcFirstLastPara="1" rIns="91425" wrap="square" tIns="91425">
            <a:spAutoFit/>
          </a:bodyPr>
          <a:lstStyle/>
          <a:p>
            <a:pPr indent="-152400" lvl="0" marL="177800" rtl="0" algn="l">
              <a:lnSpc>
                <a:spcPct val="90000"/>
              </a:lnSpc>
              <a:spcBef>
                <a:spcPts val="800"/>
              </a:spcBef>
              <a:spcAft>
                <a:spcPts val="0"/>
              </a:spcAft>
              <a:buClr>
                <a:srgbClr val="FF0000"/>
              </a:buClr>
              <a:buSzPts val="1800"/>
              <a:buFont typeface="Lato"/>
              <a:buChar char="●"/>
            </a:pPr>
            <a:r>
              <a:rPr lang="en-GB" sz="1800" u="sng">
                <a:solidFill>
                  <a:srgbClr val="45818E"/>
                </a:solidFill>
                <a:latin typeface="Lato"/>
                <a:ea typeface="Lato"/>
                <a:cs typeface="Lato"/>
                <a:sym typeface="Lato"/>
              </a:rPr>
              <a:t>Adjacent markets</a:t>
            </a:r>
            <a:endParaRPr sz="1800" u="sng">
              <a:solidFill>
                <a:srgbClr val="45818E"/>
              </a:solidFill>
              <a:latin typeface="Lato"/>
              <a:ea typeface="Lato"/>
              <a:cs typeface="Lato"/>
              <a:sym typeface="La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Compliance and Regulatory Tools</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Contract Management</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Legal Analytics</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Consumer Legal Services</a:t>
            </a:r>
            <a:endParaRPr sz="1800">
              <a:solidFill>
                <a:srgbClr val="374151"/>
              </a:solidFill>
              <a:highlight>
                <a:srgbClr val="F7F7F8"/>
              </a:highlight>
              <a:latin typeface="Roboto"/>
              <a:ea typeface="Roboto"/>
              <a:cs typeface="Roboto"/>
              <a:sym typeface="Roboto"/>
            </a:endParaRPr>
          </a:p>
          <a:p>
            <a:pPr indent="0" lvl="0" marL="685800" rtl="0" algn="l">
              <a:lnSpc>
                <a:spcPct val="115000"/>
              </a:lnSpc>
              <a:spcBef>
                <a:spcPts val="1500"/>
              </a:spcBef>
              <a:spcAft>
                <a:spcPts val="0"/>
              </a:spcAft>
              <a:buNone/>
            </a:pPr>
            <a:r>
              <a:t/>
            </a:r>
            <a:endParaRPr sz="600">
              <a:solidFill>
                <a:srgbClr val="374151"/>
              </a:solidFill>
              <a:highlight>
                <a:srgbClr val="F7F7F8"/>
              </a:highlight>
              <a:latin typeface="Roboto"/>
              <a:ea typeface="Roboto"/>
              <a:cs typeface="Roboto"/>
              <a:sym typeface="Roboto"/>
            </a:endParaRPr>
          </a:p>
          <a:p>
            <a:pPr indent="-152400" lvl="0" marL="177800" rtl="0" algn="l">
              <a:lnSpc>
                <a:spcPct val="90000"/>
              </a:lnSpc>
              <a:spcBef>
                <a:spcPts val="1500"/>
              </a:spcBef>
              <a:spcAft>
                <a:spcPts val="0"/>
              </a:spcAft>
              <a:buClr>
                <a:srgbClr val="FF0000"/>
              </a:buClr>
              <a:buSzPts val="1800"/>
              <a:buFont typeface="Lato"/>
              <a:buChar char="●"/>
            </a:pPr>
            <a:r>
              <a:rPr lang="en-GB" sz="1800" u="sng">
                <a:solidFill>
                  <a:srgbClr val="45818E"/>
                </a:solidFill>
                <a:latin typeface="Lato"/>
                <a:ea typeface="Lato"/>
                <a:cs typeface="Lato"/>
                <a:sym typeface="Lato"/>
              </a:rPr>
              <a:t>Metrics</a:t>
            </a:r>
            <a:endParaRPr sz="1800" u="sng">
              <a:solidFill>
                <a:srgbClr val="45818E"/>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User Adoption Rate</a:t>
            </a:r>
            <a:r>
              <a:rPr lang="en-GB" sz="1800">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The percentage of legal professionals and organizations using the platform.</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Document Generation Rate:</a:t>
            </a:r>
            <a:r>
              <a:rPr lang="en-GB" sz="1800">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The number of legal documents created or processed on the platform.</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User Satisfaction:</a:t>
            </a:r>
            <a:r>
              <a:rPr lang="en-GB" sz="1800">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Gather feedback through surveys and user ratings to gauge satisfaction levels.</a:t>
            </a:r>
            <a:endParaRPr sz="15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u="sng">
                <a:solidFill>
                  <a:srgbClr val="374151"/>
                </a:solidFill>
                <a:highlight>
                  <a:srgbClr val="F7F7F8"/>
                </a:highlight>
                <a:latin typeface="Roboto"/>
                <a:ea typeface="Roboto"/>
                <a:cs typeface="Roboto"/>
                <a:sym typeface="Roboto"/>
              </a:rPr>
              <a:t>Revenue Generation:</a:t>
            </a:r>
            <a:r>
              <a:rPr lang="en-GB" sz="1800">
                <a:solidFill>
                  <a:srgbClr val="374151"/>
                </a:solidFill>
                <a:highlight>
                  <a:srgbClr val="F7F7F8"/>
                </a:highlight>
                <a:latin typeface="Roboto"/>
                <a:ea typeface="Roboto"/>
                <a:cs typeface="Roboto"/>
                <a:sym typeface="Roboto"/>
              </a:rPr>
              <a:t> </a:t>
            </a:r>
            <a:r>
              <a:rPr lang="en-GB" sz="1500">
                <a:solidFill>
                  <a:srgbClr val="374151"/>
                </a:solidFill>
                <a:highlight>
                  <a:srgbClr val="F7F7F8"/>
                </a:highlight>
                <a:latin typeface="Roboto"/>
                <a:ea typeface="Roboto"/>
                <a:cs typeface="Roboto"/>
                <a:sym typeface="Roboto"/>
              </a:rPr>
              <a:t>Track revenue from subscription plans, per-use fees, and additional services.</a:t>
            </a:r>
            <a:endParaRPr sz="15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5"/>
          <p:cNvSpPr txBox="1"/>
          <p:nvPr/>
        </p:nvSpPr>
        <p:spPr>
          <a:xfrm>
            <a:off x="637475" y="240300"/>
            <a:ext cx="8334600" cy="4903200"/>
          </a:xfrm>
          <a:prstGeom prst="rect">
            <a:avLst/>
          </a:prstGeom>
          <a:noFill/>
          <a:ln>
            <a:noFill/>
          </a:ln>
        </p:spPr>
        <p:txBody>
          <a:bodyPr anchorCtr="0" anchor="t" bIns="91425" lIns="91425" spcFirstLastPara="1" rIns="91425" wrap="square" tIns="91425">
            <a:spAutoFit/>
          </a:bodyPr>
          <a:lstStyle/>
          <a:p>
            <a:pPr indent="-152400" lvl="0" marL="177800" rtl="0" algn="l">
              <a:lnSpc>
                <a:spcPct val="90000"/>
              </a:lnSpc>
              <a:spcBef>
                <a:spcPts val="800"/>
              </a:spcBef>
              <a:spcAft>
                <a:spcPts val="0"/>
              </a:spcAft>
              <a:buClr>
                <a:srgbClr val="FF0000"/>
              </a:buClr>
              <a:buSzPts val="1800"/>
              <a:buFont typeface="Lato"/>
              <a:buChar char="●"/>
            </a:pPr>
            <a:r>
              <a:rPr lang="en-GB" sz="1800" u="sng">
                <a:solidFill>
                  <a:srgbClr val="45818E"/>
                </a:solidFill>
                <a:latin typeface="Lato"/>
                <a:ea typeface="Lato"/>
                <a:cs typeface="Lato"/>
                <a:sym typeface="Lato"/>
              </a:rPr>
              <a:t>Scalability</a:t>
            </a:r>
            <a:endParaRPr sz="1800" u="sng">
              <a:solidFill>
                <a:srgbClr val="45818E"/>
              </a:solidFill>
              <a:latin typeface="Lato"/>
              <a:ea typeface="Lato"/>
              <a:cs typeface="Lato"/>
              <a:sym typeface="La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The size of the legal tech market and the specific demand for AI-powered documentation solutions.</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Identify what sets the platform apart from competitors and how it meets users' needs.</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Ensure the platform can scale to accommodate a growing user base and increasing document volumes.</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Demonstrate the return on investment users can achieve through time and cost savings.</a:t>
            </a:r>
            <a:endParaRPr sz="1800">
              <a:solidFill>
                <a:srgbClr val="374151"/>
              </a:solidFill>
              <a:highlight>
                <a:srgbClr val="F7F7F8"/>
              </a:highlight>
              <a:latin typeface="Roboto"/>
              <a:ea typeface="Roboto"/>
              <a:cs typeface="Roboto"/>
              <a:sym typeface="Roboto"/>
            </a:endParaRPr>
          </a:p>
          <a:p>
            <a:pPr indent="0" lvl="0" marL="685800" rtl="0" algn="l">
              <a:lnSpc>
                <a:spcPct val="115000"/>
              </a:lnSpc>
              <a:spcBef>
                <a:spcPts val="1500"/>
              </a:spcBef>
              <a:spcAft>
                <a:spcPts val="0"/>
              </a:spcAft>
              <a:buNone/>
            </a:pPr>
            <a:r>
              <a:t/>
            </a:r>
            <a:endParaRPr sz="300">
              <a:solidFill>
                <a:srgbClr val="374151"/>
              </a:solidFill>
              <a:highlight>
                <a:srgbClr val="F7F7F8"/>
              </a:highlight>
              <a:latin typeface="Roboto"/>
              <a:ea typeface="Roboto"/>
              <a:cs typeface="Roboto"/>
              <a:sym typeface="Roboto"/>
            </a:endParaRPr>
          </a:p>
          <a:p>
            <a:pPr indent="-152400" lvl="0" marL="177800" rtl="0" algn="l">
              <a:lnSpc>
                <a:spcPct val="90000"/>
              </a:lnSpc>
              <a:spcBef>
                <a:spcPts val="1500"/>
              </a:spcBef>
              <a:spcAft>
                <a:spcPts val="0"/>
              </a:spcAft>
              <a:buClr>
                <a:srgbClr val="FF0000"/>
              </a:buClr>
              <a:buSzPts val="1800"/>
              <a:buFont typeface="Lato"/>
              <a:buChar char="●"/>
            </a:pPr>
            <a:r>
              <a:rPr lang="en-GB" sz="1800" u="sng">
                <a:solidFill>
                  <a:srgbClr val="45818E"/>
                </a:solidFill>
                <a:latin typeface="Lato"/>
                <a:ea typeface="Lato"/>
                <a:cs typeface="Lato"/>
                <a:sym typeface="Lato"/>
              </a:rPr>
              <a:t>Channels</a:t>
            </a:r>
            <a:endParaRPr sz="1800" u="sng">
              <a:solidFill>
                <a:srgbClr val="45818E"/>
              </a:solidFill>
              <a:latin typeface="Lato"/>
              <a:ea typeface="Lato"/>
              <a:cs typeface="Lato"/>
              <a:sym typeface="La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Online Marketing</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Direct Sales</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App Marketplaces</a:t>
            </a:r>
            <a:endParaRPr sz="1800">
              <a:solidFill>
                <a:srgbClr val="374151"/>
              </a:solidFill>
              <a:highlight>
                <a:srgbClr val="F7F7F8"/>
              </a:highlight>
              <a:latin typeface="Roboto"/>
              <a:ea typeface="Roboto"/>
              <a:cs typeface="Roboto"/>
              <a:sym typeface="Roboto"/>
            </a:endParaRPr>
          </a:p>
          <a:p>
            <a:pPr indent="-279400" lvl="1" marL="685800" rtl="0" algn="l">
              <a:lnSpc>
                <a:spcPct val="115000"/>
              </a:lnSpc>
              <a:spcBef>
                <a:spcPts val="0"/>
              </a:spcBef>
              <a:spcAft>
                <a:spcPts val="0"/>
              </a:spcAft>
              <a:buClr>
                <a:srgbClr val="374151"/>
              </a:buClr>
              <a:buSzPts val="1800"/>
              <a:buFont typeface="Roboto"/>
              <a:buChar char="○"/>
            </a:pPr>
            <a:r>
              <a:rPr lang="en-GB" sz="1800">
                <a:solidFill>
                  <a:srgbClr val="374151"/>
                </a:solidFill>
                <a:highlight>
                  <a:srgbClr val="F7F7F8"/>
                </a:highlight>
                <a:latin typeface="Roboto"/>
                <a:ea typeface="Roboto"/>
                <a:cs typeface="Roboto"/>
                <a:sym typeface="Roboto"/>
              </a:rPr>
              <a:t>Referral Programs</a:t>
            </a:r>
            <a:endParaRPr sz="18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6"/>
          <p:cNvSpPr txBox="1"/>
          <p:nvPr>
            <p:ph type="title"/>
          </p:nvPr>
        </p:nvSpPr>
        <p:spPr>
          <a:xfrm>
            <a:off x="628650" y="-150281"/>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a:solidFill>
                  <a:srgbClr val="45818E"/>
                </a:solidFill>
              </a:rPr>
              <a:t>Business Model</a:t>
            </a:r>
            <a:endParaRPr>
              <a:solidFill>
                <a:srgbClr val="45818E"/>
              </a:solidFill>
            </a:endParaRPr>
          </a:p>
        </p:txBody>
      </p:sp>
      <p:sp>
        <p:nvSpPr>
          <p:cNvPr id="234" name="Google Shape;234;p46"/>
          <p:cNvSpPr txBox="1"/>
          <p:nvPr>
            <p:ph idx="1" type="body"/>
          </p:nvPr>
        </p:nvSpPr>
        <p:spPr>
          <a:xfrm>
            <a:off x="563175" y="843925"/>
            <a:ext cx="5006100" cy="3941400"/>
          </a:xfrm>
          <a:prstGeom prst="rect">
            <a:avLst/>
          </a:prstGeom>
          <a:noFill/>
          <a:ln>
            <a:noFill/>
          </a:ln>
        </p:spPr>
        <p:txBody>
          <a:bodyPr anchorCtr="0" anchor="t" bIns="34275" lIns="68575" spcFirstLastPara="1" rIns="68575" wrap="square" tIns="34275">
            <a:noAutofit/>
          </a:bodyPr>
          <a:lstStyle/>
          <a:p>
            <a:pPr indent="-152400" lvl="0" marL="177800" rtl="0" algn="l">
              <a:lnSpc>
                <a:spcPct val="90000"/>
              </a:lnSpc>
              <a:spcBef>
                <a:spcPts val="0"/>
              </a:spcBef>
              <a:spcAft>
                <a:spcPts val="0"/>
              </a:spcAft>
              <a:buClr>
                <a:srgbClr val="FF0000"/>
              </a:buClr>
              <a:buSzPts val="1800"/>
              <a:buChar char="●"/>
            </a:pPr>
            <a:r>
              <a:rPr lang="en-GB" sz="1800" u="sng">
                <a:solidFill>
                  <a:srgbClr val="45818E"/>
                </a:solidFill>
              </a:rPr>
              <a:t>Opportunities</a:t>
            </a:r>
            <a:endParaRPr sz="1800" u="sng">
              <a:solidFill>
                <a:srgbClr val="45818E"/>
              </a:solidFill>
            </a:endParaRPr>
          </a:p>
          <a:p>
            <a:pPr indent="0" lvl="0" marL="342900" rtl="0" algn="l">
              <a:lnSpc>
                <a:spcPct val="90000"/>
              </a:lnSpc>
              <a:spcBef>
                <a:spcPts val="0"/>
              </a:spcBef>
              <a:spcAft>
                <a:spcPts val="0"/>
              </a:spcAft>
              <a:buNone/>
            </a:pPr>
            <a:r>
              <a:t/>
            </a:r>
            <a:endParaRPr sz="100" u="sng">
              <a:solidFill>
                <a:srgbClr val="45818E"/>
              </a:solidFill>
            </a:endParaRPr>
          </a:p>
          <a:p>
            <a:pPr indent="-260350" lvl="1" marL="685800" rtl="0" algn="l">
              <a:lnSpc>
                <a:spcPct val="115000"/>
              </a:lnSpc>
              <a:spcBef>
                <a:spcPts val="150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Of</a:t>
            </a:r>
            <a:r>
              <a:rPr lang="en-GB" sz="1500">
                <a:solidFill>
                  <a:srgbClr val="374151"/>
                </a:solidFill>
                <a:highlight>
                  <a:srgbClr val="F7F7F8"/>
                </a:highlight>
                <a:latin typeface="Roboto"/>
                <a:ea typeface="Roboto"/>
                <a:cs typeface="Roboto"/>
                <a:sym typeface="Roboto"/>
              </a:rPr>
              <a:t>fering seamless integration </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Collaboration with law schools </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Legal Tech Ecosystem </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Offering consulting services </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Licensing legal content </a:t>
            </a:r>
            <a:endParaRPr sz="1500">
              <a:solidFill>
                <a:srgbClr val="374151"/>
              </a:solidFill>
              <a:highlight>
                <a:srgbClr val="F7F7F8"/>
              </a:highlight>
              <a:latin typeface="Roboto"/>
              <a:ea typeface="Roboto"/>
              <a:cs typeface="Roboto"/>
              <a:sym typeface="Roboto"/>
            </a:endParaRPr>
          </a:p>
          <a:p>
            <a:pPr indent="0" lvl="0" marL="685800" rtl="0" algn="l">
              <a:lnSpc>
                <a:spcPct val="115000"/>
              </a:lnSpc>
              <a:spcBef>
                <a:spcPts val="1500"/>
              </a:spcBef>
              <a:spcAft>
                <a:spcPts val="0"/>
              </a:spcAft>
              <a:buNone/>
            </a:pPr>
            <a:r>
              <a:t/>
            </a:r>
            <a:endParaRPr sz="1500">
              <a:solidFill>
                <a:srgbClr val="374151"/>
              </a:solidFill>
              <a:highlight>
                <a:srgbClr val="F7F7F8"/>
              </a:highlight>
              <a:latin typeface="Roboto"/>
              <a:ea typeface="Roboto"/>
              <a:cs typeface="Roboto"/>
              <a:sym typeface="Roboto"/>
            </a:endParaRPr>
          </a:p>
          <a:p>
            <a:pPr indent="-279400" lvl="0" marL="342900" rtl="0" algn="l">
              <a:spcBef>
                <a:spcPts val="1500"/>
              </a:spcBef>
              <a:spcAft>
                <a:spcPts val="0"/>
              </a:spcAft>
              <a:buClr>
                <a:srgbClr val="FF0000"/>
              </a:buClr>
              <a:buSzPts val="1800"/>
              <a:buChar char="●"/>
            </a:pPr>
            <a:r>
              <a:rPr lang="en-GB" sz="1800" u="sng">
                <a:solidFill>
                  <a:srgbClr val="45818E"/>
                </a:solidFill>
              </a:rPr>
              <a:t>Intended  customer base</a:t>
            </a:r>
            <a:endParaRPr sz="1800" u="sng">
              <a:solidFill>
                <a:srgbClr val="45818E"/>
              </a:solidFill>
              <a:highlight>
                <a:srgbClr val="F7F7F8"/>
              </a:highlight>
              <a:latin typeface="Roboto"/>
              <a:ea typeface="Roboto"/>
              <a:cs typeface="Roboto"/>
              <a:sym typeface="Roboto"/>
            </a:endParaRPr>
          </a:p>
          <a:p>
            <a:pPr indent="-260350" lvl="1" marL="685800" rtl="0" algn="l">
              <a:lnSpc>
                <a:spcPct val="115000"/>
              </a:lnSpc>
              <a:spcBef>
                <a:spcPts val="160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Legal Professionals</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Legal Education Institutions</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Small and Medium-sized Enterprises (SMEs)</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Government Agencies</a:t>
            </a:r>
            <a:endParaRPr sz="1500">
              <a:solidFill>
                <a:srgbClr val="374151"/>
              </a:solidFill>
              <a:highlight>
                <a:srgbClr val="F7F7F8"/>
              </a:highlight>
              <a:latin typeface="Roboto"/>
              <a:ea typeface="Roboto"/>
              <a:cs typeface="Roboto"/>
              <a:sym typeface="Roboto"/>
            </a:endParaRPr>
          </a:p>
        </p:txBody>
      </p:sp>
      <p:sp>
        <p:nvSpPr>
          <p:cNvPr id="235" name="Google Shape;235;p46"/>
          <p:cNvSpPr txBox="1"/>
          <p:nvPr/>
        </p:nvSpPr>
        <p:spPr>
          <a:xfrm>
            <a:off x="5027125" y="685875"/>
            <a:ext cx="3823200" cy="2053200"/>
          </a:xfrm>
          <a:prstGeom prst="rect">
            <a:avLst/>
          </a:prstGeom>
          <a:noFill/>
          <a:ln>
            <a:noFill/>
          </a:ln>
        </p:spPr>
        <p:txBody>
          <a:bodyPr anchorCtr="0" anchor="t" bIns="91425" lIns="91425" spcFirstLastPara="1" rIns="91425" wrap="square" tIns="91425">
            <a:spAutoFit/>
          </a:bodyPr>
          <a:lstStyle/>
          <a:p>
            <a:pPr indent="-152400" lvl="0" marL="177800" rtl="0" algn="l">
              <a:lnSpc>
                <a:spcPct val="90000"/>
              </a:lnSpc>
              <a:spcBef>
                <a:spcPts val="800"/>
              </a:spcBef>
              <a:spcAft>
                <a:spcPts val="0"/>
              </a:spcAft>
              <a:buClr>
                <a:srgbClr val="FF0000"/>
              </a:buClr>
              <a:buSzPts val="1800"/>
              <a:buFont typeface="Lato"/>
              <a:buChar char="●"/>
            </a:pPr>
            <a:r>
              <a:rPr lang="en-GB" sz="1800" u="sng">
                <a:solidFill>
                  <a:srgbClr val="45818E"/>
                </a:solidFill>
                <a:latin typeface="Lato"/>
                <a:ea typeface="Lato"/>
                <a:cs typeface="Lato"/>
                <a:sym typeface="Lato"/>
              </a:rPr>
              <a:t>Sources of revenue</a:t>
            </a:r>
            <a:endParaRPr sz="1800" u="sng">
              <a:solidFill>
                <a:srgbClr val="45818E"/>
              </a:solidFill>
              <a:latin typeface="Lato"/>
              <a:ea typeface="Lato"/>
              <a:cs typeface="Lato"/>
              <a:sym typeface="Lato"/>
            </a:endParaRPr>
          </a:p>
          <a:p>
            <a:pPr indent="0" lvl="0" marL="342900" rtl="0" algn="l">
              <a:lnSpc>
                <a:spcPct val="90000"/>
              </a:lnSpc>
              <a:spcBef>
                <a:spcPts val="800"/>
              </a:spcBef>
              <a:spcAft>
                <a:spcPts val="0"/>
              </a:spcAft>
              <a:buNone/>
            </a:pPr>
            <a:r>
              <a:t/>
            </a:r>
            <a:endParaRPr sz="200" u="sng">
              <a:solidFill>
                <a:srgbClr val="45818E"/>
              </a:solidFill>
              <a:latin typeface="Lato"/>
              <a:ea typeface="Lato"/>
              <a:cs typeface="Lato"/>
              <a:sym typeface="Lato"/>
            </a:endParaRPr>
          </a:p>
          <a:p>
            <a:pPr indent="-260350" lvl="1" marL="685800" rtl="0" algn="l">
              <a:lnSpc>
                <a:spcPct val="115000"/>
              </a:lnSpc>
              <a:spcBef>
                <a:spcPts val="150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Premium subscription plans </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Pay-Per-Document Model</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Training courses and certification programs </a:t>
            </a:r>
            <a:endParaRPr sz="1500">
              <a:solidFill>
                <a:srgbClr val="374151"/>
              </a:solidFill>
              <a:highlight>
                <a:srgbClr val="F7F7F8"/>
              </a:highlight>
              <a:latin typeface="Roboto"/>
              <a:ea typeface="Roboto"/>
              <a:cs typeface="Roboto"/>
              <a:sym typeface="Roboto"/>
            </a:endParaRPr>
          </a:p>
          <a:p>
            <a:pPr indent="-260350" lvl="1" marL="685800" rtl="0" algn="l">
              <a:lnSpc>
                <a:spcPct val="115000"/>
              </a:lnSpc>
              <a:spcBef>
                <a:spcPts val="0"/>
              </a:spcBef>
              <a:spcAft>
                <a:spcPts val="0"/>
              </a:spcAft>
              <a:buClr>
                <a:srgbClr val="374151"/>
              </a:buClr>
              <a:buSzPts val="1500"/>
              <a:buFont typeface="Roboto"/>
              <a:buChar char="○"/>
            </a:pPr>
            <a:r>
              <a:rPr lang="en-GB" sz="1500">
                <a:solidFill>
                  <a:srgbClr val="374151"/>
                </a:solidFill>
                <a:highlight>
                  <a:srgbClr val="F7F7F8"/>
                </a:highlight>
                <a:latin typeface="Roboto"/>
                <a:ea typeface="Roboto"/>
                <a:cs typeface="Roboto"/>
                <a:sym typeface="Roboto"/>
              </a:rPr>
              <a:t>Consulting and customization fees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7"/>
          <p:cNvSpPr txBox="1"/>
          <p:nvPr>
            <p:ph idx="1" type="body"/>
          </p:nvPr>
        </p:nvSpPr>
        <p:spPr>
          <a:xfrm>
            <a:off x="674025" y="36675"/>
            <a:ext cx="7697400" cy="4786200"/>
          </a:xfrm>
          <a:prstGeom prst="rect">
            <a:avLst/>
          </a:prstGeom>
        </p:spPr>
        <p:txBody>
          <a:bodyPr anchorCtr="0" anchor="ctr" bIns="91425" lIns="91425" spcFirstLastPara="1" rIns="91425" wrap="square" tIns="91425">
            <a:noAutofit/>
          </a:bodyPr>
          <a:lstStyle/>
          <a:p>
            <a:pPr indent="0" lvl="0" marL="0" rtl="0" algn="l">
              <a:lnSpc>
                <a:spcPct val="90000"/>
              </a:lnSpc>
              <a:spcBef>
                <a:spcPts val="800"/>
              </a:spcBef>
              <a:spcAft>
                <a:spcPts val="0"/>
              </a:spcAft>
              <a:buNone/>
            </a:pPr>
            <a:r>
              <a:t/>
            </a:r>
            <a:endParaRPr sz="100">
              <a:solidFill>
                <a:srgbClr val="374151"/>
              </a:solidFill>
              <a:highlight>
                <a:srgbClr val="F7F7F8"/>
              </a:highlight>
              <a:latin typeface="Roboto"/>
              <a:ea typeface="Roboto"/>
              <a:cs typeface="Roboto"/>
              <a:sym typeface="Roboto"/>
            </a:endParaRPr>
          </a:p>
          <a:p>
            <a:pPr indent="0" lvl="0" marL="0" rtl="0" algn="l">
              <a:lnSpc>
                <a:spcPct val="90000"/>
              </a:lnSpc>
              <a:spcBef>
                <a:spcPts val="0"/>
              </a:spcBef>
              <a:spcAft>
                <a:spcPts val="0"/>
              </a:spcAft>
              <a:buNone/>
            </a:pPr>
            <a:r>
              <a:rPr b="1" lang="en-GB" sz="2800">
                <a:solidFill>
                  <a:srgbClr val="45818E"/>
                </a:solidFill>
                <a:latin typeface="Raleway"/>
                <a:ea typeface="Raleway"/>
                <a:cs typeface="Raleway"/>
                <a:sym typeface="Raleway"/>
              </a:rPr>
              <a:t>Financial model and projections</a:t>
            </a:r>
            <a:endParaRPr b="1" sz="2800">
              <a:solidFill>
                <a:srgbClr val="45818E"/>
              </a:solidFill>
              <a:latin typeface="Raleway"/>
              <a:ea typeface="Raleway"/>
              <a:cs typeface="Raleway"/>
              <a:sym typeface="Raleway"/>
            </a:endParaRPr>
          </a:p>
          <a:p>
            <a:pPr indent="0" lvl="0" marL="0" rtl="0" algn="l">
              <a:lnSpc>
                <a:spcPct val="90000"/>
              </a:lnSpc>
              <a:spcBef>
                <a:spcPts val="0"/>
              </a:spcBef>
              <a:spcAft>
                <a:spcPts val="0"/>
              </a:spcAft>
              <a:buNone/>
            </a:pPr>
            <a:r>
              <a:t/>
            </a:r>
            <a:endParaRPr b="1" sz="2800">
              <a:solidFill>
                <a:srgbClr val="45818E"/>
              </a:solidFill>
              <a:latin typeface="Raleway"/>
              <a:ea typeface="Raleway"/>
              <a:cs typeface="Raleway"/>
              <a:sym typeface="Raleway"/>
            </a:endParaRPr>
          </a:p>
          <a:p>
            <a:pPr indent="0" lvl="0" marL="0" rtl="0" algn="l">
              <a:lnSpc>
                <a:spcPct val="90000"/>
              </a:lnSpc>
              <a:spcBef>
                <a:spcPts val="0"/>
              </a:spcBef>
              <a:spcAft>
                <a:spcPts val="0"/>
              </a:spcAft>
              <a:buNone/>
            </a:pPr>
            <a:r>
              <a:t/>
            </a:r>
            <a:endParaRPr b="1" sz="100">
              <a:solidFill>
                <a:srgbClr val="45818E"/>
              </a:solidFill>
              <a:latin typeface="Raleway"/>
              <a:ea typeface="Raleway"/>
              <a:cs typeface="Raleway"/>
              <a:sym typeface="Raleway"/>
            </a:endParaRPr>
          </a:p>
          <a:p>
            <a:pPr indent="0" lvl="0" marL="0" rtl="0" algn="l">
              <a:lnSpc>
                <a:spcPct val="90000"/>
              </a:lnSpc>
              <a:spcBef>
                <a:spcPts val="0"/>
              </a:spcBef>
              <a:spcAft>
                <a:spcPts val="0"/>
              </a:spcAft>
              <a:buNone/>
            </a:pPr>
            <a:r>
              <a:t/>
            </a:r>
            <a:endParaRPr b="1" sz="100">
              <a:solidFill>
                <a:srgbClr val="45818E"/>
              </a:solidFill>
              <a:latin typeface="Raleway"/>
              <a:ea typeface="Raleway"/>
              <a:cs typeface="Raleway"/>
              <a:sym typeface="Raleway"/>
            </a:endParaRPr>
          </a:p>
          <a:p>
            <a:pPr indent="0" lvl="0" marL="0" rtl="0" algn="l">
              <a:lnSpc>
                <a:spcPct val="90000"/>
              </a:lnSpc>
              <a:spcBef>
                <a:spcPts val="0"/>
              </a:spcBef>
              <a:spcAft>
                <a:spcPts val="0"/>
              </a:spcAft>
              <a:buNone/>
            </a:pPr>
            <a:r>
              <a:t/>
            </a:r>
            <a:endParaRPr b="1" sz="100">
              <a:solidFill>
                <a:srgbClr val="45818E"/>
              </a:solidFill>
              <a:latin typeface="Raleway"/>
              <a:ea typeface="Raleway"/>
              <a:cs typeface="Raleway"/>
              <a:sym typeface="Raleway"/>
            </a:endParaRPr>
          </a:p>
          <a:p>
            <a:pPr indent="-152400" lvl="0" marL="177800" rtl="0" algn="l">
              <a:lnSpc>
                <a:spcPct val="90000"/>
              </a:lnSpc>
              <a:spcBef>
                <a:spcPts val="0"/>
              </a:spcBef>
              <a:spcAft>
                <a:spcPts val="0"/>
              </a:spcAft>
              <a:buClr>
                <a:srgbClr val="FF0000"/>
              </a:buClr>
              <a:buSzPts val="1800"/>
              <a:buChar char="●"/>
            </a:pPr>
            <a:r>
              <a:rPr lang="en-GB" sz="1800">
                <a:solidFill>
                  <a:srgbClr val="374151"/>
                </a:solidFill>
              </a:rPr>
              <a:t>Currently, we are using a t2.micro EC2 instance available in the AWS Free Tier and can service 100-1000 requests.</a:t>
            </a:r>
            <a:endParaRPr sz="1800">
              <a:solidFill>
                <a:srgbClr val="374151"/>
              </a:solidFill>
            </a:endParaRPr>
          </a:p>
          <a:p>
            <a:pPr indent="0" lvl="0" marL="342900" rtl="0" algn="l">
              <a:lnSpc>
                <a:spcPct val="90000"/>
              </a:lnSpc>
              <a:spcBef>
                <a:spcPts val="0"/>
              </a:spcBef>
              <a:spcAft>
                <a:spcPts val="0"/>
              </a:spcAft>
              <a:buNone/>
            </a:pPr>
            <a:r>
              <a:t/>
            </a:r>
            <a:endParaRPr sz="1800">
              <a:solidFill>
                <a:srgbClr val="374151"/>
              </a:solidFill>
            </a:endParaRPr>
          </a:p>
          <a:p>
            <a:pPr indent="0" lvl="0" marL="342900" rtl="0" algn="l">
              <a:lnSpc>
                <a:spcPct val="90000"/>
              </a:lnSpc>
              <a:spcBef>
                <a:spcPts val="0"/>
              </a:spcBef>
              <a:spcAft>
                <a:spcPts val="0"/>
              </a:spcAft>
              <a:buNone/>
            </a:pPr>
            <a:r>
              <a:t/>
            </a:r>
            <a:endParaRPr sz="600">
              <a:solidFill>
                <a:srgbClr val="374151"/>
              </a:solidFill>
            </a:endParaRPr>
          </a:p>
          <a:p>
            <a:pPr indent="-152400" lvl="0" marL="177800" rtl="0" algn="l">
              <a:lnSpc>
                <a:spcPct val="90000"/>
              </a:lnSpc>
              <a:spcBef>
                <a:spcPts val="0"/>
              </a:spcBef>
              <a:spcAft>
                <a:spcPts val="0"/>
              </a:spcAft>
              <a:buClr>
                <a:srgbClr val="FF0000"/>
              </a:buClr>
              <a:buSzPts val="1800"/>
              <a:buChar char="●"/>
            </a:pPr>
            <a:r>
              <a:rPr lang="en-GB" sz="1800">
                <a:solidFill>
                  <a:srgbClr val="374151"/>
                </a:solidFill>
              </a:rPr>
              <a:t>When we scale the project, we can upgrade to a more powerful instance type, add a load balancer, and use auto-scaling groups in AWS ECS. </a:t>
            </a:r>
            <a:endParaRPr sz="1800">
              <a:solidFill>
                <a:srgbClr val="374151"/>
              </a:solidFill>
            </a:endParaRPr>
          </a:p>
          <a:p>
            <a:pPr indent="0" lvl="0" marL="342900" rtl="0" algn="l">
              <a:lnSpc>
                <a:spcPct val="90000"/>
              </a:lnSpc>
              <a:spcBef>
                <a:spcPts val="0"/>
              </a:spcBef>
              <a:spcAft>
                <a:spcPts val="0"/>
              </a:spcAft>
              <a:buNone/>
            </a:pPr>
            <a:r>
              <a:t/>
            </a:r>
            <a:endParaRPr sz="1800">
              <a:solidFill>
                <a:srgbClr val="374151"/>
              </a:solidFill>
            </a:endParaRPr>
          </a:p>
          <a:p>
            <a:pPr indent="-279400" lvl="1" marL="685800" rtl="0" algn="l">
              <a:lnSpc>
                <a:spcPct val="90000"/>
              </a:lnSpc>
              <a:spcBef>
                <a:spcPts val="0"/>
              </a:spcBef>
              <a:spcAft>
                <a:spcPts val="0"/>
              </a:spcAft>
              <a:buClr>
                <a:srgbClr val="374151"/>
              </a:buClr>
              <a:buSzPts val="1800"/>
              <a:buChar char="○"/>
            </a:pPr>
            <a:r>
              <a:rPr lang="en-GB" sz="1800">
                <a:solidFill>
                  <a:srgbClr val="374151"/>
                </a:solidFill>
              </a:rPr>
              <a:t>Autoscaling will automatically increase the memory of the instance.</a:t>
            </a:r>
            <a:endParaRPr sz="1800">
              <a:solidFill>
                <a:srgbClr val="374151"/>
              </a:solidFill>
            </a:endParaRPr>
          </a:p>
          <a:p>
            <a:pPr indent="0" lvl="0" marL="685800" rtl="0" algn="l">
              <a:lnSpc>
                <a:spcPct val="90000"/>
              </a:lnSpc>
              <a:spcBef>
                <a:spcPts val="0"/>
              </a:spcBef>
              <a:spcAft>
                <a:spcPts val="0"/>
              </a:spcAft>
              <a:buNone/>
            </a:pPr>
            <a:r>
              <a:t/>
            </a:r>
            <a:endParaRPr sz="1800">
              <a:solidFill>
                <a:srgbClr val="374151"/>
              </a:solidFill>
            </a:endParaRPr>
          </a:p>
          <a:p>
            <a:pPr indent="-279400" lvl="1" marL="685800" rtl="0" algn="l">
              <a:lnSpc>
                <a:spcPct val="90000"/>
              </a:lnSpc>
              <a:spcBef>
                <a:spcPts val="0"/>
              </a:spcBef>
              <a:spcAft>
                <a:spcPts val="0"/>
              </a:spcAft>
              <a:buClr>
                <a:srgbClr val="374151"/>
              </a:buClr>
              <a:buSzPts val="1800"/>
              <a:buChar char="○"/>
            </a:pPr>
            <a:r>
              <a:rPr lang="en-GB" sz="1800">
                <a:solidFill>
                  <a:srgbClr val="374151"/>
                </a:solidFill>
              </a:rPr>
              <a:t>The load balancer will distribute traffic across multiple instances to prevent congestion.</a:t>
            </a:r>
            <a:endParaRPr b="1" sz="2800">
              <a:solidFill>
                <a:srgbClr val="45818E"/>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8"/>
          <p:cNvSpPr txBox="1"/>
          <p:nvPr>
            <p:ph type="title"/>
          </p:nvPr>
        </p:nvSpPr>
        <p:spPr>
          <a:xfrm>
            <a:off x="628650" y="-191681"/>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a:solidFill>
                  <a:srgbClr val="45818E"/>
                </a:solidFill>
              </a:rPr>
              <a:t>Assumptions and risks</a:t>
            </a:r>
            <a:endParaRPr>
              <a:solidFill>
                <a:srgbClr val="45818E"/>
              </a:solidFill>
            </a:endParaRPr>
          </a:p>
        </p:txBody>
      </p:sp>
      <p:sp>
        <p:nvSpPr>
          <p:cNvPr id="246" name="Google Shape;246;p48"/>
          <p:cNvSpPr txBox="1"/>
          <p:nvPr>
            <p:ph idx="1" type="body"/>
          </p:nvPr>
        </p:nvSpPr>
        <p:spPr>
          <a:xfrm>
            <a:off x="628650" y="588300"/>
            <a:ext cx="7886700" cy="4555200"/>
          </a:xfrm>
          <a:prstGeom prst="rect">
            <a:avLst/>
          </a:prstGeom>
          <a:noFill/>
          <a:ln>
            <a:noFill/>
          </a:ln>
        </p:spPr>
        <p:txBody>
          <a:bodyPr anchorCtr="0" anchor="t" bIns="34275" lIns="68575" spcFirstLastPara="1" rIns="68575" wrap="square" tIns="34275">
            <a:noAutofit/>
          </a:bodyPr>
          <a:lstStyle/>
          <a:p>
            <a:pPr indent="-152400" lvl="0" marL="177800" rtl="0" algn="l">
              <a:lnSpc>
                <a:spcPct val="90000"/>
              </a:lnSpc>
              <a:spcBef>
                <a:spcPts val="0"/>
              </a:spcBef>
              <a:spcAft>
                <a:spcPts val="0"/>
              </a:spcAft>
              <a:buClr>
                <a:srgbClr val="FF0000"/>
              </a:buClr>
              <a:buSzPts val="1800"/>
              <a:buChar char="●"/>
            </a:pPr>
            <a:r>
              <a:rPr lang="en-GB" sz="1800" u="sng">
                <a:solidFill>
                  <a:srgbClr val="45818E"/>
                </a:solidFill>
              </a:rPr>
              <a:t>SWOT ANALYSIS</a:t>
            </a:r>
            <a:endParaRPr sz="1800" u="sng">
              <a:solidFill>
                <a:srgbClr val="45818E"/>
              </a:solidFill>
            </a:endParaRPr>
          </a:p>
          <a:p>
            <a:pPr indent="-260350" lvl="1" marL="685800" rtl="0" algn="l">
              <a:lnSpc>
                <a:spcPct val="90000"/>
              </a:lnSpc>
              <a:spcBef>
                <a:spcPts val="0"/>
              </a:spcBef>
              <a:spcAft>
                <a:spcPts val="0"/>
              </a:spcAft>
              <a:buClr>
                <a:srgbClr val="374151"/>
              </a:buClr>
              <a:buSzPts val="1500"/>
              <a:buChar char="○"/>
            </a:pPr>
            <a:r>
              <a:rPr lang="en-GB" sz="1700" u="sng">
                <a:solidFill>
                  <a:srgbClr val="374151"/>
                </a:solidFill>
              </a:rPr>
              <a:t>Strengths-</a:t>
            </a:r>
            <a:r>
              <a:rPr lang="en-GB" sz="1500" u="sng">
                <a:solidFill>
                  <a:srgbClr val="374151"/>
                </a:solidFill>
              </a:rPr>
              <a:t> </a:t>
            </a:r>
            <a:r>
              <a:rPr lang="en-GB" sz="1500">
                <a:solidFill>
                  <a:srgbClr val="374151"/>
                </a:solidFill>
              </a:rPr>
              <a:t>LegalEase.ai</a:t>
            </a:r>
            <a:r>
              <a:rPr lang="en-GB" sz="1500">
                <a:solidFill>
                  <a:srgbClr val="374151"/>
                </a:solidFill>
              </a:rPr>
              <a:t> is using the latest tech stack such as AWS, OpenAI API, etc and has the potential to modernize the way people associate to  legal documents and </a:t>
            </a:r>
            <a:r>
              <a:rPr lang="en-GB" sz="1500">
                <a:solidFill>
                  <a:srgbClr val="374151"/>
                </a:solidFill>
              </a:rPr>
              <a:t>will</a:t>
            </a:r>
            <a:r>
              <a:rPr lang="en-GB" sz="1500">
                <a:solidFill>
                  <a:srgbClr val="374151"/>
                </a:solidFill>
              </a:rPr>
              <a:t> improve efficiency of the organizations/clients involved.</a:t>
            </a:r>
            <a:endParaRPr sz="1500">
              <a:solidFill>
                <a:srgbClr val="374151"/>
              </a:solidFill>
            </a:endParaRPr>
          </a:p>
          <a:p>
            <a:pPr indent="-260350" lvl="1" marL="685800" rtl="0" algn="l">
              <a:lnSpc>
                <a:spcPct val="90000"/>
              </a:lnSpc>
              <a:spcBef>
                <a:spcPts val="0"/>
              </a:spcBef>
              <a:spcAft>
                <a:spcPts val="0"/>
              </a:spcAft>
              <a:buClr>
                <a:srgbClr val="374151"/>
              </a:buClr>
              <a:buSzPts val="1500"/>
              <a:buChar char="○"/>
            </a:pPr>
            <a:r>
              <a:rPr lang="en-GB" sz="1700" u="sng">
                <a:solidFill>
                  <a:srgbClr val="374151"/>
                </a:solidFill>
              </a:rPr>
              <a:t>Weaknesses- </a:t>
            </a:r>
            <a:r>
              <a:rPr lang="en-GB" sz="1500">
                <a:solidFill>
                  <a:srgbClr val="374151"/>
                </a:solidFill>
              </a:rPr>
              <a:t>LegalEase.ai</a:t>
            </a:r>
            <a:r>
              <a:rPr lang="en-GB" sz="1500">
                <a:solidFill>
                  <a:srgbClr val="374151"/>
                </a:solidFill>
              </a:rPr>
              <a:t> is still under development and has no guarantee if it’ll work 100% accurately.</a:t>
            </a:r>
            <a:endParaRPr sz="1500">
              <a:solidFill>
                <a:srgbClr val="374151"/>
              </a:solidFill>
            </a:endParaRPr>
          </a:p>
          <a:p>
            <a:pPr indent="-260350" lvl="1" marL="685800" rtl="0" algn="l">
              <a:lnSpc>
                <a:spcPct val="90000"/>
              </a:lnSpc>
              <a:spcBef>
                <a:spcPts val="0"/>
              </a:spcBef>
              <a:spcAft>
                <a:spcPts val="0"/>
              </a:spcAft>
              <a:buClr>
                <a:srgbClr val="374151"/>
              </a:buClr>
              <a:buSzPts val="1500"/>
              <a:buChar char="○"/>
            </a:pPr>
            <a:r>
              <a:rPr lang="en-GB" sz="1700" u="sng">
                <a:solidFill>
                  <a:srgbClr val="374151"/>
                </a:solidFill>
              </a:rPr>
              <a:t>Opportunities-</a:t>
            </a:r>
            <a:r>
              <a:rPr lang="en-GB" sz="1500">
                <a:solidFill>
                  <a:srgbClr val="374151"/>
                </a:solidFill>
              </a:rPr>
              <a:t> It will reduce the cost of legal services helping us bring justice to low-income families and individuals. </a:t>
            </a:r>
            <a:endParaRPr sz="1500">
              <a:solidFill>
                <a:srgbClr val="374151"/>
              </a:solidFill>
            </a:endParaRPr>
          </a:p>
          <a:p>
            <a:pPr indent="-260350" lvl="1" marL="685800" rtl="0" algn="l">
              <a:lnSpc>
                <a:spcPct val="90000"/>
              </a:lnSpc>
              <a:spcBef>
                <a:spcPts val="0"/>
              </a:spcBef>
              <a:spcAft>
                <a:spcPts val="0"/>
              </a:spcAft>
              <a:buClr>
                <a:srgbClr val="374151"/>
              </a:buClr>
              <a:buSzPts val="1500"/>
              <a:buChar char="○"/>
            </a:pPr>
            <a:r>
              <a:rPr lang="en-GB" sz="1700" u="sng">
                <a:solidFill>
                  <a:srgbClr val="374151"/>
                </a:solidFill>
              </a:rPr>
              <a:t>Threats-</a:t>
            </a:r>
            <a:r>
              <a:rPr lang="en-GB" sz="1500">
                <a:solidFill>
                  <a:srgbClr val="374151"/>
                </a:solidFill>
              </a:rPr>
              <a:t> Other organizations may develop similar tools that are most cost efficient or affordable than ours.</a:t>
            </a:r>
            <a:endParaRPr sz="1500">
              <a:solidFill>
                <a:srgbClr val="374151"/>
              </a:solidFill>
            </a:endParaRPr>
          </a:p>
          <a:p>
            <a:pPr indent="-152400" lvl="0" marL="177800" rtl="0" algn="l">
              <a:lnSpc>
                <a:spcPct val="90000"/>
              </a:lnSpc>
              <a:spcBef>
                <a:spcPts val="800"/>
              </a:spcBef>
              <a:spcAft>
                <a:spcPts val="0"/>
              </a:spcAft>
              <a:buClr>
                <a:srgbClr val="FF0000"/>
              </a:buClr>
              <a:buSzPts val="1800"/>
              <a:buChar char="●"/>
            </a:pPr>
            <a:r>
              <a:rPr lang="en-GB" sz="1800" u="sng">
                <a:solidFill>
                  <a:srgbClr val="45818E"/>
                </a:solidFill>
              </a:rPr>
              <a:t>CONCERNS and RESPONSES</a:t>
            </a:r>
            <a:endParaRPr sz="1800" u="sng">
              <a:solidFill>
                <a:srgbClr val="45818E"/>
              </a:solidFill>
            </a:endParaRPr>
          </a:p>
          <a:p>
            <a:pPr indent="-260350" lvl="1" marL="685800" rtl="0" algn="l">
              <a:lnSpc>
                <a:spcPct val="90000"/>
              </a:lnSpc>
              <a:spcBef>
                <a:spcPts val="800"/>
              </a:spcBef>
              <a:spcAft>
                <a:spcPts val="0"/>
              </a:spcAft>
              <a:buClr>
                <a:srgbClr val="374151"/>
              </a:buClr>
              <a:buSzPts val="1500"/>
              <a:buChar char="○"/>
            </a:pPr>
            <a:r>
              <a:rPr lang="en-GB" sz="1500">
                <a:solidFill>
                  <a:srgbClr val="374151"/>
                </a:solidFill>
              </a:rPr>
              <a:t>We need to take into account the limitations of ChatGPT model because it might contain bias or </a:t>
            </a:r>
            <a:r>
              <a:rPr lang="en-GB" sz="1500">
                <a:solidFill>
                  <a:srgbClr val="374151"/>
                </a:solidFill>
              </a:rPr>
              <a:t>generate inaccurate</a:t>
            </a:r>
            <a:r>
              <a:rPr lang="en-GB" sz="1500">
                <a:solidFill>
                  <a:srgbClr val="374151"/>
                </a:solidFill>
              </a:rPr>
              <a:t> or misleading responses. We need to mitigate its risks before deploying in a real-world setting.</a:t>
            </a:r>
            <a:endParaRPr sz="1500">
              <a:solidFill>
                <a:srgbClr val="374151"/>
              </a:solidFill>
            </a:endParaRPr>
          </a:p>
          <a:p>
            <a:pPr indent="-152400" lvl="0" marL="177800" rtl="0" algn="l">
              <a:lnSpc>
                <a:spcPct val="90000"/>
              </a:lnSpc>
              <a:spcBef>
                <a:spcPts val="800"/>
              </a:spcBef>
              <a:spcAft>
                <a:spcPts val="0"/>
              </a:spcAft>
              <a:buClr>
                <a:srgbClr val="FF0000"/>
              </a:buClr>
              <a:buSzPts val="1800"/>
              <a:buChar char="●"/>
            </a:pPr>
            <a:r>
              <a:rPr lang="en-GB" sz="1800" u="sng">
                <a:solidFill>
                  <a:srgbClr val="45818E"/>
                </a:solidFill>
              </a:rPr>
              <a:t>RISKS AND PRECAUTION</a:t>
            </a:r>
            <a:endParaRPr sz="1800" u="sng">
              <a:solidFill>
                <a:srgbClr val="45818E"/>
              </a:solidFill>
            </a:endParaRPr>
          </a:p>
          <a:p>
            <a:pPr indent="-260350" lvl="1" marL="685800" rtl="0" algn="l">
              <a:lnSpc>
                <a:spcPct val="90000"/>
              </a:lnSpc>
              <a:spcBef>
                <a:spcPts val="1600"/>
              </a:spcBef>
              <a:spcAft>
                <a:spcPts val="0"/>
              </a:spcAft>
              <a:buClr>
                <a:srgbClr val="374151"/>
              </a:buClr>
              <a:buSzPts val="1500"/>
              <a:buChar char="○"/>
            </a:pPr>
            <a:r>
              <a:rPr lang="en-GB" sz="1500">
                <a:solidFill>
                  <a:srgbClr val="374151"/>
                </a:solidFill>
              </a:rPr>
              <a:t>LegalEase.ai’</a:t>
            </a:r>
            <a:r>
              <a:rPr lang="en-GB" sz="1500">
                <a:solidFill>
                  <a:srgbClr val="374151"/>
                </a:solidFill>
              </a:rPr>
              <a:t>s generativ</a:t>
            </a:r>
            <a:r>
              <a:rPr lang="en-GB" sz="1500">
                <a:solidFill>
                  <a:srgbClr val="374151"/>
                </a:solidFill>
              </a:rPr>
              <a:t>e</a:t>
            </a:r>
            <a:r>
              <a:rPr lang="en-GB" sz="1500">
                <a:solidFill>
                  <a:srgbClr val="374151"/>
                </a:solidFill>
              </a:rPr>
              <a:t> feature might be inaccurate or interpretability might be biased, so, we need to evaluate its </a:t>
            </a:r>
            <a:r>
              <a:rPr lang="en-GB" sz="1500">
                <a:solidFill>
                  <a:srgbClr val="374151"/>
                </a:solidFill>
              </a:rPr>
              <a:t>accuracy</a:t>
            </a:r>
            <a:r>
              <a:rPr lang="en-GB" sz="1500">
                <a:solidFill>
                  <a:srgbClr val="374151"/>
                </a:solidFill>
              </a:rPr>
              <a:t> and reliability.</a:t>
            </a:r>
            <a:endParaRPr sz="1500">
              <a:solidFill>
                <a:srgbClr val="374151"/>
              </a:solidFill>
            </a:endParaRPr>
          </a:p>
          <a:p>
            <a:pPr indent="0" lvl="0" marL="342900" rtl="0" algn="l">
              <a:lnSpc>
                <a:spcPct val="90000"/>
              </a:lnSpc>
              <a:spcBef>
                <a:spcPts val="1600"/>
              </a:spcBef>
              <a:spcAft>
                <a:spcPts val="16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