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8" r:id="rId1"/>
  </p:sldMasterIdLst>
  <p:notesMasterIdLst>
    <p:notesMasterId r:id="rId18"/>
  </p:notesMasterIdLst>
  <p:sldIdLst>
    <p:sldId id="256" r:id="rId2"/>
    <p:sldId id="257" r:id="rId3"/>
    <p:sldId id="258" r:id="rId4"/>
    <p:sldId id="259" r:id="rId5"/>
    <p:sldId id="260" r:id="rId6"/>
    <p:sldId id="261" r:id="rId7"/>
    <p:sldId id="262" r:id="rId8"/>
    <p:sldId id="263" r:id="rId9"/>
    <p:sldId id="267" r:id="rId10"/>
    <p:sldId id="264" r:id="rId11"/>
    <p:sldId id="268" r:id="rId12"/>
    <p:sldId id="269" r:id="rId13"/>
    <p:sldId id="270" r:id="rId14"/>
    <p:sldId id="271" r:id="rId15"/>
    <p:sldId id="265" r:id="rId16"/>
    <p:sldId id="272" r:id="rId17"/>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DE61E4-9699-4B9C-837D-1DF272BF8A2D}">
          <p14:sldIdLst>
            <p14:sldId id="256"/>
            <p14:sldId id="257"/>
            <p14:sldId id="258"/>
            <p14:sldId id="259"/>
            <p14:sldId id="260"/>
            <p14:sldId id="261"/>
            <p14:sldId id="262"/>
            <p14:sldId id="263"/>
            <p14:sldId id="267"/>
            <p14:sldId id="264"/>
            <p14:sldId id="268"/>
            <p14:sldId id="269"/>
            <p14:sldId id="270"/>
            <p14:sldId id="271"/>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81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67090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54150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4546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376072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68829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37720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24205" y="924560"/>
            <a:ext cx="12938760" cy="4023360"/>
          </a:xfrm>
        </p:spPr>
        <p:txBody>
          <a:bodyPr anchor="b">
            <a:noAutofit/>
          </a:bodyPr>
          <a:lstStyle>
            <a:lvl1pPr algn="l">
              <a:lnSpc>
                <a:spcPct val="80000"/>
              </a:lnSpc>
              <a:defRPr sz="10560" spc="-144"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01015" y="5048251"/>
            <a:ext cx="11073841" cy="1975104"/>
          </a:xfrm>
        </p:spPr>
        <p:txBody>
          <a:bodyPr>
            <a:normAutofit/>
          </a:bodyPr>
          <a:lstStyle>
            <a:lvl1pPr marL="0" indent="0" algn="l">
              <a:buNone/>
              <a:defRPr sz="3840">
                <a:solidFill>
                  <a:schemeClr val="bg1"/>
                </a:solidFill>
                <a:latin typeface="+mj-lt"/>
              </a:defRPr>
            </a:lvl1pPr>
            <a:lvl2pPr marL="548640" indent="0" algn="ctr">
              <a:buNone/>
              <a:defRPr sz="336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5/31/2024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6047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1071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92740" y="834390"/>
            <a:ext cx="3154680" cy="5760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5830" y="857251"/>
            <a:ext cx="9281160" cy="648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8969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1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901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205" y="920903"/>
            <a:ext cx="12936931" cy="4027018"/>
          </a:xfrm>
        </p:spPr>
        <p:txBody>
          <a:bodyPr anchor="b">
            <a:normAutofit/>
          </a:bodyPr>
          <a:lstStyle>
            <a:lvl1pPr>
              <a:lnSpc>
                <a:spcPct val="80000"/>
              </a:lnSpc>
              <a:defRPr sz="1056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1015" y="5045051"/>
            <a:ext cx="11071555" cy="1975104"/>
          </a:xfrm>
        </p:spPr>
        <p:txBody>
          <a:bodyPr anchor="t">
            <a:normAutofit/>
          </a:bodyPr>
          <a:lstStyle>
            <a:lvl1pPr marL="0" indent="0">
              <a:buNone/>
              <a:defRPr sz="3840">
                <a:solidFill>
                  <a:schemeClr val="tx1"/>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14310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1987"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13596" y="2397761"/>
            <a:ext cx="5596128" cy="4520794"/>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6336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1987" y="2448560"/>
            <a:ext cx="5596128" cy="868080"/>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1987" y="3303701"/>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09130" y="2446122"/>
            <a:ext cx="5596128" cy="866851"/>
          </a:xfrm>
        </p:spPr>
        <p:txBody>
          <a:bodyPr anchor="ctr">
            <a:normAutofit/>
          </a:bodyPr>
          <a:lstStyle>
            <a:lvl1pPr marL="0" indent="0">
              <a:buNone/>
              <a:defRPr sz="2640" b="0" cap="all" baseline="0">
                <a:solidFill>
                  <a:schemeClr val="tx1">
                    <a:lumMod val="85000"/>
                    <a:lumOff val="15000"/>
                  </a:schemeClr>
                </a:solidFill>
                <a:latin typeface="+mj-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209130" y="3301188"/>
            <a:ext cx="5596128" cy="3840480"/>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7424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2576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6248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9144000" y="0"/>
            <a:ext cx="5486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9913685" y="650738"/>
            <a:ext cx="4059936" cy="2304288"/>
          </a:xfrm>
        </p:spPr>
        <p:txBody>
          <a:bodyPr anchor="b">
            <a:noAutofit/>
          </a:bodyPr>
          <a:lstStyle>
            <a:lvl1pPr>
              <a:lnSpc>
                <a:spcPct val="85000"/>
              </a:lnSpc>
              <a:defRPr sz="48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914400"/>
            <a:ext cx="7315200" cy="548640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1178" y="3014176"/>
            <a:ext cx="4078224" cy="3752384"/>
          </a:xfrm>
        </p:spPr>
        <p:txBody>
          <a:bodyPr>
            <a:normAutofit/>
          </a:bodyPr>
          <a:lstStyle>
            <a:lvl1pPr marL="0" marR="0" indent="0" algn="l" defTabSz="1097280" rtl="0" eaLnBrk="1" fontAlgn="auto" latinLnBrk="0" hangingPunct="1">
              <a:lnSpc>
                <a:spcPct val="100000"/>
              </a:lnSpc>
              <a:spcBef>
                <a:spcPts val="1440"/>
              </a:spcBef>
              <a:spcAft>
                <a:spcPts val="0"/>
              </a:spcAft>
              <a:buClrTx/>
              <a:buSzTx/>
              <a:buFontTx/>
              <a:buNone/>
              <a:tabLst/>
              <a:defRPr sz="216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marR="0" lvl="0" indent="0" algn="l" defTabSz="1097280" rtl="0" eaLnBrk="1" fontAlgn="auto" latinLnBrk="0" hangingPunct="1">
              <a:lnSpc>
                <a:spcPct val="100000"/>
              </a:lnSpc>
              <a:spcBef>
                <a:spcPts val="168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7430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069" y="6502401"/>
            <a:ext cx="12936931" cy="735940"/>
          </a:xfrm>
        </p:spPr>
        <p:txBody>
          <a:bodyPr anchor="b">
            <a:normAutofit/>
          </a:bodyPr>
          <a:lstStyle>
            <a:lvl1pPr>
              <a:defRPr sz="38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4630400" cy="6397142"/>
          </a:xfrm>
          <a:solidFill>
            <a:schemeClr val="accent1">
              <a:lumMod val="40000"/>
              <a:lumOff val="60000"/>
            </a:schemeClr>
          </a:solidFill>
        </p:spPr>
        <p:txBody>
          <a:bodyPr anchor="t"/>
          <a:lstStyle>
            <a:lvl1pPr marL="0" indent="0" algn="ctr">
              <a:spcBef>
                <a:spcPts val="960"/>
              </a:spcBef>
              <a:buNone/>
              <a:defRPr sz="3840">
                <a:solidFill>
                  <a:schemeClr val="tx1">
                    <a:lumMod val="75000"/>
                    <a:lumOff val="2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11987" y="7091682"/>
            <a:ext cx="11075213" cy="640080"/>
          </a:xfrm>
        </p:spPr>
        <p:txBody>
          <a:bodyPr>
            <a:normAutofit/>
          </a:bodyPr>
          <a:lstStyle>
            <a:lvl1pPr marL="0" indent="0">
              <a:lnSpc>
                <a:spcPct val="90000"/>
              </a:lnSpc>
              <a:buNone/>
              <a:defRPr sz="1680">
                <a:solidFill>
                  <a:srgbClr val="262626"/>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5/31/2024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915688"/>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669" y="599439"/>
            <a:ext cx="12927330" cy="19898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1988" y="2414017"/>
            <a:ext cx="12904470" cy="4519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 y="7694936"/>
            <a:ext cx="4937760" cy="274320"/>
          </a:xfrm>
          <a:prstGeom prst="rect">
            <a:avLst/>
          </a:prstGeom>
        </p:spPr>
        <p:txBody>
          <a:bodyPr vert="horz" lIns="91440" tIns="45720" rIns="91440" bIns="45720" rtlCol="0" anchor="ctr"/>
          <a:lstStyle>
            <a:lvl1pPr algn="l">
              <a:defRPr sz="1140">
                <a:solidFill>
                  <a:schemeClr val="tx1">
                    <a:alpha val="80000"/>
                  </a:schemeClr>
                </a:solidFill>
              </a:defRPr>
            </a:lvl1p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3"/>
          </p:nvPr>
        </p:nvSpPr>
        <p:spPr>
          <a:xfrm>
            <a:off x="822960" y="7865636"/>
            <a:ext cx="6035040" cy="274320"/>
          </a:xfrm>
          <a:prstGeom prst="rect">
            <a:avLst/>
          </a:prstGeom>
        </p:spPr>
        <p:txBody>
          <a:bodyPr vert="horz" lIns="91440" tIns="45720" rIns="91440" bIns="45720" rtlCol="0" anchor="ctr"/>
          <a:lstStyle>
            <a:lvl1pPr algn="l">
              <a:defRPr sz="114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10516711" y="7051695"/>
            <a:ext cx="3511296" cy="1676447"/>
          </a:xfrm>
          <a:prstGeom prst="rect">
            <a:avLst/>
          </a:prstGeom>
        </p:spPr>
        <p:txBody>
          <a:bodyPr vert="horz" lIns="91440" tIns="45720" rIns="91440" bIns="45720" rtlCol="0" anchor="b"/>
          <a:lstStyle>
            <a:lvl1pPr algn="r">
              <a:defRPr sz="1236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051981"/>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Lst>
  <p:hf sldNum="0" hdr="0" ftr="0" dt="0"/>
  <p:txStyles>
    <p:titleStyle>
      <a:lvl1pPr algn="l" defTabSz="1097280" rtl="0" eaLnBrk="1" latinLnBrk="0" hangingPunct="1">
        <a:lnSpc>
          <a:spcPct val="85000"/>
        </a:lnSpc>
        <a:spcBef>
          <a:spcPct val="0"/>
        </a:spcBef>
        <a:buNone/>
        <a:defRPr sz="6480" kern="1200" spc="-144" baseline="0">
          <a:solidFill>
            <a:schemeClr val="accent1"/>
          </a:solidFill>
          <a:latin typeface="+mj-lt"/>
          <a:ea typeface="+mj-ea"/>
          <a:cs typeface="+mj-cs"/>
        </a:defRPr>
      </a:lvl1pPr>
    </p:titleStyle>
    <p:bodyStyle>
      <a:lvl1pPr marL="109728" indent="-109728" algn="l" defTabSz="1097280" rtl="0" eaLnBrk="1" latinLnBrk="0" hangingPunct="1">
        <a:lnSpc>
          <a:spcPct val="85000"/>
        </a:lnSpc>
        <a:spcBef>
          <a:spcPts val="1560"/>
        </a:spcBef>
        <a:buFont typeface="Arial" pitchFamily="34" charset="0"/>
        <a:buChar char=" "/>
        <a:defRPr sz="2880" kern="1200">
          <a:solidFill>
            <a:schemeClr val="tx1">
              <a:lumMod val="85000"/>
              <a:lumOff val="15000"/>
            </a:schemeClr>
          </a:solidFill>
          <a:latin typeface="+mn-lt"/>
          <a:ea typeface="+mn-ea"/>
          <a:cs typeface="+mn-cs"/>
        </a:defRPr>
      </a:lvl1pPr>
      <a:lvl2pPr marL="416966" indent="-411480" algn="l" defTabSz="1097280" rtl="0" eaLnBrk="1" latinLnBrk="0" hangingPunct="1">
        <a:lnSpc>
          <a:spcPct val="85000"/>
        </a:lnSpc>
        <a:spcBef>
          <a:spcPts val="720"/>
        </a:spcBef>
        <a:buFont typeface="Arial" pitchFamily="34" charset="0"/>
        <a:buChar char=" "/>
        <a:defRPr sz="2880" kern="1200">
          <a:solidFill>
            <a:schemeClr val="tx1">
              <a:lumMod val="85000"/>
              <a:lumOff val="15000"/>
            </a:schemeClr>
          </a:solidFill>
          <a:latin typeface="+mn-lt"/>
          <a:ea typeface="+mn-ea"/>
          <a:cs typeface="+mn-cs"/>
        </a:defRPr>
      </a:lvl2pPr>
      <a:lvl3pPr marL="658368" indent="-658368" algn="l" defTabSz="1097280" rtl="0" eaLnBrk="1" latinLnBrk="0" hangingPunct="1">
        <a:lnSpc>
          <a:spcPct val="85000"/>
        </a:lnSpc>
        <a:spcBef>
          <a:spcPts val="720"/>
        </a:spcBef>
        <a:buFont typeface="Arial" pitchFamily="34" charset="0"/>
        <a:buChar char=" "/>
        <a:defRPr sz="2400" i="1" kern="1200">
          <a:solidFill>
            <a:schemeClr val="tx1">
              <a:lumMod val="85000"/>
              <a:lumOff val="15000"/>
            </a:schemeClr>
          </a:solidFill>
          <a:latin typeface="+mn-lt"/>
          <a:ea typeface="+mn-ea"/>
          <a:cs typeface="+mn-cs"/>
        </a:defRPr>
      </a:lvl3pPr>
      <a:lvl4pPr marL="987552" indent="-987552"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4pPr>
      <a:lvl5pPr marL="1316736" indent="-1316736"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5pPr>
      <a:lvl6pPr marL="144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6pPr>
      <a:lvl7pPr marL="168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7pPr>
      <a:lvl8pPr marL="192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8pPr>
      <a:lvl9pPr marL="2160000" indent="-274320" algn="l" defTabSz="1097280" rtl="0" eaLnBrk="1" latinLnBrk="0" hangingPunct="1">
        <a:lnSpc>
          <a:spcPct val="85000"/>
        </a:lnSpc>
        <a:spcBef>
          <a:spcPts val="720"/>
        </a:spcBef>
        <a:buFont typeface="Arial" pitchFamily="34" charset="0"/>
        <a:buChar char=" "/>
        <a:defRPr sz="2160" kern="1200">
          <a:solidFill>
            <a:schemeClr val="tx1">
              <a:lumMod val="85000"/>
              <a:lumOff val="1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drive.google.com/drive/folders/1DtEKw6KDTdI0IPCoqfX4X2Hsi4KimapT?usp=drive_lin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8" y="519962"/>
            <a:ext cx="7477601" cy="2874645"/>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Introduction to Big Mart Sales Prediction</a:t>
            </a:r>
            <a:endParaRPr lang="en-US" sz="6036" dirty="0"/>
          </a:p>
        </p:txBody>
      </p:sp>
      <p:sp>
        <p:nvSpPr>
          <p:cNvPr id="6" name="Text 3"/>
          <p:cNvSpPr/>
          <p:nvPr/>
        </p:nvSpPr>
        <p:spPr>
          <a:xfrm>
            <a:off x="833197" y="3799637"/>
            <a:ext cx="7477601" cy="268218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Explore the power of machine learning in forecasting sales for the Big Mart retail chain. Uncover hidden patterns, optimize inventory, and drive strategic decision-making with cutting-edge predictive models.</a:t>
            </a:r>
          </a:p>
          <a:p>
            <a:pPr marL="0" indent="0">
              <a:lnSpc>
                <a:spcPts val="2799"/>
              </a:lnSpc>
              <a:buNone/>
            </a:pPr>
            <a:endParaRPr lang="en-US" sz="1750" dirty="0">
              <a:solidFill>
                <a:srgbClr val="3B3535"/>
              </a:solidFill>
              <a:latin typeface="Sora" pitchFamily="34" charset="0"/>
              <a:ea typeface="Sora" pitchFamily="34" charset="-122"/>
            </a:endParaRPr>
          </a:p>
          <a:p>
            <a:pPr marL="0" indent="0">
              <a:lnSpc>
                <a:spcPts val="2799"/>
              </a:lnSpc>
              <a:buNone/>
            </a:pPr>
            <a:r>
              <a:rPr lang="en-US" sz="2800" b="1" dirty="0"/>
              <a:t>Dataset &amp; Project File: </a:t>
            </a:r>
            <a:r>
              <a:rPr lang="en-US" sz="2800" b="1" dirty="0">
                <a:hlinkClick r:id="rId4"/>
              </a:rPr>
              <a:t>https://drive.google.com/drive/folders/1DtEKw6KDTdI0IPCoqfX4X2Hsi4KimapT?usp=drive_link</a:t>
            </a:r>
            <a:endParaRPr lang="en-US" sz="2800" b="1" dirty="0"/>
          </a:p>
        </p:txBody>
      </p:sp>
      <p:sp>
        <p:nvSpPr>
          <p:cNvPr id="7" name="Shape 4"/>
          <p:cNvSpPr/>
          <p:nvPr/>
        </p:nvSpPr>
        <p:spPr>
          <a:xfrm>
            <a:off x="833199" y="6376749"/>
            <a:ext cx="355402" cy="355402"/>
          </a:xfrm>
          <a:prstGeom prst="roundRect">
            <a:avLst>
              <a:gd name="adj" fmla="val 25726039"/>
            </a:avLst>
          </a:prstGeom>
          <a:noFill/>
          <a:ln w="7620">
            <a:solidFill>
              <a:srgbClr val="FFFFFF"/>
            </a:solidFill>
            <a:prstDash val="solid"/>
          </a:ln>
        </p:spPr>
      </p:sp>
      <p:sp>
        <p:nvSpPr>
          <p:cNvPr id="9" name="Text 5"/>
          <p:cNvSpPr/>
          <p:nvPr/>
        </p:nvSpPr>
        <p:spPr>
          <a:xfrm>
            <a:off x="833199" y="6939594"/>
            <a:ext cx="3827899" cy="388858"/>
          </a:xfrm>
          <a:prstGeom prst="rect">
            <a:avLst/>
          </a:prstGeom>
          <a:noFill/>
          <a:ln/>
        </p:spPr>
        <p:txBody>
          <a:bodyPr wrap="none" rtlCol="0" anchor="t"/>
          <a:lstStyle/>
          <a:p>
            <a:pPr marL="0" indent="0">
              <a:lnSpc>
                <a:spcPts val="3062"/>
              </a:lnSpc>
              <a:buNone/>
            </a:pPr>
            <a:r>
              <a:rPr lang="en-US" sz="2187" b="1" dirty="0">
                <a:solidFill>
                  <a:srgbClr val="3B3535"/>
                </a:solidFill>
                <a:latin typeface="Sora" pitchFamily="34" charset="0"/>
                <a:ea typeface="Sora" pitchFamily="34" charset="-122"/>
                <a:cs typeface="Sora" pitchFamily="34" charset="-120"/>
              </a:rPr>
              <a:t>By: Ayush Yadav</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2"/>
          <p:cNvSpPr/>
          <p:nvPr/>
        </p:nvSpPr>
        <p:spPr>
          <a:xfrm>
            <a:off x="4796476" y="277385"/>
            <a:ext cx="5554980" cy="694373"/>
          </a:xfrm>
          <a:prstGeom prst="rect">
            <a:avLst/>
          </a:prstGeom>
          <a:noFill/>
          <a:ln/>
        </p:spPr>
        <p:txBody>
          <a:bodyPr wrap="none" rtlCol="0" anchor="t"/>
          <a:lstStyle/>
          <a:p>
            <a:pPr marL="0" indent="0" algn="ctr">
              <a:lnSpc>
                <a:spcPts val="5468"/>
              </a:lnSpc>
              <a:buNone/>
            </a:pPr>
            <a:r>
              <a:rPr lang="en-US" sz="4374" b="1" dirty="0">
                <a:solidFill>
                  <a:srgbClr val="1F1E1E"/>
                </a:solidFill>
                <a:latin typeface="Alexandria" pitchFamily="34" charset="0"/>
                <a:ea typeface="Alexandria" pitchFamily="34" charset="-122"/>
                <a:cs typeface="Alexandria" pitchFamily="34" charset="-120"/>
              </a:rPr>
              <a:t>XGBRFRegressor</a:t>
            </a:r>
            <a:endParaRPr lang="en-US" sz="4374" dirty="0"/>
          </a:p>
        </p:txBody>
      </p:sp>
      <p:pic>
        <p:nvPicPr>
          <p:cNvPr id="5" name="Image 0" descr="preencoded.png"/>
          <p:cNvPicPr>
            <a:picLocks noChangeAspect="1"/>
          </p:cNvPicPr>
          <p:nvPr/>
        </p:nvPicPr>
        <p:blipFill>
          <a:blip r:embed="rId3"/>
          <a:stretch>
            <a:fillRect/>
          </a:stretch>
        </p:blipFill>
        <p:spPr>
          <a:xfrm>
            <a:off x="3621048" y="2050375"/>
            <a:ext cx="1833086" cy="1280160"/>
          </a:xfrm>
          <a:prstGeom prst="rect">
            <a:avLst/>
          </a:prstGeom>
        </p:spPr>
      </p:pic>
      <p:sp>
        <p:nvSpPr>
          <p:cNvPr id="6" name="Text 3"/>
          <p:cNvSpPr/>
          <p:nvPr/>
        </p:nvSpPr>
        <p:spPr>
          <a:xfrm>
            <a:off x="4482941" y="2626876"/>
            <a:ext cx="109180" cy="444341"/>
          </a:xfrm>
          <a:prstGeom prst="rect">
            <a:avLst/>
          </a:prstGeom>
          <a:noFill/>
          <a:ln/>
        </p:spPr>
        <p:txBody>
          <a:bodyPr wrap="none" rtlCol="0" anchor="t"/>
          <a:lstStyle/>
          <a:p>
            <a:pPr marL="0" indent="0" algn="ctr">
              <a:lnSpc>
                <a:spcPts val="3499"/>
              </a:lnSpc>
              <a:buNone/>
            </a:pPr>
            <a:r>
              <a:rPr lang="en-US" sz="2187" b="1" dirty="0">
                <a:solidFill>
                  <a:srgbClr val="3B3535"/>
                </a:solidFill>
                <a:latin typeface="Alexandria" pitchFamily="34" charset="0"/>
                <a:ea typeface="Alexandria" pitchFamily="34" charset="-122"/>
                <a:cs typeface="Alexandria" pitchFamily="34" charset="-120"/>
              </a:rPr>
              <a:t>1</a:t>
            </a:r>
            <a:endParaRPr lang="en-US" sz="2187" dirty="0"/>
          </a:p>
        </p:txBody>
      </p:sp>
      <p:sp>
        <p:nvSpPr>
          <p:cNvPr id="7" name="Text 4"/>
          <p:cNvSpPr/>
          <p:nvPr/>
        </p:nvSpPr>
        <p:spPr>
          <a:xfrm>
            <a:off x="5676305" y="2272546"/>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Data Preprocessing</a:t>
            </a:r>
            <a:endParaRPr lang="en-US" sz="2187" dirty="0"/>
          </a:p>
        </p:txBody>
      </p:sp>
      <p:sp>
        <p:nvSpPr>
          <p:cNvPr id="8" name="Text 5"/>
          <p:cNvSpPr/>
          <p:nvPr/>
        </p:nvSpPr>
        <p:spPr>
          <a:xfrm>
            <a:off x="5676305" y="2752963"/>
            <a:ext cx="5705118" cy="355402"/>
          </a:xfrm>
          <a:prstGeom prst="rect">
            <a:avLst/>
          </a:prstGeom>
          <a:noFill/>
          <a:ln/>
        </p:spPr>
        <p:txBody>
          <a:bodyPr wrap="non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Handle missing values, encode categorical features</a:t>
            </a:r>
            <a:endParaRPr lang="en-US" sz="1750" dirty="0"/>
          </a:p>
        </p:txBody>
      </p:sp>
      <p:sp>
        <p:nvSpPr>
          <p:cNvPr id="9" name="Shape 6"/>
          <p:cNvSpPr/>
          <p:nvPr/>
        </p:nvSpPr>
        <p:spPr>
          <a:xfrm>
            <a:off x="5509617" y="3332589"/>
            <a:ext cx="7305080" cy="22205"/>
          </a:xfrm>
          <a:prstGeom prst="roundRect">
            <a:avLst>
              <a:gd name="adj" fmla="val 450302"/>
            </a:avLst>
          </a:prstGeom>
          <a:solidFill>
            <a:srgbClr val="BBC2DC"/>
          </a:solidFill>
          <a:ln/>
        </p:spPr>
      </p:sp>
      <p:pic>
        <p:nvPicPr>
          <p:cNvPr id="10" name="Image 1" descr="preencoded.png"/>
          <p:cNvPicPr>
            <a:picLocks noChangeAspect="1"/>
          </p:cNvPicPr>
          <p:nvPr/>
        </p:nvPicPr>
        <p:blipFill>
          <a:blip r:embed="rId4"/>
          <a:stretch>
            <a:fillRect/>
          </a:stretch>
        </p:blipFill>
        <p:spPr>
          <a:xfrm>
            <a:off x="2704505" y="3386018"/>
            <a:ext cx="3666173" cy="1280160"/>
          </a:xfrm>
          <a:prstGeom prst="rect">
            <a:avLst/>
          </a:prstGeom>
        </p:spPr>
      </p:pic>
      <p:sp>
        <p:nvSpPr>
          <p:cNvPr id="11" name="Text 7"/>
          <p:cNvSpPr/>
          <p:nvPr/>
        </p:nvSpPr>
        <p:spPr>
          <a:xfrm>
            <a:off x="4454604" y="3803928"/>
            <a:ext cx="165854" cy="444341"/>
          </a:xfrm>
          <a:prstGeom prst="rect">
            <a:avLst/>
          </a:prstGeom>
          <a:noFill/>
          <a:ln/>
        </p:spPr>
        <p:txBody>
          <a:bodyPr wrap="none" rtlCol="0" anchor="t"/>
          <a:lstStyle/>
          <a:p>
            <a:pPr marL="0" indent="0" algn="ctr">
              <a:lnSpc>
                <a:spcPts val="3499"/>
              </a:lnSpc>
              <a:buNone/>
            </a:pPr>
            <a:r>
              <a:rPr lang="en-US" sz="2187" b="1" dirty="0">
                <a:solidFill>
                  <a:srgbClr val="3B3535"/>
                </a:solidFill>
                <a:latin typeface="Alexandria" pitchFamily="34" charset="0"/>
                <a:ea typeface="Alexandria" pitchFamily="34" charset="-122"/>
                <a:cs typeface="Alexandria" pitchFamily="34" charset="-120"/>
              </a:rPr>
              <a:t>2</a:t>
            </a:r>
            <a:endParaRPr lang="en-US" sz="2187" dirty="0"/>
          </a:p>
        </p:txBody>
      </p:sp>
      <p:sp>
        <p:nvSpPr>
          <p:cNvPr id="12" name="Text 8"/>
          <p:cNvSpPr/>
          <p:nvPr/>
        </p:nvSpPr>
        <p:spPr>
          <a:xfrm>
            <a:off x="6592848" y="3608189"/>
            <a:ext cx="2870716"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Feature Engineering</a:t>
            </a:r>
            <a:endParaRPr lang="en-US" sz="2187" dirty="0"/>
          </a:p>
        </p:txBody>
      </p:sp>
      <p:sp>
        <p:nvSpPr>
          <p:cNvPr id="13" name="Text 9"/>
          <p:cNvSpPr/>
          <p:nvPr/>
        </p:nvSpPr>
        <p:spPr>
          <a:xfrm>
            <a:off x="6592848" y="4088606"/>
            <a:ext cx="5761196" cy="355402"/>
          </a:xfrm>
          <a:prstGeom prst="rect">
            <a:avLst/>
          </a:prstGeom>
          <a:noFill/>
          <a:ln/>
        </p:spPr>
        <p:txBody>
          <a:bodyPr wrap="non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Create new features to improve model performance</a:t>
            </a:r>
            <a:endParaRPr lang="en-US" sz="1750" dirty="0"/>
          </a:p>
        </p:txBody>
      </p:sp>
      <p:sp>
        <p:nvSpPr>
          <p:cNvPr id="14" name="Shape 10"/>
          <p:cNvSpPr/>
          <p:nvPr/>
        </p:nvSpPr>
        <p:spPr>
          <a:xfrm>
            <a:off x="6426160" y="4668232"/>
            <a:ext cx="6388537" cy="22205"/>
          </a:xfrm>
          <a:prstGeom prst="roundRect">
            <a:avLst>
              <a:gd name="adj" fmla="val 450302"/>
            </a:avLst>
          </a:prstGeom>
          <a:solidFill>
            <a:srgbClr val="BBC2DC"/>
          </a:solidFill>
          <a:ln/>
        </p:spPr>
      </p:sp>
      <p:pic>
        <p:nvPicPr>
          <p:cNvPr id="15" name="Image 2" descr="preencoded.png"/>
          <p:cNvPicPr>
            <a:picLocks noChangeAspect="1"/>
          </p:cNvPicPr>
          <p:nvPr/>
        </p:nvPicPr>
        <p:blipFill>
          <a:blip r:embed="rId5"/>
          <a:stretch>
            <a:fillRect/>
          </a:stretch>
        </p:blipFill>
        <p:spPr>
          <a:xfrm>
            <a:off x="1787962" y="4721662"/>
            <a:ext cx="5499378" cy="1280160"/>
          </a:xfrm>
          <a:prstGeom prst="rect">
            <a:avLst/>
          </a:prstGeom>
        </p:spPr>
      </p:pic>
      <p:sp>
        <p:nvSpPr>
          <p:cNvPr id="16" name="Text 11"/>
          <p:cNvSpPr/>
          <p:nvPr/>
        </p:nvSpPr>
        <p:spPr>
          <a:xfrm>
            <a:off x="4454485" y="5139571"/>
            <a:ext cx="166092" cy="444341"/>
          </a:xfrm>
          <a:prstGeom prst="rect">
            <a:avLst/>
          </a:prstGeom>
          <a:noFill/>
          <a:ln/>
        </p:spPr>
        <p:txBody>
          <a:bodyPr wrap="none" rtlCol="0" anchor="t"/>
          <a:lstStyle/>
          <a:p>
            <a:pPr marL="0" indent="0" algn="ctr">
              <a:lnSpc>
                <a:spcPts val="3499"/>
              </a:lnSpc>
              <a:buNone/>
            </a:pPr>
            <a:r>
              <a:rPr lang="en-US" sz="2187" b="1" dirty="0">
                <a:solidFill>
                  <a:srgbClr val="3B3535"/>
                </a:solidFill>
                <a:latin typeface="Alexandria" pitchFamily="34" charset="0"/>
                <a:ea typeface="Alexandria" pitchFamily="34" charset="-122"/>
                <a:cs typeface="Alexandria" pitchFamily="34" charset="-120"/>
              </a:rPr>
              <a:t>3</a:t>
            </a:r>
            <a:endParaRPr lang="en-US" sz="2187" dirty="0"/>
          </a:p>
        </p:txBody>
      </p:sp>
      <p:sp>
        <p:nvSpPr>
          <p:cNvPr id="17" name="Text 12"/>
          <p:cNvSpPr/>
          <p:nvPr/>
        </p:nvSpPr>
        <p:spPr>
          <a:xfrm>
            <a:off x="7509510" y="4943832"/>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Model Training</a:t>
            </a:r>
            <a:endParaRPr lang="en-US" sz="2187" dirty="0"/>
          </a:p>
        </p:txBody>
      </p:sp>
      <p:sp>
        <p:nvSpPr>
          <p:cNvPr id="18" name="Text 13"/>
          <p:cNvSpPr/>
          <p:nvPr/>
        </p:nvSpPr>
        <p:spPr>
          <a:xfrm>
            <a:off x="7509510" y="5424249"/>
            <a:ext cx="5095756" cy="355402"/>
          </a:xfrm>
          <a:prstGeom prst="rect">
            <a:avLst/>
          </a:prstGeom>
          <a:noFill/>
          <a:ln/>
        </p:spPr>
        <p:txBody>
          <a:bodyPr wrap="non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Fit XGBRFRegressor to the preprocessed data</a:t>
            </a:r>
            <a:endParaRPr lang="en-US" sz="1750" dirty="0"/>
          </a:p>
        </p:txBody>
      </p:sp>
      <p:sp>
        <p:nvSpPr>
          <p:cNvPr id="19" name="Text 14"/>
          <p:cNvSpPr/>
          <p:nvPr/>
        </p:nvSpPr>
        <p:spPr>
          <a:xfrm>
            <a:off x="1760220" y="6251734"/>
            <a:ext cx="11109960"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XGBRFRegressor combines the power of XGBoost with the flexibility of Random Forest. It can handle non-linear relationships and is robust to outliers. By leveraging the strengths of these two algorithms, XGBRFRegressor can produce highly accurate sales predictions for the Big Mart dataset.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3"/>
          <p:cNvSpPr/>
          <p:nvPr/>
        </p:nvSpPr>
        <p:spPr>
          <a:xfrm>
            <a:off x="543898" y="102778"/>
            <a:ext cx="7568089" cy="7935435"/>
          </a:xfrm>
          <a:prstGeom prst="rect">
            <a:avLst/>
          </a:prstGeom>
          <a:noFill/>
          <a:ln/>
        </p:spPr>
        <p:txBody>
          <a:bodyPr wrap="square" rtlCol="0" anchor="t"/>
          <a:lstStyle/>
          <a:p>
            <a:pPr marL="0" indent="0">
              <a:lnSpc>
                <a:spcPts val="2647"/>
              </a:lnSpc>
              <a:buNone/>
            </a:pPr>
            <a:endParaRPr lang="en-US" sz="1655" dirty="0"/>
          </a:p>
        </p:txBody>
      </p:sp>
      <p:sp>
        <p:nvSpPr>
          <p:cNvPr id="12" name="TextBox 11">
            <a:extLst>
              <a:ext uri="{FF2B5EF4-FFF2-40B4-BE49-F238E27FC236}">
                <a16:creationId xmlns:a16="http://schemas.microsoft.com/office/drawing/2014/main" id="{6E0E4BCC-47CF-22EF-32EC-0F80BE2C8489}"/>
              </a:ext>
            </a:extLst>
          </p:cNvPr>
          <p:cNvSpPr txBox="1"/>
          <p:nvPr/>
        </p:nvSpPr>
        <p:spPr>
          <a:xfrm>
            <a:off x="543898" y="1160145"/>
            <a:ext cx="7568089" cy="59093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rtl="0"/>
            <a:r>
              <a:rPr lang="en-GB" dirty="0">
                <a:effectLst/>
              </a:rPr>
              <a:t>Here's a breakdown of each part of the code:</a:t>
            </a:r>
            <a:endParaRPr lang="en-GB" dirty="0"/>
          </a:p>
          <a:p>
            <a:pPr rtl="0"/>
            <a:br>
              <a:rPr lang="en-GB" dirty="0"/>
            </a:br>
            <a:endParaRPr lang="en-GB" dirty="0"/>
          </a:p>
          <a:p>
            <a:pPr rtl="0"/>
            <a:r>
              <a:rPr lang="en-GB" dirty="0"/>
              <a:t>xg = XGBRFRegressor(n_estimators=100, random_state=42): This line creates an instance of the XGBRFRegressor class with n_estimators set to 100, which represents the number of trees to be used in the random forest. random_state is set to 42 for reproducibility.</a:t>
            </a:r>
            <a:br>
              <a:rPr lang="en-GB" dirty="0"/>
            </a:br>
            <a:br>
              <a:rPr lang="en-GB" dirty="0"/>
            </a:br>
            <a:r>
              <a:rPr lang="en-GB" dirty="0"/>
              <a:t>scores = cross_val_score(xg, X, y, cv=5, scoring='r2'): This line computes the cross-validated R-squared scores for the XGBoost random forest model</a:t>
            </a:r>
            <a:br>
              <a:rPr lang="en-GB" dirty="0"/>
            </a:br>
            <a:br>
              <a:rPr lang="en-GB" dirty="0"/>
            </a:br>
            <a:br>
              <a:rPr lang="en-GB" dirty="0"/>
            </a:br>
            <a:r>
              <a:rPr lang="en-GB" dirty="0"/>
              <a:t>print(scores.mean()): This line prints the mean of the R-squared scores obtained from cross-validation. In this case, the mean R-squared score is 0.5945113007967281, which indicates that the XGBoost random forest model explains approximately 59.45% of the variance in the target variable based on the input features.</a:t>
            </a:r>
            <a:br>
              <a:rPr lang="en-GB" dirty="0"/>
            </a:br>
            <a:endParaRPr lang="en-GB" dirty="0"/>
          </a:p>
          <a:p>
            <a:pPr rtl="0"/>
            <a:br>
              <a:rPr lang="en-GB" dirty="0"/>
            </a:br>
            <a:endParaRPr lang="en-GB" dirty="0"/>
          </a:p>
          <a:p>
            <a:endParaRPr lang="en-GB" dirty="0"/>
          </a:p>
        </p:txBody>
      </p:sp>
      <p:pic>
        <p:nvPicPr>
          <p:cNvPr id="5" name="Picture 4">
            <a:extLst>
              <a:ext uri="{FF2B5EF4-FFF2-40B4-BE49-F238E27FC236}">
                <a16:creationId xmlns:a16="http://schemas.microsoft.com/office/drawing/2014/main" id="{5D126C8E-D324-2928-064A-C4698F7FE888}"/>
              </a:ext>
            </a:extLst>
          </p:cNvPr>
          <p:cNvPicPr>
            <a:picLocks noChangeAspect="1"/>
          </p:cNvPicPr>
          <p:nvPr/>
        </p:nvPicPr>
        <p:blipFill>
          <a:blip r:embed="rId3"/>
          <a:stretch>
            <a:fillRect/>
          </a:stretch>
        </p:blipFill>
        <p:spPr>
          <a:xfrm>
            <a:off x="8111987" y="1160146"/>
            <a:ext cx="6335009" cy="5909309"/>
          </a:xfrm>
          <a:prstGeom prst="rect">
            <a:avLst/>
          </a:prstGeom>
        </p:spPr>
      </p:pic>
    </p:spTree>
    <p:extLst>
      <p:ext uri="{BB962C8B-B14F-4D97-AF65-F5344CB8AC3E}">
        <p14:creationId xmlns:p14="http://schemas.microsoft.com/office/powerpoint/2010/main" val="426308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3"/>
          <p:cNvSpPr/>
          <p:nvPr/>
        </p:nvSpPr>
        <p:spPr>
          <a:xfrm>
            <a:off x="543898" y="102778"/>
            <a:ext cx="7568089" cy="7935435"/>
          </a:xfrm>
          <a:prstGeom prst="rect">
            <a:avLst/>
          </a:prstGeom>
          <a:noFill/>
          <a:ln/>
        </p:spPr>
        <p:txBody>
          <a:bodyPr wrap="square" rtlCol="0" anchor="t"/>
          <a:lstStyle/>
          <a:p>
            <a:pPr marL="0" indent="0">
              <a:lnSpc>
                <a:spcPts val="2647"/>
              </a:lnSpc>
              <a:buNone/>
            </a:pPr>
            <a:endParaRPr lang="en-US" sz="1655" dirty="0"/>
          </a:p>
        </p:txBody>
      </p:sp>
      <p:pic>
        <p:nvPicPr>
          <p:cNvPr id="9" name="Picture 8">
            <a:extLst>
              <a:ext uri="{FF2B5EF4-FFF2-40B4-BE49-F238E27FC236}">
                <a16:creationId xmlns:a16="http://schemas.microsoft.com/office/drawing/2014/main" id="{ECA4AB2F-C582-6764-BD69-D0F243803CB6}"/>
              </a:ext>
            </a:extLst>
          </p:cNvPr>
          <p:cNvPicPr>
            <a:picLocks noChangeAspect="1"/>
          </p:cNvPicPr>
          <p:nvPr/>
        </p:nvPicPr>
        <p:blipFill>
          <a:blip r:embed="rId3"/>
          <a:stretch>
            <a:fillRect/>
          </a:stretch>
        </p:blipFill>
        <p:spPr>
          <a:xfrm>
            <a:off x="844841" y="1145892"/>
            <a:ext cx="6275345" cy="6420746"/>
          </a:xfrm>
          <a:prstGeom prst="rect">
            <a:avLst/>
          </a:prstGeom>
        </p:spPr>
      </p:pic>
      <p:sp>
        <p:nvSpPr>
          <p:cNvPr id="13" name="TextBox 12">
            <a:extLst>
              <a:ext uri="{FF2B5EF4-FFF2-40B4-BE49-F238E27FC236}">
                <a16:creationId xmlns:a16="http://schemas.microsoft.com/office/drawing/2014/main" id="{2572D5A9-235D-209B-CBDC-4BFDE5E0CA56}"/>
              </a:ext>
            </a:extLst>
          </p:cNvPr>
          <p:cNvSpPr txBox="1"/>
          <p:nvPr/>
        </p:nvSpPr>
        <p:spPr>
          <a:xfrm>
            <a:off x="7075645" y="1135920"/>
            <a:ext cx="4742108"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rtl="0"/>
            <a:r>
              <a:rPr lang="en-GB" dirty="0">
                <a:effectLst/>
              </a:rPr>
              <a:t>BEST MODEL:</a:t>
            </a:r>
          </a:p>
          <a:p>
            <a:pPr algn="just" rtl="0"/>
            <a:br>
              <a:rPr lang="en-GB" dirty="0">
                <a:effectLst/>
              </a:rPr>
            </a:br>
            <a:endParaRPr lang="en-GB" dirty="0">
              <a:effectLst/>
            </a:endParaRPr>
          </a:p>
          <a:p>
            <a:pPr rtl="0"/>
            <a:r>
              <a:rPr lang="en-GB" dirty="0" err="1">
                <a:effectLst/>
              </a:rPr>
              <a:t>xg_final</a:t>
            </a:r>
            <a:r>
              <a:rPr lang="en-GB" dirty="0">
                <a:effectLst/>
              </a:rPr>
              <a:t> = </a:t>
            </a:r>
            <a:r>
              <a:rPr lang="en-GB" dirty="0" err="1">
                <a:effectLst/>
              </a:rPr>
              <a:t>XGBRFRegressor</a:t>
            </a:r>
            <a:r>
              <a:rPr lang="en-GB" dirty="0">
                <a:effectLst/>
              </a:rPr>
              <a:t>(): This line creates an instance of the </a:t>
            </a:r>
            <a:r>
              <a:rPr lang="en-GB" dirty="0" err="1">
                <a:effectLst/>
              </a:rPr>
              <a:t>XGBRFRegressor</a:t>
            </a:r>
            <a:r>
              <a:rPr lang="en-GB" dirty="0">
                <a:effectLst/>
              </a:rPr>
              <a:t> class with default hyperparameters.</a:t>
            </a:r>
            <a:br>
              <a:rPr lang="en-GB" dirty="0">
                <a:effectLst/>
              </a:rPr>
            </a:br>
            <a:br>
              <a:rPr lang="en-GB" dirty="0">
                <a:effectLst/>
              </a:rPr>
            </a:br>
            <a:r>
              <a:rPr lang="en-GB" dirty="0" err="1">
                <a:effectLst/>
              </a:rPr>
              <a:t>xg_final.fit</a:t>
            </a:r>
            <a:r>
              <a:rPr lang="en-GB" dirty="0">
                <a:effectLst/>
              </a:rPr>
              <a:t>(</a:t>
            </a:r>
            <a:r>
              <a:rPr lang="en-GB" dirty="0" err="1">
                <a:effectLst/>
              </a:rPr>
              <a:t>final_data</a:t>
            </a:r>
            <a:r>
              <a:rPr lang="en-GB" dirty="0">
                <a:effectLst/>
              </a:rPr>
              <a:t>, y): This line fits the </a:t>
            </a:r>
            <a:r>
              <a:rPr lang="en-GB" dirty="0" err="1">
                <a:effectLst/>
              </a:rPr>
              <a:t>XGBoost</a:t>
            </a:r>
            <a:r>
              <a:rPr lang="en-GB" dirty="0">
                <a:effectLst/>
              </a:rPr>
              <a:t> Random Forest Regression model to the </a:t>
            </a:r>
            <a:r>
              <a:rPr lang="en-GB" dirty="0" err="1">
                <a:effectLst/>
              </a:rPr>
              <a:t>final_data</a:t>
            </a:r>
            <a:r>
              <a:rPr lang="en-GB" dirty="0">
                <a:effectLst/>
              </a:rPr>
              <a:t> (input features) and y (target variable). This is where the model learns the patterns in the data.</a:t>
            </a:r>
            <a:br>
              <a:rPr lang="en-GB" dirty="0"/>
            </a:br>
            <a:endParaRPr lang="en-GB" dirty="0"/>
          </a:p>
          <a:p>
            <a:pPr rtl="0"/>
            <a:br>
              <a:rPr lang="en-GB" dirty="0"/>
            </a:br>
            <a:endParaRPr lang="en-GB" dirty="0"/>
          </a:p>
          <a:p>
            <a:endParaRPr lang="en-GB" dirty="0"/>
          </a:p>
        </p:txBody>
      </p:sp>
    </p:spTree>
    <p:extLst>
      <p:ext uri="{BB962C8B-B14F-4D97-AF65-F5344CB8AC3E}">
        <p14:creationId xmlns:p14="http://schemas.microsoft.com/office/powerpoint/2010/main" val="193440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3"/>
          <p:cNvSpPr/>
          <p:nvPr/>
        </p:nvSpPr>
        <p:spPr>
          <a:xfrm>
            <a:off x="543898" y="102778"/>
            <a:ext cx="7568089" cy="7935435"/>
          </a:xfrm>
          <a:prstGeom prst="rect">
            <a:avLst/>
          </a:prstGeom>
          <a:noFill/>
          <a:ln/>
        </p:spPr>
        <p:txBody>
          <a:bodyPr wrap="square" rtlCol="0" anchor="t"/>
          <a:lstStyle/>
          <a:p>
            <a:pPr marL="0" indent="0">
              <a:lnSpc>
                <a:spcPts val="2647"/>
              </a:lnSpc>
              <a:buNone/>
            </a:pPr>
            <a:endParaRPr lang="en-US" sz="1655" dirty="0"/>
          </a:p>
        </p:txBody>
      </p:sp>
      <p:sp>
        <p:nvSpPr>
          <p:cNvPr id="12" name="TextBox 11">
            <a:extLst>
              <a:ext uri="{FF2B5EF4-FFF2-40B4-BE49-F238E27FC236}">
                <a16:creationId xmlns:a16="http://schemas.microsoft.com/office/drawing/2014/main" id="{6E0E4BCC-47CF-22EF-32EC-0F80BE2C8489}"/>
              </a:ext>
            </a:extLst>
          </p:cNvPr>
          <p:cNvSpPr txBox="1"/>
          <p:nvPr/>
        </p:nvSpPr>
        <p:spPr>
          <a:xfrm>
            <a:off x="543898" y="633050"/>
            <a:ext cx="6667036" cy="74051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rtl="0"/>
            <a:r>
              <a:rPr lang="en-GB" sz="3600" b="1" u="sng" dirty="0">
                <a:effectLst/>
                <a:latin typeface="+mj-lt"/>
              </a:rPr>
              <a:t>TRAINING THE MODEL:</a:t>
            </a:r>
            <a:endParaRPr lang="en-GB" sz="3600" b="1" u="sng" dirty="0">
              <a:latin typeface="+mj-lt"/>
            </a:endParaRPr>
          </a:p>
          <a:p>
            <a:pPr rtl="0"/>
            <a:br>
              <a:rPr lang="en-GB" dirty="0"/>
            </a:br>
            <a:endParaRPr lang="en-GB" dirty="0"/>
          </a:p>
          <a:p>
            <a:pPr rtl="0"/>
            <a:r>
              <a:rPr lang="en-GB" dirty="0" err="1"/>
              <a:t>X_train</a:t>
            </a:r>
            <a:r>
              <a:rPr lang="en-GB" dirty="0"/>
              <a:t>, </a:t>
            </a:r>
            <a:r>
              <a:rPr lang="en-GB" dirty="0" err="1"/>
              <a:t>X_test</a:t>
            </a:r>
            <a:r>
              <a:rPr lang="en-GB" dirty="0"/>
              <a:t>, </a:t>
            </a:r>
            <a:r>
              <a:rPr lang="en-GB" dirty="0" err="1"/>
              <a:t>y_train</a:t>
            </a:r>
            <a:r>
              <a:rPr lang="en-GB" dirty="0"/>
              <a:t>, </a:t>
            </a:r>
            <a:r>
              <a:rPr lang="en-GB" dirty="0" err="1"/>
              <a:t>y_test</a:t>
            </a:r>
            <a:r>
              <a:rPr lang="en-GB" dirty="0"/>
              <a:t> = </a:t>
            </a:r>
            <a:r>
              <a:rPr lang="en-GB" dirty="0" err="1"/>
              <a:t>train_test_split</a:t>
            </a:r>
            <a:r>
              <a:rPr lang="en-GB" dirty="0"/>
              <a:t>(</a:t>
            </a:r>
            <a:r>
              <a:rPr lang="en-GB" dirty="0" err="1"/>
              <a:t>final_data</a:t>
            </a:r>
            <a:r>
              <a:rPr lang="en-GB" dirty="0"/>
              <a:t>, y, </a:t>
            </a:r>
            <a:r>
              <a:rPr lang="en-GB" dirty="0" err="1"/>
              <a:t>test_size</a:t>
            </a:r>
            <a:r>
              <a:rPr lang="en-GB" dirty="0"/>
              <a:t>=0.20, random_state=42): This line splits the dataset (</a:t>
            </a:r>
            <a:r>
              <a:rPr lang="en-GB" dirty="0" err="1"/>
              <a:t>final_data</a:t>
            </a:r>
            <a:r>
              <a:rPr lang="en-GB" dirty="0"/>
              <a:t> and y) into training and testing </a:t>
            </a:r>
            <a:r>
              <a:rPr lang="en-GB" dirty="0" err="1"/>
              <a:t>sets.final_data</a:t>
            </a:r>
            <a:r>
              <a:rPr lang="en-GB" dirty="0"/>
              <a:t>: The input </a:t>
            </a:r>
            <a:r>
              <a:rPr lang="en-GB" dirty="0" err="1"/>
              <a:t>features.y</a:t>
            </a:r>
            <a:r>
              <a:rPr lang="en-GB" dirty="0"/>
              <a:t>: The target </a:t>
            </a:r>
            <a:r>
              <a:rPr lang="en-GB" dirty="0" err="1"/>
              <a:t>variable.test_size</a:t>
            </a:r>
            <a:r>
              <a:rPr lang="en-GB" dirty="0"/>
              <a:t>=0.20: Specifies that 20% of the data will be used for testing, while the remaining 80% will be used for </a:t>
            </a:r>
            <a:r>
              <a:rPr lang="en-GB" dirty="0" err="1"/>
              <a:t>training.random_state</a:t>
            </a:r>
            <a:r>
              <a:rPr lang="en-GB" dirty="0"/>
              <a:t>=42: Sets the random seed for reproducibility.</a:t>
            </a:r>
          </a:p>
          <a:p>
            <a:pPr rtl="0"/>
            <a:endParaRPr lang="en-GB" dirty="0"/>
          </a:p>
          <a:p>
            <a:pPr rtl="0"/>
            <a:r>
              <a:rPr lang="en-GB" dirty="0" err="1"/>
              <a:t>y_pred</a:t>
            </a:r>
            <a:r>
              <a:rPr lang="en-GB" dirty="0"/>
              <a:t> = </a:t>
            </a:r>
            <a:r>
              <a:rPr lang="en-GB" dirty="0" err="1"/>
              <a:t>xg_final.predict</a:t>
            </a:r>
            <a:r>
              <a:rPr lang="en-GB" dirty="0"/>
              <a:t>(</a:t>
            </a:r>
            <a:r>
              <a:rPr lang="en-GB" dirty="0" err="1"/>
              <a:t>X_test</a:t>
            </a:r>
            <a:r>
              <a:rPr lang="en-GB" dirty="0"/>
              <a:t>): This line makes predictions on the test data (</a:t>
            </a:r>
            <a:r>
              <a:rPr lang="en-GB" dirty="0" err="1"/>
              <a:t>X_test</a:t>
            </a:r>
            <a:r>
              <a:rPr lang="en-GB" dirty="0"/>
              <a:t>) using the trained model (</a:t>
            </a:r>
            <a:r>
              <a:rPr lang="en-GB" dirty="0" err="1"/>
              <a:t>xg_final</a:t>
            </a:r>
            <a:r>
              <a:rPr lang="en-GB" dirty="0"/>
              <a:t>).</a:t>
            </a:r>
          </a:p>
          <a:p>
            <a:pPr rtl="0"/>
            <a:endParaRPr lang="en-GB" dirty="0"/>
          </a:p>
          <a:p>
            <a:pPr rtl="0"/>
            <a:r>
              <a:rPr lang="en-GB" dirty="0" err="1"/>
              <a:t>mean_absolute_error</a:t>
            </a:r>
            <a:r>
              <a:rPr lang="en-GB" dirty="0"/>
              <a:t>(</a:t>
            </a:r>
            <a:r>
              <a:rPr lang="en-GB" dirty="0" err="1"/>
              <a:t>y_test</a:t>
            </a:r>
            <a:r>
              <a:rPr lang="en-GB" dirty="0"/>
              <a:t>, </a:t>
            </a:r>
            <a:r>
              <a:rPr lang="en-GB" dirty="0" err="1"/>
              <a:t>y_pred</a:t>
            </a:r>
            <a:r>
              <a:rPr lang="en-GB" dirty="0"/>
              <a:t>): This line computes the mean absolute error between the true target values (</a:t>
            </a:r>
            <a:r>
              <a:rPr lang="en-GB" dirty="0" err="1"/>
              <a:t>y_test</a:t>
            </a:r>
            <a:r>
              <a:rPr lang="en-GB" dirty="0"/>
              <a:t>) and the predicted values (</a:t>
            </a:r>
            <a:r>
              <a:rPr lang="en-GB" dirty="0" err="1"/>
              <a:t>y_pred</a:t>
            </a:r>
            <a:r>
              <a:rPr lang="en-GB" dirty="0"/>
              <a:t>). Mean absolute error (MAE) is a metric used to evaluate the performance of regression models. It measures the average absolute difference between the predicted and true values. In this case, the MAE is approximately 714.417.</a:t>
            </a:r>
          </a:p>
          <a:p>
            <a:pPr rtl="0"/>
            <a:br>
              <a:rPr lang="en-GB" dirty="0"/>
            </a:br>
            <a:endParaRPr lang="en-GB" dirty="0"/>
          </a:p>
          <a:p>
            <a:pPr rtl="0"/>
            <a:br>
              <a:rPr lang="en-GB" dirty="0"/>
            </a:br>
            <a:endParaRPr lang="en-GB" dirty="0"/>
          </a:p>
          <a:p>
            <a:endParaRPr lang="en-GB" dirty="0"/>
          </a:p>
        </p:txBody>
      </p:sp>
      <p:pic>
        <p:nvPicPr>
          <p:cNvPr id="6" name="Picture 5">
            <a:extLst>
              <a:ext uri="{FF2B5EF4-FFF2-40B4-BE49-F238E27FC236}">
                <a16:creationId xmlns:a16="http://schemas.microsoft.com/office/drawing/2014/main" id="{B56543CD-F951-81D7-DF5A-A94BDDEBE58C}"/>
              </a:ext>
            </a:extLst>
          </p:cNvPr>
          <p:cNvPicPr>
            <a:picLocks noChangeAspect="1"/>
          </p:cNvPicPr>
          <p:nvPr/>
        </p:nvPicPr>
        <p:blipFill>
          <a:blip r:embed="rId3"/>
          <a:stretch>
            <a:fillRect/>
          </a:stretch>
        </p:blipFill>
        <p:spPr>
          <a:xfrm>
            <a:off x="7210935" y="618811"/>
            <a:ext cx="7176398" cy="6200547"/>
          </a:xfrm>
          <a:prstGeom prst="rect">
            <a:avLst/>
          </a:prstGeom>
        </p:spPr>
      </p:pic>
    </p:spTree>
    <p:extLst>
      <p:ext uri="{BB962C8B-B14F-4D97-AF65-F5344CB8AC3E}">
        <p14:creationId xmlns:p14="http://schemas.microsoft.com/office/powerpoint/2010/main" val="330488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3"/>
          <p:cNvSpPr/>
          <p:nvPr/>
        </p:nvSpPr>
        <p:spPr>
          <a:xfrm>
            <a:off x="543898" y="102778"/>
            <a:ext cx="7568089" cy="7935435"/>
          </a:xfrm>
          <a:prstGeom prst="rect">
            <a:avLst/>
          </a:prstGeom>
          <a:noFill/>
          <a:ln/>
        </p:spPr>
        <p:txBody>
          <a:bodyPr wrap="square" rtlCol="0" anchor="t"/>
          <a:lstStyle/>
          <a:p>
            <a:pPr marL="0" indent="0">
              <a:lnSpc>
                <a:spcPts val="2647"/>
              </a:lnSpc>
              <a:buNone/>
            </a:pPr>
            <a:endParaRPr lang="en-US" sz="1655" dirty="0"/>
          </a:p>
        </p:txBody>
      </p:sp>
      <p:sp>
        <p:nvSpPr>
          <p:cNvPr id="12" name="TextBox 11">
            <a:extLst>
              <a:ext uri="{FF2B5EF4-FFF2-40B4-BE49-F238E27FC236}">
                <a16:creationId xmlns:a16="http://schemas.microsoft.com/office/drawing/2014/main" id="{6E0E4BCC-47CF-22EF-32EC-0F80BE2C8489}"/>
              </a:ext>
            </a:extLst>
          </p:cNvPr>
          <p:cNvSpPr txBox="1"/>
          <p:nvPr/>
        </p:nvSpPr>
        <p:spPr>
          <a:xfrm>
            <a:off x="6978686" y="1129553"/>
            <a:ext cx="7107816"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rtl="0"/>
            <a:r>
              <a:rPr lang="en-GB" sz="3600" b="1" u="sng" dirty="0">
                <a:effectLst/>
              </a:rPr>
              <a:t>PREDICTING FINAL SALES VALUES:</a:t>
            </a:r>
            <a:endParaRPr lang="en-GB" sz="3600" b="1" u="sng" dirty="0"/>
          </a:p>
          <a:p>
            <a:pPr rtl="0"/>
            <a:br>
              <a:rPr lang="en-GB" dirty="0"/>
            </a:br>
            <a:r>
              <a:rPr lang="en-GB" dirty="0"/>
              <a:t>pred = </a:t>
            </a:r>
            <a:r>
              <a:rPr lang="en-GB" dirty="0" err="1"/>
              <a:t>xg_final.predict</a:t>
            </a:r>
            <a:r>
              <a:rPr lang="en-GB" dirty="0"/>
              <a:t>(</a:t>
            </a:r>
            <a:r>
              <a:rPr lang="en-GB" dirty="0" err="1"/>
              <a:t>np.array</a:t>
            </a:r>
            <a:r>
              <a:rPr lang="en-GB" dirty="0"/>
              <a:t>([[141.6180,9.0,1.0,1.0,24]]))[0]: This line makes a prediction on a single sample of unseen data represented as a </a:t>
            </a:r>
            <a:r>
              <a:rPr lang="en-GB" dirty="0" err="1"/>
              <a:t>numpy</a:t>
            </a:r>
            <a:r>
              <a:rPr lang="en-GB" dirty="0"/>
              <a:t> array. The input features for the prediction are [141.6180, 9.0, 1.0, 1.0, 24]. The prediction is obtained by calling the predict method on the </a:t>
            </a:r>
            <a:r>
              <a:rPr lang="en-GB" dirty="0" err="1"/>
              <a:t>xg_final</a:t>
            </a:r>
            <a:r>
              <a:rPr lang="en-GB" dirty="0"/>
              <a:t> model. The [0] is added to extract the actual prediction value from the array returned by predict.</a:t>
            </a:r>
            <a:br>
              <a:rPr lang="en-GB" dirty="0"/>
            </a:br>
            <a:br>
              <a:rPr lang="en-GB" dirty="0"/>
            </a:br>
            <a:r>
              <a:rPr lang="en-GB" dirty="0"/>
              <a:t>print(</a:t>
            </a:r>
            <a:r>
              <a:rPr lang="en-GB" dirty="0" err="1"/>
              <a:t>f"Sales</a:t>
            </a:r>
            <a:r>
              <a:rPr lang="en-GB" dirty="0"/>
              <a:t> Value is between {pred-714.42} and {pred+714.42}"): This line calculates a range for the predicted sales value based on the mean absolute error (MAE) obtained from the evaluation on the test set.</a:t>
            </a:r>
          </a:p>
          <a:p>
            <a:pPr rtl="0"/>
            <a:br>
              <a:rPr lang="en-GB" dirty="0"/>
            </a:br>
            <a:endParaRPr lang="en-GB" dirty="0"/>
          </a:p>
          <a:p>
            <a:endParaRPr lang="en-GB" dirty="0"/>
          </a:p>
        </p:txBody>
      </p:sp>
      <p:pic>
        <p:nvPicPr>
          <p:cNvPr id="5" name="Picture 4">
            <a:extLst>
              <a:ext uri="{FF2B5EF4-FFF2-40B4-BE49-F238E27FC236}">
                <a16:creationId xmlns:a16="http://schemas.microsoft.com/office/drawing/2014/main" id="{68986F38-1929-B9BE-207A-C1CA38416A40}"/>
              </a:ext>
            </a:extLst>
          </p:cNvPr>
          <p:cNvPicPr>
            <a:picLocks noChangeAspect="1"/>
          </p:cNvPicPr>
          <p:nvPr/>
        </p:nvPicPr>
        <p:blipFill>
          <a:blip r:embed="rId3"/>
          <a:stretch>
            <a:fillRect/>
          </a:stretch>
        </p:blipFill>
        <p:spPr>
          <a:xfrm>
            <a:off x="862782" y="1129553"/>
            <a:ext cx="6115904" cy="4524316"/>
          </a:xfrm>
          <a:prstGeom prst="rect">
            <a:avLst/>
          </a:prstGeom>
        </p:spPr>
      </p:pic>
    </p:spTree>
    <p:extLst>
      <p:ext uri="{BB962C8B-B14F-4D97-AF65-F5344CB8AC3E}">
        <p14:creationId xmlns:p14="http://schemas.microsoft.com/office/powerpoint/2010/main" val="392748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2"/>
          <p:cNvSpPr/>
          <p:nvPr/>
        </p:nvSpPr>
        <p:spPr>
          <a:xfrm>
            <a:off x="2260163" y="764381"/>
            <a:ext cx="9870519"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Conclusion and Recommendations</a:t>
            </a:r>
            <a:endParaRPr lang="en-US" sz="4374" dirty="0"/>
          </a:p>
        </p:txBody>
      </p:sp>
      <p:sp>
        <p:nvSpPr>
          <p:cNvPr id="5" name="Shape 3"/>
          <p:cNvSpPr/>
          <p:nvPr/>
        </p:nvSpPr>
        <p:spPr>
          <a:xfrm>
            <a:off x="2260163" y="1965602"/>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2444591" y="2007274"/>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982277" y="2041921"/>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Key Findings</a:t>
            </a:r>
            <a:endParaRPr lang="en-US" sz="2187" dirty="0"/>
          </a:p>
        </p:txBody>
      </p:sp>
      <p:sp>
        <p:nvSpPr>
          <p:cNvPr id="8" name="Text 6"/>
          <p:cNvSpPr/>
          <p:nvPr/>
        </p:nvSpPr>
        <p:spPr>
          <a:xfrm>
            <a:off x="2982277" y="2522339"/>
            <a:ext cx="2833092" cy="284321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analysis of Big Mart sales data using Random Forest Regressor and XGBRFRegressor models uncovered valuable insights about the factors driving sales performance.</a:t>
            </a:r>
            <a:endParaRPr lang="en-US" sz="1750" dirty="0"/>
          </a:p>
        </p:txBody>
      </p:sp>
      <p:sp>
        <p:nvSpPr>
          <p:cNvPr id="9" name="Shape 7"/>
          <p:cNvSpPr/>
          <p:nvPr/>
        </p:nvSpPr>
        <p:spPr>
          <a:xfrm>
            <a:off x="6037540" y="1965602"/>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6187916" y="2007274"/>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6759654" y="2041921"/>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Recommendations</a:t>
            </a:r>
            <a:endParaRPr lang="en-US" sz="2187" dirty="0"/>
          </a:p>
        </p:txBody>
      </p:sp>
      <p:sp>
        <p:nvSpPr>
          <p:cNvPr id="12" name="Text 10"/>
          <p:cNvSpPr/>
          <p:nvPr/>
        </p:nvSpPr>
        <p:spPr>
          <a:xfrm>
            <a:off x="6759654" y="2522339"/>
            <a:ext cx="2833092" cy="284321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Based on the insights gained, it is recommended to focus on optimizing product pricing, store location, and inventory management to boost overall sales revenue.</a:t>
            </a:r>
            <a:endParaRPr lang="en-US" sz="1750" dirty="0"/>
          </a:p>
        </p:txBody>
      </p:sp>
      <p:sp>
        <p:nvSpPr>
          <p:cNvPr id="13" name="Shape 11"/>
          <p:cNvSpPr/>
          <p:nvPr/>
        </p:nvSpPr>
        <p:spPr>
          <a:xfrm>
            <a:off x="9814917" y="1965602"/>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9965174" y="2007274"/>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10537031" y="2041921"/>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Future Outlook</a:t>
            </a:r>
            <a:endParaRPr lang="en-US" sz="2187" dirty="0"/>
          </a:p>
        </p:txBody>
      </p:sp>
      <p:sp>
        <p:nvSpPr>
          <p:cNvPr id="16" name="Text 14"/>
          <p:cNvSpPr/>
          <p:nvPr/>
        </p:nvSpPr>
        <p:spPr>
          <a:xfrm>
            <a:off x="10537031" y="2522339"/>
            <a:ext cx="2833092" cy="355401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With continued refinement of the machine learning models and incorporation of additional data sources, the accuracy of sales predictions can be further improved to support more informed business decisions.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3958541" y="3032567"/>
            <a:ext cx="9433367" cy="3680750"/>
          </a:xfrm>
          <a:prstGeom prst="rect">
            <a:avLst/>
          </a:prstGeom>
          <a:noFill/>
          <a:ln/>
        </p:spPr>
        <p:txBody>
          <a:bodyPr wrap="none" rtlCol="0" anchor="t"/>
          <a:lstStyle/>
          <a:p>
            <a:pPr marL="0" indent="0">
              <a:lnSpc>
                <a:spcPts val="5468"/>
              </a:lnSpc>
              <a:buNone/>
            </a:pPr>
            <a:r>
              <a:rPr lang="en-US" sz="9600" b="1" dirty="0">
                <a:solidFill>
                  <a:srgbClr val="0070C0"/>
                </a:solidFill>
                <a:latin typeface="Alexandria" pitchFamily="34" charset="0"/>
                <a:ea typeface="Alexandria" pitchFamily="34" charset="-122"/>
                <a:cs typeface="Alexandria" pitchFamily="34" charset="-120"/>
              </a:rPr>
              <a:t>THANK YOU</a:t>
            </a:r>
            <a:endParaRPr lang="en-US" sz="9600" dirty="0">
              <a:solidFill>
                <a:srgbClr val="0070C0"/>
              </a:solidFill>
            </a:endParaRPr>
          </a:p>
        </p:txBody>
      </p:sp>
    </p:spTree>
    <p:extLst>
      <p:ext uri="{BB962C8B-B14F-4D97-AF65-F5344CB8AC3E}">
        <p14:creationId xmlns:p14="http://schemas.microsoft.com/office/powerpoint/2010/main" val="134609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6748666" y="798653"/>
            <a:ext cx="7604082" cy="5914663"/>
          </a:xfrm>
          <a:prstGeom prst="rect">
            <a:avLst/>
          </a:prstGeom>
        </p:spPr>
      </p:pic>
      <p:sp>
        <p:nvSpPr>
          <p:cNvPr id="6" name="Text 2"/>
          <p:cNvSpPr/>
          <p:nvPr/>
        </p:nvSpPr>
        <p:spPr>
          <a:xfrm>
            <a:off x="833199" y="798653"/>
            <a:ext cx="5915467" cy="2327689"/>
          </a:xfrm>
          <a:prstGeom prst="rect">
            <a:avLst/>
          </a:prstGeom>
          <a:noFill/>
          <a:ln/>
        </p:spPr>
        <p:txBody>
          <a:bodyPr wrap="square" rtlCol="0" anchor="t"/>
          <a:lstStyle/>
          <a:p>
            <a:pPr marL="0" indent="0">
              <a:lnSpc>
                <a:spcPts val="3281"/>
              </a:lnSpc>
              <a:buNone/>
            </a:pPr>
            <a:r>
              <a:rPr lang="en-US" sz="2624" b="1" dirty="0">
                <a:solidFill>
                  <a:srgbClr val="1F1E1E"/>
                </a:solidFill>
                <a:latin typeface="Alexandria" pitchFamily="34" charset="0"/>
                <a:ea typeface="Alexandria" pitchFamily="34" charset="-122"/>
                <a:cs typeface="Alexandria" pitchFamily="34" charset="-120"/>
              </a:rPr>
              <a:t>Get Information About Our Dataset Like Total Number Rows, Total Number of Columns, Datatypes of Each Column And Memory Requirement</a:t>
            </a:r>
          </a:p>
          <a:p>
            <a:pPr marL="0" indent="0">
              <a:lnSpc>
                <a:spcPts val="3281"/>
              </a:lnSpc>
              <a:buNone/>
            </a:pPr>
            <a:endParaRPr lang="en-US" sz="2624" b="1" dirty="0">
              <a:solidFill>
                <a:srgbClr val="1F1E1E"/>
              </a:solidFill>
              <a:latin typeface="Alexandria" pitchFamily="34" charset="0"/>
              <a:ea typeface="Alexandria" pitchFamily="34" charset="-122"/>
            </a:endParaRPr>
          </a:p>
          <a:p>
            <a:pPr marL="0" indent="0">
              <a:lnSpc>
                <a:spcPts val="3281"/>
              </a:lnSpc>
              <a:buNone/>
            </a:pPr>
            <a:endParaRPr lang="en-US" sz="2624" b="1" dirty="0">
              <a:solidFill>
                <a:srgbClr val="1F1E1E"/>
              </a:solidFill>
              <a:latin typeface="Alexandria" pitchFamily="34" charset="0"/>
              <a:ea typeface="Alexandria" pitchFamily="34" charset="-122"/>
            </a:endParaRPr>
          </a:p>
          <a:p>
            <a:pPr marL="0" indent="0">
              <a:lnSpc>
                <a:spcPts val="3281"/>
              </a:lnSpc>
              <a:buNone/>
            </a:pPr>
            <a:endParaRPr lang="en-US" sz="2624" dirty="0"/>
          </a:p>
        </p:txBody>
      </p:sp>
      <p:sp>
        <p:nvSpPr>
          <p:cNvPr id="7" name="Text 3"/>
          <p:cNvSpPr/>
          <p:nvPr/>
        </p:nvSpPr>
        <p:spPr>
          <a:xfrm>
            <a:off x="833199" y="5103257"/>
            <a:ext cx="5648801" cy="355402"/>
          </a:xfrm>
          <a:prstGeom prst="rect">
            <a:avLst/>
          </a:prstGeom>
          <a:noFill/>
          <a:ln/>
        </p:spPr>
        <p:txBody>
          <a:bodyPr wrap="none" rtlCol="0" anchor="t"/>
          <a:lstStyle/>
          <a:p>
            <a:pPr marL="0" indent="0">
              <a:lnSpc>
                <a:spcPts val="2799"/>
              </a:lnSpc>
              <a:buNone/>
            </a:pPr>
            <a:endParaRPr lang="en-US" sz="1750" dirty="0"/>
          </a:p>
        </p:txBody>
      </p:sp>
      <p:sp>
        <p:nvSpPr>
          <p:cNvPr id="9" name="TextBox 8">
            <a:extLst>
              <a:ext uri="{FF2B5EF4-FFF2-40B4-BE49-F238E27FC236}">
                <a16:creationId xmlns:a16="http://schemas.microsoft.com/office/drawing/2014/main" id="{4550227C-610F-DDB0-CEF5-852C5A59C690}"/>
              </a:ext>
            </a:extLst>
          </p:cNvPr>
          <p:cNvSpPr txBox="1"/>
          <p:nvPr/>
        </p:nvSpPr>
        <p:spPr>
          <a:xfrm>
            <a:off x="833199" y="3376136"/>
            <a:ext cx="5915467" cy="1477328"/>
          </a:xfrm>
          <a:prstGeom prst="rect">
            <a:avLst/>
          </a:prstGeom>
          <a:noFill/>
        </p:spPr>
        <p:txBody>
          <a:bodyPr wrap="square" rtlCol="0">
            <a:spAutoFit/>
          </a:bodyPr>
          <a:lstStyle/>
          <a:p>
            <a:r>
              <a:rPr lang="en-GB" dirty="0"/>
              <a:t>These statistics provide a comprehensive overview of the distribution and central tendencies of the numerical variables in the dataset. They can be useful for understanding the characteristics of the data and for making informed decisions during data analysis and </a:t>
            </a:r>
            <a:r>
              <a:rPr lang="en-GB" dirty="0" err="1"/>
              <a:t>modeling</a:t>
            </a:r>
            <a:r>
              <a:rPr lang="en-GB"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245864" y="245864"/>
            <a:ext cx="4994672" cy="7891139"/>
          </a:xfrm>
          <a:prstGeom prst="rect">
            <a:avLst/>
          </a:prstGeom>
        </p:spPr>
      </p:pic>
      <p:sp>
        <p:nvSpPr>
          <p:cNvPr id="6" name="Text 2"/>
          <p:cNvSpPr/>
          <p:nvPr/>
        </p:nvSpPr>
        <p:spPr>
          <a:xfrm>
            <a:off x="5966817" y="794319"/>
            <a:ext cx="7668816" cy="1229201"/>
          </a:xfrm>
          <a:prstGeom prst="rect">
            <a:avLst/>
          </a:prstGeom>
          <a:noFill/>
          <a:ln/>
        </p:spPr>
        <p:txBody>
          <a:bodyPr wrap="square" rtlCol="0" anchor="t"/>
          <a:lstStyle/>
          <a:p>
            <a:pPr marL="0" indent="0">
              <a:lnSpc>
                <a:spcPts val="4840"/>
              </a:lnSpc>
              <a:buNone/>
            </a:pPr>
            <a:r>
              <a:rPr lang="en-US" sz="3872" b="1" dirty="0">
                <a:solidFill>
                  <a:srgbClr val="1F1E1E"/>
                </a:solidFill>
                <a:latin typeface="Alexandria" pitchFamily="34" charset="0"/>
                <a:ea typeface="Alexandria" pitchFamily="34" charset="-122"/>
                <a:cs typeface="Alexandria" pitchFamily="34" charset="-120"/>
              </a:rPr>
              <a:t>Check Null Values In The Dataset</a:t>
            </a:r>
            <a:endParaRPr lang="en-US" sz="3872" dirty="0"/>
          </a:p>
        </p:txBody>
      </p:sp>
      <p:sp>
        <p:nvSpPr>
          <p:cNvPr id="7" name="Shape 3"/>
          <p:cNvSpPr/>
          <p:nvPr/>
        </p:nvSpPr>
        <p:spPr>
          <a:xfrm>
            <a:off x="5966817" y="2318557"/>
            <a:ext cx="7668816" cy="1463278"/>
          </a:xfrm>
          <a:prstGeom prst="roundRect">
            <a:avLst>
              <a:gd name="adj" fmla="val 6049"/>
            </a:avLst>
          </a:prstGeom>
          <a:solidFill>
            <a:srgbClr val="D5DCF6"/>
          </a:solidFill>
          <a:ln w="7620">
            <a:solidFill>
              <a:srgbClr val="BBC2DC"/>
            </a:solidFill>
            <a:prstDash val="solid"/>
          </a:ln>
        </p:spPr>
      </p:sp>
      <p:sp>
        <p:nvSpPr>
          <p:cNvPr id="8" name="Text 4"/>
          <p:cNvSpPr/>
          <p:nvPr/>
        </p:nvSpPr>
        <p:spPr>
          <a:xfrm>
            <a:off x="6171128" y="2522868"/>
            <a:ext cx="2458760" cy="307300"/>
          </a:xfrm>
          <a:prstGeom prst="rect">
            <a:avLst/>
          </a:prstGeom>
          <a:noFill/>
          <a:ln/>
        </p:spPr>
        <p:txBody>
          <a:bodyPr wrap="none" rtlCol="0" anchor="t"/>
          <a:lstStyle/>
          <a:p>
            <a:pPr marL="0" indent="0">
              <a:lnSpc>
                <a:spcPts val="2420"/>
              </a:lnSpc>
              <a:buNone/>
            </a:pPr>
            <a:r>
              <a:rPr lang="en-US" sz="1936" b="1" dirty="0">
                <a:solidFill>
                  <a:srgbClr val="3B3535"/>
                </a:solidFill>
                <a:latin typeface="Alexandria" pitchFamily="34" charset="0"/>
                <a:ea typeface="Alexandria" pitchFamily="34" charset="-122"/>
                <a:cs typeface="Alexandria" pitchFamily="34" charset="-120"/>
              </a:rPr>
              <a:t>Identify Null Values</a:t>
            </a:r>
            <a:endParaRPr lang="en-US" sz="1936" dirty="0"/>
          </a:p>
        </p:txBody>
      </p:sp>
      <p:sp>
        <p:nvSpPr>
          <p:cNvPr id="9" name="Text 5"/>
          <p:cNvSpPr/>
          <p:nvPr/>
        </p:nvSpPr>
        <p:spPr>
          <a:xfrm>
            <a:off x="6171128" y="2948159"/>
            <a:ext cx="7260193" cy="629364"/>
          </a:xfrm>
          <a:prstGeom prst="rect">
            <a:avLst/>
          </a:prstGeom>
          <a:noFill/>
          <a:ln/>
        </p:spPr>
        <p:txBody>
          <a:bodyPr wrap="square" rtlCol="0" anchor="t"/>
          <a:lstStyle/>
          <a:p>
            <a:pPr marL="0" indent="0">
              <a:lnSpc>
                <a:spcPts val="2478"/>
              </a:lnSpc>
              <a:buNone/>
            </a:pPr>
            <a:r>
              <a:rPr lang="en-US" sz="1549" dirty="0">
                <a:solidFill>
                  <a:srgbClr val="3B3535"/>
                </a:solidFill>
                <a:latin typeface="Sora" pitchFamily="34" charset="0"/>
                <a:ea typeface="Sora" pitchFamily="34" charset="-122"/>
                <a:cs typeface="Sora" pitchFamily="34" charset="-120"/>
              </a:rPr>
              <a:t>Thoroughly inspect the dataset to detect any missing or null values that could impact the analysis.</a:t>
            </a:r>
            <a:endParaRPr lang="en-US" sz="1549" dirty="0"/>
          </a:p>
        </p:txBody>
      </p:sp>
      <p:sp>
        <p:nvSpPr>
          <p:cNvPr id="10" name="Shape 6"/>
          <p:cNvSpPr/>
          <p:nvPr/>
        </p:nvSpPr>
        <p:spPr>
          <a:xfrm>
            <a:off x="5966817" y="3978526"/>
            <a:ext cx="7668816" cy="1463278"/>
          </a:xfrm>
          <a:prstGeom prst="roundRect">
            <a:avLst>
              <a:gd name="adj" fmla="val 6049"/>
            </a:avLst>
          </a:prstGeom>
          <a:solidFill>
            <a:srgbClr val="D5DCF6"/>
          </a:solidFill>
          <a:ln w="7620">
            <a:solidFill>
              <a:srgbClr val="BBC2DC"/>
            </a:solidFill>
            <a:prstDash val="solid"/>
          </a:ln>
        </p:spPr>
      </p:sp>
      <p:sp>
        <p:nvSpPr>
          <p:cNvPr id="11" name="Text 7"/>
          <p:cNvSpPr/>
          <p:nvPr/>
        </p:nvSpPr>
        <p:spPr>
          <a:xfrm>
            <a:off x="6171128" y="4182837"/>
            <a:ext cx="3372922" cy="307300"/>
          </a:xfrm>
          <a:prstGeom prst="rect">
            <a:avLst/>
          </a:prstGeom>
          <a:noFill/>
          <a:ln/>
        </p:spPr>
        <p:txBody>
          <a:bodyPr wrap="none" rtlCol="0" anchor="t"/>
          <a:lstStyle/>
          <a:p>
            <a:pPr marL="0" indent="0">
              <a:lnSpc>
                <a:spcPts val="2420"/>
              </a:lnSpc>
              <a:buNone/>
            </a:pPr>
            <a:r>
              <a:rPr lang="en-US" sz="1936" b="1" dirty="0">
                <a:solidFill>
                  <a:srgbClr val="3B3535"/>
                </a:solidFill>
                <a:latin typeface="Alexandria" pitchFamily="34" charset="0"/>
                <a:ea typeface="Alexandria" pitchFamily="34" charset="-122"/>
                <a:cs typeface="Alexandria" pitchFamily="34" charset="-120"/>
              </a:rPr>
              <a:t>Understand Data Structure</a:t>
            </a:r>
            <a:endParaRPr lang="en-US" sz="1936" dirty="0"/>
          </a:p>
        </p:txBody>
      </p:sp>
      <p:sp>
        <p:nvSpPr>
          <p:cNvPr id="12" name="Text 8"/>
          <p:cNvSpPr/>
          <p:nvPr/>
        </p:nvSpPr>
        <p:spPr>
          <a:xfrm>
            <a:off x="6171128" y="4608129"/>
            <a:ext cx="7260193" cy="629364"/>
          </a:xfrm>
          <a:prstGeom prst="rect">
            <a:avLst/>
          </a:prstGeom>
          <a:noFill/>
          <a:ln/>
        </p:spPr>
        <p:txBody>
          <a:bodyPr wrap="square" rtlCol="0" anchor="t"/>
          <a:lstStyle/>
          <a:p>
            <a:pPr marL="0" indent="0">
              <a:lnSpc>
                <a:spcPts val="2478"/>
              </a:lnSpc>
              <a:buNone/>
            </a:pPr>
            <a:r>
              <a:rPr lang="en-US" sz="1549" dirty="0">
                <a:solidFill>
                  <a:srgbClr val="3B3535"/>
                </a:solidFill>
                <a:latin typeface="Sora" pitchFamily="34" charset="0"/>
                <a:ea typeface="Sora" pitchFamily="34" charset="-122"/>
                <a:cs typeface="Sora" pitchFamily="34" charset="-120"/>
              </a:rPr>
              <a:t>Examine the data types and structure of the dataset to determine the best approach for handling null values.</a:t>
            </a:r>
            <a:endParaRPr lang="en-US" sz="1549" dirty="0"/>
          </a:p>
        </p:txBody>
      </p:sp>
      <p:sp>
        <p:nvSpPr>
          <p:cNvPr id="13" name="Shape 9"/>
          <p:cNvSpPr/>
          <p:nvPr/>
        </p:nvSpPr>
        <p:spPr>
          <a:xfrm>
            <a:off x="5966817" y="5638495"/>
            <a:ext cx="7668816" cy="1463278"/>
          </a:xfrm>
          <a:prstGeom prst="roundRect">
            <a:avLst>
              <a:gd name="adj" fmla="val 6049"/>
            </a:avLst>
          </a:prstGeom>
          <a:solidFill>
            <a:srgbClr val="D5DCF6"/>
          </a:solidFill>
          <a:ln w="7620">
            <a:solidFill>
              <a:srgbClr val="BBC2DC"/>
            </a:solidFill>
            <a:prstDash val="solid"/>
          </a:ln>
        </p:spPr>
      </p:sp>
      <p:sp>
        <p:nvSpPr>
          <p:cNvPr id="14" name="Text 10"/>
          <p:cNvSpPr/>
          <p:nvPr/>
        </p:nvSpPr>
        <p:spPr>
          <a:xfrm>
            <a:off x="6171128" y="5842807"/>
            <a:ext cx="2813090" cy="307300"/>
          </a:xfrm>
          <a:prstGeom prst="rect">
            <a:avLst/>
          </a:prstGeom>
          <a:noFill/>
          <a:ln/>
        </p:spPr>
        <p:txBody>
          <a:bodyPr wrap="none" rtlCol="0" anchor="t"/>
          <a:lstStyle/>
          <a:p>
            <a:pPr marL="0" indent="0">
              <a:lnSpc>
                <a:spcPts val="2420"/>
              </a:lnSpc>
              <a:buNone/>
            </a:pPr>
            <a:r>
              <a:rPr lang="en-US" sz="1936" b="1" dirty="0">
                <a:solidFill>
                  <a:srgbClr val="3B3535"/>
                </a:solidFill>
                <a:latin typeface="Alexandria" pitchFamily="34" charset="0"/>
                <a:ea typeface="Alexandria" pitchFamily="34" charset="-122"/>
                <a:cs typeface="Alexandria" pitchFamily="34" charset="-120"/>
              </a:rPr>
              <a:t>Visualize Null Patterns</a:t>
            </a:r>
            <a:endParaRPr lang="en-US" sz="1936" dirty="0"/>
          </a:p>
        </p:txBody>
      </p:sp>
      <p:sp>
        <p:nvSpPr>
          <p:cNvPr id="15" name="Text 11"/>
          <p:cNvSpPr/>
          <p:nvPr/>
        </p:nvSpPr>
        <p:spPr>
          <a:xfrm>
            <a:off x="6171128" y="6268098"/>
            <a:ext cx="7260193" cy="629364"/>
          </a:xfrm>
          <a:prstGeom prst="rect">
            <a:avLst/>
          </a:prstGeom>
          <a:noFill/>
          <a:ln/>
        </p:spPr>
        <p:txBody>
          <a:bodyPr wrap="square" rtlCol="0" anchor="t"/>
          <a:lstStyle/>
          <a:p>
            <a:pPr marL="0" indent="0">
              <a:lnSpc>
                <a:spcPts val="2478"/>
              </a:lnSpc>
              <a:buNone/>
            </a:pPr>
            <a:r>
              <a:rPr lang="en-US" sz="1549" dirty="0">
                <a:solidFill>
                  <a:srgbClr val="3B3535"/>
                </a:solidFill>
                <a:latin typeface="Sora" pitchFamily="34" charset="0"/>
                <a:ea typeface="Sora" pitchFamily="34" charset="-122"/>
                <a:cs typeface="Sora" pitchFamily="34" charset="-120"/>
              </a:rPr>
              <a:t>Use data visualization techniques to identify the distribution and patterns of null values across the dataset.</a:t>
            </a:r>
            <a:endParaRPr lang="en-US" sz="154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9406652" y="262652"/>
            <a:ext cx="4961096" cy="7773829"/>
          </a:xfrm>
          <a:prstGeom prst="rect">
            <a:avLst/>
          </a:prstGeom>
        </p:spPr>
      </p:pic>
      <p:sp>
        <p:nvSpPr>
          <p:cNvPr id="6" name="Text 2"/>
          <p:cNvSpPr/>
          <p:nvPr/>
        </p:nvSpPr>
        <p:spPr>
          <a:xfrm>
            <a:off x="787956" y="611505"/>
            <a:ext cx="7568089" cy="1313259"/>
          </a:xfrm>
          <a:prstGeom prst="rect">
            <a:avLst/>
          </a:prstGeom>
          <a:noFill/>
          <a:ln/>
        </p:spPr>
        <p:txBody>
          <a:bodyPr wrap="square" rtlCol="0" anchor="t"/>
          <a:lstStyle/>
          <a:p>
            <a:pPr marL="0" indent="0">
              <a:lnSpc>
                <a:spcPts val="5171"/>
              </a:lnSpc>
              <a:buNone/>
            </a:pPr>
            <a:r>
              <a:rPr lang="en-US" sz="4137" b="1" dirty="0">
                <a:solidFill>
                  <a:srgbClr val="1F1E1E"/>
                </a:solidFill>
                <a:latin typeface="Alexandria" pitchFamily="34" charset="0"/>
                <a:ea typeface="Alexandria" pitchFamily="34" charset="-122"/>
                <a:cs typeface="Alexandria" pitchFamily="34" charset="-120"/>
              </a:rPr>
              <a:t>Handling The missing Values</a:t>
            </a:r>
            <a:endParaRPr lang="en-US" sz="4137" dirty="0"/>
          </a:p>
        </p:txBody>
      </p:sp>
      <p:sp>
        <p:nvSpPr>
          <p:cNvPr id="7" name="Text 3"/>
          <p:cNvSpPr/>
          <p:nvPr/>
        </p:nvSpPr>
        <p:spPr>
          <a:xfrm>
            <a:off x="787956" y="2239923"/>
            <a:ext cx="7568089" cy="1344930"/>
          </a:xfrm>
          <a:prstGeom prst="rect">
            <a:avLst/>
          </a:prstGeom>
          <a:noFill/>
          <a:ln/>
        </p:spPr>
        <p:txBody>
          <a:bodyPr wrap="square" rtlCol="0" anchor="t"/>
          <a:lstStyle/>
          <a:p>
            <a:pPr marL="0" indent="0">
              <a:lnSpc>
                <a:spcPts val="2647"/>
              </a:lnSpc>
              <a:buNone/>
            </a:pPr>
            <a:r>
              <a:rPr lang="en-US" sz="1655" dirty="0">
                <a:solidFill>
                  <a:srgbClr val="3B3535"/>
                </a:solidFill>
                <a:latin typeface="Sora" pitchFamily="34" charset="0"/>
                <a:ea typeface="Sora" pitchFamily="34" charset="-122"/>
                <a:cs typeface="Sora" pitchFamily="34" charset="-120"/>
              </a:rPr>
              <a:t>Missing values in a dataset can have a significant impact on the performance of machine learning models. It is crucial to handle these missing values effectively to ensure accurate predictions. Some common techniques for handling missing values include:</a:t>
            </a:r>
            <a:endParaRPr lang="en-US" sz="1655" dirty="0"/>
          </a:p>
        </p:txBody>
      </p:sp>
      <p:sp>
        <p:nvSpPr>
          <p:cNvPr id="8" name="Text 4"/>
          <p:cNvSpPr/>
          <p:nvPr/>
        </p:nvSpPr>
        <p:spPr>
          <a:xfrm>
            <a:off x="1124069" y="3821192"/>
            <a:ext cx="7231975" cy="1008698"/>
          </a:xfrm>
          <a:prstGeom prst="rect">
            <a:avLst/>
          </a:prstGeom>
          <a:noFill/>
          <a:ln/>
        </p:spPr>
        <p:txBody>
          <a:bodyPr wrap="square" rtlCol="0" anchor="t"/>
          <a:lstStyle/>
          <a:p>
            <a:pPr marL="342900" indent="-342900" algn="l">
              <a:lnSpc>
                <a:spcPts val="2647"/>
              </a:lnSpc>
              <a:buSzPct val="100000"/>
              <a:buFont typeface="+mj-lt"/>
              <a:buAutoNum type="arabicPeriod"/>
            </a:pPr>
            <a:r>
              <a:rPr lang="en-US" sz="1655" b="1" dirty="0">
                <a:solidFill>
                  <a:srgbClr val="3B3535"/>
                </a:solidFill>
                <a:latin typeface="Sora" pitchFamily="34" charset="0"/>
                <a:ea typeface="Sora" pitchFamily="34" charset="-122"/>
                <a:cs typeface="Sora" pitchFamily="34" charset="-120"/>
              </a:rPr>
              <a:t>Data Imputation:</a:t>
            </a:r>
            <a:r>
              <a:rPr lang="en-US" sz="1655" dirty="0">
                <a:solidFill>
                  <a:srgbClr val="3B3535"/>
                </a:solidFill>
                <a:latin typeface="Sora" pitchFamily="34" charset="0"/>
                <a:ea typeface="Sora" pitchFamily="34" charset="-122"/>
                <a:cs typeface="Sora" pitchFamily="34" charset="-120"/>
              </a:rPr>
              <a:t> Replacing missing values with estimated values based on the available data, such as the mean, median, or mode of the feature.</a:t>
            </a:r>
            <a:endParaRPr lang="en-US" sz="1655" dirty="0"/>
          </a:p>
        </p:txBody>
      </p:sp>
      <p:sp>
        <p:nvSpPr>
          <p:cNvPr id="9" name="Text 5"/>
          <p:cNvSpPr/>
          <p:nvPr/>
        </p:nvSpPr>
        <p:spPr>
          <a:xfrm>
            <a:off x="1124069" y="4913828"/>
            <a:ext cx="7231975" cy="1008698"/>
          </a:xfrm>
          <a:prstGeom prst="rect">
            <a:avLst/>
          </a:prstGeom>
          <a:noFill/>
          <a:ln/>
        </p:spPr>
        <p:txBody>
          <a:bodyPr wrap="square" rtlCol="0" anchor="t"/>
          <a:lstStyle/>
          <a:p>
            <a:pPr marL="342900" indent="-342900" algn="l">
              <a:lnSpc>
                <a:spcPts val="2647"/>
              </a:lnSpc>
              <a:buSzPct val="100000"/>
              <a:buFont typeface="+mj-lt"/>
              <a:buAutoNum type="arabicPeriod" startAt="2"/>
            </a:pPr>
            <a:r>
              <a:rPr lang="en-US" sz="1655" b="1" dirty="0">
                <a:solidFill>
                  <a:srgbClr val="3B3535"/>
                </a:solidFill>
                <a:latin typeface="Sora" pitchFamily="34" charset="0"/>
                <a:ea typeface="Sora" pitchFamily="34" charset="-122"/>
                <a:cs typeface="Sora" pitchFamily="34" charset="-120"/>
              </a:rPr>
              <a:t>Interpolation:</a:t>
            </a:r>
            <a:r>
              <a:rPr lang="en-US" sz="1655" dirty="0">
                <a:solidFill>
                  <a:srgbClr val="3B3535"/>
                </a:solidFill>
                <a:latin typeface="Sora" pitchFamily="34" charset="0"/>
                <a:ea typeface="Sora" pitchFamily="34" charset="-122"/>
                <a:cs typeface="Sora" pitchFamily="34" charset="-120"/>
              </a:rPr>
              <a:t> Estimating missing values based on the values of neighboring data points, using techniques like linear interpolation or spline interpolation.</a:t>
            </a:r>
            <a:endParaRPr lang="en-US" sz="1655" dirty="0"/>
          </a:p>
        </p:txBody>
      </p:sp>
      <p:sp>
        <p:nvSpPr>
          <p:cNvPr id="10" name="Text 6"/>
          <p:cNvSpPr/>
          <p:nvPr/>
        </p:nvSpPr>
        <p:spPr>
          <a:xfrm>
            <a:off x="1124069" y="6006465"/>
            <a:ext cx="7231975" cy="1681163"/>
          </a:xfrm>
          <a:prstGeom prst="rect">
            <a:avLst/>
          </a:prstGeom>
          <a:noFill/>
          <a:ln/>
        </p:spPr>
        <p:txBody>
          <a:bodyPr wrap="square" rtlCol="0" anchor="t"/>
          <a:lstStyle/>
          <a:p>
            <a:pPr marL="342900" indent="-342900" algn="l">
              <a:lnSpc>
                <a:spcPts val="2647"/>
              </a:lnSpc>
              <a:buSzPct val="100000"/>
              <a:buFont typeface="+mj-lt"/>
              <a:buAutoNum type="arabicPeriod" startAt="3"/>
            </a:pPr>
            <a:r>
              <a:rPr lang="en-US" sz="1655" b="1" dirty="0">
                <a:solidFill>
                  <a:srgbClr val="3B3535"/>
                </a:solidFill>
                <a:latin typeface="Sora" pitchFamily="34" charset="0"/>
                <a:ea typeface="Sora" pitchFamily="34" charset="-122"/>
                <a:cs typeface="Sora" pitchFamily="34" charset="-120"/>
              </a:rPr>
              <a:t>Advanced Imputation:</a:t>
            </a:r>
            <a:r>
              <a:rPr lang="en-US" sz="1655" dirty="0">
                <a:solidFill>
                  <a:srgbClr val="3B3535"/>
                </a:solidFill>
                <a:latin typeface="Sora" pitchFamily="34" charset="0"/>
                <a:ea typeface="Sora" pitchFamily="34" charset="-122"/>
                <a:cs typeface="Sora" pitchFamily="34" charset="-120"/>
              </a:rPr>
              <a:t> Utilizing more sophisticated imputation methods, such as k-nearest neighbors (KNN) imputation or multiple imputation by chained equations (MICE), to capture complex relationships in the data and improve the accuracy of the imputed values.</a:t>
            </a:r>
            <a:endParaRPr lang="en-US" sz="16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94217" y="719138"/>
            <a:ext cx="5640705" cy="6791206"/>
          </a:xfrm>
          <a:prstGeom prst="rect">
            <a:avLst/>
          </a:prstGeom>
        </p:spPr>
      </p:pic>
      <p:sp>
        <p:nvSpPr>
          <p:cNvPr id="6" name="Text 2"/>
          <p:cNvSpPr/>
          <p:nvPr/>
        </p:nvSpPr>
        <p:spPr>
          <a:xfrm>
            <a:off x="6246376" y="719138"/>
            <a:ext cx="5681186" cy="633413"/>
          </a:xfrm>
          <a:prstGeom prst="rect">
            <a:avLst/>
          </a:prstGeom>
          <a:noFill/>
          <a:ln/>
        </p:spPr>
        <p:txBody>
          <a:bodyPr wrap="none" rtlCol="0" anchor="t"/>
          <a:lstStyle/>
          <a:p>
            <a:pPr marL="0" indent="0">
              <a:lnSpc>
                <a:spcPts val="4987"/>
              </a:lnSpc>
              <a:buNone/>
            </a:pPr>
            <a:r>
              <a:rPr lang="en-US" sz="3990" b="1" dirty="0">
                <a:solidFill>
                  <a:srgbClr val="1F1E1E"/>
                </a:solidFill>
                <a:latin typeface="Alexandria" pitchFamily="34" charset="0"/>
                <a:ea typeface="Alexandria" pitchFamily="34" charset="-122"/>
                <a:cs typeface="Alexandria" pitchFamily="34" charset="-120"/>
              </a:rPr>
              <a:t>Univariate Imputation</a:t>
            </a:r>
            <a:endParaRPr lang="en-US" sz="3990" dirty="0"/>
          </a:p>
        </p:txBody>
      </p:sp>
      <p:sp>
        <p:nvSpPr>
          <p:cNvPr id="7" name="Shape 3"/>
          <p:cNvSpPr/>
          <p:nvPr/>
        </p:nvSpPr>
        <p:spPr>
          <a:xfrm>
            <a:off x="6530102" y="1656517"/>
            <a:ext cx="40481" cy="5853827"/>
          </a:xfrm>
          <a:prstGeom prst="roundRect">
            <a:avLst>
              <a:gd name="adj" fmla="val 225308"/>
            </a:avLst>
          </a:prstGeom>
          <a:solidFill>
            <a:srgbClr val="BBC2DC"/>
          </a:solidFill>
          <a:ln/>
        </p:spPr>
      </p:sp>
      <p:sp>
        <p:nvSpPr>
          <p:cNvPr id="8" name="Shape 4"/>
          <p:cNvSpPr/>
          <p:nvPr/>
        </p:nvSpPr>
        <p:spPr>
          <a:xfrm>
            <a:off x="6778347" y="2022515"/>
            <a:ext cx="709374" cy="40481"/>
          </a:xfrm>
          <a:prstGeom prst="roundRect">
            <a:avLst>
              <a:gd name="adj" fmla="val 225308"/>
            </a:avLst>
          </a:prstGeom>
          <a:solidFill>
            <a:srgbClr val="BBC2DC"/>
          </a:solidFill>
          <a:ln/>
        </p:spPr>
      </p:sp>
      <p:sp>
        <p:nvSpPr>
          <p:cNvPr id="9" name="Shape 5"/>
          <p:cNvSpPr/>
          <p:nvPr/>
        </p:nvSpPr>
        <p:spPr>
          <a:xfrm>
            <a:off x="6322338" y="1814870"/>
            <a:ext cx="456009" cy="456009"/>
          </a:xfrm>
          <a:prstGeom prst="roundRect">
            <a:avLst>
              <a:gd name="adj" fmla="val 20001"/>
            </a:avLst>
          </a:prstGeom>
          <a:solidFill>
            <a:srgbClr val="D5DCF6"/>
          </a:solidFill>
          <a:ln w="7620">
            <a:solidFill>
              <a:srgbClr val="BBC2DC"/>
            </a:solidFill>
            <a:prstDash val="solid"/>
          </a:ln>
        </p:spPr>
      </p:sp>
      <p:sp>
        <p:nvSpPr>
          <p:cNvPr id="10" name="Text 6"/>
          <p:cNvSpPr/>
          <p:nvPr/>
        </p:nvSpPr>
        <p:spPr>
          <a:xfrm>
            <a:off x="6490573" y="1852851"/>
            <a:ext cx="119420" cy="379928"/>
          </a:xfrm>
          <a:prstGeom prst="rect">
            <a:avLst/>
          </a:prstGeom>
          <a:noFill/>
          <a:ln/>
        </p:spPr>
        <p:txBody>
          <a:bodyPr wrap="none" rtlCol="0" anchor="t"/>
          <a:lstStyle/>
          <a:p>
            <a:pPr marL="0" indent="0" algn="ctr">
              <a:lnSpc>
                <a:spcPts val="2992"/>
              </a:lnSpc>
              <a:buNone/>
            </a:pPr>
            <a:r>
              <a:rPr lang="en-US" sz="2394" b="1" dirty="0">
                <a:solidFill>
                  <a:srgbClr val="3B3535"/>
                </a:solidFill>
                <a:latin typeface="Alexandria" pitchFamily="34" charset="0"/>
                <a:ea typeface="Alexandria" pitchFamily="34" charset="-122"/>
                <a:cs typeface="Alexandria" pitchFamily="34" charset="-120"/>
              </a:rPr>
              <a:t>1</a:t>
            </a:r>
            <a:endParaRPr lang="en-US" sz="2394" dirty="0"/>
          </a:p>
        </p:txBody>
      </p:sp>
      <p:sp>
        <p:nvSpPr>
          <p:cNvPr id="11" name="Text 7"/>
          <p:cNvSpPr/>
          <p:nvPr/>
        </p:nvSpPr>
        <p:spPr>
          <a:xfrm>
            <a:off x="7665006" y="1859161"/>
            <a:ext cx="3369945" cy="316706"/>
          </a:xfrm>
          <a:prstGeom prst="rect">
            <a:avLst/>
          </a:prstGeom>
          <a:noFill/>
          <a:ln/>
        </p:spPr>
        <p:txBody>
          <a:bodyPr wrap="none" rtlCol="0" anchor="t"/>
          <a:lstStyle/>
          <a:p>
            <a:pPr marL="0" indent="0" algn="l">
              <a:lnSpc>
                <a:spcPts val="2494"/>
              </a:lnSpc>
              <a:buNone/>
            </a:pPr>
            <a:r>
              <a:rPr lang="en-US" sz="1995" b="1" dirty="0">
                <a:solidFill>
                  <a:srgbClr val="3B3535"/>
                </a:solidFill>
                <a:latin typeface="Alexandria" pitchFamily="34" charset="0"/>
                <a:ea typeface="Alexandria" pitchFamily="34" charset="-122"/>
                <a:cs typeface="Alexandria" pitchFamily="34" charset="-120"/>
              </a:rPr>
              <a:t>Identifying Missing Values</a:t>
            </a:r>
            <a:endParaRPr lang="en-US" sz="1995" dirty="0"/>
          </a:p>
        </p:txBody>
      </p:sp>
      <p:sp>
        <p:nvSpPr>
          <p:cNvPr id="12" name="Text 8"/>
          <p:cNvSpPr/>
          <p:nvPr/>
        </p:nvSpPr>
        <p:spPr>
          <a:xfrm>
            <a:off x="7665006" y="2297430"/>
            <a:ext cx="6205418" cy="972622"/>
          </a:xfrm>
          <a:prstGeom prst="rect">
            <a:avLst/>
          </a:prstGeom>
          <a:noFill/>
          <a:ln/>
        </p:spPr>
        <p:txBody>
          <a:bodyPr wrap="square" rtlCol="0" anchor="t"/>
          <a:lstStyle/>
          <a:p>
            <a:pPr marL="0" indent="0" algn="l">
              <a:lnSpc>
                <a:spcPts val="2553"/>
              </a:lnSpc>
              <a:buNone/>
            </a:pPr>
            <a:r>
              <a:rPr lang="en-US" sz="1596" dirty="0">
                <a:solidFill>
                  <a:srgbClr val="3B3535"/>
                </a:solidFill>
                <a:latin typeface="Sora" pitchFamily="34" charset="0"/>
                <a:ea typeface="Sora" pitchFamily="34" charset="-122"/>
                <a:cs typeface="Sora" pitchFamily="34" charset="-120"/>
              </a:rPr>
              <a:t>Carefully examine the dataset to identify the variables with missing values. Understand the patterns and reasons behind the missing data.</a:t>
            </a:r>
            <a:endParaRPr lang="en-US" sz="1596" dirty="0"/>
          </a:p>
        </p:txBody>
      </p:sp>
      <p:sp>
        <p:nvSpPr>
          <p:cNvPr id="13" name="Shape 9"/>
          <p:cNvSpPr/>
          <p:nvPr/>
        </p:nvSpPr>
        <p:spPr>
          <a:xfrm>
            <a:off x="6778347" y="4041338"/>
            <a:ext cx="709374" cy="40481"/>
          </a:xfrm>
          <a:prstGeom prst="roundRect">
            <a:avLst>
              <a:gd name="adj" fmla="val 225308"/>
            </a:avLst>
          </a:prstGeom>
          <a:solidFill>
            <a:srgbClr val="BBC2DC"/>
          </a:solidFill>
          <a:ln/>
        </p:spPr>
      </p:sp>
      <p:sp>
        <p:nvSpPr>
          <p:cNvPr id="14" name="Shape 10"/>
          <p:cNvSpPr/>
          <p:nvPr/>
        </p:nvSpPr>
        <p:spPr>
          <a:xfrm>
            <a:off x="6322338" y="3833693"/>
            <a:ext cx="456009" cy="456009"/>
          </a:xfrm>
          <a:prstGeom prst="roundRect">
            <a:avLst>
              <a:gd name="adj" fmla="val 20001"/>
            </a:avLst>
          </a:prstGeom>
          <a:solidFill>
            <a:srgbClr val="D5DCF6"/>
          </a:solidFill>
          <a:ln w="7620">
            <a:solidFill>
              <a:srgbClr val="BBC2DC"/>
            </a:solidFill>
            <a:prstDash val="solid"/>
          </a:ln>
        </p:spPr>
      </p:sp>
      <p:sp>
        <p:nvSpPr>
          <p:cNvPr id="15" name="Text 11"/>
          <p:cNvSpPr/>
          <p:nvPr/>
        </p:nvSpPr>
        <p:spPr>
          <a:xfrm>
            <a:off x="6459617" y="3871674"/>
            <a:ext cx="181451" cy="379928"/>
          </a:xfrm>
          <a:prstGeom prst="rect">
            <a:avLst/>
          </a:prstGeom>
          <a:noFill/>
          <a:ln/>
        </p:spPr>
        <p:txBody>
          <a:bodyPr wrap="none" rtlCol="0" anchor="t"/>
          <a:lstStyle/>
          <a:p>
            <a:pPr marL="0" indent="0" algn="ctr">
              <a:lnSpc>
                <a:spcPts val="2992"/>
              </a:lnSpc>
              <a:buNone/>
            </a:pPr>
            <a:r>
              <a:rPr lang="en-US" sz="2394" b="1" dirty="0">
                <a:solidFill>
                  <a:srgbClr val="3B3535"/>
                </a:solidFill>
                <a:latin typeface="Alexandria" pitchFamily="34" charset="0"/>
                <a:ea typeface="Alexandria" pitchFamily="34" charset="-122"/>
                <a:cs typeface="Alexandria" pitchFamily="34" charset="-120"/>
              </a:rPr>
              <a:t>2</a:t>
            </a:r>
            <a:endParaRPr lang="en-US" sz="2394" dirty="0"/>
          </a:p>
        </p:txBody>
      </p:sp>
      <p:sp>
        <p:nvSpPr>
          <p:cNvPr id="16" name="Text 12"/>
          <p:cNvSpPr/>
          <p:nvPr/>
        </p:nvSpPr>
        <p:spPr>
          <a:xfrm>
            <a:off x="7665006" y="3877985"/>
            <a:ext cx="3625572" cy="316706"/>
          </a:xfrm>
          <a:prstGeom prst="rect">
            <a:avLst/>
          </a:prstGeom>
          <a:noFill/>
          <a:ln/>
        </p:spPr>
        <p:txBody>
          <a:bodyPr wrap="none" rtlCol="0" anchor="t"/>
          <a:lstStyle/>
          <a:p>
            <a:pPr marL="0" indent="0" algn="l">
              <a:lnSpc>
                <a:spcPts val="2494"/>
              </a:lnSpc>
              <a:buNone/>
            </a:pPr>
            <a:r>
              <a:rPr lang="en-US" sz="1995" b="1" dirty="0">
                <a:solidFill>
                  <a:srgbClr val="3B3535"/>
                </a:solidFill>
                <a:latin typeface="Alexandria" pitchFamily="34" charset="0"/>
                <a:ea typeface="Alexandria" pitchFamily="34" charset="-122"/>
                <a:cs typeface="Alexandria" pitchFamily="34" charset="-120"/>
              </a:rPr>
              <a:t>Simple Imputation Methods</a:t>
            </a:r>
            <a:endParaRPr lang="en-US" sz="1995" dirty="0"/>
          </a:p>
        </p:txBody>
      </p:sp>
      <p:sp>
        <p:nvSpPr>
          <p:cNvPr id="17" name="Text 13"/>
          <p:cNvSpPr/>
          <p:nvPr/>
        </p:nvSpPr>
        <p:spPr>
          <a:xfrm>
            <a:off x="7665006" y="4316254"/>
            <a:ext cx="6205418" cy="972622"/>
          </a:xfrm>
          <a:prstGeom prst="rect">
            <a:avLst/>
          </a:prstGeom>
          <a:noFill/>
          <a:ln/>
        </p:spPr>
        <p:txBody>
          <a:bodyPr wrap="square" rtlCol="0" anchor="t"/>
          <a:lstStyle/>
          <a:p>
            <a:pPr marL="0" indent="0" algn="l">
              <a:lnSpc>
                <a:spcPts val="2553"/>
              </a:lnSpc>
              <a:buNone/>
            </a:pPr>
            <a:r>
              <a:rPr lang="en-US" sz="1596" dirty="0">
                <a:solidFill>
                  <a:srgbClr val="3B3535"/>
                </a:solidFill>
                <a:latin typeface="Sora" pitchFamily="34" charset="0"/>
                <a:ea typeface="Sora" pitchFamily="34" charset="-122"/>
                <a:cs typeface="Sora" pitchFamily="34" charset="-120"/>
              </a:rPr>
              <a:t>Apply basic univariate imputation techniques such as filling missing values with the mean, median, or most frequent value of the variable.</a:t>
            </a:r>
            <a:endParaRPr lang="en-US" sz="1596" dirty="0"/>
          </a:p>
        </p:txBody>
      </p:sp>
      <p:sp>
        <p:nvSpPr>
          <p:cNvPr id="18" name="Shape 14"/>
          <p:cNvSpPr/>
          <p:nvPr/>
        </p:nvSpPr>
        <p:spPr>
          <a:xfrm>
            <a:off x="6778347" y="6060162"/>
            <a:ext cx="709374" cy="40481"/>
          </a:xfrm>
          <a:prstGeom prst="roundRect">
            <a:avLst>
              <a:gd name="adj" fmla="val 225308"/>
            </a:avLst>
          </a:prstGeom>
          <a:solidFill>
            <a:srgbClr val="BBC2DC"/>
          </a:solidFill>
          <a:ln/>
        </p:spPr>
      </p:sp>
      <p:sp>
        <p:nvSpPr>
          <p:cNvPr id="19" name="Shape 15"/>
          <p:cNvSpPr/>
          <p:nvPr/>
        </p:nvSpPr>
        <p:spPr>
          <a:xfrm>
            <a:off x="6322338" y="5852517"/>
            <a:ext cx="456009" cy="456009"/>
          </a:xfrm>
          <a:prstGeom prst="roundRect">
            <a:avLst>
              <a:gd name="adj" fmla="val 20001"/>
            </a:avLst>
          </a:prstGeom>
          <a:solidFill>
            <a:srgbClr val="D5DCF6"/>
          </a:solidFill>
          <a:ln w="7620">
            <a:solidFill>
              <a:srgbClr val="BBC2DC"/>
            </a:solidFill>
            <a:prstDash val="solid"/>
          </a:ln>
        </p:spPr>
      </p:sp>
      <p:sp>
        <p:nvSpPr>
          <p:cNvPr id="20" name="Text 16"/>
          <p:cNvSpPr/>
          <p:nvPr/>
        </p:nvSpPr>
        <p:spPr>
          <a:xfrm>
            <a:off x="6459379" y="5890498"/>
            <a:ext cx="181808" cy="379928"/>
          </a:xfrm>
          <a:prstGeom prst="rect">
            <a:avLst/>
          </a:prstGeom>
          <a:noFill/>
          <a:ln/>
        </p:spPr>
        <p:txBody>
          <a:bodyPr wrap="none" rtlCol="0" anchor="t"/>
          <a:lstStyle/>
          <a:p>
            <a:pPr marL="0" indent="0" algn="ctr">
              <a:lnSpc>
                <a:spcPts val="2992"/>
              </a:lnSpc>
              <a:buNone/>
            </a:pPr>
            <a:r>
              <a:rPr lang="en-US" sz="2394" b="1" dirty="0">
                <a:solidFill>
                  <a:srgbClr val="3B3535"/>
                </a:solidFill>
                <a:latin typeface="Alexandria" pitchFamily="34" charset="0"/>
                <a:ea typeface="Alexandria" pitchFamily="34" charset="-122"/>
                <a:cs typeface="Alexandria" pitchFamily="34" charset="-120"/>
              </a:rPr>
              <a:t>3</a:t>
            </a:r>
            <a:endParaRPr lang="en-US" sz="2394" dirty="0"/>
          </a:p>
        </p:txBody>
      </p:sp>
      <p:sp>
        <p:nvSpPr>
          <p:cNvPr id="21" name="Text 17"/>
          <p:cNvSpPr/>
          <p:nvPr/>
        </p:nvSpPr>
        <p:spPr>
          <a:xfrm>
            <a:off x="7665006" y="5896808"/>
            <a:ext cx="3894773" cy="316706"/>
          </a:xfrm>
          <a:prstGeom prst="rect">
            <a:avLst/>
          </a:prstGeom>
          <a:noFill/>
          <a:ln/>
        </p:spPr>
        <p:txBody>
          <a:bodyPr wrap="none" rtlCol="0" anchor="t"/>
          <a:lstStyle/>
          <a:p>
            <a:pPr marL="0" indent="0" algn="l">
              <a:lnSpc>
                <a:spcPts val="2494"/>
              </a:lnSpc>
              <a:buNone/>
            </a:pPr>
            <a:r>
              <a:rPr lang="en-US" sz="1995" b="1" dirty="0">
                <a:solidFill>
                  <a:srgbClr val="3B3535"/>
                </a:solidFill>
                <a:latin typeface="Alexandria" pitchFamily="34" charset="0"/>
                <a:ea typeface="Alexandria" pitchFamily="34" charset="-122"/>
                <a:cs typeface="Alexandria" pitchFamily="34" charset="-120"/>
              </a:rPr>
              <a:t>Evaluating Imputation Quality</a:t>
            </a:r>
            <a:endParaRPr lang="en-US" sz="1995" dirty="0"/>
          </a:p>
        </p:txBody>
      </p:sp>
      <p:sp>
        <p:nvSpPr>
          <p:cNvPr id="22" name="Text 18"/>
          <p:cNvSpPr/>
          <p:nvPr/>
        </p:nvSpPr>
        <p:spPr>
          <a:xfrm>
            <a:off x="7665006" y="6335078"/>
            <a:ext cx="6205418" cy="972622"/>
          </a:xfrm>
          <a:prstGeom prst="rect">
            <a:avLst/>
          </a:prstGeom>
          <a:noFill/>
          <a:ln/>
        </p:spPr>
        <p:txBody>
          <a:bodyPr wrap="square" rtlCol="0" anchor="t"/>
          <a:lstStyle/>
          <a:p>
            <a:pPr marL="0" indent="0" algn="l">
              <a:lnSpc>
                <a:spcPts val="2553"/>
              </a:lnSpc>
              <a:buNone/>
            </a:pPr>
            <a:r>
              <a:rPr lang="en-US" sz="1596" dirty="0">
                <a:solidFill>
                  <a:srgbClr val="3B3535"/>
                </a:solidFill>
                <a:latin typeface="Sora" pitchFamily="34" charset="0"/>
                <a:ea typeface="Sora" pitchFamily="34" charset="-122"/>
                <a:cs typeface="Sora" pitchFamily="34" charset="-120"/>
              </a:rPr>
              <a:t>Assess the impact of the imputation on the data distribution and relationships between variables. Ensure the imputed values are reasonable and do not introduce bias.</a:t>
            </a:r>
            <a:endParaRPr lang="en-US" sz="159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9421654" y="1876664"/>
            <a:ext cx="4931093" cy="4476154"/>
          </a:xfrm>
          <a:prstGeom prst="rect">
            <a:avLst/>
          </a:prstGeom>
        </p:spPr>
      </p:pic>
      <p:sp>
        <p:nvSpPr>
          <p:cNvPr id="6" name="Text 2"/>
          <p:cNvSpPr/>
          <p:nvPr/>
        </p:nvSpPr>
        <p:spPr>
          <a:xfrm>
            <a:off x="833199" y="1876663"/>
            <a:ext cx="6737390"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Multivariate Imputation</a:t>
            </a:r>
            <a:endParaRPr lang="en-US" sz="4374" dirty="0"/>
          </a:p>
        </p:txBody>
      </p:sp>
      <p:sp>
        <p:nvSpPr>
          <p:cNvPr id="7" name="Text 3"/>
          <p:cNvSpPr/>
          <p:nvPr/>
        </p:nvSpPr>
        <p:spPr>
          <a:xfrm>
            <a:off x="833199" y="2904292"/>
            <a:ext cx="7477601"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When dealing with missing values in a dataset, multivariate imputation leverages the relationships between multiple variables to estimate the missing data points. This approach considers the interdependencies and patterns in the data, leading to more accurate and robust imputations compared to univariate methods.</a:t>
            </a:r>
            <a:endParaRPr lang="en-US" sz="1750" dirty="0"/>
          </a:p>
        </p:txBody>
      </p:sp>
      <p:sp>
        <p:nvSpPr>
          <p:cNvPr id="8" name="Text 4"/>
          <p:cNvSpPr/>
          <p:nvPr/>
        </p:nvSpPr>
        <p:spPr>
          <a:xfrm>
            <a:off x="833199" y="4931212"/>
            <a:ext cx="747760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Multivariate imputation techniques, such as multiple imputation by chained equations (MICE), can handle complex missing data structures and preserve the statistical properties of the original dataset.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Text 2"/>
          <p:cNvSpPr/>
          <p:nvPr/>
        </p:nvSpPr>
        <p:spPr>
          <a:xfrm>
            <a:off x="2730459" y="392312"/>
            <a:ext cx="5742623"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Feature Engineering</a:t>
            </a:r>
            <a:endParaRPr lang="en-US" sz="4374" dirty="0"/>
          </a:p>
        </p:txBody>
      </p:sp>
      <p:pic>
        <p:nvPicPr>
          <p:cNvPr id="6" name="Image 1" descr="preencoded.png"/>
          <p:cNvPicPr>
            <a:picLocks noChangeAspect="1"/>
          </p:cNvPicPr>
          <p:nvPr/>
        </p:nvPicPr>
        <p:blipFill>
          <a:blip r:embed="rId3"/>
          <a:stretch>
            <a:fillRect/>
          </a:stretch>
        </p:blipFill>
        <p:spPr>
          <a:xfrm>
            <a:off x="2730459" y="1419940"/>
            <a:ext cx="1110972" cy="1990963"/>
          </a:xfrm>
          <a:prstGeom prst="rect">
            <a:avLst/>
          </a:prstGeom>
        </p:spPr>
      </p:pic>
      <p:sp>
        <p:nvSpPr>
          <p:cNvPr id="7" name="Text 3"/>
          <p:cNvSpPr/>
          <p:nvPr/>
        </p:nvSpPr>
        <p:spPr>
          <a:xfrm>
            <a:off x="4174688" y="1642111"/>
            <a:ext cx="3703677"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Identify Relevant Features</a:t>
            </a:r>
            <a:endParaRPr lang="en-US" sz="2187" dirty="0"/>
          </a:p>
        </p:txBody>
      </p:sp>
      <p:sp>
        <p:nvSpPr>
          <p:cNvPr id="8" name="Text 4"/>
          <p:cNvSpPr/>
          <p:nvPr/>
        </p:nvSpPr>
        <p:spPr>
          <a:xfrm>
            <a:off x="4174688" y="2122528"/>
            <a:ext cx="7862173" cy="1066205"/>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Analyze the dataset to determine which features are most relevant for predicting sales. Focus on variables that have a strong correlation with the target variable.</a:t>
            </a:r>
            <a:endParaRPr lang="en-US" sz="1750" dirty="0"/>
          </a:p>
        </p:txBody>
      </p:sp>
      <p:pic>
        <p:nvPicPr>
          <p:cNvPr id="9" name="Image 2" descr="preencoded.png"/>
          <p:cNvPicPr>
            <a:picLocks noChangeAspect="1"/>
          </p:cNvPicPr>
          <p:nvPr/>
        </p:nvPicPr>
        <p:blipFill>
          <a:blip r:embed="rId4"/>
          <a:stretch>
            <a:fillRect/>
          </a:stretch>
        </p:blipFill>
        <p:spPr>
          <a:xfrm>
            <a:off x="2730459" y="3410903"/>
            <a:ext cx="1110972" cy="1990963"/>
          </a:xfrm>
          <a:prstGeom prst="rect">
            <a:avLst/>
          </a:prstGeom>
        </p:spPr>
      </p:pic>
      <p:sp>
        <p:nvSpPr>
          <p:cNvPr id="10" name="Text 5"/>
          <p:cNvSpPr/>
          <p:nvPr/>
        </p:nvSpPr>
        <p:spPr>
          <a:xfrm>
            <a:off x="4174688" y="3633074"/>
            <a:ext cx="2925961"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Create New Features</a:t>
            </a:r>
            <a:endParaRPr lang="en-US" sz="2187" dirty="0"/>
          </a:p>
        </p:txBody>
      </p:sp>
      <p:sp>
        <p:nvSpPr>
          <p:cNvPr id="11" name="Text 6"/>
          <p:cNvSpPr/>
          <p:nvPr/>
        </p:nvSpPr>
        <p:spPr>
          <a:xfrm>
            <a:off x="4174688" y="4113491"/>
            <a:ext cx="7862173" cy="1066205"/>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Combine and transform existing features to generate new, more informative features. This could include creating ratios, differences, or other calculated values.</a:t>
            </a:r>
            <a:endParaRPr lang="en-US" sz="1750" dirty="0"/>
          </a:p>
        </p:txBody>
      </p:sp>
      <p:pic>
        <p:nvPicPr>
          <p:cNvPr id="12" name="Image 3" descr="preencoded.png"/>
          <p:cNvPicPr>
            <a:picLocks noChangeAspect="1"/>
          </p:cNvPicPr>
          <p:nvPr/>
        </p:nvPicPr>
        <p:blipFill>
          <a:blip r:embed="rId5"/>
          <a:stretch>
            <a:fillRect/>
          </a:stretch>
        </p:blipFill>
        <p:spPr>
          <a:xfrm>
            <a:off x="2730459" y="5401866"/>
            <a:ext cx="1110972" cy="1990963"/>
          </a:xfrm>
          <a:prstGeom prst="rect">
            <a:avLst/>
          </a:prstGeom>
        </p:spPr>
      </p:pic>
      <p:sp>
        <p:nvSpPr>
          <p:cNvPr id="13" name="Text 7"/>
          <p:cNvSpPr/>
          <p:nvPr/>
        </p:nvSpPr>
        <p:spPr>
          <a:xfrm>
            <a:off x="4174688" y="5624037"/>
            <a:ext cx="4056817"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Handle Categorical Variables</a:t>
            </a:r>
            <a:endParaRPr lang="en-US" sz="2187" dirty="0"/>
          </a:p>
        </p:txBody>
      </p:sp>
      <p:sp>
        <p:nvSpPr>
          <p:cNvPr id="14" name="Text 8"/>
          <p:cNvSpPr/>
          <p:nvPr/>
        </p:nvSpPr>
        <p:spPr>
          <a:xfrm>
            <a:off x="4174688" y="6104454"/>
            <a:ext cx="7862173" cy="1066205"/>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Encode categorical variables using techniques like one-hot encoding or label encoding to prepare them for use in the machine learning models.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2"/>
          <p:cNvSpPr/>
          <p:nvPr/>
        </p:nvSpPr>
        <p:spPr>
          <a:xfrm>
            <a:off x="3682960" y="509523"/>
            <a:ext cx="7264479" cy="694373"/>
          </a:xfrm>
          <a:prstGeom prst="rect">
            <a:avLst/>
          </a:prstGeom>
          <a:noFill/>
          <a:ln/>
        </p:spPr>
        <p:txBody>
          <a:bodyPr wrap="none" rtlCol="0" anchor="t"/>
          <a:lstStyle/>
          <a:p>
            <a:pPr marL="0" indent="0" algn="ctr">
              <a:lnSpc>
                <a:spcPts val="5468"/>
              </a:lnSpc>
              <a:buNone/>
            </a:pPr>
            <a:r>
              <a:rPr lang="en-US" sz="4374" b="1" dirty="0">
                <a:solidFill>
                  <a:srgbClr val="1F1E1E"/>
                </a:solidFill>
                <a:latin typeface="Alexandria" pitchFamily="34" charset="0"/>
                <a:ea typeface="Alexandria" pitchFamily="34" charset="-122"/>
                <a:cs typeface="Alexandria" pitchFamily="34" charset="-120"/>
              </a:rPr>
              <a:t>Random Forest Regressor</a:t>
            </a:r>
            <a:endParaRPr lang="en-US" sz="4374" dirty="0"/>
          </a:p>
        </p:txBody>
      </p:sp>
      <p:sp>
        <p:nvSpPr>
          <p:cNvPr id="5" name="Shape 3"/>
          <p:cNvSpPr/>
          <p:nvPr/>
        </p:nvSpPr>
        <p:spPr>
          <a:xfrm>
            <a:off x="1960065" y="2821067"/>
            <a:ext cx="499943" cy="499943"/>
          </a:xfrm>
          <a:prstGeom prst="roundRect">
            <a:avLst>
              <a:gd name="adj" fmla="val 20000"/>
            </a:avLst>
          </a:prstGeom>
          <a:solidFill>
            <a:schemeClr val="accent1">
              <a:lumMod val="75000"/>
            </a:schemeClr>
          </a:solidFill>
          <a:ln w="7620">
            <a:solidFill>
              <a:srgbClr val="BBC2DC"/>
            </a:solidFill>
            <a:prstDash val="solid"/>
          </a:ln>
        </p:spPr>
      </p:sp>
      <p:sp>
        <p:nvSpPr>
          <p:cNvPr id="6" name="Text 4"/>
          <p:cNvSpPr/>
          <p:nvPr/>
        </p:nvSpPr>
        <p:spPr>
          <a:xfrm>
            <a:off x="2144493" y="2862739"/>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682179" y="2897386"/>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Hundreds of</a:t>
            </a:r>
            <a:endParaRPr lang="en-US" sz="2187" dirty="0"/>
          </a:p>
        </p:txBody>
      </p:sp>
      <p:sp>
        <p:nvSpPr>
          <p:cNvPr id="8" name="Text 6"/>
          <p:cNvSpPr/>
          <p:nvPr/>
        </p:nvSpPr>
        <p:spPr>
          <a:xfrm>
            <a:off x="2682179" y="3377803"/>
            <a:ext cx="2833092" cy="355402"/>
          </a:xfrm>
          <a:prstGeom prst="rect">
            <a:avLst/>
          </a:prstGeom>
          <a:noFill/>
          <a:ln/>
        </p:spPr>
        <p:txBody>
          <a:bodyPr wrap="non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Trees</a:t>
            </a:r>
            <a:endParaRPr lang="en-US" sz="1750" dirty="0"/>
          </a:p>
        </p:txBody>
      </p:sp>
      <p:sp>
        <p:nvSpPr>
          <p:cNvPr id="9" name="Shape 7"/>
          <p:cNvSpPr/>
          <p:nvPr/>
        </p:nvSpPr>
        <p:spPr>
          <a:xfrm>
            <a:off x="5737442" y="2821067"/>
            <a:ext cx="499943" cy="499943"/>
          </a:xfrm>
          <a:prstGeom prst="roundRect">
            <a:avLst>
              <a:gd name="adj" fmla="val 20000"/>
            </a:avLst>
          </a:prstGeom>
          <a:solidFill>
            <a:schemeClr val="accent1">
              <a:lumMod val="75000"/>
            </a:schemeClr>
          </a:solidFill>
          <a:ln w="7620">
            <a:solidFill>
              <a:srgbClr val="BBC2DC"/>
            </a:solidFill>
            <a:prstDash val="solid"/>
          </a:ln>
        </p:spPr>
      </p:sp>
      <p:sp>
        <p:nvSpPr>
          <p:cNvPr id="10" name="Text 8"/>
          <p:cNvSpPr/>
          <p:nvPr/>
        </p:nvSpPr>
        <p:spPr>
          <a:xfrm>
            <a:off x="5887818" y="2862739"/>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6459556" y="2897386"/>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50</a:t>
            </a:r>
            <a:endParaRPr lang="en-US" sz="2187" dirty="0"/>
          </a:p>
        </p:txBody>
      </p:sp>
      <p:sp>
        <p:nvSpPr>
          <p:cNvPr id="12" name="Text 10"/>
          <p:cNvSpPr/>
          <p:nvPr/>
        </p:nvSpPr>
        <p:spPr>
          <a:xfrm>
            <a:off x="6459556" y="3377803"/>
            <a:ext cx="2833092" cy="355402"/>
          </a:xfrm>
          <a:prstGeom prst="rect">
            <a:avLst/>
          </a:prstGeom>
          <a:noFill/>
          <a:ln/>
        </p:spPr>
        <p:txBody>
          <a:bodyPr wrap="non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Ensembles</a:t>
            </a:r>
            <a:endParaRPr lang="en-US" sz="1750" dirty="0"/>
          </a:p>
        </p:txBody>
      </p:sp>
      <p:sp>
        <p:nvSpPr>
          <p:cNvPr id="13" name="Shape 11"/>
          <p:cNvSpPr/>
          <p:nvPr/>
        </p:nvSpPr>
        <p:spPr>
          <a:xfrm>
            <a:off x="9514819" y="2821067"/>
            <a:ext cx="499943" cy="499943"/>
          </a:xfrm>
          <a:prstGeom prst="roundRect">
            <a:avLst>
              <a:gd name="adj" fmla="val 20000"/>
            </a:avLst>
          </a:prstGeom>
          <a:solidFill>
            <a:schemeClr val="tx2">
              <a:lumMod val="50000"/>
              <a:lumOff val="50000"/>
            </a:schemeClr>
          </a:solidFill>
          <a:ln w="7620">
            <a:solidFill>
              <a:srgbClr val="BBC2DC"/>
            </a:solidFill>
            <a:prstDash val="solid"/>
          </a:ln>
        </p:spPr>
      </p:sp>
      <p:sp>
        <p:nvSpPr>
          <p:cNvPr id="14" name="Text 12"/>
          <p:cNvSpPr/>
          <p:nvPr/>
        </p:nvSpPr>
        <p:spPr>
          <a:xfrm>
            <a:off x="9665076" y="2862739"/>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10236933" y="2897386"/>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20M+</a:t>
            </a:r>
            <a:endParaRPr lang="en-US" sz="2187" dirty="0"/>
          </a:p>
        </p:txBody>
      </p:sp>
      <p:sp>
        <p:nvSpPr>
          <p:cNvPr id="16" name="Text 14"/>
          <p:cNvSpPr/>
          <p:nvPr/>
        </p:nvSpPr>
        <p:spPr>
          <a:xfrm>
            <a:off x="10236933" y="3377803"/>
            <a:ext cx="2833092" cy="355402"/>
          </a:xfrm>
          <a:prstGeom prst="rect">
            <a:avLst/>
          </a:prstGeom>
          <a:noFill/>
          <a:ln/>
        </p:spPr>
        <p:txBody>
          <a:bodyPr wrap="non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Predictions</a:t>
            </a:r>
            <a:endParaRPr lang="en-US" sz="1750" dirty="0"/>
          </a:p>
        </p:txBody>
      </p:sp>
      <p:sp>
        <p:nvSpPr>
          <p:cNvPr id="17" name="Text 15"/>
          <p:cNvSpPr/>
          <p:nvPr/>
        </p:nvSpPr>
        <p:spPr>
          <a:xfrm>
            <a:off x="1960065" y="3983117"/>
            <a:ext cx="11109960"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Random Forest Regressor is a powerful machine learning algorithm used for sales prediction in the Big Mart problem. It combines the predictions of multiple decision trees to make accurate sales predictions.</a:t>
            </a:r>
            <a:endParaRPr lang="en-US" sz="1750" dirty="0"/>
          </a:p>
        </p:txBody>
      </p:sp>
      <p:sp>
        <p:nvSpPr>
          <p:cNvPr id="18" name="Text 16"/>
          <p:cNvSpPr/>
          <p:nvPr/>
        </p:nvSpPr>
        <p:spPr>
          <a:xfrm>
            <a:off x="1960065" y="5299234"/>
            <a:ext cx="11109960"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Random Forest model consists of hundreds of individual decision trees, each trained on a random subset of the training data. At each split, only a random subset of features is considered. This ensemble approach helps to reduce overfitting and improve the overall performance of the model.</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3"/>
          <p:cNvSpPr/>
          <p:nvPr/>
        </p:nvSpPr>
        <p:spPr>
          <a:xfrm>
            <a:off x="543898" y="102778"/>
            <a:ext cx="7568089" cy="7935435"/>
          </a:xfrm>
          <a:prstGeom prst="rect">
            <a:avLst/>
          </a:prstGeom>
          <a:noFill/>
          <a:ln/>
        </p:spPr>
        <p:txBody>
          <a:bodyPr wrap="square" rtlCol="0" anchor="t"/>
          <a:lstStyle/>
          <a:p>
            <a:pPr marL="0" indent="0">
              <a:lnSpc>
                <a:spcPts val="2647"/>
              </a:lnSpc>
              <a:buNone/>
            </a:pPr>
            <a:endParaRPr lang="en-US" sz="1655" dirty="0"/>
          </a:p>
        </p:txBody>
      </p:sp>
      <p:pic>
        <p:nvPicPr>
          <p:cNvPr id="11" name="Picture 10">
            <a:extLst>
              <a:ext uri="{FF2B5EF4-FFF2-40B4-BE49-F238E27FC236}">
                <a16:creationId xmlns:a16="http://schemas.microsoft.com/office/drawing/2014/main" id="{364547C3-7283-F8EE-9BD2-B03853D587F3}"/>
              </a:ext>
            </a:extLst>
          </p:cNvPr>
          <p:cNvPicPr>
            <a:picLocks noChangeAspect="1"/>
          </p:cNvPicPr>
          <p:nvPr/>
        </p:nvPicPr>
        <p:blipFill>
          <a:blip r:embed="rId3"/>
          <a:stretch>
            <a:fillRect/>
          </a:stretch>
        </p:blipFill>
        <p:spPr>
          <a:xfrm>
            <a:off x="8697567" y="1131097"/>
            <a:ext cx="5298462" cy="5810213"/>
          </a:xfrm>
          <a:prstGeom prst="rect">
            <a:avLst/>
          </a:prstGeom>
        </p:spPr>
      </p:pic>
      <p:sp>
        <p:nvSpPr>
          <p:cNvPr id="12" name="TextBox 11">
            <a:extLst>
              <a:ext uri="{FF2B5EF4-FFF2-40B4-BE49-F238E27FC236}">
                <a16:creationId xmlns:a16="http://schemas.microsoft.com/office/drawing/2014/main" id="{6E0E4BCC-47CF-22EF-32EC-0F80BE2C8489}"/>
              </a:ext>
            </a:extLst>
          </p:cNvPr>
          <p:cNvSpPr txBox="1"/>
          <p:nvPr/>
        </p:nvSpPr>
        <p:spPr>
          <a:xfrm>
            <a:off x="618326" y="1032000"/>
            <a:ext cx="8079241" cy="5909310"/>
          </a:xfrm>
          <a:prstGeom prst="rect">
            <a:avLst/>
          </a:prstGeom>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rtl="0"/>
            <a:r>
              <a:rPr lang="en-GB" dirty="0">
                <a:effectLst/>
              </a:rPr>
              <a:t>Here's a breakdown of each part of the code:</a:t>
            </a:r>
            <a:endParaRPr lang="en-GB" dirty="0"/>
          </a:p>
          <a:p>
            <a:pPr rtl="0"/>
            <a:br>
              <a:rPr lang="en-GB" dirty="0"/>
            </a:br>
            <a:endParaRPr lang="en-GB" dirty="0"/>
          </a:p>
          <a:p>
            <a:pPr rtl="0"/>
            <a:r>
              <a:rPr lang="en-GB" dirty="0">
                <a:effectLst/>
              </a:rPr>
              <a:t>rf = </a:t>
            </a:r>
            <a:r>
              <a:rPr lang="en-GB" dirty="0" err="1">
                <a:effectLst/>
              </a:rPr>
              <a:t>RandomForestRegressor</a:t>
            </a:r>
            <a:r>
              <a:rPr lang="en-GB" dirty="0">
                <a:effectLst/>
              </a:rPr>
              <a:t>(</a:t>
            </a:r>
            <a:r>
              <a:rPr lang="en-GB" dirty="0" err="1">
                <a:effectLst/>
              </a:rPr>
              <a:t>n_estimators</a:t>
            </a:r>
            <a:r>
              <a:rPr lang="en-GB" dirty="0">
                <a:effectLst/>
              </a:rPr>
              <a:t>=100, </a:t>
            </a:r>
            <a:r>
              <a:rPr lang="en-GB" dirty="0" err="1">
                <a:effectLst/>
              </a:rPr>
              <a:t>random_state</a:t>
            </a:r>
            <a:r>
              <a:rPr lang="en-GB" dirty="0">
                <a:effectLst/>
              </a:rPr>
              <a:t>=42): This line creates an instance of the </a:t>
            </a:r>
            <a:r>
              <a:rPr lang="en-GB" dirty="0" err="1">
                <a:effectLst/>
              </a:rPr>
              <a:t>RandomForestRegressor</a:t>
            </a:r>
            <a:r>
              <a:rPr lang="en-GB" dirty="0">
                <a:effectLst/>
              </a:rPr>
              <a:t> class with </a:t>
            </a:r>
            <a:r>
              <a:rPr lang="en-GB" dirty="0" err="1">
                <a:effectLst/>
              </a:rPr>
              <a:t>n_estimators</a:t>
            </a:r>
            <a:r>
              <a:rPr lang="en-GB" dirty="0">
                <a:effectLst/>
              </a:rPr>
              <a:t> set to 100, which specifies the number of trees in the forest. </a:t>
            </a:r>
            <a:r>
              <a:rPr lang="en-GB" dirty="0" err="1">
                <a:effectLst/>
              </a:rPr>
              <a:t>random_state</a:t>
            </a:r>
            <a:r>
              <a:rPr lang="en-GB" dirty="0">
                <a:effectLst/>
              </a:rPr>
              <a:t> is set to 42 to ensure reproducibility of the results.</a:t>
            </a:r>
            <a:endParaRPr lang="en-GB" dirty="0"/>
          </a:p>
          <a:p>
            <a:pPr rtl="0"/>
            <a:br>
              <a:rPr lang="en-GB" dirty="0"/>
            </a:br>
            <a:endParaRPr lang="en-GB" dirty="0"/>
          </a:p>
          <a:p>
            <a:pPr rtl="0"/>
            <a:r>
              <a:rPr lang="en-GB" dirty="0">
                <a:effectLst/>
              </a:rPr>
              <a:t>scores = </a:t>
            </a:r>
            <a:r>
              <a:rPr lang="en-GB" dirty="0" err="1">
                <a:effectLst/>
              </a:rPr>
              <a:t>cross_val_score</a:t>
            </a:r>
            <a:r>
              <a:rPr lang="en-GB" dirty="0">
                <a:effectLst/>
              </a:rPr>
              <a:t>(rf, X, y, cv=5, scoring='r2'): This line computes the cross-validated R-squared scores for the Random Forest model.</a:t>
            </a:r>
            <a:endParaRPr lang="en-GB" dirty="0"/>
          </a:p>
          <a:p>
            <a:pPr rtl="0"/>
            <a:br>
              <a:rPr lang="en-GB" dirty="0"/>
            </a:br>
            <a:endParaRPr lang="en-GB" dirty="0"/>
          </a:p>
          <a:p>
            <a:pPr rtl="0"/>
            <a:r>
              <a:rPr lang="en-GB" dirty="0">
                <a:effectLst/>
              </a:rPr>
              <a:t>In this case, the mean R-squared score obtained from cross-validation is 0.5542939985336108, which suggests that the model explains approximately 55.43% of the variance in the target variable based on the input features.</a:t>
            </a:r>
            <a:endParaRPr lang="en-GB" dirty="0"/>
          </a:p>
          <a:p>
            <a:pPr rtl="0"/>
            <a:br>
              <a:rPr lang="en-GB" dirty="0"/>
            </a:br>
            <a:endParaRPr lang="en-GB" dirty="0"/>
          </a:p>
          <a:p>
            <a:pPr rtl="0"/>
            <a:br>
              <a:rPr lang="en-GB" dirty="0"/>
            </a:br>
            <a:endParaRPr lang="en-GB" dirty="0"/>
          </a:p>
          <a:p>
            <a:endParaRPr lang="en-GB" dirty="0"/>
          </a:p>
        </p:txBody>
      </p:sp>
    </p:spTree>
    <p:extLst>
      <p:ext uri="{BB962C8B-B14F-4D97-AF65-F5344CB8AC3E}">
        <p14:creationId xmlns:p14="http://schemas.microsoft.com/office/powerpoint/2010/main" val="159324384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2211</TotalTime>
  <Words>1639</Words>
  <Application>Microsoft Office PowerPoint</Application>
  <PresentationFormat>Custom</PresentationFormat>
  <Paragraphs>119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Alexandria</vt:lpstr>
      <vt:lpstr>Arial</vt:lpstr>
      <vt:lpstr>Calibri Light</vt:lpstr>
      <vt:lpstr>Sora</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 yadav</cp:lastModifiedBy>
  <cp:revision>6</cp:revision>
  <dcterms:created xsi:type="dcterms:W3CDTF">2024-04-12T12:17:15Z</dcterms:created>
  <dcterms:modified xsi:type="dcterms:W3CDTF">2024-05-31T15:01:21Z</dcterms:modified>
</cp:coreProperties>
</file>