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304" r:id="rId11"/>
    <p:sldId id="306" r:id="rId12"/>
    <p:sldId id="305" r:id="rId13"/>
    <p:sldId id="265" r:id="rId14"/>
    <p:sldId id="266" r:id="rId15"/>
    <p:sldId id="267" r:id="rId16"/>
    <p:sldId id="268" r:id="rId17"/>
    <p:sldId id="269" r:id="rId18"/>
    <p:sldId id="270" r:id="rId19"/>
    <p:sldId id="271" r:id="rId20"/>
    <p:sldId id="272" r:id="rId21"/>
    <p:sldId id="273" r:id="rId22"/>
    <p:sldId id="307" r:id="rId23"/>
    <p:sldId id="274" r:id="rId24"/>
    <p:sldId id="275" r:id="rId25"/>
    <p:sldId id="308" r:id="rId26"/>
    <p:sldId id="276" r:id="rId27"/>
    <p:sldId id="277" r:id="rId28"/>
    <p:sldId id="285" r:id="rId29"/>
    <p:sldId id="286" r:id="rId30"/>
    <p:sldId id="287" r:id="rId31"/>
    <p:sldId id="288" r:id="rId32"/>
    <p:sldId id="289" r:id="rId33"/>
    <p:sldId id="290" r:id="rId34"/>
    <p:sldId id="278" r:id="rId35"/>
    <p:sldId id="279" r:id="rId36"/>
    <p:sldId id="280" r:id="rId37"/>
    <p:sldId id="281" r:id="rId38"/>
    <p:sldId id="282" r:id="rId39"/>
    <p:sldId id="283" r:id="rId40"/>
    <p:sldId id="284" r:id="rId41"/>
    <p:sldId id="310" r:id="rId42"/>
    <p:sldId id="311" r:id="rId43"/>
    <p:sldId id="291" r:id="rId44"/>
    <p:sldId id="292" r:id="rId45"/>
    <p:sldId id="293" r:id="rId46"/>
    <p:sldId id="294" r:id="rId47"/>
    <p:sldId id="295" r:id="rId48"/>
    <p:sldId id="296" r:id="rId49"/>
    <p:sldId id="297" r:id="rId50"/>
    <p:sldId id="298" r:id="rId51"/>
    <p:sldId id="309" r:id="rId52"/>
    <p:sldId id="299" r:id="rId53"/>
    <p:sldId id="300" r:id="rId54"/>
    <p:sldId id="301" r:id="rId55"/>
    <p:sldId id="302" r:id="rId56"/>
    <p:sldId id="303" r:id="rId57"/>
  </p:sldIdLst>
  <p:sldSz cx="12192000" cy="6858000"/>
  <p:notesSz cx="6858000" cy="9144000"/>
  <p:embeddedFontLst>
    <p:embeddedFont>
      <p:font typeface="Manrope" panose="020B0604020202020204" charset="0"/>
      <p:regular r:id="rId59"/>
      <p:bold r:id="rId60"/>
    </p:embeddedFont>
    <p:embeddedFont>
      <p:font typeface="Oswald" panose="00000500000000000000" pitchFamily="2" charset="0"/>
      <p:regular r:id="rId61"/>
      <p:bold r:id="rId62"/>
    </p:embeddedFont>
    <p:embeddedFont>
      <p:font typeface="Trebuchet MS" panose="020B0603020202020204" pitchFamily="34" charset="0"/>
      <p:regular r:id="rId63"/>
      <p:bold r:id="rId64"/>
      <p:italic r:id="rId65"/>
      <p:boldItalic r:id="rId66"/>
    </p:embeddedFont>
    <p:embeddedFont>
      <p:font typeface="Verdana" panose="020B0604030504040204" pitchFamily="34" charset="0"/>
      <p:regular r:id="rId67"/>
      <p:bold r:id="rId68"/>
      <p:italic r:id="rId69"/>
      <p:boldItalic r:id="rId70"/>
    </p:embeddedFont>
    <p:embeddedFont>
      <p:font typeface="Wingdings 3" panose="05040102010807070707" pitchFamily="18" charset="2"/>
      <p:regular r:id="rId7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j2Lfa+88as1IxXKcp6rzR18LbL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3C7509-087E-426F-AE27-B914A5C89281}">
  <a:tblStyle styleId="{9F3C7509-087E-426F-AE27-B914A5C8928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4F7"/>
          </a:solidFill>
        </a:fill>
      </a:tcStyle>
    </a:wholeTbl>
    <a:band1H>
      <a:tcTxStyle/>
      <a:tcStyle>
        <a:tcBdr/>
        <a:fill>
          <a:solidFill>
            <a:srgbClr val="CEE9EF"/>
          </a:solidFill>
        </a:fill>
      </a:tcStyle>
    </a:band1H>
    <a:band2H>
      <a:tcTxStyle/>
      <a:tcStyle>
        <a:tcBdr/>
      </a:tcStyle>
    </a:band2H>
    <a:band1V>
      <a:tcTxStyle/>
      <a:tcStyle>
        <a:tcBdr/>
        <a:fill>
          <a:solidFill>
            <a:srgbClr val="CEE9EF"/>
          </a:solidFill>
        </a:fill>
      </a:tcStyle>
    </a:band1V>
    <a:band2V>
      <a:tcTxStyle/>
      <a:tcStyle>
        <a:tcBdr/>
      </a:tcStyle>
    </a:band2V>
    <a:lastCol>
      <a:tcTxStyle b="on" i="off">
        <a:font>
          <a:latin typeface="Arial"/>
          <a:ea typeface="Arial"/>
          <a:cs typeface="Arial"/>
        </a:font>
        <a:schemeClr val="lt1"/>
      </a:tcTxStyle>
      <a:tcStyle>
        <a:tcBdr/>
        <a:fill>
          <a:solidFill>
            <a:schemeClr val="accent2"/>
          </a:solidFill>
        </a:fill>
      </a:tcStyle>
    </a:lastCol>
    <a:firstCol>
      <a:tcTxStyle b="on" i="off">
        <a:font>
          <a:latin typeface="Arial"/>
          <a:ea typeface="Arial"/>
          <a:cs typeface="Arial"/>
        </a:font>
        <a:schemeClr val="lt1"/>
      </a:tcTxStyle>
      <a:tcStyle>
        <a:tcBdr/>
        <a:fill>
          <a:solidFill>
            <a:schemeClr val="accent2"/>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45992969-DABD-422F-87A8-C793EF213CD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AF0"/>
          </a:solidFill>
        </a:fill>
      </a:tcStyle>
    </a:wholeTbl>
    <a:band1H>
      <a:tcTxStyle/>
      <a:tcStyle>
        <a:tcBdr/>
        <a:fill>
          <a:solidFill>
            <a:srgbClr val="CAD2E0"/>
          </a:solidFill>
        </a:fill>
      </a:tcStyle>
    </a:band1H>
    <a:band2H>
      <a:tcTxStyle/>
      <a:tcStyle>
        <a:tcBdr/>
      </a:tcStyle>
    </a:band2H>
    <a:band1V>
      <a:tcTxStyle/>
      <a:tcStyle>
        <a:tcBdr/>
        <a:fill>
          <a:solidFill>
            <a:srgbClr val="CAD2E0"/>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2" d="100"/>
          <a:sy n="82" d="100"/>
        </p:scale>
        <p:origin x="71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3.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Pooja\Downloads\application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ooja\Downloads\application_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[application_data.xlsx]Data Imbalance!PivotTable1</c:name>
    <c:fmtId val="3"/>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dirty="0">
                <a:solidFill>
                  <a:schemeClr val="bg1"/>
                </a:solidFill>
              </a:rPr>
              <a:t>Data Imbalance</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s>
    <c:plotArea>
      <c:layout/>
      <c:pieChart>
        <c:varyColors val="1"/>
        <c:ser>
          <c:idx val="0"/>
          <c:order val="0"/>
          <c:tx>
            <c:strRef>
              <c:f>'Data Imbalance'!$B$3</c:f>
              <c:strCache>
                <c:ptCount val="1"/>
                <c:pt idx="0">
                  <c:v>Total</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21C2-40F9-BB32-FA21876801E4}"/>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21C2-40F9-BB32-FA21876801E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'Data Imbalance'!$A$4:$A$6</c:f>
              <c:strCache>
                <c:ptCount val="2"/>
                <c:pt idx="0">
                  <c:v>0</c:v>
                </c:pt>
                <c:pt idx="1">
                  <c:v>1</c:v>
                </c:pt>
              </c:strCache>
            </c:strRef>
          </c:cat>
          <c:val>
            <c:numRef>
              <c:f>'Data Imbalance'!$B$4:$B$6</c:f>
              <c:numCache>
                <c:formatCode>General</c:formatCode>
                <c:ptCount val="2"/>
                <c:pt idx="0">
                  <c:v>45973</c:v>
                </c:pt>
                <c:pt idx="1">
                  <c:v>4026</c:v>
                </c:pt>
              </c:numCache>
            </c:numRef>
          </c:val>
          <c:extLst>
            <c:ext xmlns:c16="http://schemas.microsoft.com/office/drawing/2014/chart" uri="{C3380CC4-5D6E-409C-BE32-E72D297353CC}">
              <c16:uniqueId val="{00000004-21C2-40F9-BB32-FA21876801E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[application_data.xlsx]Data Imbalance!PivotTable1</c:name>
    <c:fmtId val="3"/>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dirty="0">
                <a:solidFill>
                  <a:schemeClr val="bg1"/>
                </a:solidFill>
              </a:rPr>
              <a:t>Data Imbalance</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s>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2.png"/></Relationships>
</file>

<file path=ppt/drawings/drawing1.xml><?xml version="1.0" encoding="utf-8"?>
<c:userShapes xmlns:c="http://schemas.openxmlformats.org/drawingml/2006/chart">
  <cdr:relSizeAnchor xmlns:cdr="http://schemas.openxmlformats.org/drawingml/2006/chartDrawing">
    <cdr:from>
      <cdr:x>0.28073</cdr:x>
      <cdr:y>0.11531</cdr:y>
    </cdr:from>
    <cdr:to>
      <cdr:x>0.87863</cdr:x>
      <cdr:y>1</cdr:y>
    </cdr:to>
    <cdr:pic>
      <cdr:nvPicPr>
        <cdr:cNvPr id="2" name="chart">
          <a:extLst xmlns:a="http://schemas.openxmlformats.org/drawingml/2006/main">
            <a:ext uri="{FF2B5EF4-FFF2-40B4-BE49-F238E27FC236}">
              <a16:creationId xmlns:a16="http://schemas.microsoft.com/office/drawing/2014/main" id="{618C6F87-A8D2-5A53-9F1F-B78ABF53E45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177400" y="395044"/>
          <a:ext cx="4637315" cy="303089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925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7999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3760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818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4374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0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D4AB47-FE33-4272-A11E-94C5C906DCB0}" type="datetimeFigureOut">
              <a:rPr lang="en-GB" smtClean="0"/>
              <a:t>23/03/2024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AE2BB-721E-460A-A4DA-AE02461CEAA8}" type="slidenum">
              <a:rPr lang="en-GB" smtClean="0"/>
              <a:t>‹#›</a:t>
            </a:fld>
            <a:endParaRPr lang="en-GB"/>
          </a:p>
        </p:txBody>
      </p:sp>
    </p:spTree>
    <p:extLst>
      <p:ext uri="{BB962C8B-B14F-4D97-AF65-F5344CB8AC3E}">
        <p14:creationId xmlns:p14="http://schemas.microsoft.com/office/powerpoint/2010/main" val="68270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4AB47-FE33-4272-A11E-94C5C906DCB0}" type="datetimeFigureOut">
              <a:rPr lang="en-GB" smtClean="0"/>
              <a:t>23/03/2024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2385910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4AB47-FE33-4272-A11E-94C5C906DCB0}" type="datetimeFigureOut">
              <a:rPr lang="en-GB" smtClean="0"/>
              <a:t>23/03/2024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46447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4AB47-FE33-4272-A11E-94C5C906DCB0}" type="datetimeFigureOut">
              <a:rPr lang="en-GB" smtClean="0"/>
              <a:t>23/03/2024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8057727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4AB47-FE33-4272-A11E-94C5C906DCB0}" type="datetimeFigureOut">
              <a:rPr lang="en-GB" smtClean="0"/>
              <a:t>23/03/2024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559364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4AB47-FE33-4272-A11E-94C5C906DCB0}" type="datetimeFigureOut">
              <a:rPr lang="en-GB" smtClean="0"/>
              <a:t>23/03/2024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1445413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4AB47-FE33-4272-A11E-94C5C906DCB0}" type="datetimeFigureOut">
              <a:rPr lang="en-GB" smtClean="0"/>
              <a:t>23/03/2024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763840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4AB47-FE33-4272-A11E-94C5C906DCB0}" type="datetimeFigureOut">
              <a:rPr lang="en-GB" smtClean="0"/>
              <a:t>23/03/2024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0792716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45"/>
        <p:cNvGrpSpPr/>
        <p:nvPr/>
      </p:nvGrpSpPr>
      <p:grpSpPr>
        <a:xfrm>
          <a:off x="0" y="0"/>
          <a:ext cx="0" cy="0"/>
          <a:chOff x="0" y="0"/>
          <a:chExt cx="0" cy="0"/>
        </a:xfrm>
      </p:grpSpPr>
      <p:sp>
        <p:nvSpPr>
          <p:cNvPr id="61" name="Google Shape;61;p51"/>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51"/>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63" name="Google Shape;63;p51"/>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4163376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p:cSld name="Title + Text">
    <p:bg>
      <p:bgPr>
        <a:solidFill>
          <a:schemeClr val="accent2"/>
        </a:solidFill>
        <a:effectLst/>
      </p:bgPr>
    </p:bg>
    <p:spTree>
      <p:nvGrpSpPr>
        <p:cNvPr id="1" name="Shape 80"/>
        <p:cNvGrpSpPr/>
        <p:nvPr/>
      </p:nvGrpSpPr>
      <p:grpSpPr>
        <a:xfrm>
          <a:off x="0" y="0"/>
          <a:ext cx="0" cy="0"/>
          <a:chOff x="0" y="0"/>
          <a:chExt cx="0" cy="0"/>
        </a:xfrm>
      </p:grpSpPr>
      <p:sp>
        <p:nvSpPr>
          <p:cNvPr id="84" name="Google Shape;84;p53"/>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5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89" name="Google Shape;89;p53"/>
          <p:cNvSpPr txBox="1">
            <a:spLocks noGrp="1"/>
          </p:cNvSpPr>
          <p:nvPr>
            <p:ph type="body" idx="1"/>
          </p:nvPr>
        </p:nvSpPr>
        <p:spPr>
          <a:xfrm>
            <a:off x="444500" y="1625385"/>
            <a:ext cx="6718300" cy="4093243"/>
          </a:xfrm>
          <a:prstGeom prst="rect">
            <a:avLst/>
          </a:prstGeom>
          <a:noFill/>
          <a:ln>
            <a:noFill/>
          </a:ln>
        </p:spPr>
        <p:txBody>
          <a:bodyPr spcFirstLastPara="1" wrap="square" lIns="91425" tIns="45700" rIns="91425" bIns="45700" anchor="t" anchorCtr="0">
            <a:noAutofit/>
          </a:bodyPr>
          <a:lstStyle>
            <a:lvl1pPr marL="457200" lvl="0"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marL="914400" lvl="1"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marL="1371600" lvl="2" indent="-3048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739400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1">
  <p:cSld name="Thank You 1">
    <p:spTree>
      <p:nvGrpSpPr>
        <p:cNvPr id="1" name="Shape 90"/>
        <p:cNvGrpSpPr/>
        <p:nvPr/>
      </p:nvGrpSpPr>
      <p:grpSpPr>
        <a:xfrm>
          <a:off x="0" y="0"/>
          <a:ext cx="0" cy="0"/>
          <a:chOff x="0" y="0"/>
          <a:chExt cx="0" cy="0"/>
        </a:xfrm>
      </p:grpSpPr>
      <p:sp>
        <p:nvSpPr>
          <p:cNvPr id="99" name="Google Shape;99;p54"/>
          <p:cNvSpPr txBox="1">
            <a:spLocks noGrp="1"/>
          </p:cNvSpPr>
          <p:nvPr>
            <p:ph type="ctrTitle"/>
          </p:nvPr>
        </p:nvSpPr>
        <p:spPr>
          <a:xfrm>
            <a:off x="5217242" y="2807208"/>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3693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4AB47-FE33-4272-A11E-94C5C906DCB0}" type="datetimeFigureOut">
              <a:rPr lang="en-GB" smtClean="0"/>
              <a:t>23/03/2024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9562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4AB47-FE33-4272-A11E-94C5C906DCB0}" type="datetimeFigureOut">
              <a:rPr lang="en-GB" smtClean="0"/>
              <a:t>23/03/2024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3942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D4AB47-FE33-4272-A11E-94C5C906DCB0}" type="datetimeFigureOut">
              <a:rPr lang="en-GB" smtClean="0"/>
              <a:t>23/03/2024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18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4AB47-FE33-4272-A11E-94C5C906DCB0}" type="datetimeFigureOut">
              <a:rPr lang="en-GB" smtClean="0"/>
              <a:t>23/03/2024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0888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4AB47-FE33-4272-A11E-94C5C906DCB0}" type="datetimeFigureOut">
              <a:rPr lang="en-GB" smtClean="0"/>
              <a:t>23/03/2024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8167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4AB47-FE33-4272-A11E-94C5C906DCB0}" type="datetimeFigureOut">
              <a:rPr lang="en-GB" smtClean="0"/>
              <a:t>23/03/2024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0356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4AB47-FE33-4272-A11E-94C5C906DCB0}" type="datetimeFigureOut">
              <a:rPr lang="en-GB" smtClean="0"/>
              <a:t>23/03/2024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5490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D4AB47-FE33-4272-A11E-94C5C906DCB0}" type="datetimeFigureOut">
              <a:rPr lang="en-GB" smtClean="0"/>
              <a:t>23/03/2024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7212199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D4AB47-FE33-4272-A11E-94C5C906DCB0}" type="datetimeFigureOut">
              <a:rPr lang="en-GB" smtClean="0"/>
              <a:t>23/03/2024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8205341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spreadsheets/d/1Pdn0wj5BTK2KnllGP6cXi4XQu-a2EYmo/edit?usp=sharing&amp;ouid=113704175419499417107&amp;rtpof=true&amp;sd=tru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cs.google.com/spreadsheets/d/1ut8eD-rsF8dgg0qbzIR1ag4TPhrwu-ky/edit?usp=sharing&amp;ouid=113704175419499417107&amp;rtpof=true&amp;sd=tru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notesSlide" Target="../notesSlides/notesSlide40.xml"/><Relationship Id="rId1" Type="http://schemas.openxmlformats.org/officeDocument/2006/relationships/slideLayout" Target="../slideLayouts/slideLayout18.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15"/>
        <p:cNvGrpSpPr/>
        <p:nvPr/>
      </p:nvGrpSpPr>
      <p:grpSpPr>
        <a:xfrm>
          <a:off x="0" y="0"/>
          <a:ext cx="0" cy="0"/>
          <a:chOff x="0" y="0"/>
          <a:chExt cx="0" cy="0"/>
        </a:xfrm>
      </p:grpSpPr>
      <p:sp>
        <p:nvSpPr>
          <p:cNvPr id="316" name="Google Shape;316;p1"/>
          <p:cNvSpPr txBox="1">
            <a:spLocks noGrp="1"/>
          </p:cNvSpPr>
          <p:nvPr>
            <p:ph type="ctrTitle"/>
          </p:nvPr>
        </p:nvSpPr>
        <p:spPr>
          <a:xfrm>
            <a:off x="1660475" y="548267"/>
            <a:ext cx="9065841" cy="124358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2"/>
              </a:buClr>
              <a:buSzPts val="6600"/>
              <a:buFont typeface="Trebuchet MS"/>
              <a:buNone/>
            </a:pPr>
            <a:r>
              <a:rPr lang="en-IN" dirty="0">
                <a:solidFill>
                  <a:srgbClr val="FF0000"/>
                </a:solidFill>
              </a:rPr>
              <a:t>BANK LOAN CASE STUDY</a:t>
            </a:r>
            <a:endParaRPr dirty="0">
              <a:solidFill>
                <a:srgbClr val="FF0000"/>
              </a:solidFill>
            </a:endParaRPr>
          </a:p>
        </p:txBody>
      </p:sp>
      <p:sp>
        <p:nvSpPr>
          <p:cNvPr id="318" name="Google Shape;318;p1"/>
          <p:cNvSpPr txBox="1"/>
          <p:nvPr/>
        </p:nvSpPr>
        <p:spPr>
          <a:xfrm>
            <a:off x="2813957" y="4240639"/>
            <a:ext cx="46482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sng" strike="noStrike" cap="none" dirty="0">
                <a:solidFill>
                  <a:schemeClr val="lt1"/>
                </a:solidFill>
                <a:latin typeface="Arial"/>
                <a:ea typeface="Arial"/>
                <a:cs typeface="Arial"/>
                <a:sym typeface="Arial"/>
                <a:hlinkClick r:id="rId3">
                  <a:extLst>
                    <a:ext uri="{A12FA001-AC4F-418D-AE19-62706E023703}">
                      <ahyp:hlinkClr xmlns:ahyp="http://schemas.microsoft.com/office/drawing/2018/hyperlinkcolor" val="tx"/>
                    </a:ext>
                  </a:extLst>
                </a:hlinkClick>
              </a:rPr>
              <a:t>Application dataset link</a:t>
            </a:r>
            <a:endParaRPr sz="1800" dirty="0">
              <a:solidFill>
                <a:schemeClr val="lt1"/>
              </a:solidFill>
              <a:latin typeface="Arial"/>
              <a:ea typeface="Arial"/>
              <a:cs typeface="Arial"/>
              <a:sym typeface="Arial"/>
            </a:endParaRPr>
          </a:p>
          <a:p>
            <a:pPr marL="0" marR="0" lvl="0" indent="0" algn="l" rtl="0">
              <a:spcBef>
                <a:spcPts val="0"/>
              </a:spcBef>
              <a:spcAft>
                <a:spcPts val="0"/>
              </a:spcAft>
              <a:buNone/>
            </a:pPr>
            <a:endParaRPr sz="1800" dirty="0">
              <a:solidFill>
                <a:schemeClr val="lt1"/>
              </a:solidFill>
              <a:latin typeface="Arial"/>
              <a:ea typeface="Arial"/>
              <a:cs typeface="Arial"/>
              <a:sym typeface="Arial"/>
            </a:endParaRPr>
          </a:p>
          <a:p>
            <a:pPr marL="0" marR="0" lvl="0" indent="0" algn="l" rtl="0">
              <a:spcBef>
                <a:spcPts val="0"/>
              </a:spcBef>
              <a:spcAft>
                <a:spcPts val="0"/>
              </a:spcAft>
              <a:buNone/>
            </a:pPr>
            <a:r>
              <a:rPr lang="en-IN" sz="1800" u="sng" dirty="0">
                <a:solidFill>
                  <a:schemeClr val="lt1"/>
                </a:solidFill>
                <a:latin typeface="Arial"/>
                <a:ea typeface="Arial"/>
                <a:cs typeface="Arial"/>
                <a:sym typeface="Arial"/>
                <a:hlinkClick r:id="rId4">
                  <a:extLst>
                    <a:ext uri="{A12FA001-AC4F-418D-AE19-62706E023703}">
                      <ahyp:hlinkClr xmlns:ahyp="http://schemas.microsoft.com/office/drawing/2018/hyperlinkcolor" val="tx"/>
                    </a:ext>
                  </a:extLst>
                </a:hlinkClick>
              </a:rPr>
              <a:t>Previous application dataset link</a:t>
            </a:r>
            <a:endParaRPr sz="1800" dirty="0">
              <a:solidFill>
                <a:schemeClr val="lt1"/>
              </a:solidFill>
              <a:latin typeface="Arial"/>
              <a:ea typeface="Arial"/>
              <a:cs typeface="Arial"/>
              <a:sym typeface="Aria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613C-A691-DD8D-9BF4-65EF3A26A3BB}"/>
              </a:ext>
            </a:extLst>
          </p:cNvPr>
          <p:cNvSpPr>
            <a:spLocks noGrp="1"/>
          </p:cNvSpPr>
          <p:nvPr>
            <p:ph type="title"/>
          </p:nvPr>
        </p:nvSpPr>
        <p:spPr>
          <a:xfrm>
            <a:off x="453831" y="737118"/>
            <a:ext cx="4090178" cy="3030699"/>
          </a:xfrm>
        </p:spPr>
        <p:txBody>
          <a:bodyPr/>
          <a:lstStyle/>
          <a:p>
            <a:r>
              <a:rPr lang="en-GB" sz="2000" dirty="0">
                <a:latin typeface="Arial" panose="020B0604020202020204" pitchFamily="34" charset="0"/>
                <a:cs typeface="Arial" panose="020B0604020202020204" pitchFamily="34" charset="0"/>
              </a:rPr>
              <a:t>Then a Pivot Table is created now to calculate the mean and median and mode of the various fields so that we could work upon replacing the fields with appropriate data so that dataset is not affected and is filled perfectly.</a:t>
            </a:r>
          </a:p>
        </p:txBody>
      </p:sp>
      <p:sp>
        <p:nvSpPr>
          <p:cNvPr id="3" name="Slide Number Placeholder 2">
            <a:extLst>
              <a:ext uri="{FF2B5EF4-FFF2-40B4-BE49-F238E27FC236}">
                <a16:creationId xmlns:a16="http://schemas.microsoft.com/office/drawing/2014/main" id="{CA4976D8-4F90-62BF-205A-C8EA62ED7B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pic>
        <p:nvPicPr>
          <p:cNvPr id="6" name="Picture 5">
            <a:extLst>
              <a:ext uri="{FF2B5EF4-FFF2-40B4-BE49-F238E27FC236}">
                <a16:creationId xmlns:a16="http://schemas.microsoft.com/office/drawing/2014/main" id="{5F8C405C-4752-8564-06C6-04CA635A7BDB}"/>
              </a:ext>
            </a:extLst>
          </p:cNvPr>
          <p:cNvPicPr>
            <a:picLocks noChangeAspect="1"/>
          </p:cNvPicPr>
          <p:nvPr/>
        </p:nvPicPr>
        <p:blipFill>
          <a:blip r:embed="rId2"/>
          <a:stretch>
            <a:fillRect/>
          </a:stretch>
        </p:blipFill>
        <p:spPr>
          <a:xfrm>
            <a:off x="5290457" y="737118"/>
            <a:ext cx="5766319" cy="5577957"/>
          </a:xfrm>
          <a:prstGeom prst="rect">
            <a:avLst/>
          </a:prstGeom>
        </p:spPr>
      </p:pic>
    </p:spTree>
    <p:extLst>
      <p:ext uri="{BB962C8B-B14F-4D97-AF65-F5344CB8AC3E}">
        <p14:creationId xmlns:p14="http://schemas.microsoft.com/office/powerpoint/2010/main" val="1625327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613C-A691-DD8D-9BF4-65EF3A26A3BB}"/>
              </a:ext>
            </a:extLst>
          </p:cNvPr>
          <p:cNvSpPr>
            <a:spLocks noGrp="1"/>
          </p:cNvSpPr>
          <p:nvPr>
            <p:ph type="title"/>
          </p:nvPr>
        </p:nvSpPr>
        <p:spPr>
          <a:xfrm>
            <a:off x="407178" y="892823"/>
            <a:ext cx="4090178" cy="3693278"/>
          </a:xfrm>
        </p:spPr>
        <p:txBody>
          <a:bodyPr/>
          <a:lstStyle/>
          <a:p>
            <a:r>
              <a:rPr lang="en-GB" sz="2000" dirty="0">
                <a:latin typeface="Arial" panose="020B0604020202020204" pitchFamily="34" charset="0"/>
                <a:cs typeface="Arial" panose="020B0604020202020204" pitchFamily="34" charset="0"/>
              </a:rPr>
              <a:t>Now we calculated the median of EXT_SOURCE_3</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and decided to replace it throughout the blanks of that field.</a:t>
            </a:r>
            <a:br>
              <a:rPr lang="en-GB" sz="2000" dirty="0">
                <a:latin typeface="Arial" panose="020B0604020202020204" pitchFamily="34" charset="0"/>
                <a:cs typeface="Arial" panose="020B0604020202020204" pitchFamily="34" charset="0"/>
              </a:rPr>
            </a:b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Then we performed the replacement function with the whole column and the blanks were finally replaced with the median of the field. Similarly we worked out with other field eliminating the blank cells.</a:t>
            </a:r>
          </a:p>
        </p:txBody>
      </p:sp>
      <p:sp>
        <p:nvSpPr>
          <p:cNvPr id="3" name="Slide Number Placeholder 2">
            <a:extLst>
              <a:ext uri="{FF2B5EF4-FFF2-40B4-BE49-F238E27FC236}">
                <a16:creationId xmlns:a16="http://schemas.microsoft.com/office/drawing/2014/main" id="{CA4976D8-4F90-62BF-205A-C8EA62ED7B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pic>
        <p:nvPicPr>
          <p:cNvPr id="5" name="Picture 4">
            <a:extLst>
              <a:ext uri="{FF2B5EF4-FFF2-40B4-BE49-F238E27FC236}">
                <a16:creationId xmlns:a16="http://schemas.microsoft.com/office/drawing/2014/main" id="{52A98EAB-86BB-1D2E-B69F-F0614F73DDC7}"/>
              </a:ext>
            </a:extLst>
          </p:cNvPr>
          <p:cNvPicPr>
            <a:picLocks noChangeAspect="1"/>
          </p:cNvPicPr>
          <p:nvPr/>
        </p:nvPicPr>
        <p:blipFill>
          <a:blip r:embed="rId2"/>
          <a:stretch>
            <a:fillRect/>
          </a:stretch>
        </p:blipFill>
        <p:spPr>
          <a:xfrm>
            <a:off x="5001209" y="1110343"/>
            <a:ext cx="5831632" cy="3368351"/>
          </a:xfrm>
          <a:prstGeom prst="rect">
            <a:avLst/>
          </a:prstGeom>
        </p:spPr>
      </p:pic>
    </p:spTree>
    <p:extLst>
      <p:ext uri="{BB962C8B-B14F-4D97-AF65-F5344CB8AC3E}">
        <p14:creationId xmlns:p14="http://schemas.microsoft.com/office/powerpoint/2010/main" val="97379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3E13-AF62-F2E6-1E4D-58353FD29B4A}"/>
              </a:ext>
            </a:extLst>
          </p:cNvPr>
          <p:cNvSpPr>
            <a:spLocks noGrp="1"/>
          </p:cNvSpPr>
          <p:nvPr>
            <p:ph type="title"/>
          </p:nvPr>
        </p:nvSpPr>
        <p:spPr>
          <a:xfrm>
            <a:off x="444500" y="542925"/>
            <a:ext cx="4594031" cy="4413476"/>
          </a:xfrm>
        </p:spPr>
        <p:txBody>
          <a:bodyPr/>
          <a:lstStyle/>
          <a:p>
            <a:r>
              <a:rPr lang="en-GB" sz="2400" dirty="0">
                <a:latin typeface="Arial" panose="020B0604020202020204" pitchFamily="34" charset="0"/>
                <a:cs typeface="Arial" panose="020B0604020202020204" pitchFamily="34" charset="0"/>
              </a:rPr>
              <a:t>Then we categorize the occupation type and then we count the number of occupation type in total and observe that the laborers is basically the mode</a:t>
            </a:r>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of the occupation type.</a:t>
            </a:r>
            <a:br>
              <a:rPr lang="en-GB" sz="2400" dirty="0">
                <a:latin typeface="Arial" panose="020B0604020202020204" pitchFamily="34" charset="0"/>
                <a:cs typeface="Arial" panose="020B0604020202020204" pitchFamily="34" charset="0"/>
              </a:rPr>
            </a:br>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Thus, we can replace the blanks with laborers so that the data set get stretched to the mode and become consistent.</a:t>
            </a:r>
          </a:p>
        </p:txBody>
      </p:sp>
      <p:sp>
        <p:nvSpPr>
          <p:cNvPr id="3" name="Slide Number Placeholder 2">
            <a:extLst>
              <a:ext uri="{FF2B5EF4-FFF2-40B4-BE49-F238E27FC236}">
                <a16:creationId xmlns:a16="http://schemas.microsoft.com/office/drawing/2014/main" id="{B6F439D4-863E-8C22-5EB4-BB8E7990D9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pic>
        <p:nvPicPr>
          <p:cNvPr id="6" name="Picture 5">
            <a:extLst>
              <a:ext uri="{FF2B5EF4-FFF2-40B4-BE49-F238E27FC236}">
                <a16:creationId xmlns:a16="http://schemas.microsoft.com/office/drawing/2014/main" id="{D72FD455-E3A3-05F1-C641-2051330ECF04}"/>
              </a:ext>
            </a:extLst>
          </p:cNvPr>
          <p:cNvPicPr>
            <a:picLocks noChangeAspect="1"/>
          </p:cNvPicPr>
          <p:nvPr/>
        </p:nvPicPr>
        <p:blipFill>
          <a:blip r:embed="rId3"/>
          <a:stretch>
            <a:fillRect/>
          </a:stretch>
        </p:blipFill>
        <p:spPr>
          <a:xfrm>
            <a:off x="5528279" y="542925"/>
            <a:ext cx="4791378" cy="5363353"/>
          </a:xfrm>
          <a:prstGeom prst="rect">
            <a:avLst/>
          </a:prstGeom>
        </p:spPr>
      </p:pic>
    </p:spTree>
    <p:extLst>
      <p:ext uri="{BB962C8B-B14F-4D97-AF65-F5344CB8AC3E}">
        <p14:creationId xmlns:p14="http://schemas.microsoft.com/office/powerpoint/2010/main" val="114230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0"/>
          <p:cNvSpPr txBox="1">
            <a:spLocks noGrp="1"/>
          </p:cNvSpPr>
          <p:nvPr>
            <p:ph type="title"/>
          </p:nvPr>
        </p:nvSpPr>
        <p:spPr>
          <a:xfrm>
            <a:off x="297543" y="7715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Previous application dataset cleaning</a:t>
            </a:r>
            <a:endParaRPr/>
          </a:p>
        </p:txBody>
      </p:sp>
      <p:sp>
        <p:nvSpPr>
          <p:cNvPr id="382" name="Google Shape;382;p1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383" name="Google Shape;383;p1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dirty="0"/>
              <a:t>In this file followed the same process first I have calculated the total number of blank cells using COUNTBLANK formula and then find out the total percentage of blank cells by total rows. There are 50 thousands rows in both the dataset</a:t>
            </a:r>
            <a:endParaRPr dirty="0"/>
          </a:p>
          <a:p>
            <a:pPr marL="0" lvl="0" indent="0" algn="l" rtl="0">
              <a:lnSpc>
                <a:spcPct val="100000"/>
              </a:lnSpc>
              <a:spcBef>
                <a:spcPts val="1000"/>
              </a:spcBef>
              <a:spcAft>
                <a:spcPts val="0"/>
              </a:spcAft>
              <a:buSzPts val="1600"/>
              <a:buNone/>
            </a:pPr>
            <a:r>
              <a:rPr lang="en-IN" dirty="0"/>
              <a:t>In the previous application dataset I have removed the columns with more than 50% blank cells.</a:t>
            </a:r>
            <a:endParaRPr dirty="0"/>
          </a:p>
          <a:p>
            <a:pPr marL="0" lvl="0" indent="0" algn="l" rtl="0">
              <a:lnSpc>
                <a:spcPct val="100000"/>
              </a:lnSpc>
              <a:spcBef>
                <a:spcPts val="1000"/>
              </a:spcBef>
              <a:spcAft>
                <a:spcPts val="0"/>
              </a:spcAft>
              <a:buSzPts val="1600"/>
              <a:buNone/>
            </a:pPr>
            <a:r>
              <a:rPr lang="en-IN" dirty="0"/>
              <a:t>Also plotted the bar chart for the same showing percentage of null cells in the dataset.</a:t>
            </a:r>
            <a:endParaRPr dirty="0"/>
          </a:p>
          <a:p>
            <a:pPr marL="0" lvl="0" indent="0" algn="l" rtl="0">
              <a:lnSpc>
                <a:spcPct val="100000"/>
              </a:lnSpc>
              <a:spcBef>
                <a:spcPts val="1000"/>
              </a:spcBef>
              <a:spcAft>
                <a:spcPts val="0"/>
              </a:spcAft>
              <a:buSzPts val="1600"/>
              <a:buNone/>
            </a:pPr>
            <a:r>
              <a:rPr lang="en-IN" dirty="0"/>
              <a:t>I have attached the table for the same.</a:t>
            </a:r>
            <a:endParaRPr dirty="0"/>
          </a:p>
        </p:txBody>
      </p:sp>
      <p:graphicFrame>
        <p:nvGraphicFramePr>
          <p:cNvPr id="384" name="Google Shape;384;p10"/>
          <p:cNvGraphicFramePr/>
          <p:nvPr/>
        </p:nvGraphicFramePr>
        <p:xfrm>
          <a:off x="2237013" y="4495800"/>
          <a:ext cx="7059375" cy="2269700"/>
        </p:xfrm>
        <a:graphic>
          <a:graphicData uri="http://schemas.openxmlformats.org/drawingml/2006/table">
            <a:tbl>
              <a:tblPr>
                <a:noFill/>
                <a:tableStyleId>{45992969-DABD-422F-87A8-C793EF213CDE}</a:tableStyleId>
              </a:tblPr>
              <a:tblGrid>
                <a:gridCol w="3693325">
                  <a:extLst>
                    <a:ext uri="{9D8B030D-6E8A-4147-A177-3AD203B41FA5}">
                      <a16:colId xmlns:a16="http://schemas.microsoft.com/office/drawing/2014/main" val="20000"/>
                    </a:ext>
                  </a:extLst>
                </a:gridCol>
                <a:gridCol w="1870025">
                  <a:extLst>
                    <a:ext uri="{9D8B030D-6E8A-4147-A177-3AD203B41FA5}">
                      <a16:colId xmlns:a16="http://schemas.microsoft.com/office/drawing/2014/main" val="20001"/>
                    </a:ext>
                  </a:extLst>
                </a:gridCol>
                <a:gridCol w="1496025">
                  <a:extLst>
                    <a:ext uri="{9D8B030D-6E8A-4147-A177-3AD203B41FA5}">
                      <a16:colId xmlns:a16="http://schemas.microsoft.com/office/drawing/2014/main" val="20002"/>
                    </a:ext>
                  </a:extLst>
                </a:gridCol>
              </a:tblGrid>
              <a:tr h="549700">
                <a:tc>
                  <a:txBody>
                    <a:bodyPr/>
                    <a:lstStyle/>
                    <a:p>
                      <a:pPr marL="0" marR="0" lvl="0" indent="0" algn="l" rtl="0">
                        <a:spcBef>
                          <a:spcPts val="0"/>
                        </a:spcBef>
                        <a:spcAft>
                          <a:spcPts val="0"/>
                        </a:spcAft>
                        <a:buNone/>
                      </a:pPr>
                      <a:r>
                        <a:rPr lang="en-IN" sz="1100" u="none" strike="noStrike" cap="none"/>
                        <a:t>Columns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Total Blank Rows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Total Blank %</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292575">
                <a:tc>
                  <a:txBody>
                    <a:bodyPr/>
                    <a:lstStyle/>
                    <a:p>
                      <a:pPr marL="0" marR="0" lvl="0" indent="0" algn="l" rtl="0">
                        <a:spcBef>
                          <a:spcPts val="0"/>
                        </a:spcBef>
                        <a:spcAft>
                          <a:spcPts val="0"/>
                        </a:spcAft>
                        <a:buNone/>
                      </a:pPr>
                      <a:r>
                        <a:rPr lang="en-IN" sz="1100" u="none" strike="noStrike" cap="none"/>
                        <a:t>RATE_INTEREST_PRIMARY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49834</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99.67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549700">
                <a:tc>
                  <a:txBody>
                    <a:bodyPr/>
                    <a:lstStyle/>
                    <a:p>
                      <a:pPr marL="0" marR="0" lvl="0" indent="0" algn="l" rtl="0">
                        <a:spcBef>
                          <a:spcPts val="0"/>
                        </a:spcBef>
                        <a:spcAft>
                          <a:spcPts val="0"/>
                        </a:spcAft>
                        <a:buNone/>
                      </a:pPr>
                      <a:r>
                        <a:rPr lang="en-IN" sz="1100" u="none" strike="noStrike" cap="none"/>
                        <a:t>RATE_INTEREST_PRIVILEGED</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49834</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99.67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292575">
                <a:tc>
                  <a:txBody>
                    <a:bodyPr/>
                    <a:lstStyle/>
                    <a:p>
                      <a:pPr marL="0" marR="0" lvl="0" indent="0" algn="l" rtl="0">
                        <a:spcBef>
                          <a:spcPts val="0"/>
                        </a:spcBef>
                        <a:spcAft>
                          <a:spcPts val="0"/>
                        </a:spcAft>
                        <a:buNone/>
                      </a:pPr>
                      <a:r>
                        <a:rPr lang="en-IN" sz="1100" u="none" strike="noStrike" cap="none"/>
                        <a:t>AMT_DOWN_PAYMENT</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25198</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50.40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292575">
                <a:tc>
                  <a:txBody>
                    <a:bodyPr/>
                    <a:lstStyle/>
                    <a:p>
                      <a:pPr marL="0" marR="0" lvl="0" indent="0" algn="l" rtl="0">
                        <a:spcBef>
                          <a:spcPts val="0"/>
                        </a:spcBef>
                        <a:spcAft>
                          <a:spcPts val="0"/>
                        </a:spcAft>
                        <a:buNone/>
                      </a:pPr>
                      <a:r>
                        <a:rPr lang="en-IN" sz="1100" u="none" strike="noStrike" cap="none"/>
                        <a:t>RATE_DOWN_PAYMENT</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25198</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50.40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292575">
                <a:tc>
                  <a:txBody>
                    <a:bodyPr/>
                    <a:lstStyle/>
                    <a:p>
                      <a:pPr marL="0" marR="0" lvl="0" indent="0" algn="l" rtl="0">
                        <a:spcBef>
                          <a:spcPts val="0"/>
                        </a:spcBef>
                        <a:spcAft>
                          <a:spcPts val="0"/>
                        </a:spcAft>
                        <a:buNone/>
                      </a:pPr>
                      <a:r>
                        <a:rPr lang="en-IN" sz="1100" u="none" strike="noStrike" cap="none"/>
                        <a:t>NAME_TYPE_SUITE</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24243</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48.49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1"/>
          <p:cNvSpPr txBox="1">
            <a:spLocks noGrp="1"/>
          </p:cNvSpPr>
          <p:nvPr>
            <p:ph type="title"/>
          </p:nvPr>
        </p:nvSpPr>
        <p:spPr>
          <a:xfrm>
            <a:off x="444500" y="608239"/>
            <a:ext cx="11214100" cy="97872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Bar chart for total percent of null</a:t>
            </a:r>
            <a:br>
              <a:rPr lang="en-IN"/>
            </a:br>
            <a:r>
              <a:rPr lang="en-IN"/>
              <a:t>cells in the previous app. dataset</a:t>
            </a:r>
            <a:endParaRPr/>
          </a:p>
        </p:txBody>
      </p:sp>
      <p:sp>
        <p:nvSpPr>
          <p:cNvPr id="390" name="Google Shape;390;p1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pic>
        <p:nvPicPr>
          <p:cNvPr id="391" name="Google Shape;391;p11"/>
          <p:cNvPicPr preferRelativeResize="0"/>
          <p:nvPr/>
        </p:nvPicPr>
        <p:blipFill rotWithShape="1">
          <a:blip r:embed="rId3">
            <a:alphaModFix/>
          </a:blip>
          <a:srcRect/>
          <a:stretch/>
        </p:blipFill>
        <p:spPr>
          <a:xfrm>
            <a:off x="533400" y="1655034"/>
            <a:ext cx="10037560" cy="48947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2"/>
          <p:cNvSpPr txBox="1">
            <a:spLocks noGrp="1"/>
          </p:cNvSpPr>
          <p:nvPr>
            <p:ph type="title"/>
          </p:nvPr>
        </p:nvSpPr>
        <p:spPr>
          <a:xfrm>
            <a:off x="537029" y="1005568"/>
            <a:ext cx="11214100" cy="120032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4000"/>
              <a:buFont typeface="Trebuchet MS"/>
              <a:buNone/>
            </a:pPr>
            <a:r>
              <a:rPr lang="en-IN" sz="4000"/>
              <a:t>Data Analytics </a:t>
            </a:r>
            <a:br>
              <a:rPr lang="en-IN" sz="4000"/>
            </a:br>
            <a:r>
              <a:rPr lang="en-IN" sz="4000"/>
              <a:t>task 2</a:t>
            </a:r>
            <a:endParaRPr/>
          </a:p>
        </p:txBody>
      </p:sp>
      <p:sp>
        <p:nvSpPr>
          <p:cNvPr id="397" name="Google Shape;397;p1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398" name="Google Shape;398;p12"/>
          <p:cNvSpPr txBox="1">
            <a:spLocks noGrp="1"/>
          </p:cNvSpPr>
          <p:nvPr>
            <p:ph type="body" idx="1"/>
          </p:nvPr>
        </p:nvSpPr>
        <p:spPr>
          <a:xfrm>
            <a:off x="444500" y="2528900"/>
            <a:ext cx="6718300" cy="409324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a:t>Identify Outliers in the Dataset: Outliers can significantly impact the analysis and distort the results. You need to identify outliers in the loan application dataset.</a:t>
            </a:r>
            <a:endParaRPr/>
          </a:p>
          <a:p>
            <a:pPr marL="0" lvl="0" indent="0" algn="l" rtl="0">
              <a:lnSpc>
                <a:spcPct val="100000"/>
              </a:lnSpc>
              <a:spcBef>
                <a:spcPts val="1000"/>
              </a:spcBef>
              <a:spcAft>
                <a:spcPts val="0"/>
              </a:spcAft>
              <a:buSzPts val="1600"/>
              <a:buNone/>
            </a:pPr>
            <a:endParaRPr/>
          </a:p>
          <a:p>
            <a:pPr marL="0" lvl="0" indent="0" algn="l" rtl="0">
              <a:lnSpc>
                <a:spcPct val="100000"/>
              </a:lnSpc>
              <a:spcBef>
                <a:spcPts val="1000"/>
              </a:spcBef>
              <a:spcAft>
                <a:spcPts val="0"/>
              </a:spcAft>
              <a:buSzPts val="2400"/>
              <a:buNone/>
            </a:pPr>
            <a:r>
              <a:rPr lang="en-IN" sz="2400" b="1"/>
              <a:t>Task: Detect and identify outliers in the dataset using Excel statistical functions and features, focusing on numerical variables.</a:t>
            </a:r>
            <a:endParaRPr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3"/>
          <p:cNvSpPr txBox="1">
            <a:spLocks noGrp="1"/>
          </p:cNvSpPr>
          <p:nvPr>
            <p:ph type="title"/>
          </p:nvPr>
        </p:nvSpPr>
        <p:spPr>
          <a:xfrm>
            <a:off x="640442" y="2099582"/>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Understanding Outliers</a:t>
            </a:r>
            <a:endParaRPr/>
          </a:p>
        </p:txBody>
      </p:sp>
      <p:sp>
        <p:nvSpPr>
          <p:cNvPr id="404" name="Google Shape;404;p1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405" name="Google Shape;405;p13"/>
          <p:cNvSpPr txBox="1">
            <a:spLocks noGrp="1"/>
          </p:cNvSpPr>
          <p:nvPr>
            <p:ph type="body" idx="1"/>
          </p:nvPr>
        </p:nvSpPr>
        <p:spPr>
          <a:xfrm>
            <a:off x="596900" y="3018757"/>
            <a:ext cx="7643586" cy="231524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a:t>An outlier is an observation that lies an abnormal distance from other values in a random sample from a population. In a sense, this definition leaves it up to the analyst (or a consensus process) to decide what will be considered abnormal. Before abnormal observations can be singled out, it is necessary to characterize normal observations.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4"/>
          <p:cNvSpPr txBox="1">
            <a:spLocks noGrp="1"/>
          </p:cNvSpPr>
          <p:nvPr>
            <p:ph type="title"/>
          </p:nvPr>
        </p:nvSpPr>
        <p:spPr>
          <a:xfrm>
            <a:off x="444500" y="8477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Outliers from Application Dataset</a:t>
            </a:r>
            <a:endParaRPr/>
          </a:p>
        </p:txBody>
      </p:sp>
      <p:sp>
        <p:nvSpPr>
          <p:cNvPr id="411" name="Google Shape;411;p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
        <p:nvSpPr>
          <p:cNvPr id="412" name="Google Shape;412;p14"/>
          <p:cNvSpPr txBox="1">
            <a:spLocks noGrp="1"/>
          </p:cNvSpPr>
          <p:nvPr>
            <p:ph type="body" idx="1"/>
          </p:nvPr>
        </p:nvSpPr>
        <p:spPr>
          <a:xfrm>
            <a:off x="444500" y="1840526"/>
            <a:ext cx="6718300" cy="491886"/>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600"/>
              <a:buChar char="•"/>
            </a:pPr>
            <a:r>
              <a:rPr lang="en-IN"/>
              <a:t>AMT_INCOME_TOTAL  and </a:t>
            </a:r>
            <a:r>
              <a:rPr lang="en-IN" sz="1800" b="1" i="0" u="none" strike="noStrike">
                <a:solidFill>
                  <a:srgbClr val="FFFFFF"/>
                </a:solidFill>
                <a:latin typeface="Calibri"/>
                <a:ea typeface="Calibri"/>
                <a:cs typeface="Calibri"/>
                <a:sym typeface="Calibri"/>
              </a:rPr>
              <a:t>AMT_CREDIT</a:t>
            </a:r>
            <a:r>
              <a:rPr lang="en-IN"/>
              <a:t> Outlier</a:t>
            </a:r>
            <a:endParaRPr/>
          </a:p>
          <a:p>
            <a:pPr marL="228600" lvl="0" indent="-127000" algn="l" rtl="0">
              <a:lnSpc>
                <a:spcPct val="100000"/>
              </a:lnSpc>
              <a:spcBef>
                <a:spcPts val="1000"/>
              </a:spcBef>
              <a:spcAft>
                <a:spcPts val="0"/>
              </a:spcAft>
              <a:buSzPts val="1600"/>
              <a:buNone/>
            </a:pPr>
            <a:endParaRPr/>
          </a:p>
        </p:txBody>
      </p:sp>
      <p:pic>
        <p:nvPicPr>
          <p:cNvPr id="413" name="Google Shape;413;p14"/>
          <p:cNvPicPr preferRelativeResize="0"/>
          <p:nvPr/>
        </p:nvPicPr>
        <p:blipFill rotWithShape="1">
          <a:blip r:embed="rId3">
            <a:alphaModFix/>
          </a:blip>
          <a:srcRect/>
          <a:stretch/>
        </p:blipFill>
        <p:spPr>
          <a:xfrm>
            <a:off x="444500" y="2851288"/>
            <a:ext cx="5536029" cy="2958474"/>
          </a:xfrm>
          <a:prstGeom prst="rect">
            <a:avLst/>
          </a:prstGeom>
          <a:noFill/>
          <a:ln>
            <a:noFill/>
          </a:ln>
        </p:spPr>
      </p:pic>
      <p:pic>
        <p:nvPicPr>
          <p:cNvPr id="414" name="Google Shape;414;p14"/>
          <p:cNvPicPr preferRelativeResize="0"/>
          <p:nvPr/>
        </p:nvPicPr>
        <p:blipFill rotWithShape="1">
          <a:blip r:embed="rId4">
            <a:alphaModFix/>
          </a:blip>
          <a:srcRect/>
          <a:stretch/>
        </p:blipFill>
        <p:spPr>
          <a:xfrm>
            <a:off x="6211473" y="2837725"/>
            <a:ext cx="5536027" cy="2972037"/>
          </a:xfrm>
          <a:prstGeom prst="rect">
            <a:avLst/>
          </a:prstGeom>
          <a:noFill/>
          <a:ln>
            <a:noFill/>
          </a:ln>
        </p:spPr>
      </p:pic>
      <p:sp>
        <p:nvSpPr>
          <p:cNvPr id="2" name="Arrow: Right 1">
            <a:extLst>
              <a:ext uri="{FF2B5EF4-FFF2-40B4-BE49-F238E27FC236}">
                <a16:creationId xmlns:a16="http://schemas.microsoft.com/office/drawing/2014/main" id="{56E45307-CFF6-0162-8FCE-3FD29450CED3}"/>
              </a:ext>
            </a:extLst>
          </p:cNvPr>
          <p:cNvSpPr/>
          <p:nvPr/>
        </p:nvSpPr>
        <p:spPr>
          <a:xfrm>
            <a:off x="2234106" y="342900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Arrow: Right 2">
            <a:extLst>
              <a:ext uri="{FF2B5EF4-FFF2-40B4-BE49-F238E27FC236}">
                <a16:creationId xmlns:a16="http://schemas.microsoft.com/office/drawing/2014/main" id="{5EC44CA3-E0B4-3BD2-70B7-047E648FBC24}"/>
              </a:ext>
            </a:extLst>
          </p:cNvPr>
          <p:cNvSpPr/>
          <p:nvPr/>
        </p:nvSpPr>
        <p:spPr>
          <a:xfrm>
            <a:off x="7835583" y="3218781"/>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5"/>
          <p:cNvSpPr txBox="1">
            <a:spLocks noGrp="1"/>
          </p:cNvSpPr>
          <p:nvPr>
            <p:ph type="title"/>
          </p:nvPr>
        </p:nvSpPr>
        <p:spPr>
          <a:xfrm>
            <a:off x="444500" y="8477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Outliers from Application Dataset</a:t>
            </a:r>
            <a:endParaRPr/>
          </a:p>
        </p:txBody>
      </p:sp>
      <p:sp>
        <p:nvSpPr>
          <p:cNvPr id="420" name="Google Shape;420;p1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
        <p:nvSpPr>
          <p:cNvPr id="421" name="Google Shape;421;p15"/>
          <p:cNvSpPr txBox="1">
            <a:spLocks noGrp="1"/>
          </p:cNvSpPr>
          <p:nvPr>
            <p:ph type="body" idx="1"/>
          </p:nvPr>
        </p:nvSpPr>
        <p:spPr>
          <a:xfrm>
            <a:off x="444500" y="1840526"/>
            <a:ext cx="6718300" cy="491886"/>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800"/>
              <a:buChar char="•"/>
            </a:pPr>
            <a:r>
              <a:rPr lang="en-IN" sz="1800" b="1" i="0" u="none" strike="noStrike">
                <a:solidFill>
                  <a:srgbClr val="FFFFFF"/>
                </a:solidFill>
                <a:latin typeface="Calibri"/>
                <a:ea typeface="Calibri"/>
                <a:cs typeface="Calibri"/>
                <a:sym typeface="Calibri"/>
              </a:rPr>
              <a:t>CNT_CHILDREN</a:t>
            </a:r>
            <a:r>
              <a:rPr lang="en-IN"/>
              <a:t> and </a:t>
            </a:r>
            <a:r>
              <a:rPr lang="en-IN" sz="1800" b="1" i="0" u="none" strike="noStrike">
                <a:solidFill>
                  <a:srgbClr val="FFFFFF"/>
                </a:solidFill>
                <a:latin typeface="Calibri"/>
                <a:ea typeface="Calibri"/>
                <a:cs typeface="Calibri"/>
                <a:sym typeface="Calibri"/>
              </a:rPr>
              <a:t>DAYS_EMPLOYED</a:t>
            </a:r>
            <a:r>
              <a:rPr lang="en-IN" sz="2000"/>
              <a:t> </a:t>
            </a:r>
            <a:r>
              <a:rPr lang="en-IN"/>
              <a:t>Outlier</a:t>
            </a:r>
            <a:endParaRPr/>
          </a:p>
          <a:p>
            <a:pPr marL="228600" lvl="0" indent="-127000" algn="l" rtl="0">
              <a:lnSpc>
                <a:spcPct val="100000"/>
              </a:lnSpc>
              <a:spcBef>
                <a:spcPts val="1000"/>
              </a:spcBef>
              <a:spcAft>
                <a:spcPts val="0"/>
              </a:spcAft>
              <a:buSzPts val="1600"/>
              <a:buNone/>
            </a:pPr>
            <a:endParaRPr/>
          </a:p>
        </p:txBody>
      </p:sp>
      <p:pic>
        <p:nvPicPr>
          <p:cNvPr id="422" name="Google Shape;422;p15"/>
          <p:cNvPicPr preferRelativeResize="0"/>
          <p:nvPr/>
        </p:nvPicPr>
        <p:blipFill rotWithShape="1">
          <a:blip r:embed="rId3">
            <a:alphaModFix/>
          </a:blip>
          <a:srcRect/>
          <a:stretch/>
        </p:blipFill>
        <p:spPr>
          <a:xfrm>
            <a:off x="744551" y="2851288"/>
            <a:ext cx="4935926" cy="2958474"/>
          </a:xfrm>
          <a:prstGeom prst="rect">
            <a:avLst/>
          </a:prstGeom>
          <a:noFill/>
          <a:ln>
            <a:noFill/>
          </a:ln>
        </p:spPr>
      </p:pic>
      <p:pic>
        <p:nvPicPr>
          <p:cNvPr id="423" name="Google Shape;423;p15"/>
          <p:cNvPicPr preferRelativeResize="0"/>
          <p:nvPr/>
        </p:nvPicPr>
        <p:blipFill rotWithShape="1">
          <a:blip r:embed="rId4">
            <a:alphaModFix/>
          </a:blip>
          <a:srcRect/>
          <a:stretch/>
        </p:blipFill>
        <p:spPr>
          <a:xfrm>
            <a:off x="6183377" y="2837725"/>
            <a:ext cx="4949961" cy="29720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16"/>
          <p:cNvSpPr txBox="1">
            <a:spLocks noGrp="1"/>
          </p:cNvSpPr>
          <p:nvPr>
            <p:ph type="title"/>
          </p:nvPr>
        </p:nvSpPr>
        <p:spPr>
          <a:xfrm>
            <a:off x="444500" y="8477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Outliers from Application Dataset</a:t>
            </a:r>
            <a:endParaRPr/>
          </a:p>
        </p:txBody>
      </p:sp>
      <p:sp>
        <p:nvSpPr>
          <p:cNvPr id="429" name="Google Shape;429;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
        <p:nvSpPr>
          <p:cNvPr id="430" name="Google Shape;430;p16"/>
          <p:cNvSpPr txBox="1">
            <a:spLocks noGrp="1"/>
          </p:cNvSpPr>
          <p:nvPr>
            <p:ph type="body" idx="1"/>
          </p:nvPr>
        </p:nvSpPr>
        <p:spPr>
          <a:xfrm>
            <a:off x="444500" y="1840526"/>
            <a:ext cx="6718300" cy="491886"/>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800"/>
              <a:buChar char="•"/>
            </a:pPr>
            <a:r>
              <a:rPr lang="en-IN" sz="1800" b="1" i="0" u="none" strike="noStrike">
                <a:solidFill>
                  <a:srgbClr val="FFFFFF"/>
                </a:solidFill>
                <a:latin typeface="Calibri"/>
                <a:ea typeface="Calibri"/>
                <a:cs typeface="Calibri"/>
                <a:sym typeface="Calibri"/>
              </a:rPr>
              <a:t>AMT_ANNUITY</a:t>
            </a:r>
            <a:r>
              <a:rPr lang="en-IN" sz="2000"/>
              <a:t> </a:t>
            </a:r>
            <a:r>
              <a:rPr lang="en-IN"/>
              <a:t>Outlier</a:t>
            </a:r>
            <a:endParaRPr/>
          </a:p>
          <a:p>
            <a:pPr marL="228600" lvl="0" indent="-127000" algn="l" rtl="0">
              <a:lnSpc>
                <a:spcPct val="100000"/>
              </a:lnSpc>
              <a:spcBef>
                <a:spcPts val="1000"/>
              </a:spcBef>
              <a:spcAft>
                <a:spcPts val="0"/>
              </a:spcAft>
              <a:buSzPts val="1600"/>
              <a:buNone/>
            </a:pPr>
            <a:endParaRPr/>
          </a:p>
        </p:txBody>
      </p:sp>
      <p:pic>
        <p:nvPicPr>
          <p:cNvPr id="431" name="Google Shape;431;p16"/>
          <p:cNvPicPr preferRelativeResize="0"/>
          <p:nvPr/>
        </p:nvPicPr>
        <p:blipFill rotWithShape="1">
          <a:blip r:embed="rId3">
            <a:alphaModFix/>
          </a:blip>
          <a:srcRect/>
          <a:stretch/>
        </p:blipFill>
        <p:spPr>
          <a:xfrm>
            <a:off x="2682208" y="2672181"/>
            <a:ext cx="5797763" cy="3475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
          <p:cNvSpPr txBox="1">
            <a:spLocks noGrp="1"/>
          </p:cNvSpPr>
          <p:nvPr>
            <p:ph type="body" idx="1"/>
          </p:nvPr>
        </p:nvSpPr>
        <p:spPr>
          <a:xfrm>
            <a:off x="777421" y="2245722"/>
            <a:ext cx="7781544" cy="3833949"/>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1600"/>
              <a:buFont typeface="Arial"/>
              <a:buChar char="•"/>
            </a:pPr>
            <a:r>
              <a:rPr lang="en-IN" sz="2000" b="1" dirty="0">
                <a:solidFill>
                  <a:schemeClr val="accent2"/>
                </a:solidFill>
              </a:rPr>
              <a:t>Project description</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Project objectives</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Approach</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Methodology and Tech-Stack used</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Insights</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Conclusions</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Achievements</a:t>
            </a:r>
            <a:endParaRPr sz="2000" b="1" dirty="0">
              <a:solidFill>
                <a:schemeClr val="accent2"/>
              </a:solidFill>
            </a:endParaRPr>
          </a:p>
        </p:txBody>
      </p:sp>
      <p:sp>
        <p:nvSpPr>
          <p:cNvPr id="324" name="Google Shape;324;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325" name="Google Shape;325;p2"/>
          <p:cNvSpPr txBox="1">
            <a:spLocks noGrp="1"/>
          </p:cNvSpPr>
          <p:nvPr>
            <p:ph type="title"/>
          </p:nvPr>
        </p:nvSpPr>
        <p:spPr>
          <a:xfrm>
            <a:off x="563072" y="633842"/>
            <a:ext cx="7781544" cy="85905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rebuchet MS"/>
              <a:buNone/>
            </a:pPr>
            <a:r>
              <a:rPr lang="en-IN" dirty="0">
                <a:solidFill>
                  <a:srgbClr val="FF0000"/>
                </a:solidFill>
              </a:rPr>
              <a:t>Table of Contents</a:t>
            </a:r>
            <a:endParaRPr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7"/>
          <p:cNvSpPr txBox="1">
            <a:spLocks noGrp="1"/>
          </p:cNvSpPr>
          <p:nvPr>
            <p:ph type="title"/>
          </p:nvPr>
        </p:nvSpPr>
        <p:spPr>
          <a:xfrm>
            <a:off x="444501" y="847725"/>
            <a:ext cx="7061200" cy="55108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Outliers from Previous Application Dataset</a:t>
            </a:r>
            <a:endParaRPr/>
          </a:p>
        </p:txBody>
      </p:sp>
      <p:sp>
        <p:nvSpPr>
          <p:cNvPr id="437" name="Google Shape;437;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
        <p:nvSpPr>
          <p:cNvPr id="438" name="Google Shape;438;p17"/>
          <p:cNvSpPr txBox="1">
            <a:spLocks noGrp="1"/>
          </p:cNvSpPr>
          <p:nvPr>
            <p:ph type="body" idx="1"/>
          </p:nvPr>
        </p:nvSpPr>
        <p:spPr>
          <a:xfrm>
            <a:off x="444500" y="1840526"/>
            <a:ext cx="6718300" cy="491886"/>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800"/>
              <a:buChar char="•"/>
            </a:pPr>
            <a:r>
              <a:rPr lang="en-IN" sz="1800" b="1" i="0" u="none" strike="noStrike">
                <a:solidFill>
                  <a:srgbClr val="FFFFFF"/>
                </a:solidFill>
                <a:latin typeface="Calibri"/>
                <a:ea typeface="Calibri"/>
                <a:cs typeface="Calibri"/>
                <a:sym typeface="Calibri"/>
              </a:rPr>
              <a:t>AMT_ANNUITY</a:t>
            </a:r>
            <a:r>
              <a:rPr lang="en-IN" sz="2000"/>
              <a:t> </a:t>
            </a:r>
            <a:r>
              <a:rPr lang="en-IN"/>
              <a:t>Outlier and </a:t>
            </a:r>
            <a:r>
              <a:rPr lang="en-IN" sz="1800" b="1" i="0" u="none" strike="noStrike">
                <a:solidFill>
                  <a:srgbClr val="FFFFFF"/>
                </a:solidFill>
                <a:latin typeface="Calibri"/>
                <a:ea typeface="Calibri"/>
                <a:cs typeface="Calibri"/>
                <a:sym typeface="Calibri"/>
              </a:rPr>
              <a:t>AMT_APPLICATION</a:t>
            </a:r>
            <a:r>
              <a:rPr lang="en-IN"/>
              <a:t> </a:t>
            </a:r>
            <a:endParaRPr/>
          </a:p>
          <a:p>
            <a:pPr marL="228600" lvl="0" indent="-127000" algn="l" rtl="0">
              <a:lnSpc>
                <a:spcPct val="100000"/>
              </a:lnSpc>
              <a:spcBef>
                <a:spcPts val="1000"/>
              </a:spcBef>
              <a:spcAft>
                <a:spcPts val="0"/>
              </a:spcAft>
              <a:buSzPts val="1600"/>
              <a:buNone/>
            </a:pPr>
            <a:endParaRPr/>
          </a:p>
        </p:txBody>
      </p:sp>
      <p:pic>
        <p:nvPicPr>
          <p:cNvPr id="439" name="Google Shape;439;p17"/>
          <p:cNvPicPr preferRelativeResize="0"/>
          <p:nvPr/>
        </p:nvPicPr>
        <p:blipFill rotWithShape="1">
          <a:blip r:embed="rId3">
            <a:alphaModFix/>
          </a:blip>
          <a:srcRect/>
          <a:stretch/>
        </p:blipFill>
        <p:spPr>
          <a:xfrm>
            <a:off x="597177" y="2535238"/>
            <a:ext cx="5498824" cy="3301583"/>
          </a:xfrm>
          <a:prstGeom prst="rect">
            <a:avLst/>
          </a:prstGeom>
          <a:noFill/>
          <a:ln>
            <a:noFill/>
          </a:ln>
        </p:spPr>
      </p:pic>
      <p:pic>
        <p:nvPicPr>
          <p:cNvPr id="440" name="Google Shape;440;p17"/>
          <p:cNvPicPr preferRelativeResize="0"/>
          <p:nvPr/>
        </p:nvPicPr>
        <p:blipFill rotWithShape="1">
          <a:blip r:embed="rId4">
            <a:alphaModFix/>
          </a:blip>
          <a:srcRect/>
          <a:stretch/>
        </p:blipFill>
        <p:spPr>
          <a:xfrm>
            <a:off x="6334798" y="2525303"/>
            <a:ext cx="5514302" cy="33115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8"/>
          <p:cNvSpPr txBox="1">
            <a:spLocks noGrp="1"/>
          </p:cNvSpPr>
          <p:nvPr>
            <p:ph type="title"/>
          </p:nvPr>
        </p:nvSpPr>
        <p:spPr>
          <a:xfrm>
            <a:off x="444501" y="847725"/>
            <a:ext cx="7061200" cy="55108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Outliers from Previous Application Dataset</a:t>
            </a:r>
            <a:endParaRPr/>
          </a:p>
        </p:txBody>
      </p:sp>
      <p:sp>
        <p:nvSpPr>
          <p:cNvPr id="446" name="Google Shape;446;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
        <p:nvSpPr>
          <p:cNvPr id="447" name="Google Shape;447;p18"/>
          <p:cNvSpPr txBox="1">
            <a:spLocks noGrp="1"/>
          </p:cNvSpPr>
          <p:nvPr>
            <p:ph type="body" idx="1"/>
          </p:nvPr>
        </p:nvSpPr>
        <p:spPr>
          <a:xfrm>
            <a:off x="444500" y="1840526"/>
            <a:ext cx="6718300" cy="491886"/>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800"/>
              <a:buChar char="•"/>
            </a:pPr>
            <a:r>
              <a:rPr lang="en-IN" sz="1800" b="1" i="0" u="none" strike="noStrike">
                <a:solidFill>
                  <a:srgbClr val="FFFFFF"/>
                </a:solidFill>
                <a:latin typeface="Calibri"/>
                <a:ea typeface="Calibri"/>
                <a:cs typeface="Calibri"/>
                <a:sym typeface="Calibri"/>
              </a:rPr>
              <a:t>AMT_CREDIT</a:t>
            </a:r>
            <a:r>
              <a:rPr lang="en-IN" sz="2000"/>
              <a:t> </a:t>
            </a:r>
            <a:r>
              <a:rPr lang="en-IN"/>
              <a:t>Outlier and </a:t>
            </a:r>
            <a:r>
              <a:rPr lang="en-IN" sz="1800" b="1" i="0" u="none" strike="noStrike">
                <a:solidFill>
                  <a:srgbClr val="FFFFFF"/>
                </a:solidFill>
                <a:latin typeface="Calibri"/>
                <a:ea typeface="Calibri"/>
                <a:cs typeface="Calibri"/>
                <a:sym typeface="Calibri"/>
              </a:rPr>
              <a:t>AMT_GOODS_PRICE</a:t>
            </a:r>
            <a:r>
              <a:rPr lang="en-IN" sz="2000"/>
              <a:t> </a:t>
            </a:r>
            <a:r>
              <a:rPr lang="en-IN"/>
              <a:t>outlier</a:t>
            </a:r>
            <a:endParaRPr/>
          </a:p>
          <a:p>
            <a:pPr marL="228600" lvl="0" indent="-127000" algn="l" rtl="0">
              <a:lnSpc>
                <a:spcPct val="100000"/>
              </a:lnSpc>
              <a:spcBef>
                <a:spcPts val="1000"/>
              </a:spcBef>
              <a:spcAft>
                <a:spcPts val="0"/>
              </a:spcAft>
              <a:buSzPts val="1600"/>
              <a:buNone/>
            </a:pPr>
            <a:endParaRPr/>
          </a:p>
        </p:txBody>
      </p:sp>
      <p:pic>
        <p:nvPicPr>
          <p:cNvPr id="448" name="Google Shape;448;p18"/>
          <p:cNvPicPr preferRelativeResize="0"/>
          <p:nvPr/>
        </p:nvPicPr>
        <p:blipFill rotWithShape="1">
          <a:blip r:embed="rId3">
            <a:alphaModFix/>
          </a:blip>
          <a:srcRect/>
          <a:stretch/>
        </p:blipFill>
        <p:spPr>
          <a:xfrm>
            <a:off x="597177" y="2538099"/>
            <a:ext cx="5498824" cy="3295861"/>
          </a:xfrm>
          <a:prstGeom prst="rect">
            <a:avLst/>
          </a:prstGeom>
          <a:noFill/>
          <a:ln>
            <a:noFill/>
          </a:ln>
        </p:spPr>
      </p:pic>
      <p:pic>
        <p:nvPicPr>
          <p:cNvPr id="449" name="Google Shape;449;p18"/>
          <p:cNvPicPr preferRelativeResize="0"/>
          <p:nvPr/>
        </p:nvPicPr>
        <p:blipFill rotWithShape="1">
          <a:blip r:embed="rId4">
            <a:alphaModFix/>
          </a:blip>
          <a:srcRect/>
          <a:stretch/>
        </p:blipFill>
        <p:spPr>
          <a:xfrm>
            <a:off x="6334798" y="2525624"/>
            <a:ext cx="5514302" cy="33108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3E13-AF62-F2E6-1E4D-58353FD29B4A}"/>
              </a:ext>
            </a:extLst>
          </p:cNvPr>
          <p:cNvSpPr>
            <a:spLocks noGrp="1"/>
          </p:cNvSpPr>
          <p:nvPr>
            <p:ph type="title"/>
          </p:nvPr>
        </p:nvSpPr>
        <p:spPr>
          <a:xfrm>
            <a:off x="444500" y="542925"/>
            <a:ext cx="4594031" cy="2086685"/>
          </a:xfrm>
        </p:spPr>
        <p:txBody>
          <a:bodyPr/>
          <a:lstStyle/>
          <a:p>
            <a:r>
              <a:rPr lang="en-GB" sz="2400" dirty="0">
                <a:latin typeface="Arial" panose="020B0604020202020204" pitchFamily="34" charset="0"/>
                <a:cs typeface="Arial" panose="020B0604020202020204" pitchFamily="34" charset="0"/>
              </a:rPr>
              <a:t>Now as we identified the</a:t>
            </a:r>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outliers, we decided to get the values replaced so as to get the dataset settled and keep the median mode and mean of the dataset consistent.</a:t>
            </a:r>
          </a:p>
        </p:txBody>
      </p:sp>
      <p:sp>
        <p:nvSpPr>
          <p:cNvPr id="3" name="Slide Number Placeholder 2">
            <a:extLst>
              <a:ext uri="{FF2B5EF4-FFF2-40B4-BE49-F238E27FC236}">
                <a16:creationId xmlns:a16="http://schemas.microsoft.com/office/drawing/2014/main" id="{B6F439D4-863E-8C22-5EB4-BB8E7990D9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a:p>
        </p:txBody>
      </p:sp>
      <p:pic>
        <p:nvPicPr>
          <p:cNvPr id="5" name="Picture 4">
            <a:extLst>
              <a:ext uri="{FF2B5EF4-FFF2-40B4-BE49-F238E27FC236}">
                <a16:creationId xmlns:a16="http://schemas.microsoft.com/office/drawing/2014/main" id="{3708654C-CDB6-BED4-6605-35C376E9982B}"/>
              </a:ext>
            </a:extLst>
          </p:cNvPr>
          <p:cNvPicPr>
            <a:picLocks noChangeAspect="1"/>
          </p:cNvPicPr>
          <p:nvPr/>
        </p:nvPicPr>
        <p:blipFill>
          <a:blip r:embed="rId3"/>
          <a:stretch>
            <a:fillRect/>
          </a:stretch>
        </p:blipFill>
        <p:spPr>
          <a:xfrm>
            <a:off x="738782" y="3120808"/>
            <a:ext cx="3618614" cy="1469853"/>
          </a:xfrm>
          <a:prstGeom prst="rect">
            <a:avLst/>
          </a:prstGeom>
        </p:spPr>
      </p:pic>
      <p:pic>
        <p:nvPicPr>
          <p:cNvPr id="8" name="Picture 7">
            <a:extLst>
              <a:ext uri="{FF2B5EF4-FFF2-40B4-BE49-F238E27FC236}">
                <a16:creationId xmlns:a16="http://schemas.microsoft.com/office/drawing/2014/main" id="{ADF4C75A-AE68-EFA7-5FAC-E0878D6F1E9B}"/>
              </a:ext>
            </a:extLst>
          </p:cNvPr>
          <p:cNvPicPr>
            <a:picLocks noChangeAspect="1"/>
          </p:cNvPicPr>
          <p:nvPr/>
        </p:nvPicPr>
        <p:blipFill>
          <a:blip r:embed="rId4"/>
          <a:stretch>
            <a:fillRect/>
          </a:stretch>
        </p:blipFill>
        <p:spPr>
          <a:xfrm>
            <a:off x="738782" y="5081859"/>
            <a:ext cx="3618614" cy="1469853"/>
          </a:xfrm>
          <a:prstGeom prst="rect">
            <a:avLst/>
          </a:prstGeom>
        </p:spPr>
      </p:pic>
      <p:pic>
        <p:nvPicPr>
          <p:cNvPr id="10" name="Picture 9">
            <a:extLst>
              <a:ext uri="{FF2B5EF4-FFF2-40B4-BE49-F238E27FC236}">
                <a16:creationId xmlns:a16="http://schemas.microsoft.com/office/drawing/2014/main" id="{EE07163A-DEDE-D763-2C6C-EEB821AE68BC}"/>
              </a:ext>
            </a:extLst>
          </p:cNvPr>
          <p:cNvPicPr>
            <a:picLocks noChangeAspect="1"/>
          </p:cNvPicPr>
          <p:nvPr/>
        </p:nvPicPr>
        <p:blipFill>
          <a:blip r:embed="rId5"/>
          <a:stretch>
            <a:fillRect/>
          </a:stretch>
        </p:blipFill>
        <p:spPr>
          <a:xfrm>
            <a:off x="5382142" y="3012999"/>
            <a:ext cx="4301544" cy="1577662"/>
          </a:xfrm>
          <a:prstGeom prst="rect">
            <a:avLst/>
          </a:prstGeom>
        </p:spPr>
      </p:pic>
      <p:pic>
        <p:nvPicPr>
          <p:cNvPr id="12" name="Picture 11">
            <a:extLst>
              <a:ext uri="{FF2B5EF4-FFF2-40B4-BE49-F238E27FC236}">
                <a16:creationId xmlns:a16="http://schemas.microsoft.com/office/drawing/2014/main" id="{B664D7CF-94F0-AFDA-BD6A-B85169DE1D5F}"/>
              </a:ext>
            </a:extLst>
          </p:cNvPr>
          <p:cNvPicPr>
            <a:picLocks noChangeAspect="1"/>
          </p:cNvPicPr>
          <p:nvPr/>
        </p:nvPicPr>
        <p:blipFill>
          <a:blip r:embed="rId6"/>
          <a:stretch>
            <a:fillRect/>
          </a:stretch>
        </p:blipFill>
        <p:spPr>
          <a:xfrm>
            <a:off x="5407900" y="4993368"/>
            <a:ext cx="4275786" cy="1558344"/>
          </a:xfrm>
          <a:prstGeom prst="rect">
            <a:avLst/>
          </a:prstGeom>
        </p:spPr>
      </p:pic>
    </p:spTree>
    <p:extLst>
      <p:ext uri="{BB962C8B-B14F-4D97-AF65-F5344CB8AC3E}">
        <p14:creationId xmlns:p14="http://schemas.microsoft.com/office/powerpoint/2010/main" val="25889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19"/>
          <p:cNvSpPr txBox="1">
            <a:spLocks noGrp="1"/>
          </p:cNvSpPr>
          <p:nvPr>
            <p:ph type="title"/>
          </p:nvPr>
        </p:nvSpPr>
        <p:spPr>
          <a:xfrm>
            <a:off x="537029" y="1005568"/>
            <a:ext cx="11214100" cy="120032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4000"/>
              <a:buFont typeface="Trebuchet MS"/>
              <a:buNone/>
            </a:pPr>
            <a:r>
              <a:rPr lang="en-IN" sz="4000"/>
              <a:t>Data Analytics </a:t>
            </a:r>
            <a:br>
              <a:rPr lang="en-IN" sz="4000"/>
            </a:br>
            <a:r>
              <a:rPr lang="en-IN" sz="4000"/>
              <a:t>task 3</a:t>
            </a:r>
            <a:endParaRPr/>
          </a:p>
        </p:txBody>
      </p:sp>
      <p:sp>
        <p:nvSpPr>
          <p:cNvPr id="455" name="Google Shape;455;p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
        <p:nvSpPr>
          <p:cNvPr id="456" name="Google Shape;456;p19"/>
          <p:cNvSpPr txBox="1">
            <a:spLocks noGrp="1"/>
          </p:cNvSpPr>
          <p:nvPr>
            <p:ph type="body" idx="1"/>
          </p:nvPr>
        </p:nvSpPr>
        <p:spPr>
          <a:xfrm>
            <a:off x="444500" y="2528900"/>
            <a:ext cx="6718300" cy="409324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a:t>Analyze Data Imbalance: Data imbalance can affect the accuracy of the analysis, especially for binary classification problems. Understanding the data distribution is crucial for building reliable models.</a:t>
            </a:r>
            <a:endParaRPr/>
          </a:p>
          <a:p>
            <a:pPr marL="0" lvl="0" indent="0" algn="l" rtl="0">
              <a:lnSpc>
                <a:spcPct val="100000"/>
              </a:lnSpc>
              <a:spcBef>
                <a:spcPts val="1000"/>
              </a:spcBef>
              <a:spcAft>
                <a:spcPts val="0"/>
              </a:spcAft>
              <a:buSzPts val="2400"/>
              <a:buNone/>
            </a:pPr>
            <a:r>
              <a:rPr lang="en-IN" sz="2400" b="1"/>
              <a:t>Task: Determine if there is data imbalance in the loan application dataset and calculate the ratio of data imbalance using Excel functions.</a:t>
            </a:r>
            <a:endParaRPr sz="24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0"/>
          <p:cNvSpPr txBox="1">
            <a:spLocks noGrp="1"/>
          </p:cNvSpPr>
          <p:nvPr>
            <p:ph type="title"/>
          </p:nvPr>
        </p:nvSpPr>
        <p:spPr>
          <a:xfrm>
            <a:off x="362857" y="272142"/>
            <a:ext cx="11214100" cy="97872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dirty="0"/>
              <a:t>Data Imbalance in Application</a:t>
            </a:r>
            <a:br>
              <a:rPr lang="en-IN" dirty="0"/>
            </a:br>
            <a:r>
              <a:rPr lang="en-IN" dirty="0"/>
              <a:t>Dataset</a:t>
            </a:r>
            <a:endParaRPr dirty="0"/>
          </a:p>
        </p:txBody>
      </p:sp>
      <p:sp>
        <p:nvSpPr>
          <p:cNvPr id="462" name="Google Shape;462;p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
        <p:nvSpPr>
          <p:cNvPr id="463" name="Google Shape;463;p20"/>
          <p:cNvSpPr txBox="1">
            <a:spLocks noGrp="1"/>
          </p:cNvSpPr>
          <p:nvPr>
            <p:ph type="body" idx="1"/>
          </p:nvPr>
        </p:nvSpPr>
        <p:spPr>
          <a:xfrm>
            <a:off x="362857" y="1546804"/>
            <a:ext cx="6718300" cy="16131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dirty="0"/>
              <a:t>We have calculated the data imbalance in our dataset with TARGET variable.</a:t>
            </a:r>
            <a:endParaRPr dirty="0"/>
          </a:p>
          <a:p>
            <a:pPr marL="0" lvl="0" indent="0" algn="l" rtl="0">
              <a:lnSpc>
                <a:spcPct val="100000"/>
              </a:lnSpc>
              <a:spcBef>
                <a:spcPts val="1000"/>
              </a:spcBef>
              <a:spcAft>
                <a:spcPts val="0"/>
              </a:spcAft>
              <a:buSzPts val="1600"/>
              <a:buNone/>
            </a:pPr>
            <a:r>
              <a:rPr lang="en-IN" dirty="0"/>
              <a:t>There are two values in target columns 1 and 0 , 1 means the client with the payment difficulties in repaying their loan and 0 means all other cases.</a:t>
            </a:r>
            <a:endParaRPr dirty="0"/>
          </a:p>
          <a:p>
            <a:pPr marL="0" lvl="0" indent="0" algn="l" rtl="0">
              <a:lnSpc>
                <a:spcPct val="100000"/>
              </a:lnSpc>
              <a:spcBef>
                <a:spcPts val="1000"/>
              </a:spcBef>
              <a:spcAft>
                <a:spcPts val="0"/>
              </a:spcAft>
              <a:buSzPts val="1600"/>
              <a:buNone/>
            </a:pPr>
            <a:r>
              <a:rPr lang="en-IN" dirty="0"/>
              <a:t>A pivot table of the TARGET feature was created and then the counts of both the values(0 and 1) were calculated followed by the Pie-chart. </a:t>
            </a:r>
            <a:endParaRPr dirty="0"/>
          </a:p>
          <a:p>
            <a:pPr marL="0" lvl="0" indent="0" algn="l" rtl="0">
              <a:lnSpc>
                <a:spcPct val="100000"/>
              </a:lnSpc>
              <a:spcBef>
                <a:spcPts val="1000"/>
              </a:spcBef>
              <a:spcAft>
                <a:spcPts val="0"/>
              </a:spcAft>
              <a:buSzPts val="1600"/>
              <a:buNone/>
            </a:pPr>
            <a:r>
              <a:rPr lang="en-IN" dirty="0"/>
              <a:t>Out of 49999 values, only 4026 values are 1 and others are 0.</a:t>
            </a:r>
            <a:endParaRPr dirty="0"/>
          </a:p>
        </p:txBody>
      </p:sp>
      <p:graphicFrame>
        <p:nvGraphicFramePr>
          <p:cNvPr id="464" name="Google Shape;464;p20"/>
          <p:cNvGraphicFramePr/>
          <p:nvPr>
            <p:extLst>
              <p:ext uri="{D42A27DB-BD31-4B8C-83A1-F6EECF244321}">
                <p14:modId xmlns:p14="http://schemas.microsoft.com/office/powerpoint/2010/main" val="4062168173"/>
              </p:ext>
            </p:extLst>
          </p:nvPr>
        </p:nvGraphicFramePr>
        <p:xfrm>
          <a:off x="5135725" y="3429000"/>
          <a:ext cx="7756072" cy="3425938"/>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E50BFDA4-0F51-BBAA-C8DE-7D2304FCD9E4}"/>
              </a:ext>
            </a:extLst>
          </p:cNvPr>
          <p:cNvPicPr>
            <a:picLocks noChangeAspect="1"/>
          </p:cNvPicPr>
          <p:nvPr/>
        </p:nvPicPr>
        <p:blipFill>
          <a:blip r:embed="rId4"/>
          <a:stretch>
            <a:fillRect/>
          </a:stretch>
        </p:blipFill>
        <p:spPr>
          <a:xfrm>
            <a:off x="1726163" y="4469363"/>
            <a:ext cx="4516017" cy="184571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0"/>
          <p:cNvSpPr txBox="1">
            <a:spLocks noGrp="1"/>
          </p:cNvSpPr>
          <p:nvPr>
            <p:ph type="title"/>
          </p:nvPr>
        </p:nvSpPr>
        <p:spPr>
          <a:xfrm>
            <a:off x="444500" y="463615"/>
            <a:ext cx="11214100" cy="97872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dirty="0"/>
              <a:t>Data Imbalance in Application</a:t>
            </a:r>
            <a:br>
              <a:rPr lang="en-IN" dirty="0"/>
            </a:br>
            <a:r>
              <a:rPr lang="en-IN" dirty="0"/>
              <a:t>Dataset</a:t>
            </a:r>
            <a:endParaRPr dirty="0"/>
          </a:p>
        </p:txBody>
      </p:sp>
      <p:sp>
        <p:nvSpPr>
          <p:cNvPr id="462" name="Google Shape;462;p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
        <p:nvSpPr>
          <p:cNvPr id="463" name="Google Shape;463;p20"/>
          <p:cNvSpPr txBox="1">
            <a:spLocks noGrp="1"/>
          </p:cNvSpPr>
          <p:nvPr>
            <p:ph type="body" idx="1"/>
          </p:nvPr>
        </p:nvSpPr>
        <p:spPr>
          <a:xfrm>
            <a:off x="372187" y="1680051"/>
            <a:ext cx="6718300" cy="154834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GB" dirty="0"/>
              <a:t>By seeing the ratio of the imbalance in the dataset of target analysis, It is not a suitable field to be used as a representative. Thus we chose</a:t>
            </a:r>
          </a:p>
          <a:p>
            <a:pPr marL="0" lvl="0" indent="0" algn="l" rtl="0">
              <a:lnSpc>
                <a:spcPct val="100000"/>
              </a:lnSpc>
              <a:spcBef>
                <a:spcPts val="0"/>
              </a:spcBef>
              <a:spcAft>
                <a:spcPts val="0"/>
              </a:spcAft>
              <a:buSzPts val="1600"/>
              <a:buNone/>
            </a:pPr>
            <a:r>
              <a:rPr lang="en-GB" dirty="0"/>
              <a:t>Name Family Status as the representative field now.</a:t>
            </a:r>
          </a:p>
          <a:p>
            <a:pPr marL="0" lvl="0" indent="0" algn="l" rtl="0">
              <a:lnSpc>
                <a:spcPct val="100000"/>
              </a:lnSpc>
              <a:spcBef>
                <a:spcPts val="0"/>
              </a:spcBef>
              <a:spcAft>
                <a:spcPts val="0"/>
              </a:spcAft>
              <a:buSzPts val="1600"/>
              <a:buNone/>
            </a:pPr>
            <a:r>
              <a:rPr lang="en-GB" dirty="0"/>
              <a:t>Now we take Name Family Status as the dataset and construct the bar graph and pie chart.</a:t>
            </a:r>
          </a:p>
        </p:txBody>
      </p:sp>
      <p:graphicFrame>
        <p:nvGraphicFramePr>
          <p:cNvPr id="464" name="Google Shape;464;p20"/>
          <p:cNvGraphicFramePr/>
          <p:nvPr>
            <p:extLst>
              <p:ext uri="{D42A27DB-BD31-4B8C-83A1-F6EECF244321}">
                <p14:modId xmlns:p14="http://schemas.microsoft.com/office/powerpoint/2010/main" val="1872538850"/>
              </p:ext>
            </p:extLst>
          </p:nvPr>
        </p:nvGraphicFramePr>
        <p:xfrm>
          <a:off x="5089072" y="3159919"/>
          <a:ext cx="7756072" cy="3425938"/>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D15A3D96-FA2B-32E6-889F-9B729A545FB3}"/>
              </a:ext>
            </a:extLst>
          </p:cNvPr>
          <p:cNvPicPr>
            <a:picLocks noChangeAspect="1"/>
          </p:cNvPicPr>
          <p:nvPr/>
        </p:nvPicPr>
        <p:blipFill>
          <a:blip r:embed="rId4"/>
          <a:stretch>
            <a:fillRect/>
          </a:stretch>
        </p:blipFill>
        <p:spPr>
          <a:xfrm>
            <a:off x="1744824" y="3700331"/>
            <a:ext cx="3685591" cy="2491274"/>
          </a:xfrm>
          <a:prstGeom prst="rect">
            <a:avLst/>
          </a:prstGeom>
        </p:spPr>
      </p:pic>
    </p:spTree>
    <p:extLst>
      <p:ext uri="{BB962C8B-B14F-4D97-AF65-F5344CB8AC3E}">
        <p14:creationId xmlns:p14="http://schemas.microsoft.com/office/powerpoint/2010/main" val="2834972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1"/>
          <p:cNvSpPr txBox="1">
            <a:spLocks noGrp="1"/>
          </p:cNvSpPr>
          <p:nvPr>
            <p:ph type="title"/>
          </p:nvPr>
        </p:nvSpPr>
        <p:spPr>
          <a:xfrm>
            <a:off x="537029" y="1005568"/>
            <a:ext cx="11214100" cy="120032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4000"/>
              <a:buFont typeface="Trebuchet MS"/>
              <a:buNone/>
            </a:pPr>
            <a:r>
              <a:rPr lang="en-IN" sz="4000" dirty="0"/>
              <a:t>Data Analytics </a:t>
            </a:r>
            <a:br>
              <a:rPr lang="en-IN" sz="4000" dirty="0"/>
            </a:br>
            <a:r>
              <a:rPr lang="en-IN" sz="4000" dirty="0"/>
              <a:t>task 4</a:t>
            </a:r>
            <a:endParaRPr dirty="0"/>
          </a:p>
        </p:txBody>
      </p:sp>
      <p:sp>
        <p:nvSpPr>
          <p:cNvPr id="470" name="Google Shape;470;p2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sp>
        <p:nvSpPr>
          <p:cNvPr id="471" name="Google Shape;471;p21"/>
          <p:cNvSpPr txBox="1">
            <a:spLocks noGrp="1"/>
          </p:cNvSpPr>
          <p:nvPr>
            <p:ph type="body" idx="1"/>
          </p:nvPr>
        </p:nvSpPr>
        <p:spPr>
          <a:xfrm>
            <a:off x="444500" y="2528900"/>
            <a:ext cx="7507514" cy="409324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sz="2000" dirty="0"/>
              <a:t>Perform Univariate, Segmented Univariate, and Bivariate Analysis: To gain insights into the driving factors of loan default, it is important to conduct various analyses on consumer and loan attributes.</a:t>
            </a:r>
            <a:endParaRPr sz="2000" dirty="0"/>
          </a:p>
          <a:p>
            <a:pPr marL="0" lvl="0" indent="0" algn="l" rtl="0">
              <a:lnSpc>
                <a:spcPct val="100000"/>
              </a:lnSpc>
              <a:spcBef>
                <a:spcPts val="1000"/>
              </a:spcBef>
              <a:spcAft>
                <a:spcPts val="0"/>
              </a:spcAft>
              <a:buSzPts val="2400"/>
              <a:buNone/>
            </a:pPr>
            <a:r>
              <a:rPr lang="en-IN" sz="2400" b="1" dirty="0"/>
              <a:t>Task: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endParaRPr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2"/>
          <p:cNvSpPr txBox="1">
            <a:spLocks noGrp="1"/>
          </p:cNvSpPr>
          <p:nvPr>
            <p:ph type="title"/>
          </p:nvPr>
        </p:nvSpPr>
        <p:spPr>
          <a:xfrm>
            <a:off x="967014" y="263007"/>
            <a:ext cx="6881587" cy="1421928"/>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dirty="0"/>
              <a:t>Understanding  Uni-Variate, </a:t>
            </a:r>
            <a:br>
              <a:rPr lang="en-IN" dirty="0"/>
            </a:br>
            <a:r>
              <a:rPr lang="en-IN" dirty="0"/>
              <a:t>Bi-Variate and Segmented Univariate analysis</a:t>
            </a:r>
            <a:endParaRPr dirty="0"/>
          </a:p>
        </p:txBody>
      </p:sp>
      <p:sp>
        <p:nvSpPr>
          <p:cNvPr id="477" name="Google Shape;477;p2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sp>
        <p:nvSpPr>
          <p:cNvPr id="478" name="Google Shape;478;p22"/>
          <p:cNvSpPr txBox="1">
            <a:spLocks noGrp="1"/>
          </p:cNvSpPr>
          <p:nvPr>
            <p:ph type="body" idx="1"/>
          </p:nvPr>
        </p:nvSpPr>
        <p:spPr>
          <a:xfrm>
            <a:off x="967014" y="2221832"/>
            <a:ext cx="9118602" cy="409324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r>
              <a:rPr lang="en-IN" sz="2000" b="1" dirty="0"/>
              <a:t>Univariate analysis </a:t>
            </a:r>
            <a:r>
              <a:rPr lang="en-IN" dirty="0"/>
              <a:t>is the simplest form of </a:t>
            </a:r>
            <a:r>
              <a:rPr lang="en-IN" dirty="0" err="1"/>
              <a:t>analyzing</a:t>
            </a:r>
            <a:r>
              <a:rPr lang="en-IN" dirty="0"/>
              <a:t> data. “Uni” means “one”, so in other words your data has only one variable. It doesn’t deal with causes or relationships (unlike regression ) and it’s major purpose is to describe; It takes data, summarizes that data and finds patterns in the data.</a:t>
            </a:r>
            <a:endParaRPr dirty="0"/>
          </a:p>
          <a:p>
            <a:pPr marL="0" lvl="0" indent="0" algn="l" rtl="0">
              <a:lnSpc>
                <a:spcPct val="100000"/>
              </a:lnSpc>
              <a:spcBef>
                <a:spcPts val="1000"/>
              </a:spcBef>
              <a:spcAft>
                <a:spcPts val="0"/>
              </a:spcAft>
              <a:buSzPts val="1600"/>
              <a:buNone/>
            </a:pPr>
            <a:r>
              <a:rPr lang="en-IN" dirty="0"/>
              <a:t>The term </a:t>
            </a:r>
            <a:r>
              <a:rPr lang="en-IN" sz="2000" b="1" dirty="0"/>
              <a:t>bivariate analysis </a:t>
            </a:r>
            <a:r>
              <a:rPr lang="en-IN" dirty="0"/>
              <a:t>refers to the analysis of two variables. You can remember this because the prefix “bi” means “two.” The purpose of bivariate analysis is to understand the relationship between two variables.</a:t>
            </a:r>
            <a:endParaRPr dirty="0"/>
          </a:p>
          <a:p>
            <a:pPr marL="0" lvl="0" indent="0" algn="l" rtl="0">
              <a:lnSpc>
                <a:spcPct val="100000"/>
              </a:lnSpc>
              <a:spcBef>
                <a:spcPts val="1000"/>
              </a:spcBef>
              <a:spcAft>
                <a:spcPts val="0"/>
              </a:spcAft>
              <a:buSzPts val="2000"/>
              <a:buNone/>
            </a:pPr>
            <a:r>
              <a:rPr lang="en-IN" sz="2000" b="1" i="0" u="none" strike="noStrike" dirty="0">
                <a:latin typeface="Arial"/>
                <a:ea typeface="Arial"/>
                <a:cs typeface="Arial"/>
                <a:sym typeface="Arial"/>
              </a:rPr>
              <a:t>Segmented univariate analysis </a:t>
            </a:r>
            <a:r>
              <a:rPr lang="en-IN" i="0" u="none" strike="noStrike" dirty="0">
                <a:latin typeface="Arial"/>
                <a:ea typeface="Arial"/>
                <a:cs typeface="Arial"/>
                <a:sym typeface="Arial"/>
              </a:rPr>
              <a:t>is a type of analysis where data is </a:t>
            </a:r>
            <a:r>
              <a:rPr lang="en-IN" i="0" u="none" strike="noStrike" dirty="0" err="1">
                <a:latin typeface="Arial"/>
                <a:ea typeface="Arial"/>
                <a:cs typeface="Arial"/>
                <a:sym typeface="Arial"/>
              </a:rPr>
              <a:t>analyzed</a:t>
            </a:r>
            <a:r>
              <a:rPr lang="en-IN" i="0" u="none" strike="noStrike" dirty="0">
                <a:latin typeface="Arial"/>
                <a:ea typeface="Arial"/>
                <a:cs typeface="Arial"/>
                <a:sym typeface="Arial"/>
              </a:rPr>
              <a:t> separately for different segments or subgroups within the data1. This type of analysis is useful when there are significant differences in the data across different segments or when there is a need to compare the performance of different subgroups within the data1. Segmented univariate analysis involves dividing the data into segments based on some criteria or characteristic, such as demographics, geography, time period, or product category. Once the data is segmented, univariate analysis is performed on each segment separately to identify the unique characteristics and patterns within each segment.</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0"/>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GB" dirty="0">
                <a:solidFill>
                  <a:schemeClr val="bg1"/>
                </a:solidFill>
              </a:rPr>
            </a:br>
            <a:endParaRPr dirty="0"/>
          </a:p>
        </p:txBody>
      </p:sp>
      <p:sp>
        <p:nvSpPr>
          <p:cNvPr id="540" name="Google Shape;540;p3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sp>
        <p:nvSpPr>
          <p:cNvPr id="541" name="Google Shape;541;p3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127000" algn="l" rtl="0">
              <a:lnSpc>
                <a:spcPct val="100000"/>
              </a:lnSpc>
              <a:spcBef>
                <a:spcPts val="0"/>
              </a:spcBef>
              <a:spcAft>
                <a:spcPts val="0"/>
              </a:spcAft>
              <a:buSzPts val="1600"/>
              <a:buNone/>
            </a:pPr>
            <a:endParaRPr/>
          </a:p>
        </p:txBody>
      </p:sp>
      <p:pic>
        <p:nvPicPr>
          <p:cNvPr id="542" name="Google Shape;542;p30"/>
          <p:cNvPicPr preferRelativeResize="0"/>
          <p:nvPr/>
        </p:nvPicPr>
        <p:blipFill rotWithShape="1">
          <a:blip r:embed="rId3">
            <a:alphaModFix/>
          </a:blip>
          <a:srcRect/>
          <a:stretch/>
        </p:blipFill>
        <p:spPr>
          <a:xfrm>
            <a:off x="357414" y="1625385"/>
            <a:ext cx="9477051" cy="49411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1"/>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GB" dirty="0">
                <a:solidFill>
                  <a:schemeClr val="bg1"/>
                </a:solidFill>
              </a:rPr>
            </a:br>
            <a:endParaRPr dirty="0"/>
          </a:p>
        </p:txBody>
      </p:sp>
      <p:sp>
        <p:nvSpPr>
          <p:cNvPr id="548" name="Google Shape;548;p3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sp>
        <p:nvSpPr>
          <p:cNvPr id="549" name="Google Shape;549;p3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127000" algn="l" rtl="0">
              <a:lnSpc>
                <a:spcPct val="100000"/>
              </a:lnSpc>
              <a:spcBef>
                <a:spcPts val="0"/>
              </a:spcBef>
              <a:spcAft>
                <a:spcPts val="0"/>
              </a:spcAft>
              <a:buSzPts val="1600"/>
              <a:buNone/>
            </a:pPr>
            <a:endParaRPr/>
          </a:p>
        </p:txBody>
      </p:sp>
      <p:pic>
        <p:nvPicPr>
          <p:cNvPr id="550" name="Google Shape;550;p31"/>
          <p:cNvPicPr preferRelativeResize="0"/>
          <p:nvPr/>
        </p:nvPicPr>
        <p:blipFill rotWithShape="1">
          <a:blip r:embed="rId3">
            <a:alphaModFix/>
          </a:blip>
          <a:srcRect/>
          <a:stretch/>
        </p:blipFill>
        <p:spPr>
          <a:xfrm>
            <a:off x="444501" y="1625385"/>
            <a:ext cx="9735198" cy="48946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
          <p:cNvSpPr txBox="1">
            <a:spLocks noGrp="1"/>
          </p:cNvSpPr>
          <p:nvPr>
            <p:ph type="body" idx="1"/>
          </p:nvPr>
        </p:nvSpPr>
        <p:spPr>
          <a:xfrm>
            <a:off x="788561" y="2294709"/>
            <a:ext cx="7675082" cy="402036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600"/>
              <a:buNone/>
            </a:pPr>
            <a:r>
              <a:rPr lang="en-IN" sz="2000" b="1" dirty="0">
                <a:solidFill>
                  <a:schemeClr val="accent2"/>
                </a:solidFill>
              </a:rPr>
              <a:t>In this project, we aim to </a:t>
            </a:r>
            <a:r>
              <a:rPr lang="en-IN" sz="2000" b="1" dirty="0" err="1">
                <a:solidFill>
                  <a:schemeClr val="accent2"/>
                </a:solidFill>
              </a:rPr>
              <a:t>analyze</a:t>
            </a:r>
            <a:r>
              <a:rPr lang="en-IN" sz="2000" b="1" dirty="0">
                <a:solidFill>
                  <a:schemeClr val="accent2"/>
                </a:solidFill>
              </a:rPr>
              <a:t> a loan application dataset to gain insights into factors influencing loan default. Our goal is to handle missing data, identify outliers, </a:t>
            </a:r>
            <a:r>
              <a:rPr lang="en-IN" sz="2000" b="1" dirty="0" err="1">
                <a:solidFill>
                  <a:schemeClr val="accent2"/>
                </a:solidFill>
              </a:rPr>
              <a:t>analyze</a:t>
            </a:r>
            <a:r>
              <a:rPr lang="en-IN" sz="2000" b="1" dirty="0">
                <a:solidFill>
                  <a:schemeClr val="accent2"/>
                </a:solidFill>
              </a:rPr>
              <a:t> data imbalance, and perform various correlation analysis. Accurate handling of data is crucial for ensuring the reliability of our analysis. Since some customers don't have a sufficient credit history, they default on their loans. I was provided with a application and previous application dataset and my task was to use Exploratory Data Analysis (EDA) to </a:t>
            </a:r>
            <a:r>
              <a:rPr lang="en-IN" sz="2000" b="1" dirty="0" err="1">
                <a:solidFill>
                  <a:schemeClr val="accent2"/>
                </a:solidFill>
              </a:rPr>
              <a:t>analyze</a:t>
            </a:r>
            <a:r>
              <a:rPr lang="en-IN" sz="2000" b="1" dirty="0">
                <a:solidFill>
                  <a:schemeClr val="accent2"/>
                </a:solidFill>
              </a:rPr>
              <a:t> patterns in the data and ensure that capable applicants are not rejected and to find and plot key metrics.</a:t>
            </a:r>
            <a:endParaRPr sz="2000" b="1" dirty="0">
              <a:solidFill>
                <a:schemeClr val="accent2"/>
              </a:solidFill>
            </a:endParaRPr>
          </a:p>
        </p:txBody>
      </p:sp>
      <p:sp>
        <p:nvSpPr>
          <p:cNvPr id="331" name="Google Shape;331;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332" name="Google Shape;332;p3"/>
          <p:cNvSpPr txBox="1">
            <a:spLocks noGrp="1"/>
          </p:cNvSpPr>
          <p:nvPr>
            <p:ph type="title"/>
          </p:nvPr>
        </p:nvSpPr>
        <p:spPr>
          <a:xfrm>
            <a:off x="788561" y="804905"/>
            <a:ext cx="7781544" cy="85905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rebuchet MS"/>
              <a:buNone/>
            </a:pPr>
            <a:r>
              <a:rPr lang="en-IN" dirty="0">
                <a:solidFill>
                  <a:srgbClr val="FF0000"/>
                </a:solidFill>
              </a:rPr>
              <a:t>Project description</a:t>
            </a:r>
            <a:endParaRPr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2"/>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GB" dirty="0">
                <a:solidFill>
                  <a:schemeClr val="bg1"/>
                </a:solidFill>
              </a:rPr>
            </a:br>
            <a:endParaRPr dirty="0"/>
          </a:p>
        </p:txBody>
      </p:sp>
      <p:sp>
        <p:nvSpPr>
          <p:cNvPr id="556" name="Google Shape;556;p3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30</a:t>
            </a:fld>
            <a:endParaRPr/>
          </a:p>
        </p:txBody>
      </p:sp>
      <p:sp>
        <p:nvSpPr>
          <p:cNvPr id="557" name="Google Shape;557;p3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127000" algn="l" rtl="0">
              <a:lnSpc>
                <a:spcPct val="100000"/>
              </a:lnSpc>
              <a:spcBef>
                <a:spcPts val="0"/>
              </a:spcBef>
              <a:spcAft>
                <a:spcPts val="0"/>
              </a:spcAft>
              <a:buSzPts val="1600"/>
              <a:buNone/>
            </a:pPr>
            <a:endParaRPr/>
          </a:p>
        </p:txBody>
      </p:sp>
      <p:pic>
        <p:nvPicPr>
          <p:cNvPr id="558" name="Google Shape;558;p32"/>
          <p:cNvPicPr preferRelativeResize="0"/>
          <p:nvPr/>
        </p:nvPicPr>
        <p:blipFill rotWithShape="1">
          <a:blip r:embed="rId3">
            <a:alphaModFix/>
          </a:blip>
          <a:srcRect/>
          <a:stretch/>
        </p:blipFill>
        <p:spPr>
          <a:xfrm>
            <a:off x="444501" y="1625385"/>
            <a:ext cx="9119378" cy="505413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3"/>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GB" dirty="0">
                <a:solidFill>
                  <a:schemeClr val="bg1"/>
                </a:solidFill>
              </a:rPr>
            </a:br>
            <a:endParaRPr dirty="0"/>
          </a:p>
        </p:txBody>
      </p:sp>
      <p:sp>
        <p:nvSpPr>
          <p:cNvPr id="564" name="Google Shape;564;p3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31</a:t>
            </a:fld>
            <a:endParaRPr/>
          </a:p>
        </p:txBody>
      </p:sp>
      <p:sp>
        <p:nvSpPr>
          <p:cNvPr id="565" name="Google Shape;565;p3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127000" algn="l" rtl="0">
              <a:lnSpc>
                <a:spcPct val="100000"/>
              </a:lnSpc>
              <a:spcBef>
                <a:spcPts val="0"/>
              </a:spcBef>
              <a:spcAft>
                <a:spcPts val="0"/>
              </a:spcAft>
              <a:buSzPts val="1600"/>
              <a:buNone/>
            </a:pPr>
            <a:endParaRPr/>
          </a:p>
        </p:txBody>
      </p:sp>
      <p:pic>
        <p:nvPicPr>
          <p:cNvPr id="566" name="Google Shape;566;p33"/>
          <p:cNvPicPr preferRelativeResize="0"/>
          <p:nvPr/>
        </p:nvPicPr>
        <p:blipFill rotWithShape="1">
          <a:blip r:embed="rId3">
            <a:alphaModFix/>
          </a:blip>
          <a:srcRect/>
          <a:stretch/>
        </p:blipFill>
        <p:spPr>
          <a:xfrm>
            <a:off x="444501" y="1625385"/>
            <a:ext cx="8970088" cy="50479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32</a:t>
            </a:fld>
            <a:endParaRPr/>
          </a:p>
        </p:txBody>
      </p:sp>
      <p:graphicFrame>
        <p:nvGraphicFramePr>
          <p:cNvPr id="572" name="Google Shape;572;p34"/>
          <p:cNvGraphicFramePr/>
          <p:nvPr>
            <p:extLst>
              <p:ext uri="{D42A27DB-BD31-4B8C-83A1-F6EECF244321}">
                <p14:modId xmlns:p14="http://schemas.microsoft.com/office/powerpoint/2010/main" val="1549488051"/>
              </p:ext>
            </p:extLst>
          </p:nvPr>
        </p:nvGraphicFramePr>
        <p:xfrm>
          <a:off x="7571792" y="4015597"/>
          <a:ext cx="4086808" cy="1464600"/>
        </p:xfrm>
        <a:graphic>
          <a:graphicData uri="http://schemas.openxmlformats.org/drawingml/2006/table">
            <a:tbl>
              <a:tblPr>
                <a:noFill/>
                <a:tableStyleId>{45992969-DABD-422F-87A8-C793EF213CDE}</a:tableStyleId>
              </a:tblPr>
              <a:tblGrid>
                <a:gridCol w="2108717">
                  <a:extLst>
                    <a:ext uri="{9D8B030D-6E8A-4147-A177-3AD203B41FA5}">
                      <a16:colId xmlns:a16="http://schemas.microsoft.com/office/drawing/2014/main" val="20000"/>
                    </a:ext>
                  </a:extLst>
                </a:gridCol>
                <a:gridCol w="1978091">
                  <a:extLst>
                    <a:ext uri="{9D8B030D-6E8A-4147-A177-3AD203B41FA5}">
                      <a16:colId xmlns:a16="http://schemas.microsoft.com/office/drawing/2014/main" val="20001"/>
                    </a:ext>
                  </a:extLst>
                </a:gridCol>
              </a:tblGrid>
              <a:tr h="366150">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Count of TARGET</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366150">
                <a:tc>
                  <a:txBody>
                    <a:bodyPr/>
                    <a:lstStyle/>
                    <a:p>
                      <a:pPr marL="0" marR="0" lvl="0" indent="0" algn="l" rtl="0">
                        <a:spcBef>
                          <a:spcPts val="0"/>
                        </a:spcBef>
                        <a:spcAft>
                          <a:spcPts val="0"/>
                        </a:spcAft>
                        <a:buNone/>
                      </a:pPr>
                      <a:r>
                        <a:rPr lang="en-IN" sz="1100" u="none" strike="noStrike" cap="none"/>
                        <a:t>N</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15308</a:t>
                      </a:r>
                      <a:endParaRPr sz="1100" b="0"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366150">
                <a:tc>
                  <a:txBody>
                    <a:bodyPr/>
                    <a:lstStyle/>
                    <a:p>
                      <a:pPr marL="0" marR="0" lvl="0" indent="0" algn="l" rtl="0">
                        <a:spcBef>
                          <a:spcPts val="0"/>
                        </a:spcBef>
                        <a:spcAft>
                          <a:spcPts val="0"/>
                        </a:spcAft>
                        <a:buNone/>
                      </a:pPr>
                      <a:r>
                        <a:rPr lang="en-IN" sz="1100" u="none" strike="noStrike" cap="none"/>
                        <a:t>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34691</a:t>
                      </a:r>
                      <a:endParaRPr sz="1100" b="0"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366150">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49999</a:t>
                      </a:r>
                      <a:endParaRPr sz="1100" b="1"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bl>
          </a:graphicData>
        </a:graphic>
      </p:graphicFrame>
      <p:pic>
        <p:nvPicPr>
          <p:cNvPr id="573" name="Google Shape;573;p34"/>
          <p:cNvPicPr preferRelativeResize="0"/>
          <p:nvPr/>
        </p:nvPicPr>
        <p:blipFill rotWithShape="1">
          <a:blip r:embed="rId3">
            <a:alphaModFix/>
          </a:blip>
          <a:srcRect/>
          <a:stretch/>
        </p:blipFill>
        <p:spPr>
          <a:xfrm>
            <a:off x="332013" y="2301556"/>
            <a:ext cx="6838091" cy="4110130"/>
          </a:xfrm>
          <a:prstGeom prst="rect">
            <a:avLst/>
          </a:prstGeom>
          <a:noFill/>
          <a:ln>
            <a:noFill/>
          </a:ln>
        </p:spPr>
      </p:pic>
      <p:sp>
        <p:nvSpPr>
          <p:cNvPr id="574" name="Google Shape;574;p34"/>
          <p:cNvSpPr txBox="1"/>
          <p:nvPr/>
        </p:nvSpPr>
        <p:spPr>
          <a:xfrm>
            <a:off x="7784841" y="2519237"/>
            <a:ext cx="330018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lt1"/>
                </a:solidFill>
                <a:latin typeface="Arial"/>
                <a:ea typeface="Arial"/>
                <a:cs typeface="Arial"/>
                <a:sym typeface="Arial"/>
              </a:rPr>
              <a:t>This is the detail of the clients if he owns a house or not</a:t>
            </a:r>
            <a:endParaRPr dirty="0"/>
          </a:p>
        </p:txBody>
      </p:sp>
      <p:sp>
        <p:nvSpPr>
          <p:cNvPr id="4" name="Google Shape;563;p33">
            <a:extLst>
              <a:ext uri="{FF2B5EF4-FFF2-40B4-BE49-F238E27FC236}">
                <a16:creationId xmlns:a16="http://schemas.microsoft.com/office/drawing/2014/main" id="{764B79C1-8646-E984-8CFD-98D5CEE7936C}"/>
              </a:ext>
            </a:extLst>
          </p:cNvPr>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GB" dirty="0">
                <a:solidFill>
                  <a:schemeClr val="bg1"/>
                </a:solidFill>
              </a:rPr>
            </a:b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graphicFrame>
        <p:nvGraphicFramePr>
          <p:cNvPr id="580" name="Google Shape;580;p35"/>
          <p:cNvGraphicFramePr/>
          <p:nvPr>
            <p:extLst>
              <p:ext uri="{D42A27DB-BD31-4B8C-83A1-F6EECF244321}">
                <p14:modId xmlns:p14="http://schemas.microsoft.com/office/powerpoint/2010/main" val="679363841"/>
              </p:ext>
            </p:extLst>
          </p:nvPr>
        </p:nvGraphicFramePr>
        <p:xfrm>
          <a:off x="8080311" y="4823275"/>
          <a:ext cx="3755571" cy="1491800"/>
        </p:xfrm>
        <a:graphic>
          <a:graphicData uri="http://schemas.openxmlformats.org/drawingml/2006/table">
            <a:tbl>
              <a:tblPr>
                <a:noFill/>
                <a:tableStyleId>{45992969-DABD-422F-87A8-C793EF213CDE}</a:tableStyleId>
              </a:tblPr>
              <a:tblGrid>
                <a:gridCol w="1996751">
                  <a:extLst>
                    <a:ext uri="{9D8B030D-6E8A-4147-A177-3AD203B41FA5}">
                      <a16:colId xmlns:a16="http://schemas.microsoft.com/office/drawing/2014/main" val="20000"/>
                    </a:ext>
                  </a:extLst>
                </a:gridCol>
                <a:gridCol w="1758820">
                  <a:extLst>
                    <a:ext uri="{9D8B030D-6E8A-4147-A177-3AD203B41FA5}">
                      <a16:colId xmlns:a16="http://schemas.microsoft.com/office/drawing/2014/main" val="20001"/>
                    </a:ext>
                  </a:extLst>
                </a:gridCol>
              </a:tblGrid>
              <a:tr h="372950">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Count of TARGET</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372950">
                <a:tc>
                  <a:txBody>
                    <a:bodyPr/>
                    <a:lstStyle/>
                    <a:p>
                      <a:pPr marL="0" marR="0" lvl="0" indent="0" algn="l" rtl="0">
                        <a:spcBef>
                          <a:spcPts val="0"/>
                        </a:spcBef>
                        <a:spcAft>
                          <a:spcPts val="0"/>
                        </a:spcAft>
                        <a:buNone/>
                      </a:pPr>
                      <a:r>
                        <a:rPr lang="en-IN" sz="1100" u="none" strike="noStrike" cap="none"/>
                        <a:t>N</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32949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372950">
                <a:tc>
                  <a:txBody>
                    <a:bodyPr/>
                    <a:lstStyle/>
                    <a:p>
                      <a:pPr marL="0" marR="0" lvl="0" indent="0" algn="l" rtl="0">
                        <a:spcBef>
                          <a:spcPts val="0"/>
                        </a:spcBef>
                        <a:spcAft>
                          <a:spcPts val="0"/>
                        </a:spcAft>
                        <a:buNone/>
                      </a:pPr>
                      <a:r>
                        <a:rPr lang="en-IN" sz="1100" u="none" strike="noStrike" cap="none"/>
                        <a:t>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17050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372950">
                <a:tc>
                  <a:txBody>
                    <a:bodyPr/>
                    <a:lstStyle/>
                    <a:p>
                      <a:pPr marL="0" marR="0" lvl="0" indent="0" algn="l" rtl="0">
                        <a:spcBef>
                          <a:spcPts val="0"/>
                        </a:spcBef>
                        <a:spcAft>
                          <a:spcPts val="0"/>
                        </a:spcAft>
                        <a:buNone/>
                      </a:pPr>
                      <a:r>
                        <a:rPr lang="en-IN" sz="1100" u="none" strike="noStrike" cap="none" dirty="0"/>
                        <a:t>Grand Total</a:t>
                      </a:r>
                      <a:endParaRPr sz="1100" b="1" i="0" u="none" strike="noStrike" cap="none" dirty="0">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49999</a:t>
                      </a:r>
                      <a:endParaRPr sz="1100" b="1"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bl>
          </a:graphicData>
        </a:graphic>
      </p:graphicFrame>
      <p:pic>
        <p:nvPicPr>
          <p:cNvPr id="581" name="Google Shape;581;p35"/>
          <p:cNvPicPr preferRelativeResize="0"/>
          <p:nvPr/>
        </p:nvPicPr>
        <p:blipFill rotWithShape="1">
          <a:blip r:embed="rId3">
            <a:alphaModFix/>
          </a:blip>
          <a:srcRect/>
          <a:stretch/>
        </p:blipFill>
        <p:spPr>
          <a:xfrm>
            <a:off x="479588" y="2965901"/>
            <a:ext cx="7007960" cy="3424014"/>
          </a:xfrm>
          <a:prstGeom prst="rect">
            <a:avLst/>
          </a:prstGeom>
          <a:noFill/>
          <a:ln>
            <a:noFill/>
          </a:ln>
        </p:spPr>
      </p:pic>
      <p:sp>
        <p:nvSpPr>
          <p:cNvPr id="582" name="Google Shape;582;p35"/>
          <p:cNvSpPr txBox="1"/>
          <p:nvPr/>
        </p:nvSpPr>
        <p:spPr>
          <a:xfrm>
            <a:off x="8320314" y="2877046"/>
            <a:ext cx="313508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lt1"/>
                </a:solidFill>
                <a:latin typeface="Arial"/>
                <a:ea typeface="Arial"/>
                <a:cs typeface="Arial"/>
                <a:sym typeface="Arial"/>
              </a:rPr>
              <a:t>This is the detail of the clients if he owns a car or not we can see that major of the clients don’t owns a car</a:t>
            </a:r>
            <a:endParaRPr dirty="0"/>
          </a:p>
        </p:txBody>
      </p:sp>
      <p:sp>
        <p:nvSpPr>
          <p:cNvPr id="2" name="Google Shape;563;p33">
            <a:extLst>
              <a:ext uri="{FF2B5EF4-FFF2-40B4-BE49-F238E27FC236}">
                <a16:creationId xmlns:a16="http://schemas.microsoft.com/office/drawing/2014/main" id="{8139BCD7-CB86-9084-F423-695A6C434008}"/>
              </a:ext>
            </a:extLst>
          </p:cNvPr>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US" dirty="0">
                <a:solidFill>
                  <a:schemeClr val="bg1"/>
                </a:solidFill>
              </a:rPr>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34</a:t>
            </a:fld>
            <a:endParaRPr/>
          </a:p>
        </p:txBody>
      </p:sp>
      <p:graphicFrame>
        <p:nvGraphicFramePr>
          <p:cNvPr id="484" name="Google Shape;484;p23"/>
          <p:cNvGraphicFramePr/>
          <p:nvPr/>
        </p:nvGraphicFramePr>
        <p:xfrm>
          <a:off x="5274128" y="609601"/>
          <a:ext cx="6286500" cy="1611100"/>
        </p:xfrm>
        <a:graphic>
          <a:graphicData uri="http://schemas.openxmlformats.org/drawingml/2006/table">
            <a:tbl>
              <a:tblPr>
                <a:noFill/>
                <a:tableStyleId>{45992969-DABD-422F-87A8-C793EF213CDE}</a:tableStyleId>
              </a:tblPr>
              <a:tblGrid>
                <a:gridCol w="2655800">
                  <a:extLst>
                    <a:ext uri="{9D8B030D-6E8A-4147-A177-3AD203B41FA5}">
                      <a16:colId xmlns:a16="http://schemas.microsoft.com/office/drawing/2014/main" val="20000"/>
                    </a:ext>
                  </a:extLst>
                </a:gridCol>
                <a:gridCol w="1395125">
                  <a:extLst>
                    <a:ext uri="{9D8B030D-6E8A-4147-A177-3AD203B41FA5}">
                      <a16:colId xmlns:a16="http://schemas.microsoft.com/office/drawing/2014/main" val="20001"/>
                    </a:ext>
                  </a:extLst>
                </a:gridCol>
                <a:gridCol w="1277475">
                  <a:extLst>
                    <a:ext uri="{9D8B030D-6E8A-4147-A177-3AD203B41FA5}">
                      <a16:colId xmlns:a16="http://schemas.microsoft.com/office/drawing/2014/main" val="20002"/>
                    </a:ext>
                  </a:extLst>
                </a:gridCol>
                <a:gridCol w="958100">
                  <a:extLst>
                    <a:ext uri="{9D8B030D-6E8A-4147-A177-3AD203B41FA5}">
                      <a16:colId xmlns:a16="http://schemas.microsoft.com/office/drawing/2014/main" val="20003"/>
                    </a:ext>
                  </a:extLst>
                </a:gridCol>
              </a:tblGrid>
              <a:tr h="447950">
                <a:tc>
                  <a:txBody>
                    <a:bodyPr/>
                    <a:lstStyle/>
                    <a:p>
                      <a:pPr marL="0" marR="0" lvl="0" indent="0" algn="l" rtl="0">
                        <a:spcBef>
                          <a:spcPts val="0"/>
                        </a:spcBef>
                        <a:spcAft>
                          <a:spcPts val="0"/>
                        </a:spcAft>
                        <a:buNone/>
                      </a:pPr>
                      <a:r>
                        <a:rPr lang="en-IN" sz="1100" u="none" strike="noStrike" cap="none"/>
                        <a:t>Count of NAME_CONTRACT_TYPE</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Column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447950">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Cash loans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Revolving loans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238400">
                <a:tc>
                  <a:txBody>
                    <a:bodyPr/>
                    <a:lstStyle/>
                    <a:p>
                      <a:pPr marL="0" marR="0" lvl="0" indent="0" algn="l" rtl="0">
                        <a:spcBef>
                          <a:spcPts val="0"/>
                        </a:spcBef>
                        <a:spcAft>
                          <a:spcPts val="0"/>
                        </a:spcAft>
                        <a:buNone/>
                      </a:pPr>
                      <a:r>
                        <a:rPr lang="en-IN" sz="1100" u="none" strike="noStrike" cap="none"/>
                        <a:t>0</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41484</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4489</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45973</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238400">
                <a:tc>
                  <a:txBody>
                    <a:bodyPr/>
                    <a:lstStyle/>
                    <a:p>
                      <a:pPr marL="0" marR="0" lvl="0" indent="0" algn="l"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3792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234</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4026</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238400">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45276</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4723</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49999</a:t>
                      </a:r>
                      <a:endParaRPr sz="1100" b="1"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bl>
          </a:graphicData>
        </a:graphic>
      </p:graphicFrame>
      <p:pic>
        <p:nvPicPr>
          <p:cNvPr id="485" name="Google Shape;485;p23"/>
          <p:cNvPicPr preferRelativeResize="0"/>
          <p:nvPr/>
        </p:nvPicPr>
        <p:blipFill rotWithShape="1">
          <a:blip r:embed="rId3">
            <a:alphaModFix/>
          </a:blip>
          <a:srcRect/>
          <a:stretch/>
        </p:blipFill>
        <p:spPr>
          <a:xfrm>
            <a:off x="5266147" y="2310232"/>
            <a:ext cx="6302459" cy="3573495"/>
          </a:xfrm>
          <a:prstGeom prst="rect">
            <a:avLst/>
          </a:prstGeom>
          <a:noFill/>
          <a:ln>
            <a:noFill/>
          </a:ln>
        </p:spPr>
      </p:pic>
      <p:sp>
        <p:nvSpPr>
          <p:cNvPr id="486" name="Google Shape;486;p23"/>
          <p:cNvSpPr txBox="1"/>
          <p:nvPr/>
        </p:nvSpPr>
        <p:spPr>
          <a:xfrm>
            <a:off x="832758" y="2541815"/>
            <a:ext cx="4239985"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IN" dirty="0">
              <a:solidFill>
                <a:schemeClr val="lt1"/>
              </a:solidFill>
              <a:latin typeface="Arial"/>
              <a:ea typeface="Arial"/>
              <a:cs typeface="Arial"/>
              <a:sym typeface="Arial"/>
            </a:endParaRPr>
          </a:p>
          <a:p>
            <a:pPr marL="0" marR="0" lvl="0" indent="0" algn="l" rtl="0">
              <a:spcBef>
                <a:spcPts val="0"/>
              </a:spcBef>
              <a:spcAft>
                <a:spcPts val="0"/>
              </a:spcAft>
              <a:buNone/>
            </a:pPr>
            <a:r>
              <a:rPr lang="en-IN" sz="1800" dirty="0">
                <a:solidFill>
                  <a:schemeClr val="lt1"/>
                </a:solidFill>
                <a:latin typeface="Arial"/>
                <a:ea typeface="Arial"/>
                <a:cs typeface="Arial"/>
                <a:sym typeface="Arial"/>
              </a:rPr>
              <a:t>Identification if loan is either cash or revolving with target variable, this understands that the defaulters to paying loans by contract type</a:t>
            </a:r>
            <a:endParaRPr sz="1800" dirty="0">
              <a:solidFill>
                <a:schemeClr val="lt1"/>
              </a:solidFill>
              <a:latin typeface="Arial"/>
              <a:ea typeface="Arial"/>
              <a:cs typeface="Arial"/>
              <a:sym typeface="Arial"/>
            </a:endParaRPr>
          </a:p>
        </p:txBody>
      </p:sp>
      <p:sp>
        <p:nvSpPr>
          <p:cNvPr id="7" name="TextBox 6">
            <a:extLst>
              <a:ext uri="{FF2B5EF4-FFF2-40B4-BE49-F238E27FC236}">
                <a16:creationId xmlns:a16="http://schemas.microsoft.com/office/drawing/2014/main" id="{89DB3460-F7E5-8538-85C2-F831CD36E422}"/>
              </a:ext>
            </a:extLst>
          </p:cNvPr>
          <p:cNvSpPr txBox="1"/>
          <p:nvPr/>
        </p:nvSpPr>
        <p:spPr>
          <a:xfrm>
            <a:off x="832758" y="609601"/>
            <a:ext cx="5143097" cy="1492716"/>
          </a:xfrm>
          <a:prstGeom prst="rect">
            <a:avLst/>
          </a:prstGeom>
          <a:noFill/>
        </p:spPr>
        <p:txBody>
          <a:bodyPr wrap="square">
            <a:spAutoFit/>
          </a:bodyPr>
          <a:lstStyle/>
          <a:p>
            <a:r>
              <a:rPr lang="en-US" sz="4550" dirty="0">
                <a:solidFill>
                  <a:schemeClr val="bg1"/>
                </a:solidFill>
                <a:latin typeface="Verdana" panose="020B0604030504040204" pitchFamily="34" charset="0"/>
                <a:ea typeface="Verdana" panose="020B0604030504040204" pitchFamily="34" charset="0"/>
                <a:cs typeface="Verdana" panose="020B0604030504040204" pitchFamily="34" charset="0"/>
              </a:rPr>
              <a:t>B</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ivariate</a:t>
            </a:r>
            <a:r>
              <a:rPr lang="en-US" sz="455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endParaRPr lang="en-GB"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35</a:t>
            </a:fld>
            <a:endParaRPr/>
          </a:p>
        </p:txBody>
      </p:sp>
      <p:sp>
        <p:nvSpPr>
          <p:cNvPr id="492" name="Google Shape;492;p24"/>
          <p:cNvSpPr txBox="1">
            <a:spLocks noGrp="1"/>
          </p:cNvSpPr>
          <p:nvPr>
            <p:ph type="body" idx="1"/>
          </p:nvPr>
        </p:nvSpPr>
        <p:spPr>
          <a:xfrm>
            <a:off x="347306" y="2491323"/>
            <a:ext cx="4938486" cy="259282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dirty="0"/>
              <a:t>Analysis on education type of defaulters.</a:t>
            </a:r>
            <a:endParaRPr dirty="0"/>
          </a:p>
          <a:p>
            <a:pPr marL="0" lvl="0" indent="0" algn="l" rtl="0">
              <a:lnSpc>
                <a:spcPct val="100000"/>
              </a:lnSpc>
              <a:spcBef>
                <a:spcPts val="1000"/>
              </a:spcBef>
              <a:spcAft>
                <a:spcPts val="0"/>
              </a:spcAft>
              <a:buSzPts val="1600"/>
              <a:buNone/>
            </a:pPr>
            <a:r>
              <a:rPr lang="en-IN" dirty="0"/>
              <a:t>We can see that clients from education level Secondary/Secondary special are highest and this from 0 Target variable which means they are not getting any payment difficulty in paying their loan on time.</a:t>
            </a:r>
            <a:endParaRPr dirty="0"/>
          </a:p>
        </p:txBody>
      </p:sp>
      <p:graphicFrame>
        <p:nvGraphicFramePr>
          <p:cNvPr id="493" name="Google Shape;493;p24"/>
          <p:cNvGraphicFramePr/>
          <p:nvPr/>
        </p:nvGraphicFramePr>
        <p:xfrm>
          <a:off x="5610677" y="144928"/>
          <a:ext cx="5862850" cy="2387580"/>
        </p:xfrm>
        <a:graphic>
          <a:graphicData uri="http://schemas.openxmlformats.org/drawingml/2006/table">
            <a:tbl>
              <a:tblPr>
                <a:noFill/>
                <a:tableStyleId>{45992969-DABD-422F-87A8-C793EF213CDE}</a:tableStyleId>
              </a:tblPr>
              <a:tblGrid>
                <a:gridCol w="3789025">
                  <a:extLst>
                    <a:ext uri="{9D8B030D-6E8A-4147-A177-3AD203B41FA5}">
                      <a16:colId xmlns:a16="http://schemas.microsoft.com/office/drawing/2014/main" val="20000"/>
                    </a:ext>
                  </a:extLst>
                </a:gridCol>
                <a:gridCol w="2073825">
                  <a:extLst>
                    <a:ext uri="{9D8B030D-6E8A-4147-A177-3AD203B41FA5}">
                      <a16:colId xmlns:a16="http://schemas.microsoft.com/office/drawing/2014/main" val="20001"/>
                    </a:ext>
                  </a:extLst>
                </a:gridCol>
              </a:tblGrid>
              <a:tr h="318600">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Count of TARGET</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169550">
                <a:tc>
                  <a:txBody>
                    <a:bodyPr/>
                    <a:lstStyle/>
                    <a:p>
                      <a:pPr marL="0" marR="0" lvl="0" indent="0" algn="l" rtl="0">
                        <a:spcBef>
                          <a:spcPts val="0"/>
                        </a:spcBef>
                        <a:spcAft>
                          <a:spcPts val="0"/>
                        </a:spcAft>
                        <a:buNone/>
                      </a:pPr>
                      <a:r>
                        <a:rPr lang="en-IN" sz="1100" u="none" strike="noStrike" cap="none"/>
                        <a:t>0</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45973</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169550">
                <a:tc>
                  <a:txBody>
                    <a:bodyPr/>
                    <a:lstStyle/>
                    <a:p>
                      <a:pPr marL="0" marR="0" lvl="0" indent="0" algn="l" rtl="0">
                        <a:spcBef>
                          <a:spcPts val="0"/>
                        </a:spcBef>
                        <a:spcAft>
                          <a:spcPts val="0"/>
                        </a:spcAft>
                        <a:buNone/>
                      </a:pPr>
                      <a:r>
                        <a:rPr lang="en-IN" sz="1100" u="none" strike="noStrike" cap="none"/>
                        <a:t>Academic degree</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20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169550">
                <a:tc>
                  <a:txBody>
                    <a:bodyPr/>
                    <a:lstStyle/>
                    <a:p>
                      <a:pPr marL="0" marR="0" lvl="0" indent="0" algn="l" rtl="0">
                        <a:spcBef>
                          <a:spcPts val="0"/>
                        </a:spcBef>
                        <a:spcAft>
                          <a:spcPts val="0"/>
                        </a:spcAft>
                        <a:buNone/>
                      </a:pPr>
                      <a:r>
                        <a:rPr lang="en-IN" sz="1100" u="none" strike="noStrike" cap="none"/>
                        <a:t>Higher education</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11561</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169550">
                <a:tc>
                  <a:txBody>
                    <a:bodyPr/>
                    <a:lstStyle/>
                    <a:p>
                      <a:pPr marL="0" marR="0" lvl="0" indent="0" algn="l" rtl="0">
                        <a:spcBef>
                          <a:spcPts val="0"/>
                        </a:spcBef>
                        <a:spcAft>
                          <a:spcPts val="0"/>
                        </a:spcAft>
                        <a:buNone/>
                      </a:pPr>
                      <a:r>
                        <a:rPr lang="en-IN" sz="1100" u="none" strike="noStrike" cap="none"/>
                        <a:t>Incomplete higher</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1482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169550">
                <a:tc>
                  <a:txBody>
                    <a:bodyPr/>
                    <a:lstStyle/>
                    <a:p>
                      <a:pPr marL="0" marR="0" lvl="0" indent="0" algn="l" rtl="0">
                        <a:spcBef>
                          <a:spcPts val="0"/>
                        </a:spcBef>
                        <a:spcAft>
                          <a:spcPts val="0"/>
                        </a:spcAft>
                        <a:buNone/>
                      </a:pPr>
                      <a:r>
                        <a:rPr lang="en-IN" sz="1100" u="none" strike="noStrike" cap="none"/>
                        <a:t>Lower secondary</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547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r h="169550">
                <a:tc>
                  <a:txBody>
                    <a:bodyPr/>
                    <a:lstStyle/>
                    <a:p>
                      <a:pPr marL="0" marR="0" lvl="0" indent="0" algn="l" rtl="0">
                        <a:spcBef>
                          <a:spcPts val="0"/>
                        </a:spcBef>
                        <a:spcAft>
                          <a:spcPts val="0"/>
                        </a:spcAft>
                        <a:buNone/>
                      </a:pPr>
                      <a:r>
                        <a:rPr lang="en-IN" sz="1100" u="none" strike="noStrike" cap="none"/>
                        <a:t>Secondary / secondary special</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32363</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6"/>
                  </a:ext>
                </a:extLst>
              </a:tr>
              <a:tr h="169550">
                <a:tc>
                  <a:txBody>
                    <a:bodyPr/>
                    <a:lstStyle/>
                    <a:p>
                      <a:pPr marL="0" marR="0" lvl="0" indent="0" algn="l" rtl="0">
                        <a:spcBef>
                          <a:spcPts val="0"/>
                        </a:spcBef>
                        <a:spcAft>
                          <a:spcPts val="0"/>
                        </a:spcAft>
                        <a:buNone/>
                      </a:pPr>
                      <a:r>
                        <a:rPr lang="en-IN" sz="1100" u="none" strike="noStrike" cap="none"/>
                        <a:t>1</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4026</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7"/>
                  </a:ext>
                </a:extLst>
              </a:tr>
              <a:tr h="169550">
                <a:tc>
                  <a:txBody>
                    <a:bodyPr/>
                    <a:lstStyle/>
                    <a:p>
                      <a:pPr marL="0" marR="0" lvl="0" indent="0" algn="l" rtl="0">
                        <a:spcBef>
                          <a:spcPts val="0"/>
                        </a:spcBef>
                        <a:spcAft>
                          <a:spcPts val="0"/>
                        </a:spcAft>
                        <a:buNone/>
                      </a:pPr>
                      <a:r>
                        <a:rPr lang="en-IN" sz="1100" u="none" strike="noStrike" cap="none"/>
                        <a:t>Higher education</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606</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8"/>
                  </a:ext>
                </a:extLst>
              </a:tr>
              <a:tr h="169550">
                <a:tc>
                  <a:txBody>
                    <a:bodyPr/>
                    <a:lstStyle/>
                    <a:p>
                      <a:pPr marL="0" marR="0" lvl="0" indent="0" algn="l" rtl="0">
                        <a:spcBef>
                          <a:spcPts val="0"/>
                        </a:spcBef>
                        <a:spcAft>
                          <a:spcPts val="0"/>
                        </a:spcAft>
                        <a:buNone/>
                      </a:pPr>
                      <a:r>
                        <a:rPr lang="en-IN" sz="1100" u="none" strike="noStrike" cap="none"/>
                        <a:t>Incomplete higher</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138</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9"/>
                  </a:ext>
                </a:extLst>
              </a:tr>
              <a:tr h="169550">
                <a:tc>
                  <a:txBody>
                    <a:bodyPr/>
                    <a:lstStyle/>
                    <a:p>
                      <a:pPr marL="0" marR="0" lvl="0" indent="0" algn="l" rtl="0">
                        <a:spcBef>
                          <a:spcPts val="0"/>
                        </a:spcBef>
                        <a:spcAft>
                          <a:spcPts val="0"/>
                        </a:spcAft>
                        <a:buNone/>
                      </a:pPr>
                      <a:r>
                        <a:rPr lang="en-IN" sz="1100" u="none" strike="noStrike" cap="none"/>
                        <a:t>Lower secondary</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73</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0"/>
                  </a:ext>
                </a:extLst>
              </a:tr>
              <a:tr h="169550">
                <a:tc>
                  <a:txBody>
                    <a:bodyPr/>
                    <a:lstStyle/>
                    <a:p>
                      <a:pPr marL="0" marR="0" lvl="0" indent="0" algn="l" rtl="0">
                        <a:spcBef>
                          <a:spcPts val="0"/>
                        </a:spcBef>
                        <a:spcAft>
                          <a:spcPts val="0"/>
                        </a:spcAft>
                        <a:buNone/>
                      </a:pPr>
                      <a:r>
                        <a:rPr lang="en-IN" sz="1100" u="none" strike="noStrike" cap="none"/>
                        <a:t>Secondary / secondary special</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3209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1"/>
                  </a:ext>
                </a:extLst>
              </a:tr>
              <a:tr h="169550">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49999</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2"/>
                  </a:ext>
                </a:extLst>
              </a:tr>
            </a:tbl>
          </a:graphicData>
        </a:graphic>
      </p:graphicFrame>
      <p:pic>
        <p:nvPicPr>
          <p:cNvPr id="494" name="Google Shape;494;p24"/>
          <p:cNvPicPr preferRelativeResize="0"/>
          <p:nvPr/>
        </p:nvPicPr>
        <p:blipFill rotWithShape="1">
          <a:blip r:embed="rId3">
            <a:alphaModFix/>
          </a:blip>
          <a:srcRect/>
          <a:stretch/>
        </p:blipFill>
        <p:spPr>
          <a:xfrm>
            <a:off x="5474156" y="2641099"/>
            <a:ext cx="6184443" cy="4158608"/>
          </a:xfrm>
          <a:prstGeom prst="rect">
            <a:avLst/>
          </a:prstGeom>
          <a:noFill/>
          <a:ln>
            <a:noFill/>
          </a:ln>
        </p:spPr>
      </p:pic>
      <p:sp>
        <p:nvSpPr>
          <p:cNvPr id="7" name="TextBox 6">
            <a:extLst>
              <a:ext uri="{FF2B5EF4-FFF2-40B4-BE49-F238E27FC236}">
                <a16:creationId xmlns:a16="http://schemas.microsoft.com/office/drawing/2014/main" id="{09921BA1-936A-1DE0-DFA2-89427507FE8F}"/>
              </a:ext>
            </a:extLst>
          </p:cNvPr>
          <p:cNvSpPr txBox="1"/>
          <p:nvPr/>
        </p:nvSpPr>
        <p:spPr>
          <a:xfrm>
            <a:off x="522513" y="546193"/>
            <a:ext cx="5143097" cy="1492716"/>
          </a:xfrm>
          <a:prstGeom prst="rect">
            <a:avLst/>
          </a:prstGeom>
          <a:noFill/>
        </p:spPr>
        <p:txBody>
          <a:bodyPr wrap="square">
            <a:spAutoFit/>
          </a:bodyPr>
          <a:lstStyle/>
          <a:p>
            <a:r>
              <a:rPr lang="en-US" sz="4550" dirty="0">
                <a:solidFill>
                  <a:schemeClr val="bg1"/>
                </a:solidFill>
                <a:latin typeface="Verdana" panose="020B0604030504040204" pitchFamily="34" charset="0"/>
                <a:ea typeface="Verdana" panose="020B0604030504040204" pitchFamily="34" charset="0"/>
                <a:cs typeface="Verdana" panose="020B0604030504040204" pitchFamily="34" charset="0"/>
              </a:rPr>
              <a:t>B</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ivariate</a:t>
            </a:r>
            <a:r>
              <a:rPr lang="en-US" sz="455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endParaRPr lang="en-GB"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36</a:t>
            </a:fld>
            <a:endParaRPr/>
          </a:p>
        </p:txBody>
      </p:sp>
      <p:sp>
        <p:nvSpPr>
          <p:cNvPr id="500" name="Google Shape;500;p25"/>
          <p:cNvSpPr txBox="1">
            <a:spLocks noGrp="1"/>
          </p:cNvSpPr>
          <p:nvPr>
            <p:ph type="body" idx="1"/>
          </p:nvPr>
        </p:nvSpPr>
        <p:spPr>
          <a:xfrm>
            <a:off x="327089" y="3047005"/>
            <a:ext cx="4584700" cy="112325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dirty="0"/>
              <a:t>Analysis by Income type. This is the details of the profession of the clients. On analysis we can see that the clients from profession type Working are highest.</a:t>
            </a:r>
            <a:endParaRPr dirty="0"/>
          </a:p>
        </p:txBody>
      </p:sp>
      <p:graphicFrame>
        <p:nvGraphicFramePr>
          <p:cNvPr id="501" name="Google Shape;501;p25"/>
          <p:cNvGraphicFramePr/>
          <p:nvPr/>
        </p:nvGraphicFramePr>
        <p:xfrm>
          <a:off x="5344886" y="64182"/>
          <a:ext cx="6574975" cy="2931055"/>
        </p:xfrm>
        <a:graphic>
          <a:graphicData uri="http://schemas.openxmlformats.org/drawingml/2006/table">
            <a:tbl>
              <a:tblPr>
                <a:noFill/>
                <a:tableStyleId>{45992969-DABD-422F-87A8-C793EF213CDE}</a:tableStyleId>
              </a:tblPr>
              <a:tblGrid>
                <a:gridCol w="3932100">
                  <a:extLst>
                    <a:ext uri="{9D8B030D-6E8A-4147-A177-3AD203B41FA5}">
                      <a16:colId xmlns:a16="http://schemas.microsoft.com/office/drawing/2014/main" val="20000"/>
                    </a:ext>
                  </a:extLst>
                </a:gridCol>
                <a:gridCol w="2642875">
                  <a:extLst>
                    <a:ext uri="{9D8B030D-6E8A-4147-A177-3AD203B41FA5}">
                      <a16:colId xmlns:a16="http://schemas.microsoft.com/office/drawing/2014/main" val="20001"/>
                    </a:ext>
                  </a:extLst>
                </a:gridCol>
              </a:tblGrid>
              <a:tr h="167525">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Count of TARGET</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167525">
                <a:tc>
                  <a:txBody>
                    <a:bodyPr/>
                    <a:lstStyle/>
                    <a:p>
                      <a:pPr marL="0" marR="0" lvl="0" indent="0" algn="l" rtl="0">
                        <a:spcBef>
                          <a:spcPts val="0"/>
                        </a:spcBef>
                        <a:spcAft>
                          <a:spcPts val="0"/>
                        </a:spcAft>
                        <a:buNone/>
                      </a:pPr>
                      <a:r>
                        <a:rPr lang="en-IN" sz="1100" u="none" strike="noStrike" cap="none"/>
                        <a:t>0</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45973</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167525">
                <a:tc>
                  <a:txBody>
                    <a:bodyPr/>
                    <a:lstStyle/>
                    <a:p>
                      <a:pPr marL="0" marR="0" lvl="0" indent="0" algn="l" rtl="0">
                        <a:spcBef>
                          <a:spcPts val="0"/>
                        </a:spcBef>
                        <a:spcAft>
                          <a:spcPts val="0"/>
                        </a:spcAft>
                        <a:buNone/>
                      </a:pPr>
                      <a:r>
                        <a:rPr lang="en-IN" sz="1100" u="none" strike="noStrike" cap="none"/>
                        <a:t>Businessman</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167525">
                <a:tc>
                  <a:txBody>
                    <a:bodyPr/>
                    <a:lstStyle/>
                    <a:p>
                      <a:pPr marL="0" marR="0" lvl="0" indent="0" algn="l" rtl="0">
                        <a:spcBef>
                          <a:spcPts val="0"/>
                        </a:spcBef>
                        <a:spcAft>
                          <a:spcPts val="0"/>
                        </a:spcAft>
                        <a:buNone/>
                      </a:pPr>
                      <a:r>
                        <a:rPr lang="en-IN" sz="1100" u="none" strike="noStrike" cap="none"/>
                        <a:t>Commercial associate</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10679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167525">
                <a:tc>
                  <a:txBody>
                    <a:bodyPr/>
                    <a:lstStyle/>
                    <a:p>
                      <a:pPr marL="0" marR="0" lvl="0" indent="0" algn="l" rtl="0">
                        <a:spcBef>
                          <a:spcPts val="0"/>
                        </a:spcBef>
                        <a:spcAft>
                          <a:spcPts val="0"/>
                        </a:spcAft>
                        <a:buNone/>
                      </a:pPr>
                      <a:r>
                        <a:rPr lang="en-IN" sz="1100" u="none" strike="noStrike" cap="none"/>
                        <a:t>Maternity leave</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167525">
                <a:tc>
                  <a:txBody>
                    <a:bodyPr/>
                    <a:lstStyle/>
                    <a:p>
                      <a:pPr marL="0" marR="0" lvl="0" indent="0" algn="l" rtl="0">
                        <a:spcBef>
                          <a:spcPts val="0"/>
                        </a:spcBef>
                        <a:spcAft>
                          <a:spcPts val="0"/>
                        </a:spcAft>
                        <a:buNone/>
                      </a:pPr>
                      <a:r>
                        <a:rPr lang="en-IN" sz="1100" u="none" strike="noStrike" cap="none"/>
                        <a:t>Pensioner</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8419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r h="167525">
                <a:tc>
                  <a:txBody>
                    <a:bodyPr/>
                    <a:lstStyle/>
                    <a:p>
                      <a:pPr marL="0" marR="0" lvl="0" indent="0" algn="l" rtl="0">
                        <a:spcBef>
                          <a:spcPts val="0"/>
                        </a:spcBef>
                        <a:spcAft>
                          <a:spcPts val="0"/>
                        </a:spcAft>
                        <a:buNone/>
                      </a:pPr>
                      <a:r>
                        <a:rPr lang="en-IN" sz="1100" u="none" strike="noStrike" cap="none"/>
                        <a:t>State servant</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3314</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6"/>
                  </a:ext>
                </a:extLst>
              </a:tr>
              <a:tr h="167525">
                <a:tc>
                  <a:txBody>
                    <a:bodyPr/>
                    <a:lstStyle/>
                    <a:p>
                      <a:pPr marL="0" marR="0" lvl="0" indent="0" algn="l" rtl="0">
                        <a:spcBef>
                          <a:spcPts val="0"/>
                        </a:spcBef>
                        <a:spcAft>
                          <a:spcPts val="0"/>
                        </a:spcAft>
                        <a:buNone/>
                      </a:pPr>
                      <a:r>
                        <a:rPr lang="en-IN" sz="1100" u="none" strike="noStrike" cap="none"/>
                        <a:t>Student</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5</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7"/>
                  </a:ext>
                </a:extLst>
              </a:tr>
              <a:tr h="167525">
                <a:tc>
                  <a:txBody>
                    <a:bodyPr/>
                    <a:lstStyle/>
                    <a:p>
                      <a:pPr marL="0" marR="0" lvl="0" indent="0" algn="l" rtl="0">
                        <a:spcBef>
                          <a:spcPts val="0"/>
                        </a:spcBef>
                        <a:spcAft>
                          <a:spcPts val="0"/>
                        </a:spcAft>
                        <a:buNone/>
                      </a:pPr>
                      <a:r>
                        <a:rPr lang="en-IN" sz="1100" u="none" strike="noStrike" cap="none"/>
                        <a:t>Unemployed</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4</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8"/>
                  </a:ext>
                </a:extLst>
              </a:tr>
              <a:tr h="167525">
                <a:tc>
                  <a:txBody>
                    <a:bodyPr/>
                    <a:lstStyle/>
                    <a:p>
                      <a:pPr marL="0" marR="0" lvl="0" indent="0" algn="l" rtl="0">
                        <a:spcBef>
                          <a:spcPts val="0"/>
                        </a:spcBef>
                        <a:spcAft>
                          <a:spcPts val="0"/>
                        </a:spcAft>
                        <a:buNone/>
                      </a:pPr>
                      <a:r>
                        <a:rPr lang="en-IN" sz="1100" u="none" strike="noStrike" cap="none"/>
                        <a:t>Working</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23549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9"/>
                  </a:ext>
                </a:extLst>
              </a:tr>
              <a:tr h="167525">
                <a:tc>
                  <a:txBody>
                    <a:bodyPr/>
                    <a:lstStyle/>
                    <a:p>
                      <a:pPr marL="0" marR="0" lvl="0" indent="0" algn="l" rtl="0">
                        <a:spcBef>
                          <a:spcPts val="0"/>
                        </a:spcBef>
                        <a:spcAft>
                          <a:spcPts val="0"/>
                        </a:spcAft>
                        <a:buNone/>
                      </a:pPr>
                      <a:r>
                        <a:rPr lang="en-IN" sz="1100" u="none" strike="noStrike" cap="none"/>
                        <a:t>1</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4026</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0"/>
                  </a:ext>
                </a:extLst>
              </a:tr>
              <a:tr h="167525">
                <a:tc>
                  <a:txBody>
                    <a:bodyPr/>
                    <a:lstStyle/>
                    <a:p>
                      <a:pPr marL="0" marR="0" lvl="0" indent="0" algn="l" rtl="0">
                        <a:spcBef>
                          <a:spcPts val="0"/>
                        </a:spcBef>
                        <a:spcAft>
                          <a:spcPts val="0"/>
                        </a:spcAft>
                        <a:buNone/>
                      </a:pPr>
                      <a:r>
                        <a:rPr lang="en-IN" sz="1100" u="none" strike="noStrike" cap="none"/>
                        <a:t>Commercial associate</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864</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1"/>
                  </a:ext>
                </a:extLst>
              </a:tr>
              <a:tr h="167525">
                <a:tc>
                  <a:txBody>
                    <a:bodyPr/>
                    <a:lstStyle/>
                    <a:p>
                      <a:pPr marL="0" marR="0" lvl="0" indent="0" algn="l" rtl="0">
                        <a:spcBef>
                          <a:spcPts val="0"/>
                        </a:spcBef>
                        <a:spcAft>
                          <a:spcPts val="0"/>
                        </a:spcAft>
                        <a:buNone/>
                      </a:pPr>
                      <a:r>
                        <a:rPr lang="en-IN" sz="1100" u="none" strike="noStrike" cap="none"/>
                        <a:t>Pensioner</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501</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2"/>
                  </a:ext>
                </a:extLst>
              </a:tr>
              <a:tr h="167525">
                <a:tc>
                  <a:txBody>
                    <a:bodyPr/>
                    <a:lstStyle/>
                    <a:p>
                      <a:pPr marL="0" marR="0" lvl="0" indent="0" algn="l" rtl="0">
                        <a:spcBef>
                          <a:spcPts val="0"/>
                        </a:spcBef>
                        <a:spcAft>
                          <a:spcPts val="0"/>
                        </a:spcAft>
                        <a:buNone/>
                      </a:pPr>
                      <a:r>
                        <a:rPr lang="en-IN" sz="1100" u="none" strike="noStrike" cap="none"/>
                        <a:t>State servant</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198</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3"/>
                  </a:ext>
                </a:extLst>
              </a:tr>
              <a:tr h="167525">
                <a:tc>
                  <a:txBody>
                    <a:bodyPr/>
                    <a:lstStyle/>
                    <a:p>
                      <a:pPr marL="0" marR="0" lvl="0" indent="0" algn="l" rtl="0">
                        <a:spcBef>
                          <a:spcPts val="0"/>
                        </a:spcBef>
                        <a:spcAft>
                          <a:spcPts val="0"/>
                        </a:spcAft>
                        <a:buNone/>
                      </a:pPr>
                      <a:r>
                        <a:rPr lang="en-IN" sz="1100" u="none" strike="noStrike" cap="none"/>
                        <a:t>Unemployed</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4"/>
                  </a:ext>
                </a:extLst>
              </a:tr>
              <a:tr h="167525">
                <a:tc>
                  <a:txBody>
                    <a:bodyPr/>
                    <a:lstStyle/>
                    <a:p>
                      <a:pPr marL="0" marR="0" lvl="0" indent="0" algn="l" rtl="0">
                        <a:spcBef>
                          <a:spcPts val="0"/>
                        </a:spcBef>
                        <a:spcAft>
                          <a:spcPts val="0"/>
                        </a:spcAft>
                        <a:buNone/>
                      </a:pPr>
                      <a:r>
                        <a:rPr lang="en-IN" sz="1100" u="none" strike="noStrike" cap="none"/>
                        <a:t>Working</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2461</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5"/>
                  </a:ext>
                </a:extLst>
              </a:tr>
              <a:tr h="167525">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49999</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6"/>
                  </a:ext>
                </a:extLst>
              </a:tr>
            </a:tbl>
          </a:graphicData>
        </a:graphic>
      </p:graphicFrame>
      <p:pic>
        <p:nvPicPr>
          <p:cNvPr id="502" name="Google Shape;502;p25"/>
          <p:cNvPicPr preferRelativeResize="0"/>
          <p:nvPr/>
        </p:nvPicPr>
        <p:blipFill rotWithShape="1">
          <a:blip r:embed="rId3">
            <a:alphaModFix/>
          </a:blip>
          <a:srcRect/>
          <a:stretch/>
        </p:blipFill>
        <p:spPr>
          <a:xfrm>
            <a:off x="5103216" y="3047005"/>
            <a:ext cx="6941828" cy="3680365"/>
          </a:xfrm>
          <a:prstGeom prst="rect">
            <a:avLst/>
          </a:prstGeom>
          <a:noFill/>
          <a:ln>
            <a:noFill/>
          </a:ln>
        </p:spPr>
      </p:pic>
      <p:sp>
        <p:nvSpPr>
          <p:cNvPr id="2" name="TextBox 1">
            <a:extLst>
              <a:ext uri="{FF2B5EF4-FFF2-40B4-BE49-F238E27FC236}">
                <a16:creationId xmlns:a16="http://schemas.microsoft.com/office/drawing/2014/main" id="{B8A1518C-1CF5-43E4-A3D6-3A443FD5090B}"/>
              </a:ext>
            </a:extLst>
          </p:cNvPr>
          <p:cNvSpPr txBox="1"/>
          <p:nvPr/>
        </p:nvSpPr>
        <p:spPr>
          <a:xfrm>
            <a:off x="522513" y="546193"/>
            <a:ext cx="5143097" cy="1492716"/>
          </a:xfrm>
          <a:prstGeom prst="rect">
            <a:avLst/>
          </a:prstGeom>
          <a:noFill/>
        </p:spPr>
        <p:txBody>
          <a:bodyPr wrap="square">
            <a:spAutoFit/>
          </a:bodyPr>
          <a:lstStyle/>
          <a:p>
            <a:r>
              <a:rPr lang="en-US" sz="4550" dirty="0">
                <a:solidFill>
                  <a:schemeClr val="bg1"/>
                </a:solidFill>
                <a:latin typeface="Verdana" panose="020B0604030504040204" pitchFamily="34" charset="0"/>
                <a:ea typeface="Verdana" panose="020B0604030504040204" pitchFamily="34" charset="0"/>
                <a:cs typeface="Verdana" panose="020B0604030504040204" pitchFamily="34" charset="0"/>
              </a:rPr>
              <a:t>B</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ivariate</a:t>
            </a:r>
            <a:r>
              <a:rPr lang="en-US" sz="455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endParaRPr lang="en-GB"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37</a:t>
            </a:fld>
            <a:endParaRPr/>
          </a:p>
        </p:txBody>
      </p:sp>
      <p:sp>
        <p:nvSpPr>
          <p:cNvPr id="508" name="Google Shape;508;p26"/>
          <p:cNvSpPr txBox="1">
            <a:spLocks noGrp="1"/>
          </p:cNvSpPr>
          <p:nvPr>
            <p:ph type="body" idx="1"/>
          </p:nvPr>
        </p:nvSpPr>
        <p:spPr>
          <a:xfrm>
            <a:off x="313872" y="2849978"/>
            <a:ext cx="4481286" cy="245675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dirty="0"/>
              <a:t>In this chart we can see that clients are mostly from Married category. They are highest loan applicants. Clients from non defaulters category are more than from defaulters category.</a:t>
            </a:r>
            <a:endParaRPr dirty="0"/>
          </a:p>
          <a:p>
            <a:pPr marL="0" lvl="0" indent="0" algn="l" rtl="0">
              <a:lnSpc>
                <a:spcPct val="100000"/>
              </a:lnSpc>
              <a:spcBef>
                <a:spcPts val="1000"/>
              </a:spcBef>
              <a:spcAft>
                <a:spcPts val="0"/>
              </a:spcAft>
              <a:buSzPts val="1600"/>
              <a:buNone/>
            </a:pPr>
            <a:r>
              <a:rPr lang="en-IN" dirty="0"/>
              <a:t>We can understand that from defaulters category there highest number of married clients which faces payment difficulty.</a:t>
            </a:r>
            <a:endParaRPr dirty="0"/>
          </a:p>
        </p:txBody>
      </p:sp>
      <p:graphicFrame>
        <p:nvGraphicFramePr>
          <p:cNvPr id="509" name="Google Shape;509;p26"/>
          <p:cNvGraphicFramePr/>
          <p:nvPr/>
        </p:nvGraphicFramePr>
        <p:xfrm>
          <a:off x="7072087" y="130630"/>
          <a:ext cx="4675425" cy="2624060"/>
        </p:xfrm>
        <a:graphic>
          <a:graphicData uri="http://schemas.openxmlformats.org/drawingml/2006/table">
            <a:tbl>
              <a:tblPr>
                <a:noFill/>
                <a:tableStyleId>{45992969-DABD-422F-87A8-C793EF213CDE}</a:tableStyleId>
              </a:tblPr>
              <a:tblGrid>
                <a:gridCol w="2719375">
                  <a:extLst>
                    <a:ext uri="{9D8B030D-6E8A-4147-A177-3AD203B41FA5}">
                      <a16:colId xmlns:a16="http://schemas.microsoft.com/office/drawing/2014/main" val="20000"/>
                    </a:ext>
                  </a:extLst>
                </a:gridCol>
                <a:gridCol w="1956050">
                  <a:extLst>
                    <a:ext uri="{9D8B030D-6E8A-4147-A177-3AD203B41FA5}">
                      <a16:colId xmlns:a16="http://schemas.microsoft.com/office/drawing/2014/main" val="20001"/>
                    </a:ext>
                  </a:extLst>
                </a:gridCol>
              </a:tblGrid>
              <a:tr h="210250">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Count of TARGET</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157200">
                <a:tc>
                  <a:txBody>
                    <a:bodyPr/>
                    <a:lstStyle/>
                    <a:p>
                      <a:pPr marL="0" marR="0" lvl="0" indent="0" algn="l" rtl="0">
                        <a:spcBef>
                          <a:spcPts val="0"/>
                        </a:spcBef>
                        <a:spcAft>
                          <a:spcPts val="0"/>
                        </a:spcAft>
                        <a:buNone/>
                      </a:pPr>
                      <a:r>
                        <a:rPr lang="en-IN" sz="1100" u="none" strike="noStrike" cap="none"/>
                        <a:t>0</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45973</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157200">
                <a:tc>
                  <a:txBody>
                    <a:bodyPr/>
                    <a:lstStyle/>
                    <a:p>
                      <a:pPr marL="0" marR="0" lvl="0" indent="0" algn="l" rtl="0">
                        <a:spcBef>
                          <a:spcPts val="0"/>
                        </a:spcBef>
                        <a:spcAft>
                          <a:spcPts val="0"/>
                        </a:spcAft>
                        <a:buNone/>
                      </a:pPr>
                      <a:r>
                        <a:rPr lang="en-IN" sz="1100" u="none" strike="noStrike" cap="none"/>
                        <a:t>Civil marriage</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4377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157200">
                <a:tc>
                  <a:txBody>
                    <a:bodyPr/>
                    <a:lstStyle/>
                    <a:p>
                      <a:pPr marL="0" marR="0" lvl="0" indent="0" algn="l" rtl="0">
                        <a:spcBef>
                          <a:spcPts val="0"/>
                        </a:spcBef>
                        <a:spcAft>
                          <a:spcPts val="0"/>
                        </a:spcAft>
                        <a:buNone/>
                      </a:pPr>
                      <a:r>
                        <a:rPr lang="en-IN" sz="1100" u="none" strike="noStrike" cap="none"/>
                        <a:t>Married</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29699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157200">
                <a:tc>
                  <a:txBody>
                    <a:bodyPr/>
                    <a:lstStyle/>
                    <a:p>
                      <a:pPr marL="0" marR="0" lvl="0" indent="0" algn="l" rtl="0">
                        <a:spcBef>
                          <a:spcPts val="0"/>
                        </a:spcBef>
                        <a:spcAft>
                          <a:spcPts val="0"/>
                        </a:spcAft>
                        <a:buNone/>
                      </a:pPr>
                      <a:r>
                        <a:rPr lang="en-IN" sz="1100" u="none" strike="noStrike" cap="none"/>
                        <a:t>Separated</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2870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157200">
                <a:tc>
                  <a:txBody>
                    <a:bodyPr/>
                    <a:lstStyle/>
                    <a:p>
                      <a:pPr marL="0" marR="0" lvl="0" indent="0" algn="l" rtl="0">
                        <a:spcBef>
                          <a:spcPts val="0"/>
                        </a:spcBef>
                        <a:spcAft>
                          <a:spcPts val="0"/>
                        </a:spcAft>
                        <a:buNone/>
                      </a:pPr>
                      <a:r>
                        <a:rPr lang="en-IN" sz="1100" u="none" strike="noStrike" cap="none"/>
                        <a:t>Single / not married</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6577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r h="157200">
                <a:tc>
                  <a:txBody>
                    <a:bodyPr/>
                    <a:lstStyle/>
                    <a:p>
                      <a:pPr marL="0" marR="0" lvl="0" indent="0" algn="l" rtl="0">
                        <a:spcBef>
                          <a:spcPts val="0"/>
                        </a:spcBef>
                        <a:spcAft>
                          <a:spcPts val="0"/>
                        </a:spcAft>
                        <a:buNone/>
                      </a:pPr>
                      <a:r>
                        <a:rPr lang="en-IN" sz="1100" u="none" strike="noStrike" cap="none"/>
                        <a:t>Unknown</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6"/>
                  </a:ext>
                </a:extLst>
              </a:tr>
              <a:tr h="157200">
                <a:tc>
                  <a:txBody>
                    <a:bodyPr/>
                    <a:lstStyle/>
                    <a:p>
                      <a:pPr marL="0" marR="0" lvl="0" indent="0" algn="l" rtl="0">
                        <a:spcBef>
                          <a:spcPts val="0"/>
                        </a:spcBef>
                        <a:spcAft>
                          <a:spcPts val="0"/>
                        </a:spcAft>
                        <a:buNone/>
                      </a:pPr>
                      <a:r>
                        <a:rPr lang="en-IN" sz="1100" u="none" strike="noStrike" cap="none"/>
                        <a:t>Widow</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2449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7"/>
                  </a:ext>
                </a:extLst>
              </a:tr>
              <a:tr h="157200">
                <a:tc>
                  <a:txBody>
                    <a:bodyPr/>
                    <a:lstStyle/>
                    <a:p>
                      <a:pPr marL="0" marR="0" lvl="0" indent="0" algn="l" rtl="0">
                        <a:spcBef>
                          <a:spcPts val="0"/>
                        </a:spcBef>
                        <a:spcAft>
                          <a:spcPts val="0"/>
                        </a:spcAft>
                        <a:buNone/>
                      </a:pPr>
                      <a:r>
                        <a:rPr lang="en-IN" sz="1100" u="none" strike="noStrike" cap="none"/>
                        <a:t>1</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4026</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8"/>
                  </a:ext>
                </a:extLst>
              </a:tr>
              <a:tr h="157200">
                <a:tc>
                  <a:txBody>
                    <a:bodyPr/>
                    <a:lstStyle/>
                    <a:p>
                      <a:pPr marL="0" marR="0" lvl="0" indent="0" algn="l" rtl="0">
                        <a:spcBef>
                          <a:spcPts val="0"/>
                        </a:spcBef>
                        <a:spcAft>
                          <a:spcPts val="0"/>
                        </a:spcAft>
                        <a:buNone/>
                      </a:pPr>
                      <a:r>
                        <a:rPr lang="en-IN" sz="1100" u="none" strike="noStrike" cap="none"/>
                        <a:t>Civil marriage</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482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9"/>
                  </a:ext>
                </a:extLst>
              </a:tr>
              <a:tr h="157200">
                <a:tc>
                  <a:txBody>
                    <a:bodyPr/>
                    <a:lstStyle/>
                    <a:p>
                      <a:pPr marL="0" marR="0" lvl="0" indent="0" algn="l" rtl="0">
                        <a:spcBef>
                          <a:spcPts val="0"/>
                        </a:spcBef>
                        <a:spcAft>
                          <a:spcPts val="0"/>
                        </a:spcAft>
                        <a:buNone/>
                      </a:pPr>
                      <a:r>
                        <a:rPr lang="en-IN" sz="1100" u="none" strike="noStrike" cap="none"/>
                        <a:t>Married</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2395</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0"/>
                  </a:ext>
                </a:extLst>
              </a:tr>
              <a:tr h="157200">
                <a:tc>
                  <a:txBody>
                    <a:bodyPr/>
                    <a:lstStyle/>
                    <a:p>
                      <a:pPr marL="0" marR="0" lvl="0" indent="0" algn="l" rtl="0">
                        <a:spcBef>
                          <a:spcPts val="0"/>
                        </a:spcBef>
                        <a:spcAft>
                          <a:spcPts val="0"/>
                        </a:spcAft>
                        <a:buNone/>
                      </a:pPr>
                      <a:r>
                        <a:rPr lang="en-IN" sz="1100" u="none" strike="noStrike" cap="none"/>
                        <a:t>Separated</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272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1"/>
                  </a:ext>
                </a:extLst>
              </a:tr>
              <a:tr h="157200">
                <a:tc>
                  <a:txBody>
                    <a:bodyPr/>
                    <a:lstStyle/>
                    <a:p>
                      <a:pPr marL="0" marR="0" lvl="0" indent="0" algn="l" rtl="0">
                        <a:spcBef>
                          <a:spcPts val="0"/>
                        </a:spcBef>
                        <a:spcAft>
                          <a:spcPts val="0"/>
                        </a:spcAft>
                        <a:buNone/>
                      </a:pPr>
                      <a:r>
                        <a:rPr lang="en-IN" sz="1100" u="none" strike="noStrike" cap="none"/>
                        <a:t>Single / not married</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729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2"/>
                  </a:ext>
                </a:extLst>
              </a:tr>
              <a:tr h="157200">
                <a:tc>
                  <a:txBody>
                    <a:bodyPr/>
                    <a:lstStyle/>
                    <a:p>
                      <a:pPr marL="0" marR="0" lvl="0" indent="0" algn="l" rtl="0">
                        <a:spcBef>
                          <a:spcPts val="0"/>
                        </a:spcBef>
                        <a:spcAft>
                          <a:spcPts val="0"/>
                        </a:spcAft>
                        <a:buNone/>
                      </a:pPr>
                      <a:r>
                        <a:rPr lang="en-IN" sz="1100" u="none" strike="noStrike" cap="none"/>
                        <a:t>Widow</a:t>
                      </a:r>
                      <a:endParaRPr sz="1100" b="0" i="0" u="none" strike="noStrike" cap="none">
                        <a:solidFill>
                          <a:srgbClr val="000000"/>
                        </a:solidFill>
                        <a:latin typeface="Calibri"/>
                        <a:ea typeface="Calibri"/>
                        <a:cs typeface="Calibri"/>
                        <a:sym typeface="Calibri"/>
                      </a:endParaRPr>
                    </a:p>
                  </a:txBody>
                  <a:tcPr marL="100025" marR="4775" marT="4775" marB="0" anchor="b"/>
                </a:tc>
                <a:tc>
                  <a:txBody>
                    <a:bodyPr/>
                    <a:lstStyle/>
                    <a:p>
                      <a:pPr marL="0" marR="0" lvl="0" indent="0" algn="r" rtl="0">
                        <a:spcBef>
                          <a:spcPts val="0"/>
                        </a:spcBef>
                        <a:spcAft>
                          <a:spcPts val="0"/>
                        </a:spcAft>
                        <a:buNone/>
                      </a:pPr>
                      <a:r>
                        <a:rPr lang="en-IN" sz="1100" u="none" strike="noStrike" cap="none"/>
                        <a:t>148</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3"/>
                  </a:ext>
                </a:extLst>
              </a:tr>
              <a:tr h="157200">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49999</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4"/>
                  </a:ext>
                </a:extLst>
              </a:tr>
            </a:tbl>
          </a:graphicData>
        </a:graphic>
      </p:graphicFrame>
      <p:pic>
        <p:nvPicPr>
          <p:cNvPr id="510" name="Google Shape;510;p26"/>
          <p:cNvPicPr preferRelativeResize="0"/>
          <p:nvPr/>
        </p:nvPicPr>
        <p:blipFill rotWithShape="1">
          <a:blip r:embed="rId3">
            <a:alphaModFix/>
          </a:blip>
          <a:srcRect/>
          <a:stretch/>
        </p:blipFill>
        <p:spPr>
          <a:xfrm>
            <a:off x="4997539" y="2849978"/>
            <a:ext cx="7139035" cy="3877392"/>
          </a:xfrm>
          <a:prstGeom prst="rect">
            <a:avLst/>
          </a:prstGeom>
          <a:noFill/>
          <a:ln>
            <a:noFill/>
          </a:ln>
        </p:spPr>
      </p:pic>
      <p:sp>
        <p:nvSpPr>
          <p:cNvPr id="2" name="TextBox 1">
            <a:extLst>
              <a:ext uri="{FF2B5EF4-FFF2-40B4-BE49-F238E27FC236}">
                <a16:creationId xmlns:a16="http://schemas.microsoft.com/office/drawing/2014/main" id="{6064C5EE-39C4-E1F2-4826-4F7A61E14108}"/>
              </a:ext>
            </a:extLst>
          </p:cNvPr>
          <p:cNvSpPr txBox="1"/>
          <p:nvPr/>
        </p:nvSpPr>
        <p:spPr>
          <a:xfrm>
            <a:off x="522513" y="546193"/>
            <a:ext cx="5143097" cy="1492716"/>
          </a:xfrm>
          <a:prstGeom prst="rect">
            <a:avLst/>
          </a:prstGeom>
          <a:noFill/>
        </p:spPr>
        <p:txBody>
          <a:bodyPr wrap="square">
            <a:spAutoFit/>
          </a:bodyPr>
          <a:lstStyle/>
          <a:p>
            <a:r>
              <a:rPr lang="en-US" sz="4550" dirty="0">
                <a:solidFill>
                  <a:schemeClr val="bg1"/>
                </a:solidFill>
                <a:latin typeface="Verdana" panose="020B0604030504040204" pitchFamily="34" charset="0"/>
                <a:ea typeface="Verdana" panose="020B0604030504040204" pitchFamily="34" charset="0"/>
                <a:cs typeface="Verdana" panose="020B0604030504040204" pitchFamily="34" charset="0"/>
              </a:rPr>
              <a:t>B</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ivariate</a:t>
            </a:r>
            <a:r>
              <a:rPr lang="en-US" sz="455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endParaRPr lang="en-GB"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38</a:t>
            </a:fld>
            <a:endParaRPr/>
          </a:p>
        </p:txBody>
      </p:sp>
      <p:sp>
        <p:nvSpPr>
          <p:cNvPr id="516" name="Google Shape;516;p27"/>
          <p:cNvSpPr txBox="1">
            <a:spLocks noGrp="1"/>
          </p:cNvSpPr>
          <p:nvPr>
            <p:ph type="body" idx="1"/>
          </p:nvPr>
        </p:nvSpPr>
        <p:spPr>
          <a:xfrm>
            <a:off x="295211" y="2765052"/>
            <a:ext cx="4811485" cy="1803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dirty="0"/>
              <a:t>This is the details of the client who was accompanied with.</a:t>
            </a:r>
            <a:endParaRPr dirty="0"/>
          </a:p>
          <a:p>
            <a:pPr marL="0" lvl="0" indent="0" algn="l" rtl="0">
              <a:lnSpc>
                <a:spcPct val="100000"/>
              </a:lnSpc>
              <a:spcBef>
                <a:spcPts val="1000"/>
              </a:spcBef>
              <a:spcAft>
                <a:spcPts val="0"/>
              </a:spcAft>
              <a:buSzPts val="1600"/>
              <a:buNone/>
            </a:pPr>
            <a:r>
              <a:rPr lang="en-IN" dirty="0"/>
              <a:t>From chart most of the clients are accompanied while others clients are being accompanied by family members and then by spouse or partner.</a:t>
            </a:r>
            <a:endParaRPr dirty="0"/>
          </a:p>
        </p:txBody>
      </p:sp>
      <p:pic>
        <p:nvPicPr>
          <p:cNvPr id="517" name="Google Shape;517;p27"/>
          <p:cNvPicPr preferRelativeResize="0"/>
          <p:nvPr/>
        </p:nvPicPr>
        <p:blipFill rotWithShape="1">
          <a:blip r:embed="rId3">
            <a:alphaModFix/>
          </a:blip>
          <a:srcRect/>
          <a:stretch/>
        </p:blipFill>
        <p:spPr>
          <a:xfrm>
            <a:off x="5684066" y="2765052"/>
            <a:ext cx="6073593" cy="3550023"/>
          </a:xfrm>
          <a:prstGeom prst="rect">
            <a:avLst/>
          </a:prstGeom>
          <a:noFill/>
          <a:ln>
            <a:noFill/>
          </a:ln>
        </p:spPr>
      </p:pic>
      <p:graphicFrame>
        <p:nvGraphicFramePr>
          <p:cNvPr id="518" name="Google Shape;518;p27"/>
          <p:cNvGraphicFramePr/>
          <p:nvPr/>
        </p:nvGraphicFramePr>
        <p:xfrm>
          <a:off x="5913664" y="361770"/>
          <a:ext cx="5706825" cy="2223650"/>
        </p:xfrm>
        <a:graphic>
          <a:graphicData uri="http://schemas.openxmlformats.org/drawingml/2006/table">
            <a:tbl>
              <a:tblPr>
                <a:noFill/>
                <a:tableStyleId>{45992969-DABD-422F-87A8-C793EF213CDE}</a:tableStyleId>
              </a:tblPr>
              <a:tblGrid>
                <a:gridCol w="1879350">
                  <a:extLst>
                    <a:ext uri="{9D8B030D-6E8A-4147-A177-3AD203B41FA5}">
                      <a16:colId xmlns:a16="http://schemas.microsoft.com/office/drawing/2014/main" val="20000"/>
                    </a:ext>
                  </a:extLst>
                </a:gridCol>
                <a:gridCol w="1902275">
                  <a:extLst>
                    <a:ext uri="{9D8B030D-6E8A-4147-A177-3AD203B41FA5}">
                      <a16:colId xmlns:a16="http://schemas.microsoft.com/office/drawing/2014/main" val="20001"/>
                    </a:ext>
                  </a:extLst>
                </a:gridCol>
                <a:gridCol w="618825">
                  <a:extLst>
                    <a:ext uri="{9D8B030D-6E8A-4147-A177-3AD203B41FA5}">
                      <a16:colId xmlns:a16="http://schemas.microsoft.com/office/drawing/2014/main" val="20002"/>
                    </a:ext>
                  </a:extLst>
                </a:gridCol>
                <a:gridCol w="1306375">
                  <a:extLst>
                    <a:ext uri="{9D8B030D-6E8A-4147-A177-3AD203B41FA5}">
                      <a16:colId xmlns:a16="http://schemas.microsoft.com/office/drawing/2014/main" val="20003"/>
                    </a:ext>
                  </a:extLst>
                </a:gridCol>
              </a:tblGrid>
              <a:tr h="202150">
                <a:tc>
                  <a:txBody>
                    <a:bodyPr/>
                    <a:lstStyle/>
                    <a:p>
                      <a:pPr marL="0" marR="0" lvl="0" indent="0" algn="l" rtl="0">
                        <a:spcBef>
                          <a:spcPts val="0"/>
                        </a:spcBef>
                        <a:spcAft>
                          <a:spcPts val="0"/>
                        </a:spcAft>
                        <a:buNone/>
                      </a:pPr>
                      <a:r>
                        <a:rPr lang="en-IN" sz="1100" u="none" strike="noStrike" cap="none"/>
                        <a:t>Count of TARGET</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Column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202150">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202150">
                <a:tc>
                  <a:txBody>
                    <a:bodyPr/>
                    <a:lstStyle/>
                    <a:p>
                      <a:pPr marL="0" marR="0" lvl="0" indent="0" algn="l" rtl="0">
                        <a:spcBef>
                          <a:spcPts val="0"/>
                        </a:spcBef>
                        <a:spcAft>
                          <a:spcPts val="0"/>
                        </a:spcAft>
                        <a:buNone/>
                      </a:pPr>
                      <a:r>
                        <a:rPr lang="en-IN" sz="1100" u="none" strike="noStrike" cap="none"/>
                        <a:t>Children</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495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47</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542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202150">
                <a:tc>
                  <a:txBody>
                    <a:bodyPr/>
                    <a:lstStyle/>
                    <a:p>
                      <a:pPr marL="0" marR="0" lvl="0" indent="0" algn="l" rtl="0">
                        <a:spcBef>
                          <a:spcPts val="0"/>
                        </a:spcBef>
                        <a:spcAft>
                          <a:spcPts val="0"/>
                        </a:spcAft>
                        <a:buNone/>
                      </a:pPr>
                      <a:r>
                        <a:rPr lang="en-IN" sz="1100" u="none" strike="noStrike" cap="none"/>
                        <a:t>Family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6050</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499</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6549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202150">
                <a:tc>
                  <a:txBody>
                    <a:bodyPr/>
                    <a:lstStyle/>
                    <a:p>
                      <a:pPr marL="0" marR="0" lvl="0" indent="0" algn="l" rtl="0">
                        <a:spcBef>
                          <a:spcPts val="0"/>
                        </a:spcBef>
                        <a:spcAft>
                          <a:spcPts val="0"/>
                        </a:spcAft>
                        <a:buNone/>
                      </a:pPr>
                      <a:r>
                        <a:rPr lang="en-IN" sz="1100" u="none" strike="noStrike" cap="none"/>
                        <a:t>Group of people</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36</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202150">
                <a:tc>
                  <a:txBody>
                    <a:bodyPr/>
                    <a:lstStyle/>
                    <a:p>
                      <a:pPr marL="0" marR="0" lvl="0" indent="0" algn="l" rtl="0">
                        <a:spcBef>
                          <a:spcPts val="0"/>
                        </a:spcBef>
                        <a:spcAft>
                          <a:spcPts val="0"/>
                        </a:spcAft>
                        <a:buNone/>
                      </a:pPr>
                      <a:r>
                        <a:rPr lang="en-IN" sz="1100" u="none" strike="noStrike" cap="none"/>
                        <a:t>Other_A</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127</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10</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137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r h="202150">
                <a:tc>
                  <a:txBody>
                    <a:bodyPr/>
                    <a:lstStyle/>
                    <a:p>
                      <a:pPr marL="0" marR="0" lvl="0" indent="0" algn="l" rtl="0">
                        <a:spcBef>
                          <a:spcPts val="0"/>
                        </a:spcBef>
                        <a:spcAft>
                          <a:spcPts val="0"/>
                        </a:spcAft>
                        <a:buNone/>
                      </a:pPr>
                      <a:r>
                        <a:rPr lang="en-IN" sz="1100" u="none" strike="noStrike" cap="none"/>
                        <a:t>Other_B</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231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28</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259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6"/>
                  </a:ext>
                </a:extLst>
              </a:tr>
              <a:tr h="202150">
                <a:tc>
                  <a:txBody>
                    <a:bodyPr/>
                    <a:lstStyle/>
                    <a:p>
                      <a:pPr marL="0" marR="0" lvl="0" indent="0" algn="l" rtl="0">
                        <a:spcBef>
                          <a:spcPts val="0"/>
                        </a:spcBef>
                        <a:spcAft>
                          <a:spcPts val="0"/>
                        </a:spcAft>
                        <a:buNone/>
                      </a:pPr>
                      <a:r>
                        <a:rPr lang="en-IN" sz="1100" u="none" strike="noStrike" cap="none"/>
                        <a:t>Spouse, partner</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1705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144</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1849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7"/>
                  </a:ext>
                </a:extLst>
              </a:tr>
              <a:tr h="202150">
                <a:tc>
                  <a:txBody>
                    <a:bodyPr/>
                    <a:lstStyle/>
                    <a:p>
                      <a:pPr marL="0" marR="0" lvl="0" indent="0" algn="l" rtl="0">
                        <a:spcBef>
                          <a:spcPts val="0"/>
                        </a:spcBef>
                        <a:spcAft>
                          <a:spcPts val="0"/>
                        </a:spcAft>
                        <a:buNone/>
                      </a:pPr>
                      <a:r>
                        <a:rPr lang="en-IN" sz="1100" u="none" strike="noStrike" cap="none"/>
                        <a:t>Unaccompanied</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37145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3290</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40435</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8"/>
                  </a:ext>
                </a:extLst>
              </a:tr>
              <a:tr h="202150">
                <a:tc>
                  <a:txBody>
                    <a:bodyPr/>
                    <a:lstStyle/>
                    <a:p>
                      <a:pPr marL="0" marR="0" lvl="0" indent="0" algn="l" rtl="0">
                        <a:spcBef>
                          <a:spcPts val="0"/>
                        </a:spcBef>
                        <a:spcAft>
                          <a:spcPts val="0"/>
                        </a:spcAft>
                        <a:buNone/>
                      </a:pPr>
                      <a:r>
                        <a:rPr lang="en-IN" sz="1100" u="none" strike="noStrike" cap="none"/>
                        <a:t>(blank)</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185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7</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192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9"/>
                  </a:ext>
                </a:extLst>
              </a:tr>
              <a:tr h="202150">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45973</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4026</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49999</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0"/>
                  </a:ext>
                </a:extLst>
              </a:tr>
            </a:tbl>
          </a:graphicData>
        </a:graphic>
      </p:graphicFrame>
      <p:sp>
        <p:nvSpPr>
          <p:cNvPr id="2" name="TextBox 1">
            <a:extLst>
              <a:ext uri="{FF2B5EF4-FFF2-40B4-BE49-F238E27FC236}">
                <a16:creationId xmlns:a16="http://schemas.microsoft.com/office/drawing/2014/main" id="{11CD424D-DF3B-7618-2EAC-D8BD47C8BC94}"/>
              </a:ext>
            </a:extLst>
          </p:cNvPr>
          <p:cNvSpPr txBox="1"/>
          <p:nvPr/>
        </p:nvSpPr>
        <p:spPr>
          <a:xfrm>
            <a:off x="522513" y="546193"/>
            <a:ext cx="5143097" cy="1492716"/>
          </a:xfrm>
          <a:prstGeom prst="rect">
            <a:avLst/>
          </a:prstGeom>
          <a:noFill/>
        </p:spPr>
        <p:txBody>
          <a:bodyPr wrap="square">
            <a:spAutoFit/>
          </a:bodyPr>
          <a:lstStyle/>
          <a:p>
            <a:r>
              <a:rPr lang="en-US" sz="4550" dirty="0">
                <a:solidFill>
                  <a:schemeClr val="bg1"/>
                </a:solidFill>
                <a:latin typeface="Verdana" panose="020B0604030504040204" pitchFamily="34" charset="0"/>
                <a:ea typeface="Verdana" panose="020B0604030504040204" pitchFamily="34" charset="0"/>
                <a:cs typeface="Verdana" panose="020B0604030504040204" pitchFamily="34" charset="0"/>
              </a:rPr>
              <a:t>B</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ivariate</a:t>
            </a:r>
            <a:r>
              <a:rPr lang="en-US" sz="455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endParaRPr lang="en-GB"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39</a:t>
            </a:fld>
            <a:endParaRPr/>
          </a:p>
        </p:txBody>
      </p:sp>
      <p:sp>
        <p:nvSpPr>
          <p:cNvPr id="524" name="Google Shape;524;p28"/>
          <p:cNvSpPr txBox="1">
            <a:spLocks noGrp="1"/>
          </p:cNvSpPr>
          <p:nvPr>
            <p:ph type="body" idx="1"/>
          </p:nvPr>
        </p:nvSpPr>
        <p:spPr>
          <a:xfrm>
            <a:off x="466271" y="2653195"/>
            <a:ext cx="4813300" cy="121034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dirty="0"/>
              <a:t>In this analysis we can see that people from clients are mainly from defaulters category owns House apartments. </a:t>
            </a:r>
            <a:endParaRPr dirty="0"/>
          </a:p>
        </p:txBody>
      </p:sp>
      <p:pic>
        <p:nvPicPr>
          <p:cNvPr id="525" name="Google Shape;525;p28"/>
          <p:cNvPicPr preferRelativeResize="0"/>
          <p:nvPr/>
        </p:nvPicPr>
        <p:blipFill rotWithShape="1">
          <a:blip r:embed="rId3">
            <a:alphaModFix/>
          </a:blip>
          <a:srcRect/>
          <a:stretch/>
        </p:blipFill>
        <p:spPr>
          <a:xfrm>
            <a:off x="5545364" y="2653195"/>
            <a:ext cx="6341835" cy="4106450"/>
          </a:xfrm>
          <a:prstGeom prst="rect">
            <a:avLst/>
          </a:prstGeom>
          <a:noFill/>
          <a:ln>
            <a:noFill/>
          </a:ln>
        </p:spPr>
      </p:pic>
      <p:graphicFrame>
        <p:nvGraphicFramePr>
          <p:cNvPr id="526" name="Google Shape;526;p28"/>
          <p:cNvGraphicFramePr/>
          <p:nvPr/>
        </p:nvGraphicFramePr>
        <p:xfrm>
          <a:off x="5545363" y="353786"/>
          <a:ext cx="6249325" cy="2133675"/>
        </p:xfrm>
        <a:graphic>
          <a:graphicData uri="http://schemas.openxmlformats.org/drawingml/2006/table">
            <a:tbl>
              <a:tblPr>
                <a:noFill/>
                <a:tableStyleId>{45992969-DABD-422F-87A8-C793EF213CDE}</a:tableStyleId>
              </a:tblPr>
              <a:tblGrid>
                <a:gridCol w="2311075">
                  <a:extLst>
                    <a:ext uri="{9D8B030D-6E8A-4147-A177-3AD203B41FA5}">
                      <a16:colId xmlns:a16="http://schemas.microsoft.com/office/drawing/2014/main" val="20000"/>
                    </a:ext>
                  </a:extLst>
                </a:gridCol>
                <a:gridCol w="1957325">
                  <a:extLst>
                    <a:ext uri="{9D8B030D-6E8A-4147-A177-3AD203B41FA5}">
                      <a16:colId xmlns:a16="http://schemas.microsoft.com/office/drawing/2014/main" val="20001"/>
                    </a:ext>
                  </a:extLst>
                </a:gridCol>
                <a:gridCol w="636725">
                  <a:extLst>
                    <a:ext uri="{9D8B030D-6E8A-4147-A177-3AD203B41FA5}">
                      <a16:colId xmlns:a16="http://schemas.microsoft.com/office/drawing/2014/main" val="20002"/>
                    </a:ext>
                  </a:extLst>
                </a:gridCol>
                <a:gridCol w="1344200">
                  <a:extLst>
                    <a:ext uri="{9D8B030D-6E8A-4147-A177-3AD203B41FA5}">
                      <a16:colId xmlns:a16="http://schemas.microsoft.com/office/drawing/2014/main" val="20003"/>
                    </a:ext>
                  </a:extLst>
                </a:gridCol>
              </a:tblGrid>
              <a:tr h="237075">
                <a:tc>
                  <a:txBody>
                    <a:bodyPr/>
                    <a:lstStyle/>
                    <a:p>
                      <a:pPr marL="0" marR="0" lvl="0" indent="0" algn="l" rtl="0">
                        <a:spcBef>
                          <a:spcPts val="0"/>
                        </a:spcBef>
                        <a:spcAft>
                          <a:spcPts val="0"/>
                        </a:spcAft>
                        <a:buNone/>
                      </a:pPr>
                      <a:r>
                        <a:rPr lang="en-IN" sz="1100" u="none" strike="noStrike" cap="none"/>
                        <a:t>Count of TARGET</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Column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237075">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237075">
                <a:tc>
                  <a:txBody>
                    <a:bodyPr/>
                    <a:lstStyle/>
                    <a:p>
                      <a:pPr marL="0" marR="0" lvl="0" indent="0" algn="l" rtl="0">
                        <a:spcBef>
                          <a:spcPts val="0"/>
                        </a:spcBef>
                        <a:spcAft>
                          <a:spcPts val="0"/>
                        </a:spcAft>
                        <a:buNone/>
                      </a:pPr>
                      <a:r>
                        <a:rPr lang="en-IN" sz="1100" u="none" strike="noStrike" cap="none"/>
                        <a:t>Co-op apartment</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176</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191</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237075">
                <a:tc>
                  <a:txBody>
                    <a:bodyPr/>
                    <a:lstStyle/>
                    <a:p>
                      <a:pPr marL="0" marR="0" lvl="0" indent="0" algn="l" rtl="0">
                        <a:spcBef>
                          <a:spcPts val="0"/>
                        </a:spcBef>
                        <a:spcAft>
                          <a:spcPts val="0"/>
                        </a:spcAft>
                        <a:buNone/>
                      </a:pPr>
                      <a:r>
                        <a:rPr lang="en-IN" sz="1100" u="none" strike="noStrike" cap="none"/>
                        <a:t>House / apartment</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40895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3473</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44368</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237075">
                <a:tc>
                  <a:txBody>
                    <a:bodyPr/>
                    <a:lstStyle/>
                    <a:p>
                      <a:pPr marL="0" marR="0" lvl="0" indent="0" algn="l" rtl="0">
                        <a:spcBef>
                          <a:spcPts val="0"/>
                        </a:spcBef>
                        <a:spcAft>
                          <a:spcPts val="0"/>
                        </a:spcAft>
                        <a:buNone/>
                      </a:pPr>
                      <a:r>
                        <a:rPr lang="en-IN" sz="1100" u="none" strike="noStrike" cap="none"/>
                        <a:t>Municipal apartment</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1700</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145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1845</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237075">
                <a:tc>
                  <a:txBody>
                    <a:bodyPr/>
                    <a:lstStyle/>
                    <a:p>
                      <a:pPr marL="0" marR="0" lvl="0" indent="0" algn="l" rtl="0">
                        <a:spcBef>
                          <a:spcPts val="0"/>
                        </a:spcBef>
                        <a:spcAft>
                          <a:spcPts val="0"/>
                        </a:spcAft>
                        <a:buNone/>
                      </a:pPr>
                      <a:r>
                        <a:rPr lang="en-IN" sz="1100" u="none" strike="noStrike" cap="none"/>
                        <a:t>Office apartment</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398</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29</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427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r h="237075">
                <a:tc>
                  <a:txBody>
                    <a:bodyPr/>
                    <a:lstStyle/>
                    <a:p>
                      <a:pPr marL="0" marR="0" lvl="0" indent="0" algn="l" rtl="0">
                        <a:spcBef>
                          <a:spcPts val="0"/>
                        </a:spcBef>
                        <a:spcAft>
                          <a:spcPts val="0"/>
                        </a:spcAft>
                        <a:buNone/>
                      </a:pPr>
                      <a:r>
                        <a:rPr lang="en-IN" sz="1100" u="none" strike="noStrike" cap="none"/>
                        <a:t>Rented apartment</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682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87</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769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6"/>
                  </a:ext>
                </a:extLst>
              </a:tr>
              <a:tr h="237075">
                <a:tc>
                  <a:txBody>
                    <a:bodyPr/>
                    <a:lstStyle/>
                    <a:p>
                      <a:pPr marL="0" marR="0" lvl="0" indent="0" algn="l" rtl="0">
                        <a:spcBef>
                          <a:spcPts val="0"/>
                        </a:spcBef>
                        <a:spcAft>
                          <a:spcPts val="0"/>
                        </a:spcAft>
                        <a:buNone/>
                      </a:pPr>
                      <a:r>
                        <a:rPr lang="en-IN" sz="1100" u="none" strike="noStrike" cap="none"/>
                        <a:t>With parents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2122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277</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2399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7"/>
                  </a:ext>
                </a:extLst>
              </a:tr>
              <a:tr h="237075">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45973</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4026</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49999</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7BBF9D2D-B1CF-C05C-1E6F-309BE6BCA709}"/>
              </a:ext>
            </a:extLst>
          </p:cNvPr>
          <p:cNvSpPr txBox="1"/>
          <p:nvPr/>
        </p:nvSpPr>
        <p:spPr>
          <a:xfrm>
            <a:off x="522513" y="546193"/>
            <a:ext cx="5143097" cy="1492716"/>
          </a:xfrm>
          <a:prstGeom prst="rect">
            <a:avLst/>
          </a:prstGeom>
          <a:noFill/>
        </p:spPr>
        <p:txBody>
          <a:bodyPr wrap="square">
            <a:spAutoFit/>
          </a:bodyPr>
          <a:lstStyle/>
          <a:p>
            <a:r>
              <a:rPr lang="en-US" sz="4550" dirty="0">
                <a:solidFill>
                  <a:schemeClr val="bg1"/>
                </a:solidFill>
                <a:latin typeface="Verdana" panose="020B0604030504040204" pitchFamily="34" charset="0"/>
                <a:ea typeface="Verdana" panose="020B0604030504040204" pitchFamily="34" charset="0"/>
                <a:cs typeface="Verdana" panose="020B0604030504040204" pitchFamily="34" charset="0"/>
              </a:rPr>
              <a:t>B</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ivariate</a:t>
            </a:r>
            <a:r>
              <a:rPr lang="en-US" sz="455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endParaRPr lang="en-GB"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
          <p:cNvSpPr txBox="1">
            <a:spLocks noGrp="1"/>
          </p:cNvSpPr>
          <p:nvPr>
            <p:ph type="body" idx="1"/>
          </p:nvPr>
        </p:nvSpPr>
        <p:spPr>
          <a:xfrm>
            <a:off x="918935" y="2170784"/>
            <a:ext cx="7781544" cy="426811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1600"/>
              <a:buFont typeface="Arial"/>
              <a:buChar char="•"/>
            </a:pPr>
            <a:r>
              <a:rPr lang="en-IN" sz="2000" b="1" dirty="0">
                <a:solidFill>
                  <a:schemeClr val="accent2"/>
                </a:solidFill>
              </a:rPr>
              <a:t>To explore and understand the loan application and previous application dataset.</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To Identify and deal with missing data effectively.</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To detect and handle outliers to ensure accurate analysis.</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To </a:t>
            </a:r>
            <a:r>
              <a:rPr lang="en-IN" sz="2000" b="1" dirty="0" err="1">
                <a:solidFill>
                  <a:schemeClr val="accent2"/>
                </a:solidFill>
              </a:rPr>
              <a:t>analyze</a:t>
            </a:r>
            <a:r>
              <a:rPr lang="en-IN" sz="2000" b="1" dirty="0">
                <a:solidFill>
                  <a:schemeClr val="accent2"/>
                </a:solidFill>
              </a:rPr>
              <a:t> data imbalance</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To perform univariate, segmented univariate, and bivariate analyses for deeper insights.</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To Identify top correlations</a:t>
            </a:r>
            <a:endParaRPr sz="2000" b="1" dirty="0">
              <a:solidFill>
                <a:schemeClr val="accent2"/>
              </a:solidFill>
            </a:endParaRPr>
          </a:p>
        </p:txBody>
      </p:sp>
      <p:sp>
        <p:nvSpPr>
          <p:cNvPr id="338" name="Google Shape;338;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339" name="Google Shape;339;p4"/>
          <p:cNvSpPr txBox="1">
            <a:spLocks noGrp="1"/>
          </p:cNvSpPr>
          <p:nvPr>
            <p:ph type="title"/>
          </p:nvPr>
        </p:nvSpPr>
        <p:spPr>
          <a:xfrm>
            <a:off x="918935" y="919843"/>
            <a:ext cx="7781544" cy="85905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rebuchet MS"/>
              <a:buNone/>
            </a:pPr>
            <a:r>
              <a:rPr lang="en-IN" dirty="0">
                <a:solidFill>
                  <a:srgbClr val="FF0000"/>
                </a:solidFill>
              </a:rPr>
              <a:t>Project Objectives</a:t>
            </a:r>
            <a:endParaRPr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40</a:t>
            </a:fld>
            <a:endParaRPr/>
          </a:p>
        </p:txBody>
      </p:sp>
      <p:sp>
        <p:nvSpPr>
          <p:cNvPr id="532" name="Google Shape;532;p29"/>
          <p:cNvSpPr txBox="1">
            <a:spLocks noGrp="1"/>
          </p:cNvSpPr>
          <p:nvPr>
            <p:ph type="body" idx="1"/>
          </p:nvPr>
        </p:nvSpPr>
        <p:spPr>
          <a:xfrm>
            <a:off x="7581899" y="1456656"/>
            <a:ext cx="6718300" cy="52143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dirty="0"/>
              <a:t>Analysis based on Occupation Type of Clients</a:t>
            </a:r>
            <a:endParaRPr dirty="0"/>
          </a:p>
        </p:txBody>
      </p:sp>
      <p:graphicFrame>
        <p:nvGraphicFramePr>
          <p:cNvPr id="533" name="Google Shape;533;p29"/>
          <p:cNvGraphicFramePr/>
          <p:nvPr>
            <p:extLst>
              <p:ext uri="{D42A27DB-BD31-4B8C-83A1-F6EECF244321}">
                <p14:modId xmlns:p14="http://schemas.microsoft.com/office/powerpoint/2010/main" val="2927804557"/>
              </p:ext>
            </p:extLst>
          </p:nvPr>
        </p:nvGraphicFramePr>
        <p:xfrm>
          <a:off x="7581899" y="2380822"/>
          <a:ext cx="4310750" cy="4242000"/>
        </p:xfrm>
        <a:graphic>
          <a:graphicData uri="http://schemas.openxmlformats.org/drawingml/2006/table">
            <a:tbl>
              <a:tblPr>
                <a:noFill/>
                <a:tableStyleId>{45992969-DABD-422F-87A8-C793EF213CDE}</a:tableStyleId>
              </a:tblPr>
              <a:tblGrid>
                <a:gridCol w="1614500">
                  <a:extLst>
                    <a:ext uri="{9D8B030D-6E8A-4147-A177-3AD203B41FA5}">
                      <a16:colId xmlns:a16="http://schemas.microsoft.com/office/drawing/2014/main" val="20000"/>
                    </a:ext>
                  </a:extLst>
                </a:gridCol>
                <a:gridCol w="1340050">
                  <a:extLst>
                    <a:ext uri="{9D8B030D-6E8A-4147-A177-3AD203B41FA5}">
                      <a16:colId xmlns:a16="http://schemas.microsoft.com/office/drawing/2014/main" val="20001"/>
                    </a:ext>
                  </a:extLst>
                </a:gridCol>
                <a:gridCol w="435925">
                  <a:extLst>
                    <a:ext uri="{9D8B030D-6E8A-4147-A177-3AD203B41FA5}">
                      <a16:colId xmlns:a16="http://schemas.microsoft.com/office/drawing/2014/main" val="20002"/>
                    </a:ext>
                  </a:extLst>
                </a:gridCol>
                <a:gridCol w="920275">
                  <a:extLst>
                    <a:ext uri="{9D8B030D-6E8A-4147-A177-3AD203B41FA5}">
                      <a16:colId xmlns:a16="http://schemas.microsoft.com/office/drawing/2014/main" val="20003"/>
                    </a:ext>
                  </a:extLst>
                </a:gridCol>
              </a:tblGrid>
              <a:tr h="202000">
                <a:tc>
                  <a:txBody>
                    <a:bodyPr/>
                    <a:lstStyle/>
                    <a:p>
                      <a:pPr marL="0" marR="0" lvl="0" indent="0" algn="l" rtl="0">
                        <a:spcBef>
                          <a:spcPts val="0"/>
                        </a:spcBef>
                        <a:spcAft>
                          <a:spcPts val="0"/>
                        </a:spcAft>
                        <a:buNone/>
                      </a:pPr>
                      <a:r>
                        <a:rPr lang="en-IN" sz="1100" u="none" strike="noStrike" cap="none"/>
                        <a:t>Count of TARGET</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Column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202000">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202000">
                <a:tc>
                  <a:txBody>
                    <a:bodyPr/>
                    <a:lstStyle/>
                    <a:p>
                      <a:pPr marL="0" marR="0" lvl="0" indent="0" algn="l" rtl="0">
                        <a:spcBef>
                          <a:spcPts val="0"/>
                        </a:spcBef>
                        <a:spcAft>
                          <a:spcPts val="0"/>
                        </a:spcAft>
                        <a:buNone/>
                      </a:pPr>
                      <a:r>
                        <a:rPr lang="en-IN" sz="1100" u="none" strike="noStrike" cap="none"/>
                        <a:t>Accountants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1540</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81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1621</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202000">
                <a:tc>
                  <a:txBody>
                    <a:bodyPr/>
                    <a:lstStyle/>
                    <a:p>
                      <a:pPr marL="0" marR="0" lvl="0" indent="0" algn="l" rtl="0">
                        <a:spcBef>
                          <a:spcPts val="0"/>
                        </a:spcBef>
                        <a:spcAft>
                          <a:spcPts val="0"/>
                        </a:spcAft>
                        <a:buNone/>
                      </a:pPr>
                      <a:r>
                        <a:rPr lang="en-IN" sz="1100" u="none" strike="noStrike" cap="none"/>
                        <a:t>Cleaning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671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68</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739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202000">
                <a:tc>
                  <a:txBody>
                    <a:bodyPr/>
                    <a:lstStyle/>
                    <a:p>
                      <a:pPr marL="0" marR="0" lvl="0" indent="0" algn="l" rtl="0">
                        <a:spcBef>
                          <a:spcPts val="0"/>
                        </a:spcBef>
                        <a:spcAft>
                          <a:spcPts val="0"/>
                        </a:spcAft>
                        <a:buNone/>
                      </a:pPr>
                      <a:r>
                        <a:rPr lang="en-IN" sz="1100" u="none" strike="noStrike" cap="none"/>
                        <a:t>Cooking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862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101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963</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202000">
                <a:tc>
                  <a:txBody>
                    <a:bodyPr/>
                    <a:lstStyle/>
                    <a:p>
                      <a:pPr marL="0" marR="0" lvl="0" indent="0" algn="l" rtl="0">
                        <a:spcBef>
                          <a:spcPts val="0"/>
                        </a:spcBef>
                        <a:spcAft>
                          <a:spcPts val="0"/>
                        </a:spcAft>
                        <a:buNone/>
                      </a:pPr>
                      <a:r>
                        <a:rPr lang="en-IN" sz="1100" u="none" strike="noStrike" cap="none"/>
                        <a:t>Core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4184</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250</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4434</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r h="202000">
                <a:tc>
                  <a:txBody>
                    <a:bodyPr/>
                    <a:lstStyle/>
                    <a:p>
                      <a:pPr marL="0" marR="0" lvl="0" indent="0" algn="l" rtl="0">
                        <a:spcBef>
                          <a:spcPts val="0"/>
                        </a:spcBef>
                        <a:spcAft>
                          <a:spcPts val="0"/>
                        </a:spcAft>
                        <a:buNone/>
                      </a:pPr>
                      <a:r>
                        <a:rPr lang="en-IN" sz="1100" u="none" strike="noStrike" cap="none"/>
                        <a:t>Drivers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2706</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338</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3044</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6"/>
                  </a:ext>
                </a:extLst>
              </a:tr>
              <a:tr h="202000">
                <a:tc>
                  <a:txBody>
                    <a:bodyPr/>
                    <a:lstStyle/>
                    <a:p>
                      <a:pPr marL="0" marR="0" lvl="0" indent="0" algn="l" rtl="0">
                        <a:spcBef>
                          <a:spcPts val="0"/>
                        </a:spcBef>
                        <a:spcAft>
                          <a:spcPts val="0"/>
                        </a:spcAft>
                        <a:buNone/>
                      </a:pPr>
                      <a:r>
                        <a:rPr lang="en-IN" sz="1100" u="none" strike="noStrike" cap="none"/>
                        <a:t>High skill tech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1734</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118</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1852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7"/>
                  </a:ext>
                </a:extLst>
              </a:tr>
              <a:tr h="202000">
                <a:tc>
                  <a:txBody>
                    <a:bodyPr/>
                    <a:lstStyle/>
                    <a:p>
                      <a:pPr marL="0" marR="0" lvl="0" indent="0" algn="l" rtl="0">
                        <a:spcBef>
                          <a:spcPts val="0"/>
                        </a:spcBef>
                        <a:spcAft>
                          <a:spcPts val="0"/>
                        </a:spcAft>
                        <a:buNone/>
                      </a:pPr>
                      <a:r>
                        <a:rPr lang="en-IN" sz="1100" u="none" strike="noStrike" cap="none"/>
                        <a:t>HR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92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9</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101</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8"/>
                  </a:ext>
                </a:extLst>
              </a:tr>
              <a:tr h="202000">
                <a:tc>
                  <a:txBody>
                    <a:bodyPr/>
                    <a:lstStyle/>
                    <a:p>
                      <a:pPr marL="0" marR="0" lvl="0" indent="0" algn="l" rtl="0">
                        <a:spcBef>
                          <a:spcPts val="0"/>
                        </a:spcBef>
                        <a:spcAft>
                          <a:spcPts val="0"/>
                        </a:spcAft>
                        <a:buNone/>
                      </a:pPr>
                      <a:r>
                        <a:rPr lang="en-IN" sz="1100" u="none" strike="noStrike" cap="none"/>
                        <a:t>IT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76</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80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9"/>
                  </a:ext>
                </a:extLst>
              </a:tr>
              <a:tr h="202000">
                <a:tc>
                  <a:txBody>
                    <a:bodyPr/>
                    <a:lstStyle/>
                    <a:p>
                      <a:pPr marL="0" marR="0" lvl="0" indent="0" algn="l" rtl="0">
                        <a:spcBef>
                          <a:spcPts val="0"/>
                        </a:spcBef>
                        <a:spcAft>
                          <a:spcPts val="0"/>
                        </a:spcAft>
                        <a:buNone/>
                      </a:pPr>
                      <a:r>
                        <a:rPr lang="en-IN" sz="1100" u="none" strike="noStrike" cap="none"/>
                        <a:t>Laborers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8032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920</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8952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0"/>
                  </a:ext>
                </a:extLst>
              </a:tr>
              <a:tr h="202000">
                <a:tc>
                  <a:txBody>
                    <a:bodyPr/>
                    <a:lstStyle/>
                    <a:p>
                      <a:pPr marL="0" marR="0" lvl="0" indent="0" algn="l" rtl="0">
                        <a:spcBef>
                          <a:spcPts val="0"/>
                        </a:spcBef>
                        <a:spcAft>
                          <a:spcPts val="0"/>
                        </a:spcAft>
                        <a:buNone/>
                      </a:pPr>
                      <a:r>
                        <a:rPr lang="en-IN" sz="1100" u="none" strike="noStrike" cap="none"/>
                        <a:t>Low-skill Laborers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296</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61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357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1"/>
                  </a:ext>
                </a:extLst>
              </a:tr>
              <a:tr h="202000">
                <a:tc>
                  <a:txBody>
                    <a:bodyPr/>
                    <a:lstStyle/>
                    <a:p>
                      <a:pPr marL="0" marR="0" lvl="0" indent="0" algn="l" rtl="0">
                        <a:spcBef>
                          <a:spcPts val="0"/>
                        </a:spcBef>
                        <a:spcAft>
                          <a:spcPts val="0"/>
                        </a:spcAft>
                        <a:buNone/>
                      </a:pPr>
                      <a:r>
                        <a:rPr lang="en-IN" sz="1100" u="none" strike="noStrike" cap="none"/>
                        <a:t>Managers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3246</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243</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3489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2"/>
                  </a:ext>
                </a:extLst>
              </a:tr>
              <a:tr h="202000">
                <a:tc>
                  <a:txBody>
                    <a:bodyPr/>
                    <a:lstStyle/>
                    <a:p>
                      <a:pPr marL="0" marR="0" lvl="0" indent="0" algn="l" rtl="0">
                        <a:spcBef>
                          <a:spcPts val="0"/>
                        </a:spcBef>
                        <a:spcAft>
                          <a:spcPts val="0"/>
                        </a:spcAft>
                        <a:buNone/>
                      </a:pPr>
                      <a:r>
                        <a:rPr lang="en-IN" sz="1100" u="none" strike="noStrike" cap="none"/>
                        <a:t>Medicine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1297</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106</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1403</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3"/>
                  </a:ext>
                </a:extLst>
              </a:tr>
              <a:tr h="202000">
                <a:tc>
                  <a:txBody>
                    <a:bodyPr/>
                    <a:lstStyle/>
                    <a:p>
                      <a:pPr marL="0" marR="0" lvl="0" indent="0" algn="l" rtl="0">
                        <a:spcBef>
                          <a:spcPts val="0"/>
                        </a:spcBef>
                        <a:spcAft>
                          <a:spcPts val="0"/>
                        </a:spcAft>
                        <a:buNone/>
                      </a:pPr>
                      <a:r>
                        <a:rPr lang="en-IN" sz="1100" u="none" strike="noStrike" cap="none"/>
                        <a:t>Private service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410</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37</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447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4"/>
                  </a:ext>
                </a:extLst>
              </a:tr>
              <a:tr h="202000">
                <a:tc>
                  <a:txBody>
                    <a:bodyPr/>
                    <a:lstStyle/>
                    <a:p>
                      <a:pPr marL="0" marR="0" lvl="0" indent="0" algn="l" rtl="0">
                        <a:spcBef>
                          <a:spcPts val="0"/>
                        </a:spcBef>
                        <a:spcAft>
                          <a:spcPts val="0"/>
                        </a:spcAft>
                        <a:buNone/>
                      </a:pPr>
                      <a:r>
                        <a:rPr lang="en-IN" sz="1100" u="none" strike="noStrike" cap="none"/>
                        <a:t>Realty agents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110</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13</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123</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5"/>
                  </a:ext>
                </a:extLst>
              </a:tr>
              <a:tr h="202000">
                <a:tc>
                  <a:txBody>
                    <a:bodyPr/>
                    <a:lstStyle/>
                    <a:p>
                      <a:pPr marL="0" marR="0" lvl="0" indent="0" algn="l" rtl="0">
                        <a:spcBef>
                          <a:spcPts val="0"/>
                        </a:spcBef>
                        <a:spcAft>
                          <a:spcPts val="0"/>
                        </a:spcAft>
                        <a:buNone/>
                      </a:pPr>
                      <a:r>
                        <a:rPr lang="en-IN" sz="1100" u="none" strike="noStrike" cap="none"/>
                        <a:t>Sales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4668</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492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5160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6"/>
                  </a:ext>
                </a:extLst>
              </a:tr>
              <a:tr h="202000">
                <a:tc>
                  <a:txBody>
                    <a:bodyPr/>
                    <a:lstStyle/>
                    <a:p>
                      <a:pPr marL="0" marR="0" lvl="0" indent="0" algn="l" rtl="0">
                        <a:spcBef>
                          <a:spcPts val="0"/>
                        </a:spcBef>
                        <a:spcAft>
                          <a:spcPts val="0"/>
                        </a:spcAft>
                        <a:buNone/>
                      </a:pPr>
                      <a:r>
                        <a:rPr lang="en-IN" sz="1100" u="none" strike="noStrike" cap="none"/>
                        <a:t>Secretaries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203</a:t>
                      </a:r>
                      <a:endParaRPr sz="1100" b="0" i="0" u="none" strike="noStrike" cap="none" dirty="0">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9</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212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7"/>
                  </a:ext>
                </a:extLst>
              </a:tr>
              <a:tr h="202000">
                <a:tc>
                  <a:txBody>
                    <a:bodyPr/>
                    <a:lstStyle/>
                    <a:p>
                      <a:pPr marL="0" marR="0" lvl="0" indent="0" algn="l" rtl="0">
                        <a:spcBef>
                          <a:spcPts val="0"/>
                        </a:spcBef>
                        <a:spcAft>
                          <a:spcPts val="0"/>
                        </a:spcAft>
                        <a:buNone/>
                      </a:pPr>
                      <a:r>
                        <a:rPr lang="en-IN" sz="1100" u="none" strike="noStrike" cap="none"/>
                        <a:t>Security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1015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125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1140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8"/>
                  </a:ext>
                </a:extLst>
              </a:tr>
              <a:tr h="202000">
                <a:tc>
                  <a:txBody>
                    <a:bodyPr/>
                    <a:lstStyle/>
                    <a:p>
                      <a:pPr marL="0" marR="0" lvl="0" indent="0" algn="l" rtl="0">
                        <a:spcBef>
                          <a:spcPts val="0"/>
                        </a:spcBef>
                        <a:spcAft>
                          <a:spcPts val="0"/>
                        </a:spcAft>
                        <a:buNone/>
                      </a:pPr>
                      <a:r>
                        <a:rPr lang="en-IN" sz="1100" u="none" strike="noStrike" cap="none"/>
                        <a:t>Waiters/barmen staff</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203</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228</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19"/>
                  </a:ext>
                </a:extLst>
              </a:tr>
              <a:tr h="202000">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31345</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3000</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34345</a:t>
                      </a:r>
                      <a:endParaRPr sz="1100" b="1"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20"/>
                  </a:ext>
                </a:extLst>
              </a:tr>
            </a:tbl>
          </a:graphicData>
        </a:graphic>
      </p:graphicFrame>
      <p:pic>
        <p:nvPicPr>
          <p:cNvPr id="534" name="Google Shape;534;p29"/>
          <p:cNvPicPr preferRelativeResize="0"/>
          <p:nvPr/>
        </p:nvPicPr>
        <p:blipFill rotWithShape="1">
          <a:blip r:embed="rId3">
            <a:alphaModFix/>
          </a:blip>
          <a:srcRect/>
          <a:stretch/>
        </p:blipFill>
        <p:spPr>
          <a:xfrm>
            <a:off x="533401" y="2752531"/>
            <a:ext cx="6137988" cy="3870291"/>
          </a:xfrm>
          <a:prstGeom prst="rect">
            <a:avLst/>
          </a:prstGeom>
          <a:noFill/>
          <a:ln>
            <a:noFill/>
          </a:ln>
        </p:spPr>
      </p:pic>
      <p:sp>
        <p:nvSpPr>
          <p:cNvPr id="3" name="TextBox 2">
            <a:extLst>
              <a:ext uri="{FF2B5EF4-FFF2-40B4-BE49-F238E27FC236}">
                <a16:creationId xmlns:a16="http://schemas.microsoft.com/office/drawing/2014/main" id="{DD19563A-BF84-0531-87DB-9A5FFF5F7800}"/>
              </a:ext>
            </a:extLst>
          </p:cNvPr>
          <p:cNvSpPr txBox="1"/>
          <p:nvPr/>
        </p:nvSpPr>
        <p:spPr>
          <a:xfrm>
            <a:off x="522513" y="546193"/>
            <a:ext cx="5143097" cy="1492716"/>
          </a:xfrm>
          <a:prstGeom prst="rect">
            <a:avLst/>
          </a:prstGeom>
          <a:noFill/>
        </p:spPr>
        <p:txBody>
          <a:bodyPr wrap="square">
            <a:spAutoFit/>
          </a:bodyPr>
          <a:lstStyle/>
          <a:p>
            <a:r>
              <a:rPr lang="en-US" sz="4550" dirty="0">
                <a:solidFill>
                  <a:schemeClr val="bg1"/>
                </a:solidFill>
                <a:latin typeface="Verdana" panose="020B0604030504040204" pitchFamily="34" charset="0"/>
                <a:ea typeface="Verdana" panose="020B0604030504040204" pitchFamily="34" charset="0"/>
                <a:cs typeface="Verdana" panose="020B0604030504040204" pitchFamily="34" charset="0"/>
              </a:rPr>
              <a:t>B</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ivariate</a:t>
            </a:r>
            <a:r>
              <a:rPr lang="en-US" sz="455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455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endParaRPr lang="en-GB"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41</a:t>
            </a:fld>
            <a:endParaRPr/>
          </a:p>
        </p:txBody>
      </p:sp>
      <p:sp>
        <p:nvSpPr>
          <p:cNvPr id="532" name="Google Shape;532;p29"/>
          <p:cNvSpPr txBox="1">
            <a:spLocks noGrp="1"/>
          </p:cNvSpPr>
          <p:nvPr>
            <p:ph type="body" idx="1"/>
          </p:nvPr>
        </p:nvSpPr>
        <p:spPr>
          <a:xfrm>
            <a:off x="444500" y="1418977"/>
            <a:ext cx="6786724" cy="234125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GB" dirty="0"/>
              <a:t>We chose the variable as the name contract type and then decided to segment it on the basis of the code gender, for which we kept the name contract type in row value and the code gender in column value. </a:t>
            </a:r>
          </a:p>
          <a:p>
            <a:pPr marL="0" lvl="0" indent="0" algn="l" rtl="0">
              <a:lnSpc>
                <a:spcPct val="100000"/>
              </a:lnSpc>
              <a:spcBef>
                <a:spcPts val="0"/>
              </a:spcBef>
              <a:spcAft>
                <a:spcPts val="0"/>
              </a:spcAft>
              <a:buSzPts val="1600"/>
              <a:buNone/>
            </a:pPr>
            <a:endParaRPr lang="en-GB" dirty="0"/>
          </a:p>
          <a:p>
            <a:pPr marL="0" lvl="0" indent="0" algn="l" rtl="0">
              <a:lnSpc>
                <a:spcPct val="100000"/>
              </a:lnSpc>
              <a:spcBef>
                <a:spcPts val="0"/>
              </a:spcBef>
              <a:spcAft>
                <a:spcPts val="0"/>
              </a:spcAft>
              <a:buSzPts val="1600"/>
              <a:buNone/>
            </a:pPr>
            <a:r>
              <a:rPr lang="en-GB" dirty="0"/>
              <a:t>Then we filtered out the results on the basis of the gender on the filter section of the pivot table. And below are the tables we obtained.</a:t>
            </a:r>
          </a:p>
          <a:p>
            <a:pPr marL="0" lvl="0" indent="0" algn="l" rtl="0">
              <a:lnSpc>
                <a:spcPct val="100000"/>
              </a:lnSpc>
              <a:spcBef>
                <a:spcPts val="0"/>
              </a:spcBef>
              <a:spcAft>
                <a:spcPts val="0"/>
              </a:spcAft>
              <a:buSzPts val="1600"/>
              <a:buNone/>
            </a:pPr>
            <a:endParaRPr lang="en-GB" dirty="0"/>
          </a:p>
          <a:p>
            <a:pPr marL="0" lvl="0" indent="0" algn="l" rtl="0">
              <a:lnSpc>
                <a:spcPct val="100000"/>
              </a:lnSpc>
              <a:spcBef>
                <a:spcPts val="0"/>
              </a:spcBef>
              <a:spcAft>
                <a:spcPts val="0"/>
              </a:spcAft>
              <a:buSzPts val="1600"/>
              <a:buNone/>
            </a:pPr>
            <a:r>
              <a:rPr lang="en-GB" dirty="0"/>
              <a:t>Below are the graphs for the segmented analysis of the NAME_CONTRACT_TYPE on the basis of CODE_GENDER</a:t>
            </a:r>
            <a:endParaRPr dirty="0"/>
          </a:p>
        </p:txBody>
      </p:sp>
      <p:sp>
        <p:nvSpPr>
          <p:cNvPr id="2" name="Google Shape;563;p33">
            <a:extLst>
              <a:ext uri="{FF2B5EF4-FFF2-40B4-BE49-F238E27FC236}">
                <a16:creationId xmlns:a16="http://schemas.microsoft.com/office/drawing/2014/main" id="{6DEC16E9-DC90-DBE9-BE6F-A1CEFA4EE650}"/>
              </a:ext>
            </a:extLst>
          </p:cNvPr>
          <p:cNvSpPr txBox="1">
            <a:spLocks noGrp="1"/>
          </p:cNvSpPr>
          <p:nvPr>
            <p:ph type="title"/>
          </p:nvPr>
        </p:nvSpPr>
        <p:spPr>
          <a:xfrm>
            <a:off x="444500" y="177800"/>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Segmented 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US" dirty="0">
                <a:solidFill>
                  <a:schemeClr val="bg1"/>
                </a:solidFill>
              </a:rPr>
            </a:br>
            <a:endParaRPr lang="en-US" dirty="0"/>
          </a:p>
        </p:txBody>
      </p:sp>
      <p:pic>
        <p:nvPicPr>
          <p:cNvPr id="11" name="Picture 10">
            <a:extLst>
              <a:ext uri="{FF2B5EF4-FFF2-40B4-BE49-F238E27FC236}">
                <a16:creationId xmlns:a16="http://schemas.microsoft.com/office/drawing/2014/main" id="{ACDF6C8A-8A15-E1CF-EB6F-6D7940CD5F82}"/>
              </a:ext>
            </a:extLst>
          </p:cNvPr>
          <p:cNvPicPr>
            <a:picLocks noChangeAspect="1"/>
          </p:cNvPicPr>
          <p:nvPr/>
        </p:nvPicPr>
        <p:blipFill>
          <a:blip r:embed="rId3"/>
          <a:stretch>
            <a:fillRect/>
          </a:stretch>
        </p:blipFill>
        <p:spPr>
          <a:xfrm>
            <a:off x="8024325" y="1418977"/>
            <a:ext cx="3536303" cy="4896098"/>
          </a:xfrm>
          <a:prstGeom prst="rect">
            <a:avLst/>
          </a:prstGeom>
        </p:spPr>
      </p:pic>
    </p:spTree>
    <p:extLst>
      <p:ext uri="{BB962C8B-B14F-4D97-AF65-F5344CB8AC3E}">
        <p14:creationId xmlns:p14="http://schemas.microsoft.com/office/powerpoint/2010/main" val="4144007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42</a:t>
            </a:fld>
            <a:endParaRPr/>
          </a:p>
        </p:txBody>
      </p:sp>
      <p:sp>
        <p:nvSpPr>
          <p:cNvPr id="2" name="Google Shape;563;p33">
            <a:extLst>
              <a:ext uri="{FF2B5EF4-FFF2-40B4-BE49-F238E27FC236}">
                <a16:creationId xmlns:a16="http://schemas.microsoft.com/office/drawing/2014/main" id="{6DEC16E9-DC90-DBE9-BE6F-A1CEFA4EE650}"/>
              </a:ext>
            </a:extLst>
          </p:cNvPr>
          <p:cNvSpPr txBox="1">
            <a:spLocks noGrp="1"/>
          </p:cNvSpPr>
          <p:nvPr>
            <p:ph type="title"/>
          </p:nvPr>
        </p:nvSpPr>
        <p:spPr>
          <a:xfrm>
            <a:off x="444500" y="177800"/>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Segmented 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US" dirty="0">
                <a:solidFill>
                  <a:schemeClr val="bg1"/>
                </a:solidFill>
              </a:rPr>
            </a:br>
            <a:endParaRPr lang="en-US" dirty="0"/>
          </a:p>
        </p:txBody>
      </p:sp>
      <p:pic>
        <p:nvPicPr>
          <p:cNvPr id="5" name="Picture 4">
            <a:extLst>
              <a:ext uri="{FF2B5EF4-FFF2-40B4-BE49-F238E27FC236}">
                <a16:creationId xmlns:a16="http://schemas.microsoft.com/office/drawing/2014/main" id="{227F1D3C-1634-C309-7131-77EBA253640C}"/>
              </a:ext>
            </a:extLst>
          </p:cNvPr>
          <p:cNvPicPr>
            <a:picLocks noChangeAspect="1"/>
          </p:cNvPicPr>
          <p:nvPr/>
        </p:nvPicPr>
        <p:blipFill>
          <a:blip r:embed="rId3"/>
          <a:stretch>
            <a:fillRect/>
          </a:stretch>
        </p:blipFill>
        <p:spPr>
          <a:xfrm>
            <a:off x="367794" y="3769567"/>
            <a:ext cx="3149848" cy="2284250"/>
          </a:xfrm>
          <a:prstGeom prst="rect">
            <a:avLst/>
          </a:prstGeom>
        </p:spPr>
      </p:pic>
      <p:pic>
        <p:nvPicPr>
          <p:cNvPr id="7" name="Picture 6">
            <a:extLst>
              <a:ext uri="{FF2B5EF4-FFF2-40B4-BE49-F238E27FC236}">
                <a16:creationId xmlns:a16="http://schemas.microsoft.com/office/drawing/2014/main" id="{59AC78DC-4AF5-75FE-4E47-7EECAA4EFE40}"/>
              </a:ext>
            </a:extLst>
          </p:cNvPr>
          <p:cNvPicPr>
            <a:picLocks noChangeAspect="1"/>
          </p:cNvPicPr>
          <p:nvPr/>
        </p:nvPicPr>
        <p:blipFill>
          <a:blip r:embed="rId4"/>
          <a:stretch>
            <a:fillRect/>
          </a:stretch>
        </p:blipFill>
        <p:spPr>
          <a:xfrm>
            <a:off x="4098464" y="3769567"/>
            <a:ext cx="3149848" cy="2284250"/>
          </a:xfrm>
          <a:prstGeom prst="rect">
            <a:avLst/>
          </a:prstGeom>
        </p:spPr>
      </p:pic>
      <p:pic>
        <p:nvPicPr>
          <p:cNvPr id="9" name="Picture 8">
            <a:extLst>
              <a:ext uri="{FF2B5EF4-FFF2-40B4-BE49-F238E27FC236}">
                <a16:creationId xmlns:a16="http://schemas.microsoft.com/office/drawing/2014/main" id="{96C9E9EA-CE3A-00D4-62A2-DB6F128BFA10}"/>
              </a:ext>
            </a:extLst>
          </p:cNvPr>
          <p:cNvPicPr>
            <a:picLocks noChangeAspect="1"/>
          </p:cNvPicPr>
          <p:nvPr/>
        </p:nvPicPr>
        <p:blipFill>
          <a:blip r:embed="rId5"/>
          <a:stretch>
            <a:fillRect/>
          </a:stretch>
        </p:blipFill>
        <p:spPr>
          <a:xfrm>
            <a:off x="7953577" y="3769567"/>
            <a:ext cx="3056545" cy="2284250"/>
          </a:xfrm>
          <a:prstGeom prst="rect">
            <a:avLst/>
          </a:prstGeom>
        </p:spPr>
      </p:pic>
      <p:pic>
        <p:nvPicPr>
          <p:cNvPr id="8" name="Picture 7">
            <a:extLst>
              <a:ext uri="{FF2B5EF4-FFF2-40B4-BE49-F238E27FC236}">
                <a16:creationId xmlns:a16="http://schemas.microsoft.com/office/drawing/2014/main" id="{9CAD94E4-6B0A-4A8E-4404-68A11E4C337D}"/>
              </a:ext>
            </a:extLst>
          </p:cNvPr>
          <p:cNvPicPr>
            <a:picLocks noChangeAspect="1"/>
          </p:cNvPicPr>
          <p:nvPr/>
        </p:nvPicPr>
        <p:blipFill>
          <a:blip r:embed="rId6"/>
          <a:stretch>
            <a:fillRect/>
          </a:stretch>
        </p:blipFill>
        <p:spPr>
          <a:xfrm>
            <a:off x="367794" y="1688841"/>
            <a:ext cx="3149848" cy="1231641"/>
          </a:xfrm>
          <a:prstGeom prst="rect">
            <a:avLst/>
          </a:prstGeom>
        </p:spPr>
      </p:pic>
      <p:pic>
        <p:nvPicPr>
          <p:cNvPr id="11" name="Picture 10">
            <a:extLst>
              <a:ext uri="{FF2B5EF4-FFF2-40B4-BE49-F238E27FC236}">
                <a16:creationId xmlns:a16="http://schemas.microsoft.com/office/drawing/2014/main" id="{BAE17345-C87B-FD4B-6D3A-595D14E20DCB}"/>
              </a:ext>
            </a:extLst>
          </p:cNvPr>
          <p:cNvPicPr>
            <a:picLocks noChangeAspect="1"/>
          </p:cNvPicPr>
          <p:nvPr/>
        </p:nvPicPr>
        <p:blipFill>
          <a:blip r:embed="rId7"/>
          <a:stretch>
            <a:fillRect/>
          </a:stretch>
        </p:blipFill>
        <p:spPr>
          <a:xfrm>
            <a:off x="4098463" y="1690295"/>
            <a:ext cx="3149847" cy="1230187"/>
          </a:xfrm>
          <a:prstGeom prst="rect">
            <a:avLst/>
          </a:prstGeom>
        </p:spPr>
      </p:pic>
      <p:pic>
        <p:nvPicPr>
          <p:cNvPr id="13" name="Picture 12">
            <a:extLst>
              <a:ext uri="{FF2B5EF4-FFF2-40B4-BE49-F238E27FC236}">
                <a16:creationId xmlns:a16="http://schemas.microsoft.com/office/drawing/2014/main" id="{B06507ED-24E6-2837-CFA1-E14B83A3B25E}"/>
              </a:ext>
            </a:extLst>
          </p:cNvPr>
          <p:cNvPicPr>
            <a:picLocks noChangeAspect="1"/>
          </p:cNvPicPr>
          <p:nvPr/>
        </p:nvPicPr>
        <p:blipFill>
          <a:blip r:embed="rId8"/>
          <a:stretch>
            <a:fillRect/>
          </a:stretch>
        </p:blipFill>
        <p:spPr>
          <a:xfrm>
            <a:off x="7953577" y="1688841"/>
            <a:ext cx="3056545" cy="1230187"/>
          </a:xfrm>
          <a:prstGeom prst="rect">
            <a:avLst/>
          </a:prstGeom>
        </p:spPr>
      </p:pic>
    </p:spTree>
    <p:extLst>
      <p:ext uri="{BB962C8B-B14F-4D97-AF65-F5344CB8AC3E}">
        <p14:creationId xmlns:p14="http://schemas.microsoft.com/office/powerpoint/2010/main" val="2315228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6"/>
          <p:cNvSpPr txBox="1">
            <a:spLocks noGrp="1"/>
          </p:cNvSpPr>
          <p:nvPr>
            <p:ph type="title"/>
          </p:nvPr>
        </p:nvSpPr>
        <p:spPr>
          <a:xfrm>
            <a:off x="444500" y="177800"/>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dirty="0"/>
              <a:t>Previous Application dataset</a:t>
            </a:r>
            <a:endParaRPr dirty="0"/>
          </a:p>
        </p:txBody>
      </p:sp>
      <p:sp>
        <p:nvSpPr>
          <p:cNvPr id="588" name="Google Shape;588;p3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43</a:t>
            </a:fld>
            <a:endParaRPr/>
          </a:p>
        </p:txBody>
      </p:sp>
      <p:graphicFrame>
        <p:nvGraphicFramePr>
          <p:cNvPr id="589" name="Google Shape;589;p36"/>
          <p:cNvGraphicFramePr/>
          <p:nvPr>
            <p:extLst>
              <p:ext uri="{D42A27DB-BD31-4B8C-83A1-F6EECF244321}">
                <p14:modId xmlns:p14="http://schemas.microsoft.com/office/powerpoint/2010/main" val="2644704513"/>
              </p:ext>
            </p:extLst>
          </p:nvPr>
        </p:nvGraphicFramePr>
        <p:xfrm>
          <a:off x="8128519" y="2806535"/>
          <a:ext cx="3035300" cy="1244930"/>
        </p:xfrm>
        <a:graphic>
          <a:graphicData uri="http://schemas.openxmlformats.org/drawingml/2006/table">
            <a:tbl>
              <a:tblPr>
                <a:noFill/>
                <a:tableStyleId>{45992969-DABD-422F-87A8-C793EF213CDE}</a:tableStyleId>
              </a:tblPr>
              <a:tblGrid>
                <a:gridCol w="8636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tblGrid>
              <a:tr h="180975">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Count of NAME_CONTRACT_STATUS</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180975">
                <a:tc>
                  <a:txBody>
                    <a:bodyPr/>
                    <a:lstStyle/>
                    <a:p>
                      <a:pPr marL="0" marR="0" lvl="0" indent="0" algn="l" rtl="0">
                        <a:spcBef>
                          <a:spcPts val="0"/>
                        </a:spcBef>
                        <a:spcAft>
                          <a:spcPts val="0"/>
                        </a:spcAft>
                        <a:buNone/>
                      </a:pPr>
                      <a:r>
                        <a:rPr lang="en-IN" sz="1100" u="none" strike="noStrike" cap="none"/>
                        <a:t>Approved</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31885</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180975">
                <a:tc>
                  <a:txBody>
                    <a:bodyPr/>
                    <a:lstStyle/>
                    <a:p>
                      <a:pPr marL="0" marR="0" lvl="0" indent="0" algn="l" rtl="0">
                        <a:spcBef>
                          <a:spcPts val="0"/>
                        </a:spcBef>
                        <a:spcAft>
                          <a:spcPts val="0"/>
                        </a:spcAft>
                        <a:buNone/>
                      </a:pPr>
                      <a:r>
                        <a:rPr lang="en-IN" sz="1100" u="none" strike="noStrike" cap="none"/>
                        <a:t>Canceled</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8595</a:t>
                      </a:r>
                      <a:endParaRPr sz="1100" b="0"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180975">
                <a:tc>
                  <a:txBody>
                    <a:bodyPr/>
                    <a:lstStyle/>
                    <a:p>
                      <a:pPr marL="0" marR="0" lvl="0" indent="0" algn="l" rtl="0">
                        <a:spcBef>
                          <a:spcPts val="0"/>
                        </a:spcBef>
                        <a:spcAft>
                          <a:spcPts val="0"/>
                        </a:spcAft>
                        <a:buNone/>
                      </a:pPr>
                      <a:r>
                        <a:rPr lang="en-IN" sz="1100" u="none" strike="noStrike" cap="none"/>
                        <a:t>Refused</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8660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180975">
                <a:tc>
                  <a:txBody>
                    <a:bodyPr/>
                    <a:lstStyle/>
                    <a:p>
                      <a:pPr marL="0" marR="0" lvl="0" indent="0" algn="l" rtl="0">
                        <a:spcBef>
                          <a:spcPts val="0"/>
                        </a:spcBef>
                        <a:spcAft>
                          <a:spcPts val="0"/>
                        </a:spcAft>
                        <a:buNone/>
                      </a:pPr>
                      <a:r>
                        <a:rPr lang="en-IN" sz="1100" u="none" strike="noStrike" cap="none"/>
                        <a:t>Unused offer</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859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180975">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49999</a:t>
                      </a:r>
                      <a:endParaRPr sz="1100" b="1"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bl>
          </a:graphicData>
        </a:graphic>
      </p:graphicFrame>
      <p:pic>
        <p:nvPicPr>
          <p:cNvPr id="590" name="Google Shape;590;p36"/>
          <p:cNvPicPr preferRelativeResize="0"/>
          <p:nvPr/>
        </p:nvPicPr>
        <p:blipFill rotWithShape="1">
          <a:blip r:embed="rId3">
            <a:alphaModFix/>
          </a:blip>
          <a:srcRect/>
          <a:stretch/>
        </p:blipFill>
        <p:spPr>
          <a:xfrm>
            <a:off x="444500" y="2783782"/>
            <a:ext cx="6848930" cy="3949830"/>
          </a:xfrm>
          <a:prstGeom prst="rect">
            <a:avLst/>
          </a:prstGeom>
          <a:noFill/>
          <a:ln>
            <a:noFill/>
          </a:ln>
        </p:spPr>
      </p:pic>
      <p:sp>
        <p:nvSpPr>
          <p:cNvPr id="2" name="Google Shape;563;p33">
            <a:extLst>
              <a:ext uri="{FF2B5EF4-FFF2-40B4-BE49-F238E27FC236}">
                <a16:creationId xmlns:a16="http://schemas.microsoft.com/office/drawing/2014/main" id="{F507FD6D-9E9B-309C-8F50-8E5FC1711A5B}"/>
              </a:ext>
            </a:extLst>
          </p:cNvPr>
          <p:cNvSpPr txBox="1">
            <a:spLocks/>
          </p:cNvSpPr>
          <p:nvPr/>
        </p:nvSpPr>
        <p:spPr>
          <a:xfrm>
            <a:off x="444500" y="1247836"/>
            <a:ext cx="11214100" cy="978689"/>
          </a:xfrm>
          <a:prstGeom prst="rect">
            <a:avLst/>
          </a:prstGeom>
          <a:noFill/>
          <a:ln>
            <a:noFill/>
          </a:ln>
        </p:spPr>
        <p:txBody>
          <a:bodyPr spcFirstLastPara="1" vert="horz" wrap="square" lIns="91425" tIns="45700" rIns="91425" bIns="45700" rtlCol="0" anchor="t" anchorCtr="0">
            <a:spAutoFit/>
          </a:bodyPr>
          <a:lstStyle>
            <a:lvl1pPr lvl="0" algn="l" defTabSz="457200" rtl="0" eaLnBrk="1" latinLnBrk="0" hangingPunct="1">
              <a:lnSpc>
                <a:spcPct val="90000"/>
              </a:lnSpc>
              <a:spcBef>
                <a:spcPts val="0"/>
              </a:spcBef>
              <a:spcAft>
                <a:spcPts val="0"/>
              </a:spcAft>
              <a:buClr>
                <a:schemeClr val="lt1"/>
              </a:buClr>
              <a:buSzPts val="3200"/>
              <a:buFont typeface="Trebuchet MS"/>
              <a:buNone/>
              <a:defRPr sz="3200" b="1" kern="1200">
                <a:solidFill>
                  <a:schemeClr val="lt1"/>
                </a:solidFill>
                <a:latin typeface="Trebuchet MS"/>
                <a:ea typeface="Trebuchet MS"/>
                <a:cs typeface="Trebuchet MS"/>
                <a:sym typeface="Trebuchet MS"/>
              </a:defRPr>
            </a:lvl1pPr>
            <a:lvl2pPr lvl="1" eaLnBrk="1" hangingPunct="1">
              <a:spcBef>
                <a:spcPts val="0"/>
              </a:spcBef>
              <a:spcAft>
                <a:spcPts val="0"/>
              </a:spcAft>
              <a:buSzPts val="1400"/>
              <a:buNone/>
              <a:defRPr>
                <a:solidFill>
                  <a:schemeClr val="tx2"/>
                </a:solidFill>
              </a:defRPr>
            </a:lvl2pPr>
            <a:lvl3pPr lvl="2" eaLnBrk="1" hangingPunct="1">
              <a:spcBef>
                <a:spcPts val="0"/>
              </a:spcBef>
              <a:spcAft>
                <a:spcPts val="0"/>
              </a:spcAft>
              <a:buSzPts val="1400"/>
              <a:buNone/>
              <a:defRPr>
                <a:solidFill>
                  <a:schemeClr val="tx2"/>
                </a:solidFill>
              </a:defRPr>
            </a:lvl3pPr>
            <a:lvl4pPr lvl="3" eaLnBrk="1" hangingPunct="1">
              <a:spcBef>
                <a:spcPts val="0"/>
              </a:spcBef>
              <a:spcAft>
                <a:spcPts val="0"/>
              </a:spcAft>
              <a:buSzPts val="1400"/>
              <a:buNone/>
              <a:defRPr>
                <a:solidFill>
                  <a:schemeClr val="tx2"/>
                </a:solidFill>
              </a:defRPr>
            </a:lvl4pPr>
            <a:lvl5pPr lvl="4" eaLnBrk="1" hangingPunct="1">
              <a:spcBef>
                <a:spcPts val="0"/>
              </a:spcBef>
              <a:spcAft>
                <a:spcPts val="0"/>
              </a:spcAft>
              <a:buSzPts val="1400"/>
              <a:buNone/>
              <a:defRPr>
                <a:solidFill>
                  <a:schemeClr val="tx2"/>
                </a:solidFill>
              </a:defRPr>
            </a:lvl5pPr>
            <a:lvl6pPr lvl="5" eaLnBrk="1" hangingPunct="1">
              <a:spcBef>
                <a:spcPts val="0"/>
              </a:spcBef>
              <a:spcAft>
                <a:spcPts val="0"/>
              </a:spcAft>
              <a:buSzPts val="1400"/>
              <a:buNone/>
              <a:defRPr>
                <a:solidFill>
                  <a:schemeClr val="tx2"/>
                </a:solidFill>
              </a:defRPr>
            </a:lvl6pPr>
            <a:lvl7pPr lvl="6" eaLnBrk="1" hangingPunct="1">
              <a:spcBef>
                <a:spcPts val="0"/>
              </a:spcBef>
              <a:spcAft>
                <a:spcPts val="0"/>
              </a:spcAft>
              <a:buSzPts val="1400"/>
              <a:buNone/>
              <a:defRPr>
                <a:solidFill>
                  <a:schemeClr val="tx2"/>
                </a:solidFill>
              </a:defRPr>
            </a:lvl7pPr>
            <a:lvl8pPr lvl="7" eaLnBrk="1" hangingPunct="1">
              <a:spcBef>
                <a:spcPts val="0"/>
              </a:spcBef>
              <a:spcAft>
                <a:spcPts val="0"/>
              </a:spcAft>
              <a:buSzPts val="1400"/>
              <a:buNone/>
              <a:defRPr>
                <a:solidFill>
                  <a:schemeClr val="tx2"/>
                </a:solidFill>
              </a:defRPr>
            </a:lvl8pPr>
            <a:lvl9pPr lvl="8" eaLnBrk="1" hangingPunct="1">
              <a:spcBef>
                <a:spcPts val="0"/>
              </a:spcBef>
              <a:spcAft>
                <a:spcPts val="0"/>
              </a:spcAft>
              <a:buSzPts val="1400"/>
              <a:buNone/>
              <a:defRPr>
                <a:solidFill>
                  <a:schemeClr val="tx2"/>
                </a:solidFill>
              </a:defRPr>
            </a:lvl9pPr>
          </a:lstStyle>
          <a:p>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Univariate</a:t>
            </a:r>
            <a:r>
              <a:rPr lang="en-US" spc="95"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Analysis</a:t>
            </a:r>
            <a:br>
              <a:rPr lang="en-US" dirty="0">
                <a:solidFill>
                  <a:schemeClr val="bg1"/>
                </a:solidFill>
              </a:rPr>
            </a:b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44</a:t>
            </a:fld>
            <a:endParaRPr/>
          </a:p>
        </p:txBody>
      </p:sp>
      <p:graphicFrame>
        <p:nvGraphicFramePr>
          <p:cNvPr id="596" name="Google Shape;596;p37"/>
          <p:cNvGraphicFramePr/>
          <p:nvPr>
            <p:extLst>
              <p:ext uri="{D42A27DB-BD31-4B8C-83A1-F6EECF244321}">
                <p14:modId xmlns:p14="http://schemas.microsoft.com/office/powerpoint/2010/main" val="3703935393"/>
              </p:ext>
            </p:extLst>
          </p:nvPr>
        </p:nvGraphicFramePr>
        <p:xfrm>
          <a:off x="7976500" y="2443070"/>
          <a:ext cx="3836055" cy="1318950"/>
        </p:xfrm>
        <a:graphic>
          <a:graphicData uri="http://schemas.openxmlformats.org/drawingml/2006/table">
            <a:tbl>
              <a:tblPr>
                <a:noFill/>
                <a:tableStyleId>{45992969-DABD-422F-87A8-C793EF213CDE}</a:tableStyleId>
              </a:tblPr>
              <a:tblGrid>
                <a:gridCol w="1260152">
                  <a:extLst>
                    <a:ext uri="{9D8B030D-6E8A-4147-A177-3AD203B41FA5}">
                      <a16:colId xmlns:a16="http://schemas.microsoft.com/office/drawing/2014/main" val="20000"/>
                    </a:ext>
                  </a:extLst>
                </a:gridCol>
                <a:gridCol w="2575903">
                  <a:extLst>
                    <a:ext uri="{9D8B030D-6E8A-4147-A177-3AD203B41FA5}">
                      <a16:colId xmlns:a16="http://schemas.microsoft.com/office/drawing/2014/main" val="20001"/>
                    </a:ext>
                  </a:extLst>
                </a:gridCol>
              </a:tblGrid>
              <a:tr h="219825">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Count of NAME_CLIENT_TYPE</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219825">
                <a:tc>
                  <a:txBody>
                    <a:bodyPr/>
                    <a:lstStyle/>
                    <a:p>
                      <a:pPr marL="0" marR="0" lvl="0" indent="0" algn="l" rtl="0">
                        <a:spcBef>
                          <a:spcPts val="0"/>
                        </a:spcBef>
                        <a:spcAft>
                          <a:spcPts val="0"/>
                        </a:spcAft>
                        <a:buNone/>
                      </a:pPr>
                      <a:r>
                        <a:rPr lang="en-IN" sz="1100" u="none" strike="noStrike" cap="none"/>
                        <a:t>New</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9548</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219825">
                <a:tc>
                  <a:txBody>
                    <a:bodyPr/>
                    <a:lstStyle/>
                    <a:p>
                      <a:pPr marL="0" marR="0" lvl="0" indent="0" algn="l" rtl="0">
                        <a:spcBef>
                          <a:spcPts val="0"/>
                        </a:spcBef>
                        <a:spcAft>
                          <a:spcPts val="0"/>
                        </a:spcAft>
                        <a:buNone/>
                      </a:pPr>
                      <a:r>
                        <a:rPr lang="en-IN" sz="1100" u="none" strike="noStrike" cap="none"/>
                        <a:t>Refreshed</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4227</a:t>
                      </a:r>
                      <a:endParaRPr sz="1100" b="0"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219825">
                <a:tc>
                  <a:txBody>
                    <a:bodyPr/>
                    <a:lstStyle/>
                    <a:p>
                      <a:pPr marL="0" marR="0" lvl="0" indent="0" algn="l" rtl="0">
                        <a:spcBef>
                          <a:spcPts val="0"/>
                        </a:spcBef>
                        <a:spcAft>
                          <a:spcPts val="0"/>
                        </a:spcAft>
                        <a:buNone/>
                      </a:pPr>
                      <a:r>
                        <a:rPr lang="en-IN" sz="1100" u="none" strike="noStrike" cap="none"/>
                        <a:t>Repeater</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36167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219825">
                <a:tc>
                  <a:txBody>
                    <a:bodyPr/>
                    <a:lstStyle/>
                    <a:p>
                      <a:pPr marL="0" marR="0" lvl="0" indent="0" algn="l" rtl="0">
                        <a:spcBef>
                          <a:spcPts val="0"/>
                        </a:spcBef>
                        <a:spcAft>
                          <a:spcPts val="0"/>
                        </a:spcAft>
                        <a:buNone/>
                      </a:pPr>
                      <a:r>
                        <a:rPr lang="en-IN" sz="1100" u="none" strike="noStrike" cap="none"/>
                        <a:t>XNA</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57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219825">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49999</a:t>
                      </a:r>
                      <a:endParaRPr sz="1100" b="1"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bl>
          </a:graphicData>
        </a:graphic>
      </p:graphicFrame>
      <p:pic>
        <p:nvPicPr>
          <p:cNvPr id="597" name="Google Shape;597;p37"/>
          <p:cNvPicPr preferRelativeResize="0"/>
          <p:nvPr/>
        </p:nvPicPr>
        <p:blipFill rotWithShape="1">
          <a:blip r:embed="rId3">
            <a:alphaModFix/>
          </a:blip>
          <a:srcRect/>
          <a:stretch/>
        </p:blipFill>
        <p:spPr>
          <a:xfrm>
            <a:off x="661307" y="2443070"/>
            <a:ext cx="6892423" cy="4142787"/>
          </a:xfrm>
          <a:prstGeom prst="rect">
            <a:avLst/>
          </a:prstGeom>
          <a:noFill/>
          <a:ln>
            <a:noFill/>
          </a:ln>
        </p:spPr>
      </p:pic>
      <p:sp>
        <p:nvSpPr>
          <p:cNvPr id="2" name="Google Shape;563;p33">
            <a:extLst>
              <a:ext uri="{FF2B5EF4-FFF2-40B4-BE49-F238E27FC236}">
                <a16:creationId xmlns:a16="http://schemas.microsoft.com/office/drawing/2014/main" id="{4C54EF6C-E323-F764-D570-946FC813222B}"/>
              </a:ext>
            </a:extLst>
          </p:cNvPr>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GB" dirty="0">
                <a:solidFill>
                  <a:schemeClr val="bg1"/>
                </a:solidFill>
              </a:rPr>
            </a:b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45</a:t>
            </a:fld>
            <a:endParaRPr/>
          </a:p>
        </p:txBody>
      </p:sp>
      <p:graphicFrame>
        <p:nvGraphicFramePr>
          <p:cNvPr id="603" name="Google Shape;603;p38"/>
          <p:cNvGraphicFramePr/>
          <p:nvPr>
            <p:extLst>
              <p:ext uri="{D42A27DB-BD31-4B8C-83A1-F6EECF244321}">
                <p14:modId xmlns:p14="http://schemas.microsoft.com/office/powerpoint/2010/main" val="1635670361"/>
              </p:ext>
            </p:extLst>
          </p:nvPr>
        </p:nvGraphicFramePr>
        <p:xfrm>
          <a:off x="8858250" y="2250176"/>
          <a:ext cx="2552700" cy="1425905"/>
        </p:xfrm>
        <a:graphic>
          <a:graphicData uri="http://schemas.openxmlformats.org/drawingml/2006/table">
            <a:tbl>
              <a:tblPr>
                <a:noFill/>
                <a:tableStyleId>{45992969-DABD-422F-87A8-C793EF213CDE}</a:tableStyleId>
              </a:tblPr>
              <a:tblGrid>
                <a:gridCol w="863600">
                  <a:extLst>
                    <a:ext uri="{9D8B030D-6E8A-4147-A177-3AD203B41FA5}">
                      <a16:colId xmlns:a16="http://schemas.microsoft.com/office/drawing/2014/main" val="20000"/>
                    </a:ext>
                  </a:extLst>
                </a:gridCol>
                <a:gridCol w="1689100">
                  <a:extLst>
                    <a:ext uri="{9D8B030D-6E8A-4147-A177-3AD203B41FA5}">
                      <a16:colId xmlns:a16="http://schemas.microsoft.com/office/drawing/2014/main" val="20001"/>
                    </a:ext>
                  </a:extLst>
                </a:gridCol>
              </a:tblGrid>
              <a:tr h="180975">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Count of NAME_PORTFOLIO</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180975">
                <a:tc>
                  <a:txBody>
                    <a:bodyPr/>
                    <a:lstStyle/>
                    <a:p>
                      <a:pPr marL="0" marR="0" lvl="0" indent="0" algn="l" rtl="0">
                        <a:spcBef>
                          <a:spcPts val="0"/>
                        </a:spcBef>
                        <a:spcAft>
                          <a:spcPts val="0"/>
                        </a:spcAft>
                        <a:buNone/>
                      </a:pPr>
                      <a:r>
                        <a:rPr lang="en-IN" sz="1100" u="none" strike="noStrike" cap="none"/>
                        <a:t>Cards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4210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180975">
                <a:tc>
                  <a:txBody>
                    <a:bodyPr/>
                    <a:lstStyle/>
                    <a:p>
                      <a:pPr marL="0" marR="0" lvl="0" indent="0" algn="l" rtl="0">
                        <a:spcBef>
                          <a:spcPts val="0"/>
                        </a:spcBef>
                        <a:spcAft>
                          <a:spcPts val="0"/>
                        </a:spcAft>
                        <a:buNone/>
                      </a:pPr>
                      <a:r>
                        <a:rPr lang="en-IN" sz="1100" u="none" strike="noStrike" cap="none"/>
                        <a:t>Cars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14</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180975">
                <a:tc>
                  <a:txBody>
                    <a:bodyPr/>
                    <a:lstStyle/>
                    <a:p>
                      <a:pPr marL="0" marR="0" lvl="0" indent="0" algn="l" rtl="0">
                        <a:spcBef>
                          <a:spcPts val="0"/>
                        </a:spcBef>
                        <a:spcAft>
                          <a:spcPts val="0"/>
                        </a:spcAft>
                        <a:buNone/>
                      </a:pPr>
                      <a:r>
                        <a:rPr lang="en-IN" sz="1100" u="none" strike="noStrike" cap="none"/>
                        <a:t>Cash</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12917</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180975">
                <a:tc>
                  <a:txBody>
                    <a:bodyPr/>
                    <a:lstStyle/>
                    <a:p>
                      <a:pPr marL="0" marR="0" lvl="0" indent="0" algn="l" rtl="0">
                        <a:spcBef>
                          <a:spcPts val="0"/>
                        </a:spcBef>
                        <a:spcAft>
                          <a:spcPts val="0"/>
                        </a:spcAft>
                        <a:buNone/>
                      </a:pPr>
                      <a:r>
                        <a:rPr lang="en-IN" sz="1100" u="none" strike="noStrike" cap="none"/>
                        <a:t>POS</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22266</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180975">
                <a:tc>
                  <a:txBody>
                    <a:bodyPr/>
                    <a:lstStyle/>
                    <a:p>
                      <a:pPr marL="0" marR="0" lvl="0" indent="0" algn="l" rtl="0">
                        <a:spcBef>
                          <a:spcPts val="0"/>
                        </a:spcBef>
                        <a:spcAft>
                          <a:spcPts val="0"/>
                        </a:spcAft>
                        <a:buNone/>
                      </a:pPr>
                      <a:r>
                        <a:rPr lang="en-IN" sz="1100" u="none" strike="noStrike" cap="none"/>
                        <a:t>XNA</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10592</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r h="180975">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49999</a:t>
                      </a:r>
                      <a:endParaRPr sz="1100" b="1"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6"/>
                  </a:ext>
                </a:extLst>
              </a:tr>
            </a:tbl>
          </a:graphicData>
        </a:graphic>
      </p:graphicFrame>
      <p:pic>
        <p:nvPicPr>
          <p:cNvPr id="604" name="Google Shape;604;p38"/>
          <p:cNvPicPr preferRelativeResize="0"/>
          <p:nvPr/>
        </p:nvPicPr>
        <p:blipFill rotWithShape="1">
          <a:blip r:embed="rId3">
            <a:alphaModFix/>
          </a:blip>
          <a:srcRect/>
          <a:stretch/>
        </p:blipFill>
        <p:spPr>
          <a:xfrm>
            <a:off x="781050" y="2250176"/>
            <a:ext cx="7187293" cy="4310464"/>
          </a:xfrm>
          <a:prstGeom prst="rect">
            <a:avLst/>
          </a:prstGeom>
          <a:noFill/>
          <a:ln>
            <a:noFill/>
          </a:ln>
        </p:spPr>
      </p:pic>
      <p:sp>
        <p:nvSpPr>
          <p:cNvPr id="2" name="Google Shape;563;p33">
            <a:extLst>
              <a:ext uri="{FF2B5EF4-FFF2-40B4-BE49-F238E27FC236}">
                <a16:creationId xmlns:a16="http://schemas.microsoft.com/office/drawing/2014/main" id="{011D7E11-6986-1988-AA4C-9ECC0953EB77}"/>
              </a:ext>
            </a:extLst>
          </p:cNvPr>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GB" dirty="0">
                <a:solidFill>
                  <a:schemeClr val="bg1"/>
                </a:solidFill>
              </a:rPr>
            </a:b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46</a:t>
            </a:fld>
            <a:endParaRPr/>
          </a:p>
        </p:txBody>
      </p:sp>
      <p:graphicFrame>
        <p:nvGraphicFramePr>
          <p:cNvPr id="610" name="Google Shape;610;p39"/>
          <p:cNvGraphicFramePr/>
          <p:nvPr>
            <p:extLst>
              <p:ext uri="{D42A27DB-BD31-4B8C-83A1-F6EECF244321}">
                <p14:modId xmlns:p14="http://schemas.microsoft.com/office/powerpoint/2010/main" val="3233187909"/>
              </p:ext>
            </p:extLst>
          </p:nvPr>
        </p:nvGraphicFramePr>
        <p:xfrm>
          <a:off x="8000223" y="2530155"/>
          <a:ext cx="3970953" cy="1411057"/>
        </p:xfrm>
        <a:graphic>
          <a:graphicData uri="http://schemas.openxmlformats.org/drawingml/2006/table">
            <a:tbl>
              <a:tblPr>
                <a:noFill/>
                <a:tableStyleId>{45992969-DABD-422F-87A8-C793EF213CDE}</a:tableStyleId>
              </a:tblPr>
              <a:tblGrid>
                <a:gridCol w="2225103">
                  <a:extLst>
                    <a:ext uri="{9D8B030D-6E8A-4147-A177-3AD203B41FA5}">
                      <a16:colId xmlns:a16="http://schemas.microsoft.com/office/drawing/2014/main" val="20000"/>
                    </a:ext>
                  </a:extLst>
                </a:gridCol>
                <a:gridCol w="1745850">
                  <a:extLst>
                    <a:ext uri="{9D8B030D-6E8A-4147-A177-3AD203B41FA5}">
                      <a16:colId xmlns:a16="http://schemas.microsoft.com/office/drawing/2014/main" val="20001"/>
                    </a:ext>
                  </a:extLst>
                </a:gridCol>
              </a:tblGrid>
              <a:tr h="180975">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Count of NAME_PAYMENT_TYPE</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180975">
                <a:tc>
                  <a:txBody>
                    <a:bodyPr/>
                    <a:lstStyle/>
                    <a:p>
                      <a:pPr marL="0" marR="0" lvl="0" indent="0" algn="l" rtl="0">
                        <a:spcBef>
                          <a:spcPts val="0"/>
                        </a:spcBef>
                        <a:spcAft>
                          <a:spcPts val="0"/>
                        </a:spcAft>
                        <a:buNone/>
                      </a:pPr>
                      <a:r>
                        <a:rPr lang="en-IN" sz="1100" u="none" strike="noStrike" cap="none"/>
                        <a:t>Cash through the bank</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32089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180975">
                <a:tc>
                  <a:txBody>
                    <a:bodyPr/>
                    <a:lstStyle/>
                    <a:p>
                      <a:pPr marL="0" marR="0" lvl="0" indent="0" algn="l" rtl="0">
                        <a:spcBef>
                          <a:spcPts val="0"/>
                        </a:spcBef>
                        <a:spcAft>
                          <a:spcPts val="0"/>
                        </a:spcAft>
                        <a:buNone/>
                      </a:pPr>
                      <a:r>
                        <a:rPr lang="en-IN" sz="1100" u="none" strike="noStrike" cap="none" dirty="0"/>
                        <a:t>Cashless from the account of the employer</a:t>
                      </a:r>
                      <a:endParaRPr sz="1100" b="0" i="0" u="none" strike="noStrike" cap="none" dirty="0">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35</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180975">
                <a:tc>
                  <a:txBody>
                    <a:bodyPr/>
                    <a:lstStyle/>
                    <a:p>
                      <a:pPr marL="0" marR="0" lvl="0" indent="0" algn="l" rtl="0">
                        <a:spcBef>
                          <a:spcPts val="0"/>
                        </a:spcBef>
                        <a:spcAft>
                          <a:spcPts val="0"/>
                        </a:spcAft>
                        <a:buNone/>
                      </a:pPr>
                      <a:r>
                        <a:rPr lang="en-IN" sz="1100" u="none" strike="noStrike" cap="none"/>
                        <a:t>Non-cash from your account</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286</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188022">
                <a:tc>
                  <a:txBody>
                    <a:bodyPr/>
                    <a:lstStyle/>
                    <a:p>
                      <a:pPr marL="0" marR="0" lvl="0" indent="0" algn="l" rtl="0">
                        <a:spcBef>
                          <a:spcPts val="0"/>
                        </a:spcBef>
                        <a:spcAft>
                          <a:spcPts val="0"/>
                        </a:spcAft>
                        <a:buNone/>
                      </a:pPr>
                      <a:r>
                        <a:rPr lang="en-IN" sz="1100" u="none" strike="noStrike" cap="none"/>
                        <a:t>XNA</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17589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180975">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49999</a:t>
                      </a:r>
                      <a:endParaRPr sz="1100" b="1"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bl>
          </a:graphicData>
        </a:graphic>
      </p:graphicFrame>
      <p:pic>
        <p:nvPicPr>
          <p:cNvPr id="611" name="Google Shape;611;p39"/>
          <p:cNvPicPr preferRelativeResize="0"/>
          <p:nvPr/>
        </p:nvPicPr>
        <p:blipFill rotWithShape="1">
          <a:blip r:embed="rId3">
            <a:alphaModFix/>
          </a:blip>
          <a:srcRect/>
          <a:stretch/>
        </p:blipFill>
        <p:spPr>
          <a:xfrm>
            <a:off x="695834" y="2530155"/>
            <a:ext cx="7033023" cy="4227296"/>
          </a:xfrm>
          <a:prstGeom prst="rect">
            <a:avLst/>
          </a:prstGeom>
          <a:noFill/>
          <a:ln>
            <a:noFill/>
          </a:ln>
        </p:spPr>
      </p:pic>
      <p:sp>
        <p:nvSpPr>
          <p:cNvPr id="2" name="Google Shape;563;p33">
            <a:extLst>
              <a:ext uri="{FF2B5EF4-FFF2-40B4-BE49-F238E27FC236}">
                <a16:creationId xmlns:a16="http://schemas.microsoft.com/office/drawing/2014/main" id="{A66B11D8-7785-7693-653B-45405409C67C}"/>
              </a:ext>
            </a:extLst>
          </p:cNvPr>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GB" dirty="0">
                <a:solidFill>
                  <a:schemeClr val="bg1"/>
                </a:solidFill>
              </a:rPr>
            </a:b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47</a:t>
            </a:fld>
            <a:endParaRPr/>
          </a:p>
        </p:txBody>
      </p:sp>
      <p:graphicFrame>
        <p:nvGraphicFramePr>
          <p:cNvPr id="617" name="Google Shape;617;p40"/>
          <p:cNvGraphicFramePr/>
          <p:nvPr>
            <p:extLst>
              <p:ext uri="{D42A27DB-BD31-4B8C-83A1-F6EECF244321}">
                <p14:modId xmlns:p14="http://schemas.microsoft.com/office/powerpoint/2010/main" val="2194309357"/>
              </p:ext>
            </p:extLst>
          </p:nvPr>
        </p:nvGraphicFramePr>
        <p:xfrm>
          <a:off x="7539782" y="2894826"/>
          <a:ext cx="4375410" cy="2034575"/>
        </p:xfrm>
        <a:graphic>
          <a:graphicData uri="http://schemas.openxmlformats.org/drawingml/2006/table">
            <a:tbl>
              <a:tblPr>
                <a:noFill/>
                <a:tableStyleId>{45992969-DABD-422F-87A8-C793EF213CDE}</a:tableStyleId>
              </a:tblPr>
              <a:tblGrid>
                <a:gridCol w="1097892">
                  <a:extLst>
                    <a:ext uri="{9D8B030D-6E8A-4147-A177-3AD203B41FA5}">
                      <a16:colId xmlns:a16="http://schemas.microsoft.com/office/drawing/2014/main" val="20000"/>
                    </a:ext>
                  </a:extLst>
                </a:gridCol>
                <a:gridCol w="3277518">
                  <a:extLst>
                    <a:ext uri="{9D8B030D-6E8A-4147-A177-3AD203B41FA5}">
                      <a16:colId xmlns:a16="http://schemas.microsoft.com/office/drawing/2014/main" val="20001"/>
                    </a:ext>
                  </a:extLst>
                </a:gridCol>
              </a:tblGrid>
              <a:tr h="355350">
                <a:tc>
                  <a:txBody>
                    <a:bodyPr/>
                    <a:lstStyle/>
                    <a:p>
                      <a:pPr marL="0" marR="0" lvl="0" indent="0" algn="l" rtl="0">
                        <a:spcBef>
                          <a:spcPts val="0"/>
                        </a:spcBef>
                        <a:spcAft>
                          <a:spcPts val="0"/>
                        </a:spcAft>
                        <a:buNone/>
                      </a:pPr>
                      <a:r>
                        <a:rPr lang="en-IN" sz="1100" u="none" strike="noStrike" cap="none"/>
                        <a:t>Row Labels</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r>
                        <a:rPr lang="en-IN" sz="1100" u="none" strike="noStrike" cap="none"/>
                        <a:t>Count of WEEKDAY_APPR_PROCESS_START</a:t>
                      </a:r>
                      <a:endParaRPr sz="1100" b="1"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189125">
                <a:tc>
                  <a:txBody>
                    <a:bodyPr/>
                    <a:lstStyle/>
                    <a:p>
                      <a:pPr marL="0" marR="0" lvl="0" indent="0" algn="l" rtl="0">
                        <a:spcBef>
                          <a:spcPts val="0"/>
                        </a:spcBef>
                        <a:spcAft>
                          <a:spcPts val="0"/>
                        </a:spcAft>
                        <a:buNone/>
                      </a:pPr>
                      <a:r>
                        <a:rPr lang="en-IN" sz="1100" u="none" strike="noStrike" cap="none"/>
                        <a:t>SUNDAY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5033</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189125">
                <a:tc>
                  <a:txBody>
                    <a:bodyPr/>
                    <a:lstStyle/>
                    <a:p>
                      <a:pPr marL="0" marR="0" lvl="0" indent="0" algn="l" rtl="0">
                        <a:spcBef>
                          <a:spcPts val="0"/>
                        </a:spcBef>
                        <a:spcAft>
                          <a:spcPts val="0"/>
                        </a:spcAft>
                        <a:buNone/>
                      </a:pPr>
                      <a:r>
                        <a:rPr lang="en-IN" sz="1100" u="none" strike="noStrike" cap="none"/>
                        <a:t>MONDAY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7419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189125">
                <a:tc>
                  <a:txBody>
                    <a:bodyPr/>
                    <a:lstStyle/>
                    <a:p>
                      <a:pPr marL="0" marR="0" lvl="0" indent="0" algn="l" rtl="0">
                        <a:spcBef>
                          <a:spcPts val="0"/>
                        </a:spcBef>
                        <a:spcAft>
                          <a:spcPts val="0"/>
                        </a:spcAft>
                        <a:buNone/>
                      </a:pPr>
                      <a:r>
                        <a:rPr lang="en-IN" sz="1100" u="none" strike="noStrike" cap="none"/>
                        <a:t>TUESDAY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7504</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355350">
                <a:tc>
                  <a:txBody>
                    <a:bodyPr/>
                    <a:lstStyle/>
                    <a:p>
                      <a:pPr marL="0" marR="0" lvl="0" indent="0" algn="l" rtl="0">
                        <a:spcBef>
                          <a:spcPts val="0"/>
                        </a:spcBef>
                        <a:spcAft>
                          <a:spcPts val="0"/>
                        </a:spcAft>
                        <a:buNone/>
                      </a:pPr>
                      <a:r>
                        <a:rPr lang="en-IN" sz="1100" u="none" strike="noStrike" cap="none"/>
                        <a:t>WEDNESDAY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7649</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189125">
                <a:tc>
                  <a:txBody>
                    <a:bodyPr/>
                    <a:lstStyle/>
                    <a:p>
                      <a:pPr marL="0" marR="0" lvl="0" indent="0" algn="l" rtl="0">
                        <a:spcBef>
                          <a:spcPts val="0"/>
                        </a:spcBef>
                        <a:spcAft>
                          <a:spcPts val="0"/>
                        </a:spcAft>
                        <a:buNone/>
                      </a:pPr>
                      <a:r>
                        <a:rPr lang="en-IN" sz="1100" u="none" strike="noStrike" cap="none"/>
                        <a:t>THURSDAY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7460</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r h="189125">
                <a:tc>
                  <a:txBody>
                    <a:bodyPr/>
                    <a:lstStyle/>
                    <a:p>
                      <a:pPr marL="0" marR="0" lvl="0" indent="0" algn="l" rtl="0">
                        <a:spcBef>
                          <a:spcPts val="0"/>
                        </a:spcBef>
                        <a:spcAft>
                          <a:spcPts val="0"/>
                        </a:spcAft>
                        <a:buNone/>
                      </a:pPr>
                      <a:r>
                        <a:rPr lang="en-IN" sz="1100" u="none" strike="noStrike" cap="none"/>
                        <a:t>FRIDAY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7554</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6"/>
                  </a:ext>
                </a:extLst>
              </a:tr>
              <a:tr h="189125">
                <a:tc>
                  <a:txBody>
                    <a:bodyPr/>
                    <a:lstStyle/>
                    <a:p>
                      <a:pPr marL="0" marR="0" lvl="0" indent="0" algn="l" rtl="0">
                        <a:spcBef>
                          <a:spcPts val="0"/>
                        </a:spcBef>
                        <a:spcAft>
                          <a:spcPts val="0"/>
                        </a:spcAft>
                        <a:buNone/>
                      </a:pPr>
                      <a:r>
                        <a:rPr lang="en-IN" sz="1100" u="none" strike="noStrike" cap="none"/>
                        <a:t>SATURDAY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7380</a:t>
                      </a:r>
                      <a:endParaRPr sz="1100" b="0"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7"/>
                  </a:ext>
                </a:extLst>
              </a:tr>
              <a:tr h="189125">
                <a:tc>
                  <a:txBody>
                    <a:bodyPr/>
                    <a:lstStyle/>
                    <a:p>
                      <a:pPr marL="0" marR="0" lvl="0" indent="0" algn="l" rtl="0">
                        <a:spcBef>
                          <a:spcPts val="0"/>
                        </a:spcBef>
                        <a:spcAft>
                          <a:spcPts val="0"/>
                        </a:spcAft>
                        <a:buNone/>
                      </a:pPr>
                      <a:r>
                        <a:rPr lang="en-IN" sz="1100" u="none" strike="noStrike" cap="none"/>
                        <a:t>Grand Total</a:t>
                      </a:r>
                      <a:endParaRPr sz="1100" b="1"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dirty="0"/>
                        <a:t>49999</a:t>
                      </a:r>
                      <a:endParaRPr sz="1100" b="1" i="0" u="none" strike="noStrike" cap="none" dirty="0">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8"/>
                  </a:ext>
                </a:extLst>
              </a:tr>
            </a:tbl>
          </a:graphicData>
        </a:graphic>
      </p:graphicFrame>
      <p:pic>
        <p:nvPicPr>
          <p:cNvPr id="618" name="Google Shape;618;p40"/>
          <p:cNvPicPr preferRelativeResize="0"/>
          <p:nvPr/>
        </p:nvPicPr>
        <p:blipFill rotWithShape="1">
          <a:blip r:embed="rId3">
            <a:alphaModFix/>
          </a:blip>
          <a:srcRect/>
          <a:stretch/>
        </p:blipFill>
        <p:spPr>
          <a:xfrm>
            <a:off x="663121" y="2894826"/>
            <a:ext cx="6428922" cy="3864193"/>
          </a:xfrm>
          <a:prstGeom prst="rect">
            <a:avLst/>
          </a:prstGeom>
          <a:noFill/>
          <a:ln>
            <a:noFill/>
          </a:ln>
        </p:spPr>
      </p:pic>
      <p:sp>
        <p:nvSpPr>
          <p:cNvPr id="2" name="Google Shape;563;p33">
            <a:extLst>
              <a:ext uri="{FF2B5EF4-FFF2-40B4-BE49-F238E27FC236}">
                <a16:creationId xmlns:a16="http://schemas.microsoft.com/office/drawing/2014/main" id="{FEE2D561-D878-3FCF-9D0C-7776FDEA1123}"/>
              </a:ext>
            </a:extLst>
          </p:cNvPr>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GB" dirty="0">
                <a:solidFill>
                  <a:schemeClr val="bg1"/>
                </a:solidFill>
              </a:rPr>
            </a:b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48</a:t>
            </a:fld>
            <a:endParaRPr/>
          </a:p>
        </p:txBody>
      </p:sp>
      <p:graphicFrame>
        <p:nvGraphicFramePr>
          <p:cNvPr id="624" name="Google Shape;624;p41"/>
          <p:cNvGraphicFramePr/>
          <p:nvPr>
            <p:extLst>
              <p:ext uri="{D42A27DB-BD31-4B8C-83A1-F6EECF244321}">
                <p14:modId xmlns:p14="http://schemas.microsoft.com/office/powerpoint/2010/main" val="2608289161"/>
              </p:ext>
            </p:extLst>
          </p:nvPr>
        </p:nvGraphicFramePr>
        <p:xfrm>
          <a:off x="214767" y="1702887"/>
          <a:ext cx="3336325" cy="4794750"/>
        </p:xfrm>
        <a:graphic>
          <a:graphicData uri="http://schemas.openxmlformats.org/drawingml/2006/table">
            <a:tbl>
              <a:tblPr>
                <a:noFill/>
                <a:tableStyleId>{45992969-DABD-422F-87A8-C793EF213CDE}</a:tableStyleId>
              </a:tblPr>
              <a:tblGrid>
                <a:gridCol w="1413700">
                  <a:extLst>
                    <a:ext uri="{9D8B030D-6E8A-4147-A177-3AD203B41FA5}">
                      <a16:colId xmlns:a16="http://schemas.microsoft.com/office/drawing/2014/main" val="20000"/>
                    </a:ext>
                  </a:extLst>
                </a:gridCol>
                <a:gridCol w="1922625">
                  <a:extLst>
                    <a:ext uri="{9D8B030D-6E8A-4147-A177-3AD203B41FA5}">
                      <a16:colId xmlns:a16="http://schemas.microsoft.com/office/drawing/2014/main" val="20001"/>
                    </a:ext>
                  </a:extLst>
                </a:gridCol>
              </a:tblGrid>
              <a:tr h="161150">
                <a:tc>
                  <a:txBody>
                    <a:bodyPr/>
                    <a:lstStyle/>
                    <a:p>
                      <a:pPr marL="0" marR="0" lvl="0" indent="0" algn="l" rtl="0">
                        <a:spcBef>
                          <a:spcPts val="0"/>
                        </a:spcBef>
                        <a:spcAft>
                          <a:spcPts val="0"/>
                        </a:spcAft>
                        <a:buNone/>
                      </a:pPr>
                      <a:r>
                        <a:rPr lang="en-IN" sz="1000" u="none" strike="noStrike" cap="none"/>
                        <a:t>Row Labels</a:t>
                      </a:r>
                      <a:endParaRPr sz="1000" b="1"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l" rtl="0">
                        <a:spcBef>
                          <a:spcPts val="0"/>
                        </a:spcBef>
                        <a:spcAft>
                          <a:spcPts val="0"/>
                        </a:spcAft>
                        <a:buNone/>
                      </a:pPr>
                      <a:r>
                        <a:rPr lang="en-IN" sz="1000" u="none" strike="noStrike" cap="none"/>
                        <a:t>Count of NAME_GOODS_CATEGORY</a:t>
                      </a:r>
                      <a:endParaRPr sz="1000" b="1"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00"/>
                  </a:ext>
                </a:extLst>
              </a:tr>
              <a:tr h="161150">
                <a:tc>
                  <a:txBody>
                    <a:bodyPr/>
                    <a:lstStyle/>
                    <a:p>
                      <a:pPr marL="0" marR="0" lvl="0" indent="0" algn="l" rtl="0">
                        <a:spcBef>
                          <a:spcPts val="0"/>
                        </a:spcBef>
                        <a:spcAft>
                          <a:spcPts val="0"/>
                        </a:spcAft>
                        <a:buNone/>
                      </a:pPr>
                      <a:r>
                        <a:rPr lang="en-IN" sz="1000" u="none" strike="noStrike" cap="none"/>
                        <a:t>Additional Service</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3</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01"/>
                  </a:ext>
                </a:extLst>
              </a:tr>
              <a:tr h="161150">
                <a:tc>
                  <a:txBody>
                    <a:bodyPr/>
                    <a:lstStyle/>
                    <a:p>
                      <a:pPr marL="0" marR="0" lvl="0" indent="0" algn="l" rtl="0">
                        <a:spcBef>
                          <a:spcPts val="0"/>
                        </a:spcBef>
                        <a:spcAft>
                          <a:spcPts val="0"/>
                        </a:spcAft>
                        <a:buNone/>
                      </a:pPr>
                      <a:r>
                        <a:rPr lang="en-IN" sz="1000" u="none" strike="noStrike" cap="none"/>
                        <a:t>Audio/Video</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3254</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02"/>
                  </a:ext>
                </a:extLst>
              </a:tr>
              <a:tr h="161150">
                <a:tc>
                  <a:txBody>
                    <a:bodyPr/>
                    <a:lstStyle/>
                    <a:p>
                      <a:pPr marL="0" marR="0" lvl="0" indent="0" algn="l" rtl="0">
                        <a:spcBef>
                          <a:spcPts val="0"/>
                        </a:spcBef>
                        <a:spcAft>
                          <a:spcPts val="0"/>
                        </a:spcAft>
                        <a:buNone/>
                      </a:pPr>
                      <a:r>
                        <a:rPr lang="en-IN" sz="1000" u="none" strike="noStrike" cap="none"/>
                        <a:t>Auto Accessories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248</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03"/>
                  </a:ext>
                </a:extLst>
              </a:tr>
              <a:tr h="161150">
                <a:tc>
                  <a:txBody>
                    <a:bodyPr/>
                    <a:lstStyle/>
                    <a:p>
                      <a:pPr marL="0" marR="0" lvl="0" indent="0" algn="l" rtl="0">
                        <a:spcBef>
                          <a:spcPts val="0"/>
                        </a:spcBef>
                        <a:spcAft>
                          <a:spcPts val="0"/>
                        </a:spcAft>
                        <a:buNone/>
                      </a:pPr>
                      <a:r>
                        <a:rPr lang="en-IN" sz="1000" u="none" strike="noStrike" cap="none"/>
                        <a:t>Clothing and Accessories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765</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04"/>
                  </a:ext>
                </a:extLst>
              </a:tr>
              <a:tr h="161150">
                <a:tc>
                  <a:txBody>
                    <a:bodyPr/>
                    <a:lstStyle/>
                    <a:p>
                      <a:pPr marL="0" marR="0" lvl="0" indent="0" algn="l" rtl="0">
                        <a:spcBef>
                          <a:spcPts val="0"/>
                        </a:spcBef>
                        <a:spcAft>
                          <a:spcPts val="0"/>
                        </a:spcAft>
                        <a:buNone/>
                      </a:pPr>
                      <a:r>
                        <a:rPr lang="en-IN" sz="1000" u="none" strike="noStrike" cap="none"/>
                        <a:t>Computers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3344</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05"/>
                  </a:ext>
                </a:extLst>
              </a:tr>
              <a:tr h="161150">
                <a:tc>
                  <a:txBody>
                    <a:bodyPr/>
                    <a:lstStyle/>
                    <a:p>
                      <a:pPr marL="0" marR="0" lvl="0" indent="0" algn="l" rtl="0">
                        <a:spcBef>
                          <a:spcPts val="0"/>
                        </a:spcBef>
                        <a:spcAft>
                          <a:spcPts val="0"/>
                        </a:spcAft>
                        <a:buNone/>
                      </a:pPr>
                      <a:r>
                        <a:rPr lang="en-IN" sz="1000" u="none" strike="noStrike" cap="none"/>
                        <a:t>Construction Materials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843</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06"/>
                  </a:ext>
                </a:extLst>
              </a:tr>
              <a:tr h="161150">
                <a:tc>
                  <a:txBody>
                    <a:bodyPr/>
                    <a:lstStyle/>
                    <a:p>
                      <a:pPr marL="0" marR="0" lvl="0" indent="0" algn="l" rtl="0">
                        <a:spcBef>
                          <a:spcPts val="0"/>
                        </a:spcBef>
                        <a:spcAft>
                          <a:spcPts val="0"/>
                        </a:spcAft>
                        <a:buNone/>
                      </a:pPr>
                      <a:r>
                        <a:rPr lang="en-IN" sz="1000" u="none" strike="noStrike" cap="none"/>
                        <a:t>Consumer Electronics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4067</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07"/>
                  </a:ext>
                </a:extLst>
              </a:tr>
              <a:tr h="161150">
                <a:tc>
                  <a:txBody>
                    <a:bodyPr/>
                    <a:lstStyle/>
                    <a:p>
                      <a:pPr marL="0" marR="0" lvl="0" indent="0" algn="l" rtl="0">
                        <a:spcBef>
                          <a:spcPts val="0"/>
                        </a:spcBef>
                        <a:spcAft>
                          <a:spcPts val="0"/>
                        </a:spcAft>
                        <a:buNone/>
                      </a:pPr>
                      <a:r>
                        <a:rPr lang="en-IN" sz="1000" u="none" strike="noStrike" cap="none"/>
                        <a:t>Direct Sales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13</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08"/>
                  </a:ext>
                </a:extLst>
              </a:tr>
              <a:tr h="161150">
                <a:tc>
                  <a:txBody>
                    <a:bodyPr/>
                    <a:lstStyle/>
                    <a:p>
                      <a:pPr marL="0" marR="0" lvl="0" indent="0" algn="l" rtl="0">
                        <a:spcBef>
                          <a:spcPts val="0"/>
                        </a:spcBef>
                        <a:spcAft>
                          <a:spcPts val="0"/>
                        </a:spcAft>
                        <a:buNone/>
                      </a:pPr>
                      <a:r>
                        <a:rPr lang="en-IN" sz="1000" u="none" strike="noStrike" cap="none"/>
                        <a:t>Education</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7</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09"/>
                  </a:ext>
                </a:extLst>
              </a:tr>
              <a:tr h="161150">
                <a:tc>
                  <a:txBody>
                    <a:bodyPr/>
                    <a:lstStyle/>
                    <a:p>
                      <a:pPr marL="0" marR="0" lvl="0" indent="0" algn="l" rtl="0">
                        <a:spcBef>
                          <a:spcPts val="0"/>
                        </a:spcBef>
                        <a:spcAft>
                          <a:spcPts val="0"/>
                        </a:spcAft>
                        <a:buNone/>
                      </a:pPr>
                      <a:r>
                        <a:rPr lang="en-IN" sz="1000" u="none" strike="noStrike" cap="none"/>
                        <a:t>Fitness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9</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10"/>
                  </a:ext>
                </a:extLst>
              </a:tr>
              <a:tr h="161150">
                <a:tc>
                  <a:txBody>
                    <a:bodyPr/>
                    <a:lstStyle/>
                    <a:p>
                      <a:pPr marL="0" marR="0" lvl="0" indent="0" algn="l" rtl="0">
                        <a:spcBef>
                          <a:spcPts val="0"/>
                        </a:spcBef>
                        <a:spcAft>
                          <a:spcPts val="0"/>
                        </a:spcAft>
                        <a:buNone/>
                      </a:pPr>
                      <a:r>
                        <a:rPr lang="en-IN" sz="1000" u="none" strike="noStrike" cap="none"/>
                        <a:t>Furniture</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1696</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11"/>
                  </a:ext>
                </a:extLst>
              </a:tr>
              <a:tr h="161150">
                <a:tc>
                  <a:txBody>
                    <a:bodyPr/>
                    <a:lstStyle/>
                    <a:p>
                      <a:pPr marL="0" marR="0" lvl="0" indent="0" algn="l" rtl="0">
                        <a:spcBef>
                          <a:spcPts val="0"/>
                        </a:spcBef>
                        <a:spcAft>
                          <a:spcPts val="0"/>
                        </a:spcAft>
                        <a:buNone/>
                      </a:pPr>
                      <a:r>
                        <a:rPr lang="en-IN" sz="1000" u="none" strike="noStrike" cap="none"/>
                        <a:t>Gardening</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83</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12"/>
                  </a:ext>
                </a:extLst>
              </a:tr>
              <a:tr h="161150">
                <a:tc>
                  <a:txBody>
                    <a:bodyPr/>
                    <a:lstStyle/>
                    <a:p>
                      <a:pPr marL="0" marR="0" lvl="0" indent="0" algn="l" rtl="0">
                        <a:spcBef>
                          <a:spcPts val="0"/>
                        </a:spcBef>
                        <a:spcAft>
                          <a:spcPts val="0"/>
                        </a:spcAft>
                        <a:buNone/>
                      </a:pPr>
                      <a:r>
                        <a:rPr lang="en-IN" sz="1000" u="none" strike="noStrike" cap="none"/>
                        <a:t>Homewares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154</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13"/>
                  </a:ext>
                </a:extLst>
              </a:tr>
              <a:tr h="161150">
                <a:tc>
                  <a:txBody>
                    <a:bodyPr/>
                    <a:lstStyle/>
                    <a:p>
                      <a:pPr marL="0" marR="0" lvl="0" indent="0" algn="l" rtl="0">
                        <a:spcBef>
                          <a:spcPts val="0"/>
                        </a:spcBef>
                        <a:spcAft>
                          <a:spcPts val="0"/>
                        </a:spcAft>
                        <a:buNone/>
                      </a:pPr>
                      <a:r>
                        <a:rPr lang="en-IN" sz="1000" u="none" strike="noStrike" cap="none"/>
                        <a:t>Insurance</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3</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14"/>
                  </a:ext>
                </a:extLst>
              </a:tr>
              <a:tr h="161150">
                <a:tc>
                  <a:txBody>
                    <a:bodyPr/>
                    <a:lstStyle/>
                    <a:p>
                      <a:pPr marL="0" marR="0" lvl="0" indent="0" algn="l" rtl="0">
                        <a:spcBef>
                          <a:spcPts val="0"/>
                        </a:spcBef>
                        <a:spcAft>
                          <a:spcPts val="0"/>
                        </a:spcAft>
                        <a:buNone/>
                      </a:pPr>
                      <a:r>
                        <a:rPr lang="en-IN" sz="1000" u="none" strike="noStrike" cap="none"/>
                        <a:t>Jewelry</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168</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15"/>
                  </a:ext>
                </a:extLst>
              </a:tr>
              <a:tr h="161150">
                <a:tc>
                  <a:txBody>
                    <a:bodyPr/>
                    <a:lstStyle/>
                    <a:p>
                      <a:pPr marL="0" marR="0" lvl="0" indent="0" algn="l" rtl="0">
                        <a:spcBef>
                          <a:spcPts val="0"/>
                        </a:spcBef>
                        <a:spcAft>
                          <a:spcPts val="0"/>
                        </a:spcAft>
                        <a:buNone/>
                      </a:pPr>
                      <a:r>
                        <a:rPr lang="en-IN" sz="1000" u="none" strike="noStrike" cap="none"/>
                        <a:t>Medical Supplies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141</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16"/>
                  </a:ext>
                </a:extLst>
              </a:tr>
              <a:tr h="161150">
                <a:tc>
                  <a:txBody>
                    <a:bodyPr/>
                    <a:lstStyle/>
                    <a:p>
                      <a:pPr marL="0" marR="0" lvl="0" indent="0" algn="l" rtl="0">
                        <a:spcBef>
                          <a:spcPts val="0"/>
                        </a:spcBef>
                        <a:spcAft>
                          <a:spcPts val="0"/>
                        </a:spcAft>
                        <a:buNone/>
                      </a:pPr>
                      <a:r>
                        <a:rPr lang="en-IN" sz="1000" u="none" strike="noStrike" cap="none"/>
                        <a:t>Medicine</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56</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17"/>
                  </a:ext>
                </a:extLst>
              </a:tr>
              <a:tr h="161150">
                <a:tc>
                  <a:txBody>
                    <a:bodyPr/>
                    <a:lstStyle/>
                    <a:p>
                      <a:pPr marL="0" marR="0" lvl="0" indent="0" algn="l" rtl="0">
                        <a:spcBef>
                          <a:spcPts val="0"/>
                        </a:spcBef>
                        <a:spcAft>
                          <a:spcPts val="0"/>
                        </a:spcAft>
                        <a:buNone/>
                      </a:pPr>
                      <a:r>
                        <a:rPr lang="en-IN" sz="1000" u="none" strike="noStrike" cap="none"/>
                        <a:t>Mobile</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7149</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18"/>
                  </a:ext>
                </a:extLst>
              </a:tr>
              <a:tr h="161150">
                <a:tc>
                  <a:txBody>
                    <a:bodyPr/>
                    <a:lstStyle/>
                    <a:p>
                      <a:pPr marL="0" marR="0" lvl="0" indent="0" algn="l" rtl="0">
                        <a:spcBef>
                          <a:spcPts val="0"/>
                        </a:spcBef>
                        <a:spcAft>
                          <a:spcPts val="0"/>
                        </a:spcAft>
                        <a:buNone/>
                      </a:pPr>
                      <a:r>
                        <a:rPr lang="en-IN" sz="1000" u="none" strike="noStrike" cap="none"/>
                        <a:t>Office Appliances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82</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19"/>
                  </a:ext>
                </a:extLst>
              </a:tr>
              <a:tr h="161150">
                <a:tc>
                  <a:txBody>
                    <a:bodyPr/>
                    <a:lstStyle/>
                    <a:p>
                      <a:pPr marL="0" marR="0" lvl="0" indent="0" algn="l" rtl="0">
                        <a:spcBef>
                          <a:spcPts val="0"/>
                        </a:spcBef>
                        <a:spcAft>
                          <a:spcPts val="0"/>
                        </a:spcAft>
                        <a:buNone/>
                      </a:pPr>
                      <a:r>
                        <a:rPr lang="en-IN" sz="1000" u="none" strike="noStrike" cap="none"/>
                        <a:t>Other</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68</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20"/>
                  </a:ext>
                </a:extLst>
              </a:tr>
              <a:tr h="161150">
                <a:tc>
                  <a:txBody>
                    <a:bodyPr/>
                    <a:lstStyle/>
                    <a:p>
                      <a:pPr marL="0" marR="0" lvl="0" indent="0" algn="l" rtl="0">
                        <a:spcBef>
                          <a:spcPts val="0"/>
                        </a:spcBef>
                        <a:spcAft>
                          <a:spcPts val="0"/>
                        </a:spcAft>
                        <a:buNone/>
                      </a:pPr>
                      <a:r>
                        <a:rPr lang="en-IN" sz="1000" u="none" strike="noStrike" cap="none"/>
                        <a:t>Photo / Cinema Equipment</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818</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21"/>
                  </a:ext>
                </a:extLst>
              </a:tr>
              <a:tr h="161150">
                <a:tc>
                  <a:txBody>
                    <a:bodyPr/>
                    <a:lstStyle/>
                    <a:p>
                      <a:pPr marL="0" marR="0" lvl="0" indent="0" algn="l" rtl="0">
                        <a:spcBef>
                          <a:spcPts val="0"/>
                        </a:spcBef>
                        <a:spcAft>
                          <a:spcPts val="0"/>
                        </a:spcAft>
                        <a:buNone/>
                      </a:pPr>
                      <a:r>
                        <a:rPr lang="en-IN" sz="1000" u="none" strike="noStrike" cap="none"/>
                        <a:t>Sport and Leisure</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85</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22"/>
                  </a:ext>
                </a:extLst>
              </a:tr>
              <a:tr h="161150">
                <a:tc>
                  <a:txBody>
                    <a:bodyPr/>
                    <a:lstStyle/>
                    <a:p>
                      <a:pPr marL="0" marR="0" lvl="0" indent="0" algn="l" rtl="0">
                        <a:spcBef>
                          <a:spcPts val="0"/>
                        </a:spcBef>
                        <a:spcAft>
                          <a:spcPts val="0"/>
                        </a:spcAft>
                        <a:buNone/>
                      </a:pPr>
                      <a:r>
                        <a:rPr lang="en-IN" sz="1000" u="none" strike="noStrike" cap="none"/>
                        <a:t>Tourism</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55</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23"/>
                  </a:ext>
                </a:extLst>
              </a:tr>
              <a:tr h="161150">
                <a:tc>
                  <a:txBody>
                    <a:bodyPr/>
                    <a:lstStyle/>
                    <a:p>
                      <a:pPr marL="0" marR="0" lvl="0" indent="0" algn="l" rtl="0">
                        <a:spcBef>
                          <a:spcPts val="0"/>
                        </a:spcBef>
                        <a:spcAft>
                          <a:spcPts val="0"/>
                        </a:spcAft>
                        <a:buNone/>
                      </a:pPr>
                      <a:r>
                        <a:rPr lang="en-IN" sz="1000" u="none" strike="noStrike" cap="none"/>
                        <a:t>Vehicles</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100</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24"/>
                  </a:ext>
                </a:extLst>
              </a:tr>
              <a:tr h="161150">
                <a:tc>
                  <a:txBody>
                    <a:bodyPr/>
                    <a:lstStyle/>
                    <a:p>
                      <a:pPr marL="0" marR="0" lvl="0" indent="0" algn="l" rtl="0">
                        <a:spcBef>
                          <a:spcPts val="0"/>
                        </a:spcBef>
                        <a:spcAft>
                          <a:spcPts val="0"/>
                        </a:spcAft>
                        <a:buNone/>
                      </a:pPr>
                      <a:r>
                        <a:rPr lang="en-IN" sz="1000" u="none" strike="noStrike" cap="none"/>
                        <a:t>Weapon</a:t>
                      </a:r>
                      <a:endParaRPr sz="1000" b="0"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a:t>2</a:t>
                      </a:r>
                      <a:endParaRPr sz="1000" b="0" i="0" u="none" strike="noStrike" cap="none">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25"/>
                  </a:ext>
                </a:extLst>
              </a:tr>
              <a:tr h="161150">
                <a:tc>
                  <a:txBody>
                    <a:bodyPr/>
                    <a:lstStyle/>
                    <a:p>
                      <a:pPr marL="0" marR="0" lvl="0" indent="0" algn="l" rtl="0">
                        <a:spcBef>
                          <a:spcPts val="0"/>
                        </a:spcBef>
                        <a:spcAft>
                          <a:spcPts val="0"/>
                        </a:spcAft>
                        <a:buNone/>
                      </a:pPr>
                      <a:r>
                        <a:rPr lang="en-IN" sz="1000" u="none" strike="noStrike" cap="none"/>
                        <a:t>Grand Total</a:t>
                      </a:r>
                      <a:endParaRPr sz="1000" b="1" i="0" u="none" strike="noStrike" cap="none">
                        <a:solidFill>
                          <a:srgbClr val="000000"/>
                        </a:solidFill>
                        <a:latin typeface="Calibri"/>
                        <a:ea typeface="Calibri"/>
                        <a:cs typeface="Calibri"/>
                        <a:sym typeface="Calibri"/>
                      </a:endParaRPr>
                    </a:p>
                  </a:txBody>
                  <a:tcPr marL="4250" marR="4250" marT="4250" marB="0" anchor="b"/>
                </a:tc>
                <a:tc>
                  <a:txBody>
                    <a:bodyPr/>
                    <a:lstStyle/>
                    <a:p>
                      <a:pPr marL="0" marR="0" lvl="0" indent="0" algn="r" rtl="0">
                        <a:spcBef>
                          <a:spcPts val="0"/>
                        </a:spcBef>
                        <a:spcAft>
                          <a:spcPts val="0"/>
                        </a:spcAft>
                        <a:buNone/>
                      </a:pPr>
                      <a:r>
                        <a:rPr lang="en-IN" sz="1000" u="none" strike="noStrike" cap="none" dirty="0"/>
                        <a:t>23213</a:t>
                      </a:r>
                      <a:endParaRPr sz="1000" b="1" i="0" u="none" strike="noStrike" cap="none" dirty="0">
                        <a:solidFill>
                          <a:srgbClr val="000000"/>
                        </a:solidFill>
                        <a:latin typeface="Calibri"/>
                        <a:ea typeface="Calibri"/>
                        <a:cs typeface="Calibri"/>
                        <a:sym typeface="Calibri"/>
                      </a:endParaRPr>
                    </a:p>
                  </a:txBody>
                  <a:tcPr marL="4250" marR="4250" marT="4250" marB="0" anchor="b"/>
                </a:tc>
                <a:extLst>
                  <a:ext uri="{0D108BD9-81ED-4DB2-BD59-A6C34878D82A}">
                    <a16:rowId xmlns:a16="http://schemas.microsoft.com/office/drawing/2014/main" val="10026"/>
                  </a:ext>
                </a:extLst>
              </a:tr>
            </a:tbl>
          </a:graphicData>
        </a:graphic>
      </p:graphicFrame>
      <p:pic>
        <p:nvPicPr>
          <p:cNvPr id="625" name="Google Shape;625;p41"/>
          <p:cNvPicPr preferRelativeResize="0"/>
          <p:nvPr/>
        </p:nvPicPr>
        <p:blipFill rotWithShape="1">
          <a:blip r:embed="rId3">
            <a:alphaModFix/>
          </a:blip>
          <a:srcRect/>
          <a:stretch/>
        </p:blipFill>
        <p:spPr>
          <a:xfrm>
            <a:off x="3776300" y="1651227"/>
            <a:ext cx="8095603" cy="4846410"/>
          </a:xfrm>
          <a:prstGeom prst="rect">
            <a:avLst/>
          </a:prstGeom>
          <a:noFill/>
          <a:ln>
            <a:noFill/>
          </a:ln>
        </p:spPr>
      </p:pic>
      <p:sp>
        <p:nvSpPr>
          <p:cNvPr id="2" name="Google Shape;563;p33">
            <a:extLst>
              <a:ext uri="{FF2B5EF4-FFF2-40B4-BE49-F238E27FC236}">
                <a16:creationId xmlns:a16="http://schemas.microsoft.com/office/drawing/2014/main" id="{1EF76A13-DB49-A51E-D940-78FEC037915D}"/>
              </a:ext>
            </a:extLst>
          </p:cNvPr>
          <p:cNvSpPr txBox="1">
            <a:spLocks noGrp="1"/>
          </p:cNvSpPr>
          <p:nvPr>
            <p:ph type="title"/>
          </p:nvPr>
        </p:nvSpPr>
        <p:spPr>
          <a:xfrm>
            <a:off x="444500" y="542925"/>
            <a:ext cx="11214100" cy="978689"/>
          </a:xfrm>
          <a:prstGeom prst="rect">
            <a:avLst/>
          </a:prstGeom>
          <a:noFill/>
          <a:ln>
            <a:noFill/>
          </a:ln>
        </p:spPr>
        <p:txBody>
          <a:bodyPr spcFirstLastPara="1" wrap="square" lIns="91425" tIns="45700" rIns="91425" bIns="45700" anchor="t" anchorCtr="0">
            <a:spAutoFit/>
          </a:bodyPr>
          <a:lstStyle/>
          <a:p>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Univariate</a:t>
            </a:r>
            <a:r>
              <a:rPr lang="en-US" sz="3200" spc="95"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US" sz="32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Analysis</a:t>
            </a:r>
            <a:br>
              <a:rPr lang="en-GB" dirty="0">
                <a:solidFill>
                  <a:schemeClr val="bg1"/>
                </a:solidFill>
              </a:rPr>
            </a:b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2"/>
          <p:cNvSpPr txBox="1">
            <a:spLocks noGrp="1"/>
          </p:cNvSpPr>
          <p:nvPr>
            <p:ph type="title"/>
          </p:nvPr>
        </p:nvSpPr>
        <p:spPr>
          <a:xfrm>
            <a:off x="537029" y="1005568"/>
            <a:ext cx="11214100" cy="120032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4000"/>
              <a:buFont typeface="Trebuchet MS"/>
              <a:buNone/>
            </a:pPr>
            <a:r>
              <a:rPr lang="en-IN" sz="4000" dirty="0"/>
              <a:t>Data Analytics </a:t>
            </a:r>
            <a:br>
              <a:rPr lang="en-IN" sz="4000" dirty="0"/>
            </a:br>
            <a:r>
              <a:rPr lang="en-IN" sz="4000" dirty="0"/>
              <a:t>task 5</a:t>
            </a:r>
            <a:endParaRPr dirty="0"/>
          </a:p>
        </p:txBody>
      </p:sp>
      <p:sp>
        <p:nvSpPr>
          <p:cNvPr id="631" name="Google Shape;631;p4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49</a:t>
            </a:fld>
            <a:endParaRPr/>
          </a:p>
        </p:txBody>
      </p:sp>
      <p:sp>
        <p:nvSpPr>
          <p:cNvPr id="632" name="Google Shape;632;p42"/>
          <p:cNvSpPr txBox="1">
            <a:spLocks noGrp="1"/>
          </p:cNvSpPr>
          <p:nvPr>
            <p:ph type="body" idx="1"/>
          </p:nvPr>
        </p:nvSpPr>
        <p:spPr>
          <a:xfrm>
            <a:off x="444500" y="2528900"/>
            <a:ext cx="7507514" cy="409324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b="1" i="0" dirty="0">
                <a:solidFill>
                  <a:srgbClr val="8492A6"/>
                </a:solidFill>
                <a:latin typeface="Manrope"/>
                <a:ea typeface="Manrope"/>
                <a:cs typeface="Manrope"/>
                <a:sym typeface="Manrope"/>
              </a:rPr>
              <a:t> </a:t>
            </a:r>
            <a:r>
              <a:rPr lang="en-IN" sz="2000" i="0" dirty="0">
                <a:solidFill>
                  <a:schemeClr val="tx1"/>
                </a:solidFill>
                <a:latin typeface="Calibri" panose="020F0502020204030204" pitchFamily="34" charset="0"/>
                <a:ea typeface="Manrope"/>
                <a:cs typeface="Calibri" panose="020F0502020204030204" pitchFamily="34" charset="0"/>
                <a:sym typeface="Manrope"/>
              </a:rPr>
              <a:t>Identify Top Correlations for Different Scenarios: Understanding the correlation between variables and the target variable can provide insights into strong indicators of loan default.</a:t>
            </a:r>
            <a:endParaRPr sz="2000" dirty="0">
              <a:solidFill>
                <a:schemeClr val="tx1"/>
              </a:solidFill>
              <a:latin typeface="Calibri" panose="020F0502020204030204" pitchFamily="34" charset="0"/>
              <a:cs typeface="Calibri" panose="020F0502020204030204" pitchFamily="34" charset="0"/>
            </a:endParaRPr>
          </a:p>
          <a:p>
            <a:pPr marL="0" lvl="0" indent="0" algn="l" rtl="0">
              <a:lnSpc>
                <a:spcPct val="100000"/>
              </a:lnSpc>
              <a:spcBef>
                <a:spcPts val="1000"/>
              </a:spcBef>
              <a:spcAft>
                <a:spcPts val="0"/>
              </a:spcAft>
              <a:buSzPts val="2400"/>
              <a:buNone/>
            </a:pPr>
            <a:r>
              <a:rPr lang="en-IN" sz="2400" b="1" dirty="0"/>
              <a:t>Task: Segment the dataset based on different scenarios (e.g., clients with payment difficulties and all other cases) and identify the top correlations for each segmented data using Excel functions.</a:t>
            </a:r>
            <a:endParaRP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5"/>
          <p:cNvSpPr txBox="1">
            <a:spLocks noGrp="1"/>
          </p:cNvSpPr>
          <p:nvPr>
            <p:ph type="body" idx="1"/>
          </p:nvPr>
        </p:nvSpPr>
        <p:spPr>
          <a:xfrm>
            <a:off x="728689" y="2176227"/>
            <a:ext cx="7936339" cy="4322544"/>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1600"/>
              <a:buFont typeface="Arial"/>
              <a:buChar char="•"/>
            </a:pPr>
            <a:r>
              <a:rPr lang="en-IN" sz="2000" b="1" dirty="0">
                <a:solidFill>
                  <a:schemeClr val="accent2"/>
                </a:solidFill>
              </a:rPr>
              <a:t>I have followed a systematic approach to </a:t>
            </a:r>
            <a:r>
              <a:rPr lang="en-IN" sz="2000" b="1" dirty="0" err="1">
                <a:solidFill>
                  <a:schemeClr val="accent2"/>
                </a:solidFill>
              </a:rPr>
              <a:t>analyze</a:t>
            </a:r>
            <a:r>
              <a:rPr lang="en-IN" sz="2000" b="1" dirty="0">
                <a:solidFill>
                  <a:schemeClr val="accent2"/>
                </a:solidFill>
              </a:rPr>
              <a:t> the dataset.</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Done Data preprocessing and cleaning to ensure accuracy.</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Utilized Microsoft Excel </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Employed statistical functions and visualization techniques. </a:t>
            </a:r>
            <a:endParaRPr sz="2000" b="1" dirty="0">
              <a:solidFill>
                <a:schemeClr val="accent2"/>
              </a:solidFill>
            </a:endParaRPr>
          </a:p>
          <a:p>
            <a:pPr marL="285750" lvl="0" indent="-285750" algn="l" rtl="0">
              <a:lnSpc>
                <a:spcPct val="90000"/>
              </a:lnSpc>
              <a:spcBef>
                <a:spcPts val="1000"/>
              </a:spcBef>
              <a:spcAft>
                <a:spcPts val="0"/>
              </a:spcAft>
              <a:buSzPts val="1600"/>
              <a:buFont typeface="Arial"/>
              <a:buChar char="•"/>
            </a:pPr>
            <a:r>
              <a:rPr lang="en-IN" sz="2000" b="1" dirty="0">
                <a:solidFill>
                  <a:schemeClr val="accent2"/>
                </a:solidFill>
              </a:rPr>
              <a:t>Analyse the key metrics with the help of pivot tables</a:t>
            </a:r>
            <a:endParaRPr sz="2000" b="1" dirty="0">
              <a:solidFill>
                <a:schemeClr val="accent2"/>
              </a:solidFill>
            </a:endParaRPr>
          </a:p>
        </p:txBody>
      </p:sp>
      <p:sp>
        <p:nvSpPr>
          <p:cNvPr id="346" name="Google Shape;346;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344" name="Google Shape;344;p5"/>
          <p:cNvSpPr txBox="1">
            <a:spLocks noGrp="1"/>
          </p:cNvSpPr>
          <p:nvPr>
            <p:ph type="title"/>
          </p:nvPr>
        </p:nvSpPr>
        <p:spPr>
          <a:xfrm>
            <a:off x="728689" y="748004"/>
            <a:ext cx="7781544" cy="85905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rebuchet MS"/>
              <a:buNone/>
            </a:pPr>
            <a:r>
              <a:rPr lang="en-IN" dirty="0">
                <a:solidFill>
                  <a:srgbClr val="FF0000"/>
                </a:solidFill>
              </a:rPr>
              <a:t>Approach</a:t>
            </a:r>
            <a:endParaRPr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3"/>
          <p:cNvSpPr txBox="1">
            <a:spLocks noGrp="1"/>
          </p:cNvSpPr>
          <p:nvPr>
            <p:ph type="title"/>
          </p:nvPr>
        </p:nvSpPr>
        <p:spPr>
          <a:xfrm>
            <a:off x="488950" y="10763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Understanding Correlation</a:t>
            </a:r>
            <a:endParaRPr/>
          </a:p>
        </p:txBody>
      </p:sp>
      <p:sp>
        <p:nvSpPr>
          <p:cNvPr id="638" name="Google Shape;638;p4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50</a:t>
            </a:fld>
            <a:endParaRPr/>
          </a:p>
        </p:txBody>
      </p:sp>
      <p:sp>
        <p:nvSpPr>
          <p:cNvPr id="639" name="Google Shape;639;p43"/>
          <p:cNvSpPr txBox="1">
            <a:spLocks noGrp="1"/>
          </p:cNvSpPr>
          <p:nvPr>
            <p:ph type="body" idx="1"/>
          </p:nvPr>
        </p:nvSpPr>
        <p:spPr>
          <a:xfrm>
            <a:off x="444500" y="1870313"/>
            <a:ext cx="6718300" cy="409324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IN"/>
              <a:t>Correlation analysis is a statistical method used to evaluate the strength and direction of the relationship between two or more variables. The correlation coefficient ranges from -1 to 1.</a:t>
            </a:r>
            <a:endParaRPr/>
          </a:p>
          <a:p>
            <a:pPr marL="0" lvl="0" indent="0" algn="l" rtl="0">
              <a:lnSpc>
                <a:spcPct val="100000"/>
              </a:lnSpc>
              <a:spcBef>
                <a:spcPts val="1000"/>
              </a:spcBef>
              <a:spcAft>
                <a:spcPts val="0"/>
              </a:spcAft>
              <a:buSzPts val="1600"/>
              <a:buNone/>
            </a:pPr>
            <a:endParaRPr/>
          </a:p>
          <a:p>
            <a:pPr marL="0" lvl="0" indent="0" algn="l" rtl="0">
              <a:lnSpc>
                <a:spcPct val="100000"/>
              </a:lnSpc>
              <a:spcBef>
                <a:spcPts val="1000"/>
              </a:spcBef>
              <a:spcAft>
                <a:spcPts val="0"/>
              </a:spcAft>
              <a:buSzPts val="1600"/>
              <a:buNone/>
            </a:pPr>
            <a:r>
              <a:rPr lang="en-IN"/>
              <a:t>A correlation coefficient of 1 indicates a perfect positive correlation. This means that as one variable increases, the other variable also increases.</a:t>
            </a:r>
            <a:endParaRPr/>
          </a:p>
          <a:p>
            <a:pPr marL="0" lvl="0" indent="0" algn="l" rtl="0">
              <a:lnSpc>
                <a:spcPct val="100000"/>
              </a:lnSpc>
              <a:spcBef>
                <a:spcPts val="1000"/>
              </a:spcBef>
              <a:spcAft>
                <a:spcPts val="0"/>
              </a:spcAft>
              <a:buSzPts val="1600"/>
              <a:buNone/>
            </a:pPr>
            <a:r>
              <a:rPr lang="en-IN"/>
              <a:t>A correlation coefficient of -1 indicates a perfect negative correlation. This means that as one variable increases, the other variable decreases.</a:t>
            </a:r>
            <a:endParaRPr/>
          </a:p>
          <a:p>
            <a:pPr marL="0" lvl="0" indent="0" algn="l" rtl="0">
              <a:lnSpc>
                <a:spcPct val="100000"/>
              </a:lnSpc>
              <a:spcBef>
                <a:spcPts val="1000"/>
              </a:spcBef>
              <a:spcAft>
                <a:spcPts val="0"/>
              </a:spcAft>
              <a:buSzPts val="1600"/>
              <a:buNone/>
            </a:pPr>
            <a:r>
              <a:rPr lang="en-IN"/>
              <a:t>A correlation coefficient of 0 means that there’s no linear relationship between the two variables.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8" name="Google Shape;638;p4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51</a:t>
            </a:fld>
            <a:endParaRPr/>
          </a:p>
        </p:txBody>
      </p:sp>
      <p:sp>
        <p:nvSpPr>
          <p:cNvPr id="639" name="Google Shape;639;p43"/>
          <p:cNvSpPr txBox="1">
            <a:spLocks noGrp="1"/>
          </p:cNvSpPr>
          <p:nvPr>
            <p:ph type="body" idx="1"/>
          </p:nvPr>
        </p:nvSpPr>
        <p:spPr>
          <a:xfrm>
            <a:off x="416508" y="620011"/>
            <a:ext cx="6718300" cy="60601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GB" sz="2000" dirty="0"/>
              <a:t>For a correlation table, first we need to select the target variable. Here our target variable is TARGET as seen from the dataset. Now we correlate TARGET with every possible field.</a:t>
            </a:r>
          </a:p>
          <a:p>
            <a:pPr marL="0" lvl="0" indent="0" algn="l" rtl="0">
              <a:lnSpc>
                <a:spcPct val="100000"/>
              </a:lnSpc>
              <a:spcBef>
                <a:spcPts val="0"/>
              </a:spcBef>
              <a:spcAft>
                <a:spcPts val="0"/>
              </a:spcAft>
              <a:buSzPts val="1600"/>
              <a:buNone/>
            </a:pPr>
            <a:r>
              <a:rPr lang="en-GB" sz="2000" dirty="0"/>
              <a:t>But there is one limitation, we cant correlate them with the field having</a:t>
            </a:r>
          </a:p>
          <a:p>
            <a:pPr marL="0" lvl="0" indent="0" algn="l" rtl="0">
              <a:lnSpc>
                <a:spcPct val="100000"/>
              </a:lnSpc>
              <a:spcBef>
                <a:spcPts val="0"/>
              </a:spcBef>
              <a:spcAft>
                <a:spcPts val="0"/>
              </a:spcAft>
              <a:buSzPts val="1600"/>
              <a:buNone/>
            </a:pPr>
            <a:r>
              <a:rPr lang="en-GB" sz="2000" dirty="0"/>
              <a:t>Non numeric values. </a:t>
            </a:r>
          </a:p>
          <a:p>
            <a:pPr marL="0" lvl="0" indent="0" algn="l" rtl="0">
              <a:lnSpc>
                <a:spcPct val="100000"/>
              </a:lnSpc>
              <a:spcBef>
                <a:spcPts val="0"/>
              </a:spcBef>
              <a:spcAft>
                <a:spcPts val="0"/>
              </a:spcAft>
              <a:buSzPts val="1600"/>
              <a:buNone/>
            </a:pPr>
            <a:endParaRPr lang="en-GB" sz="2000" dirty="0"/>
          </a:p>
          <a:p>
            <a:pPr marL="0" lvl="0" indent="0" algn="l" rtl="0">
              <a:lnSpc>
                <a:spcPct val="100000"/>
              </a:lnSpc>
              <a:spcBef>
                <a:spcPts val="0"/>
              </a:spcBef>
              <a:spcAft>
                <a:spcPts val="0"/>
              </a:spcAft>
              <a:buSzPts val="1600"/>
              <a:buNone/>
            </a:pPr>
            <a:r>
              <a:rPr lang="en-GB" sz="2000" dirty="0"/>
              <a:t>Thus we have correlated them with the ones having</a:t>
            </a:r>
          </a:p>
          <a:p>
            <a:pPr marL="0" lvl="0" indent="0" algn="l" rtl="0">
              <a:lnSpc>
                <a:spcPct val="100000"/>
              </a:lnSpc>
              <a:spcBef>
                <a:spcPts val="0"/>
              </a:spcBef>
              <a:spcAft>
                <a:spcPts val="0"/>
              </a:spcAft>
              <a:buSzPts val="1600"/>
              <a:buNone/>
            </a:pPr>
            <a:r>
              <a:rPr lang="en-GB" sz="2000" dirty="0"/>
              <a:t>Numeric values.</a:t>
            </a:r>
          </a:p>
          <a:p>
            <a:pPr marL="0" lvl="0" indent="0" algn="l" rtl="0">
              <a:lnSpc>
                <a:spcPct val="100000"/>
              </a:lnSpc>
              <a:spcBef>
                <a:spcPts val="0"/>
              </a:spcBef>
              <a:spcAft>
                <a:spcPts val="0"/>
              </a:spcAft>
              <a:buSzPts val="1600"/>
              <a:buNone/>
            </a:pPr>
            <a:endParaRPr lang="en-GB" sz="2000" dirty="0"/>
          </a:p>
          <a:p>
            <a:pPr marL="0" lvl="0" indent="0" algn="l" rtl="0">
              <a:lnSpc>
                <a:spcPct val="100000"/>
              </a:lnSpc>
              <a:spcBef>
                <a:spcPts val="0"/>
              </a:spcBef>
              <a:spcAft>
                <a:spcPts val="0"/>
              </a:spcAft>
              <a:buSzPts val="1600"/>
              <a:buNone/>
            </a:pPr>
            <a:r>
              <a:rPr lang="en-GB" sz="2000" dirty="0"/>
              <a:t>Following is the formula we used (We kept the</a:t>
            </a:r>
          </a:p>
          <a:p>
            <a:pPr marL="0" lvl="0" indent="0" algn="l" rtl="0">
              <a:lnSpc>
                <a:spcPct val="100000"/>
              </a:lnSpc>
              <a:spcBef>
                <a:spcPts val="0"/>
              </a:spcBef>
              <a:spcAft>
                <a:spcPts val="0"/>
              </a:spcAft>
              <a:buSzPts val="1600"/>
              <a:buNone/>
            </a:pPr>
            <a:r>
              <a:rPr lang="en-GB" sz="2000" dirty="0"/>
              <a:t>TARGET field as constant array1 to provided in formulas of</a:t>
            </a:r>
          </a:p>
          <a:p>
            <a:pPr marL="0" lvl="0" indent="0" algn="l" rtl="0">
              <a:lnSpc>
                <a:spcPct val="100000"/>
              </a:lnSpc>
              <a:spcBef>
                <a:spcPts val="0"/>
              </a:spcBef>
              <a:spcAft>
                <a:spcPts val="0"/>
              </a:spcAft>
              <a:buSzPts val="1600"/>
              <a:buNone/>
            </a:pPr>
            <a:r>
              <a:rPr lang="en-GB" sz="2000" dirty="0"/>
              <a:t>CORREL for every other field except TARGET itself.</a:t>
            </a:r>
          </a:p>
        </p:txBody>
      </p:sp>
      <p:pic>
        <p:nvPicPr>
          <p:cNvPr id="5" name="Picture 4">
            <a:extLst>
              <a:ext uri="{FF2B5EF4-FFF2-40B4-BE49-F238E27FC236}">
                <a16:creationId xmlns:a16="http://schemas.microsoft.com/office/drawing/2014/main" id="{D39EA9FB-E294-A2E4-621A-CA4E7134B66F}"/>
              </a:ext>
            </a:extLst>
          </p:cNvPr>
          <p:cNvPicPr>
            <a:picLocks noChangeAspect="1"/>
          </p:cNvPicPr>
          <p:nvPr/>
        </p:nvPicPr>
        <p:blipFill>
          <a:blip r:embed="rId3"/>
          <a:stretch>
            <a:fillRect/>
          </a:stretch>
        </p:blipFill>
        <p:spPr>
          <a:xfrm>
            <a:off x="7464490" y="2388637"/>
            <a:ext cx="4432041" cy="1040363"/>
          </a:xfrm>
          <a:prstGeom prst="rect">
            <a:avLst/>
          </a:prstGeom>
        </p:spPr>
      </p:pic>
    </p:spTree>
    <p:extLst>
      <p:ext uri="{BB962C8B-B14F-4D97-AF65-F5344CB8AC3E}">
        <p14:creationId xmlns:p14="http://schemas.microsoft.com/office/powerpoint/2010/main" val="1781013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4"/>
          <p:cNvSpPr txBox="1">
            <a:spLocks noGrp="1"/>
          </p:cNvSpPr>
          <p:nvPr>
            <p:ph type="title"/>
          </p:nvPr>
        </p:nvSpPr>
        <p:spPr>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endParaRPr/>
          </a:p>
        </p:txBody>
      </p:sp>
      <p:sp>
        <p:nvSpPr>
          <p:cNvPr id="645" name="Google Shape;645;p4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52</a:t>
            </a:fld>
            <a:endParaRPr/>
          </a:p>
        </p:txBody>
      </p:sp>
      <p:sp>
        <p:nvSpPr>
          <p:cNvPr id="646" name="Google Shape;646;p4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127000" algn="l" rtl="0">
              <a:lnSpc>
                <a:spcPct val="100000"/>
              </a:lnSpc>
              <a:spcBef>
                <a:spcPts val="0"/>
              </a:spcBef>
              <a:spcAft>
                <a:spcPts val="0"/>
              </a:spcAft>
              <a:buSzPts val="1600"/>
              <a:buNone/>
            </a:pPr>
            <a:endParaRPr/>
          </a:p>
        </p:txBody>
      </p:sp>
      <p:graphicFrame>
        <p:nvGraphicFramePr>
          <p:cNvPr id="647" name="Google Shape;647;p44"/>
          <p:cNvGraphicFramePr/>
          <p:nvPr/>
        </p:nvGraphicFramePr>
        <p:xfrm>
          <a:off x="386442" y="542925"/>
          <a:ext cx="11272175" cy="5772250"/>
        </p:xfrm>
        <a:graphic>
          <a:graphicData uri="http://schemas.openxmlformats.org/drawingml/2006/table">
            <a:tbl>
              <a:tblPr>
                <a:noFill/>
                <a:tableStyleId>{45992969-DABD-422F-87A8-C793EF213CDE}</a:tableStyleId>
              </a:tblPr>
              <a:tblGrid>
                <a:gridCol w="1724525">
                  <a:extLst>
                    <a:ext uri="{9D8B030D-6E8A-4147-A177-3AD203B41FA5}">
                      <a16:colId xmlns:a16="http://schemas.microsoft.com/office/drawing/2014/main" val="20000"/>
                    </a:ext>
                  </a:extLst>
                </a:gridCol>
                <a:gridCol w="788025">
                  <a:extLst>
                    <a:ext uri="{9D8B030D-6E8A-4147-A177-3AD203B41FA5}">
                      <a16:colId xmlns:a16="http://schemas.microsoft.com/office/drawing/2014/main" val="20001"/>
                    </a:ext>
                  </a:extLst>
                </a:gridCol>
                <a:gridCol w="867975">
                  <a:extLst>
                    <a:ext uri="{9D8B030D-6E8A-4147-A177-3AD203B41FA5}">
                      <a16:colId xmlns:a16="http://schemas.microsoft.com/office/drawing/2014/main" val="20002"/>
                    </a:ext>
                  </a:extLst>
                </a:gridCol>
                <a:gridCol w="1210575">
                  <a:extLst>
                    <a:ext uri="{9D8B030D-6E8A-4147-A177-3AD203B41FA5}">
                      <a16:colId xmlns:a16="http://schemas.microsoft.com/office/drawing/2014/main" val="20003"/>
                    </a:ext>
                  </a:extLst>
                </a:gridCol>
                <a:gridCol w="788025">
                  <a:extLst>
                    <a:ext uri="{9D8B030D-6E8A-4147-A177-3AD203B41FA5}">
                      <a16:colId xmlns:a16="http://schemas.microsoft.com/office/drawing/2014/main" val="20004"/>
                    </a:ext>
                  </a:extLst>
                </a:gridCol>
                <a:gridCol w="856550">
                  <a:extLst>
                    <a:ext uri="{9D8B030D-6E8A-4147-A177-3AD203B41FA5}">
                      <a16:colId xmlns:a16="http://schemas.microsoft.com/office/drawing/2014/main" val="20005"/>
                    </a:ext>
                  </a:extLst>
                </a:gridCol>
                <a:gridCol w="1119225">
                  <a:extLst>
                    <a:ext uri="{9D8B030D-6E8A-4147-A177-3AD203B41FA5}">
                      <a16:colId xmlns:a16="http://schemas.microsoft.com/office/drawing/2014/main" val="20006"/>
                    </a:ext>
                  </a:extLst>
                </a:gridCol>
                <a:gridCol w="1770200">
                  <a:extLst>
                    <a:ext uri="{9D8B030D-6E8A-4147-A177-3AD203B41FA5}">
                      <a16:colId xmlns:a16="http://schemas.microsoft.com/office/drawing/2014/main" val="20007"/>
                    </a:ext>
                  </a:extLst>
                </a:gridCol>
                <a:gridCol w="982175">
                  <a:extLst>
                    <a:ext uri="{9D8B030D-6E8A-4147-A177-3AD203B41FA5}">
                      <a16:colId xmlns:a16="http://schemas.microsoft.com/office/drawing/2014/main" val="20008"/>
                    </a:ext>
                  </a:extLst>
                </a:gridCol>
                <a:gridCol w="1164900">
                  <a:extLst>
                    <a:ext uri="{9D8B030D-6E8A-4147-A177-3AD203B41FA5}">
                      <a16:colId xmlns:a16="http://schemas.microsoft.com/office/drawing/2014/main" val="20009"/>
                    </a:ext>
                  </a:extLst>
                </a:gridCol>
              </a:tblGrid>
              <a:tr h="577225">
                <a:tc>
                  <a:txBody>
                    <a:bodyPr/>
                    <a:lstStyle/>
                    <a:p>
                      <a:pPr marL="0" marR="0" lvl="0" indent="0" algn="ctr" rtl="0">
                        <a:spcBef>
                          <a:spcPts val="0"/>
                        </a:spcBef>
                        <a:spcAft>
                          <a:spcPts val="0"/>
                        </a:spcAft>
                        <a:buNone/>
                      </a:pPr>
                      <a:r>
                        <a:rPr lang="en-IN" sz="900" u="none" strike="noStrike" cap="none"/>
                        <a:t> </a:t>
                      </a:r>
                      <a:endParaRPr sz="900" b="0" i="1"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ctr" rtl="0">
                        <a:spcBef>
                          <a:spcPts val="0"/>
                        </a:spcBef>
                        <a:spcAft>
                          <a:spcPts val="0"/>
                        </a:spcAft>
                        <a:buNone/>
                      </a:pPr>
                      <a:r>
                        <a:rPr lang="en-IN" sz="900" u="none" strike="noStrike" cap="none"/>
                        <a:t>TARGET</a:t>
                      </a:r>
                      <a:endParaRPr sz="900" b="0" i="1"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ctr" rtl="0">
                        <a:spcBef>
                          <a:spcPts val="0"/>
                        </a:spcBef>
                        <a:spcAft>
                          <a:spcPts val="0"/>
                        </a:spcAft>
                        <a:buNone/>
                      </a:pPr>
                      <a:r>
                        <a:rPr lang="en-IN" sz="900" u="none" strike="noStrike" cap="none"/>
                        <a:t>CNT_CHILDREN</a:t>
                      </a:r>
                      <a:endParaRPr sz="900" b="0" i="1"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ctr" rtl="0">
                        <a:spcBef>
                          <a:spcPts val="0"/>
                        </a:spcBef>
                        <a:spcAft>
                          <a:spcPts val="0"/>
                        </a:spcAft>
                        <a:buNone/>
                      </a:pPr>
                      <a:r>
                        <a:rPr lang="en-IN" sz="900" u="none" strike="noStrike" cap="none"/>
                        <a:t>AMT_INCOME_TOTAL</a:t>
                      </a:r>
                      <a:endParaRPr sz="900" b="0" i="1"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ctr" rtl="0">
                        <a:spcBef>
                          <a:spcPts val="0"/>
                        </a:spcBef>
                        <a:spcAft>
                          <a:spcPts val="0"/>
                        </a:spcAft>
                        <a:buNone/>
                      </a:pPr>
                      <a:r>
                        <a:rPr lang="en-IN" sz="900" u="none" strike="noStrike" cap="none"/>
                        <a:t>AMT_CREDIT</a:t>
                      </a:r>
                      <a:endParaRPr sz="900" b="0" i="1"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ctr" rtl="0">
                        <a:spcBef>
                          <a:spcPts val="0"/>
                        </a:spcBef>
                        <a:spcAft>
                          <a:spcPts val="0"/>
                        </a:spcAft>
                        <a:buNone/>
                      </a:pPr>
                      <a:r>
                        <a:rPr lang="en-IN" sz="900" u="none" strike="noStrike" cap="none"/>
                        <a:t>AMT_ANNUITY</a:t>
                      </a:r>
                      <a:endParaRPr sz="900" b="0" i="1"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ctr" rtl="0">
                        <a:spcBef>
                          <a:spcPts val="0"/>
                        </a:spcBef>
                        <a:spcAft>
                          <a:spcPts val="0"/>
                        </a:spcAft>
                        <a:buNone/>
                      </a:pPr>
                      <a:r>
                        <a:rPr lang="en-IN" sz="900" u="none" strike="noStrike" cap="none"/>
                        <a:t>AMT_GOODS_PRICE</a:t>
                      </a:r>
                      <a:endParaRPr sz="900" b="0" i="1"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ctr" rtl="0">
                        <a:spcBef>
                          <a:spcPts val="0"/>
                        </a:spcBef>
                        <a:spcAft>
                          <a:spcPts val="0"/>
                        </a:spcAft>
                        <a:buNone/>
                      </a:pPr>
                      <a:r>
                        <a:rPr lang="en-IN" sz="900" u="none" strike="noStrike" cap="none"/>
                        <a:t>REGION_POPULATION_RELATIVE</a:t>
                      </a:r>
                      <a:endParaRPr sz="900" b="0" i="1"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ctr" rtl="0">
                        <a:spcBef>
                          <a:spcPts val="0"/>
                        </a:spcBef>
                        <a:spcAft>
                          <a:spcPts val="0"/>
                        </a:spcAft>
                        <a:buNone/>
                      </a:pPr>
                      <a:r>
                        <a:rPr lang="en-IN" sz="900" u="none" strike="noStrike" cap="none"/>
                        <a:t>DAYS_EMPLOYED</a:t>
                      </a:r>
                      <a:endParaRPr sz="900" b="0" i="1"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ctr" rtl="0">
                        <a:spcBef>
                          <a:spcPts val="0"/>
                        </a:spcBef>
                        <a:spcAft>
                          <a:spcPts val="0"/>
                        </a:spcAft>
                        <a:buNone/>
                      </a:pPr>
                      <a:r>
                        <a:rPr lang="en-IN" sz="900" u="none" strike="noStrike" cap="none"/>
                        <a:t>DAYS_REGISTRATION</a:t>
                      </a:r>
                      <a:endParaRPr sz="900" b="0" i="1" u="none" strike="noStrike" cap="none">
                        <a:solidFill>
                          <a:srgbClr val="000000"/>
                        </a:solidFill>
                        <a:latin typeface="Calibri"/>
                        <a:ea typeface="Calibri"/>
                        <a:cs typeface="Calibri"/>
                        <a:sym typeface="Calibri"/>
                      </a:endParaRPr>
                    </a:p>
                  </a:txBody>
                  <a:tcPr marL="4100" marR="4100" marT="4100" marB="0" anchor="b"/>
                </a:tc>
                <a:extLst>
                  <a:ext uri="{0D108BD9-81ED-4DB2-BD59-A6C34878D82A}">
                    <a16:rowId xmlns:a16="http://schemas.microsoft.com/office/drawing/2014/main" val="10000"/>
                  </a:ext>
                </a:extLst>
              </a:tr>
              <a:tr h="577225">
                <a:tc>
                  <a:txBody>
                    <a:bodyPr/>
                    <a:lstStyle/>
                    <a:p>
                      <a:pPr marL="0" marR="0" lvl="0" indent="0" algn="l" rtl="0">
                        <a:spcBef>
                          <a:spcPts val="0"/>
                        </a:spcBef>
                        <a:spcAft>
                          <a:spcPts val="0"/>
                        </a:spcAft>
                        <a:buNone/>
                      </a:pPr>
                      <a:r>
                        <a:rPr lang="en-IN" sz="900" u="none" strike="noStrike" cap="none"/>
                        <a:t>TARGET</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extLst>
                  <a:ext uri="{0D108BD9-81ED-4DB2-BD59-A6C34878D82A}">
                    <a16:rowId xmlns:a16="http://schemas.microsoft.com/office/drawing/2014/main" val="10001"/>
                  </a:ext>
                </a:extLst>
              </a:tr>
              <a:tr h="577225">
                <a:tc>
                  <a:txBody>
                    <a:bodyPr/>
                    <a:lstStyle/>
                    <a:p>
                      <a:pPr marL="0" marR="0" lvl="0" indent="0" algn="l" rtl="0">
                        <a:spcBef>
                          <a:spcPts val="0"/>
                        </a:spcBef>
                        <a:spcAft>
                          <a:spcPts val="0"/>
                        </a:spcAft>
                        <a:buNone/>
                      </a:pPr>
                      <a:r>
                        <a:rPr lang="en-IN" sz="900" u="none" strike="noStrike" cap="none"/>
                        <a:t>CNT_CHILDREN</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0.026363931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extLst>
                  <a:ext uri="{0D108BD9-81ED-4DB2-BD59-A6C34878D82A}">
                    <a16:rowId xmlns:a16="http://schemas.microsoft.com/office/drawing/2014/main" val="10002"/>
                  </a:ext>
                </a:extLst>
              </a:tr>
              <a:tr h="577225">
                <a:tc>
                  <a:txBody>
                    <a:bodyPr/>
                    <a:lstStyle/>
                    <a:p>
                      <a:pPr marL="0" marR="0" lvl="0" indent="0" algn="l" rtl="0">
                        <a:spcBef>
                          <a:spcPts val="0"/>
                        </a:spcBef>
                        <a:spcAft>
                          <a:spcPts val="0"/>
                        </a:spcAft>
                        <a:buNone/>
                      </a:pPr>
                      <a:r>
                        <a:rPr lang="en-IN" sz="900" u="none" strike="noStrike" cap="none"/>
                        <a:t>AMT_INCOME_TOTAL</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0.010893745</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0.009588558</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extLst>
                  <a:ext uri="{0D108BD9-81ED-4DB2-BD59-A6C34878D82A}">
                    <a16:rowId xmlns:a16="http://schemas.microsoft.com/office/drawing/2014/main" val="10003"/>
                  </a:ext>
                </a:extLst>
              </a:tr>
              <a:tr h="577225">
                <a:tc>
                  <a:txBody>
                    <a:bodyPr/>
                    <a:lstStyle/>
                    <a:p>
                      <a:pPr marL="0" marR="0" lvl="0" indent="0" algn="l" rtl="0">
                        <a:spcBef>
                          <a:spcPts val="0"/>
                        </a:spcBef>
                        <a:spcAft>
                          <a:spcPts val="0"/>
                        </a:spcAft>
                        <a:buNone/>
                      </a:pPr>
                      <a:r>
                        <a:rPr lang="en-IN" sz="900" u="none" strike="noStrike" cap="none"/>
                        <a:t>AMT_CREDIT</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-0.032428347</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0.00497156</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0.069315897</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extLst>
                  <a:ext uri="{0D108BD9-81ED-4DB2-BD59-A6C34878D82A}">
                    <a16:rowId xmlns:a16="http://schemas.microsoft.com/office/drawing/2014/main" val="10004"/>
                  </a:ext>
                </a:extLst>
              </a:tr>
              <a:tr h="577225">
                <a:tc>
                  <a:txBody>
                    <a:bodyPr/>
                    <a:lstStyle/>
                    <a:p>
                      <a:pPr marL="0" marR="0" lvl="0" indent="0" algn="l" rtl="0">
                        <a:spcBef>
                          <a:spcPts val="0"/>
                        </a:spcBef>
                        <a:spcAft>
                          <a:spcPts val="0"/>
                        </a:spcAft>
                        <a:buNone/>
                      </a:pPr>
                      <a:r>
                        <a:rPr lang="en-IN" sz="900" u="none" strike="noStrike" cap="none"/>
                        <a:t>AMT_ANNUITY</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-0.011774584</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0.02724566</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0.08074804</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0.769153894</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extLst>
                  <a:ext uri="{0D108BD9-81ED-4DB2-BD59-A6C34878D82A}">
                    <a16:rowId xmlns:a16="http://schemas.microsoft.com/office/drawing/2014/main" val="10005"/>
                  </a:ext>
                </a:extLst>
              </a:tr>
              <a:tr h="577225">
                <a:tc>
                  <a:txBody>
                    <a:bodyPr/>
                    <a:lstStyle/>
                    <a:p>
                      <a:pPr marL="0" marR="0" lvl="0" indent="0" algn="l" rtl="0">
                        <a:spcBef>
                          <a:spcPts val="0"/>
                        </a:spcBef>
                        <a:spcAft>
                          <a:spcPts val="0"/>
                        </a:spcAft>
                        <a:buNone/>
                      </a:pPr>
                      <a:r>
                        <a:rPr lang="en-IN" sz="900" u="none" strike="noStrike" cap="none"/>
                        <a:t>AMT_GOODS_PRICE</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-0.041306523</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0.000253361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0.069885575</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0.98694373</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0.774021996</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extLst>
                  <a:ext uri="{0D108BD9-81ED-4DB2-BD59-A6C34878D82A}">
                    <a16:rowId xmlns:a16="http://schemas.microsoft.com/office/drawing/2014/main" val="10006"/>
                  </a:ext>
                </a:extLst>
              </a:tr>
              <a:tr h="577225">
                <a:tc>
                  <a:txBody>
                    <a:bodyPr/>
                    <a:lstStyle/>
                    <a:p>
                      <a:pPr marL="0" marR="0" lvl="0" indent="0" algn="l" rtl="0">
                        <a:spcBef>
                          <a:spcPts val="0"/>
                        </a:spcBef>
                        <a:spcAft>
                          <a:spcPts val="0"/>
                        </a:spcAft>
                        <a:buNone/>
                      </a:pPr>
                      <a:r>
                        <a:rPr lang="en-IN" sz="900" u="none" strike="noStrike" cap="none"/>
                        <a:t>REGION_POPULATION_RELATIVE</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-0.040799172</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-0.025555665</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0.029841469</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0.095111221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0.113252592</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0.099190323</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extLst>
                  <a:ext uri="{0D108BD9-81ED-4DB2-BD59-A6C34878D82A}">
                    <a16:rowId xmlns:a16="http://schemas.microsoft.com/office/drawing/2014/main" val="10007"/>
                  </a:ext>
                </a:extLst>
              </a:tr>
              <a:tr h="577225">
                <a:tc>
                  <a:txBody>
                    <a:bodyPr/>
                    <a:lstStyle/>
                    <a:p>
                      <a:pPr marL="0" marR="0" lvl="0" indent="0" algn="l" rtl="0">
                        <a:spcBef>
                          <a:spcPts val="0"/>
                        </a:spcBef>
                        <a:spcAft>
                          <a:spcPts val="0"/>
                        </a:spcAft>
                        <a:buNone/>
                      </a:pPr>
                      <a:r>
                        <a:rPr lang="en-IN" sz="900" u="none" strike="noStrike" cap="none"/>
                        <a:t>DAYS_EMPLOYED</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-0.040294905</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-0.239693041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-0.031615555</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-0.070471393</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-0.110536269</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-0.067845372</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-0.004101686</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4100" marR="4100" marT="4100" marB="0" anchor="b"/>
                </a:tc>
                <a:extLst>
                  <a:ext uri="{0D108BD9-81ED-4DB2-BD59-A6C34878D82A}">
                    <a16:rowId xmlns:a16="http://schemas.microsoft.com/office/drawing/2014/main" val="10008"/>
                  </a:ext>
                </a:extLst>
              </a:tr>
              <a:tr h="577225">
                <a:tc>
                  <a:txBody>
                    <a:bodyPr/>
                    <a:lstStyle/>
                    <a:p>
                      <a:pPr marL="0" marR="0" lvl="0" indent="0" algn="l" rtl="0">
                        <a:spcBef>
                          <a:spcPts val="0"/>
                        </a:spcBef>
                        <a:spcAft>
                          <a:spcPts val="0"/>
                        </a:spcAft>
                        <a:buNone/>
                      </a:pPr>
                      <a:r>
                        <a:rPr lang="en-IN" sz="900" u="none" strike="noStrike" cap="none"/>
                        <a:t>DAYS_REGISTRATION</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0.042342679</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0.181217183</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0.009952379</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0.003448569</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0.035447688</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0.006101039</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-0.059322344</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-0.204680611</a:t>
                      </a:r>
                      <a:endParaRPr sz="900" b="0" i="0" u="none" strike="noStrike" cap="none">
                        <a:solidFill>
                          <a:srgbClr val="000000"/>
                        </a:solidFill>
                        <a:latin typeface="Calibri"/>
                        <a:ea typeface="Calibri"/>
                        <a:cs typeface="Calibri"/>
                        <a:sym typeface="Calibri"/>
                      </a:endParaRPr>
                    </a:p>
                  </a:txBody>
                  <a:tcPr marL="4100" marR="4100" marT="4100" marB="0" anchor="b"/>
                </a:tc>
                <a:tc>
                  <a:txBody>
                    <a:bodyPr/>
                    <a:lstStyle/>
                    <a:p>
                      <a:pPr marL="0" marR="0" lvl="0" indent="0" algn="r" rtl="0">
                        <a:spcBef>
                          <a:spcPts val="0"/>
                        </a:spcBef>
                        <a:spcAft>
                          <a:spcPts val="0"/>
                        </a:spcAft>
                        <a:buNone/>
                      </a:pPr>
                      <a:r>
                        <a:rPr lang="en-IN" sz="900" u="none" strike="noStrike" cap="none"/>
                        <a:t>1</a:t>
                      </a:r>
                      <a:endParaRPr sz="900" b="0" i="0" u="none" strike="noStrike" cap="none">
                        <a:solidFill>
                          <a:srgbClr val="000000"/>
                        </a:solidFill>
                        <a:latin typeface="Calibri"/>
                        <a:ea typeface="Calibri"/>
                        <a:cs typeface="Calibri"/>
                        <a:sym typeface="Calibri"/>
                      </a:endParaRPr>
                    </a:p>
                  </a:txBody>
                  <a:tcPr marL="4100" marR="4100" marT="4100" marB="0" anchor="b"/>
                </a:tc>
                <a:extLst>
                  <a:ext uri="{0D108BD9-81ED-4DB2-BD59-A6C34878D82A}">
                    <a16:rowId xmlns:a16="http://schemas.microsoft.com/office/drawing/2014/main" val="10009"/>
                  </a:ext>
                </a:extLst>
              </a:tr>
            </a:tbl>
          </a:graphicData>
        </a:graphic>
      </p:graphicFrame>
      <p:sp>
        <p:nvSpPr>
          <p:cNvPr id="648" name="Google Shape;648;p44"/>
          <p:cNvSpPr txBox="1"/>
          <p:nvPr/>
        </p:nvSpPr>
        <p:spPr>
          <a:xfrm>
            <a:off x="386442" y="6388104"/>
            <a:ext cx="23567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Arial"/>
                <a:ea typeface="Arial"/>
                <a:cs typeface="Arial"/>
                <a:sym typeface="Arial"/>
              </a:rPr>
              <a:t>Application dataset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53</a:t>
            </a:fld>
            <a:endParaRPr/>
          </a:p>
        </p:txBody>
      </p:sp>
      <p:graphicFrame>
        <p:nvGraphicFramePr>
          <p:cNvPr id="654" name="Google Shape;654;p45"/>
          <p:cNvGraphicFramePr/>
          <p:nvPr/>
        </p:nvGraphicFramePr>
        <p:xfrm>
          <a:off x="560614" y="636813"/>
          <a:ext cx="11098000" cy="5678200"/>
        </p:xfrm>
        <a:graphic>
          <a:graphicData uri="http://schemas.openxmlformats.org/drawingml/2006/table">
            <a:tbl>
              <a:tblPr>
                <a:noFill/>
                <a:tableStyleId>{45992969-DABD-422F-87A8-C793EF213CDE}</a:tableStyleId>
              </a:tblPr>
              <a:tblGrid>
                <a:gridCol w="1950225">
                  <a:extLst>
                    <a:ext uri="{9D8B030D-6E8A-4147-A177-3AD203B41FA5}">
                      <a16:colId xmlns:a16="http://schemas.microsoft.com/office/drawing/2014/main" val="20000"/>
                    </a:ext>
                  </a:extLst>
                </a:gridCol>
                <a:gridCol w="1052275">
                  <a:extLst>
                    <a:ext uri="{9D8B030D-6E8A-4147-A177-3AD203B41FA5}">
                      <a16:colId xmlns:a16="http://schemas.microsoft.com/office/drawing/2014/main" val="20001"/>
                    </a:ext>
                  </a:extLst>
                </a:gridCol>
                <a:gridCol w="1304825">
                  <a:extLst>
                    <a:ext uri="{9D8B030D-6E8A-4147-A177-3AD203B41FA5}">
                      <a16:colId xmlns:a16="http://schemas.microsoft.com/office/drawing/2014/main" val="20002"/>
                    </a:ext>
                  </a:extLst>
                </a:gridCol>
                <a:gridCol w="968100">
                  <a:extLst>
                    <a:ext uri="{9D8B030D-6E8A-4147-A177-3AD203B41FA5}">
                      <a16:colId xmlns:a16="http://schemas.microsoft.com/office/drawing/2014/main" val="20003"/>
                    </a:ext>
                  </a:extLst>
                </a:gridCol>
                <a:gridCol w="1374975">
                  <a:extLst>
                    <a:ext uri="{9D8B030D-6E8A-4147-A177-3AD203B41FA5}">
                      <a16:colId xmlns:a16="http://schemas.microsoft.com/office/drawing/2014/main" val="20004"/>
                    </a:ext>
                  </a:extLst>
                </a:gridCol>
                <a:gridCol w="2006325">
                  <a:extLst>
                    <a:ext uri="{9D8B030D-6E8A-4147-A177-3AD203B41FA5}">
                      <a16:colId xmlns:a16="http://schemas.microsoft.com/office/drawing/2014/main" val="20005"/>
                    </a:ext>
                  </a:extLst>
                </a:gridCol>
                <a:gridCol w="1108400">
                  <a:extLst>
                    <a:ext uri="{9D8B030D-6E8A-4147-A177-3AD203B41FA5}">
                      <a16:colId xmlns:a16="http://schemas.microsoft.com/office/drawing/2014/main" val="20006"/>
                    </a:ext>
                  </a:extLst>
                </a:gridCol>
                <a:gridCol w="1332875">
                  <a:extLst>
                    <a:ext uri="{9D8B030D-6E8A-4147-A177-3AD203B41FA5}">
                      <a16:colId xmlns:a16="http://schemas.microsoft.com/office/drawing/2014/main" val="20007"/>
                    </a:ext>
                  </a:extLst>
                </a:gridCol>
              </a:tblGrid>
              <a:tr h="709775">
                <a:tc>
                  <a:txBody>
                    <a:bodyPr/>
                    <a:lstStyle/>
                    <a:p>
                      <a:pPr marL="0" marR="0" lvl="0" indent="0" algn="ctr" rtl="0">
                        <a:spcBef>
                          <a:spcPts val="0"/>
                        </a:spcBef>
                        <a:spcAft>
                          <a:spcPts val="0"/>
                        </a:spcAft>
                        <a:buNone/>
                      </a:pPr>
                      <a:r>
                        <a:rPr lang="en-IN" sz="1100" u="none" strike="noStrike" cap="none"/>
                        <a:t> </a:t>
                      </a:r>
                      <a:endParaRPr sz="1100" b="0" i="1"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ctr" rtl="0">
                        <a:spcBef>
                          <a:spcPts val="0"/>
                        </a:spcBef>
                        <a:spcAft>
                          <a:spcPts val="0"/>
                        </a:spcAft>
                        <a:buNone/>
                      </a:pPr>
                      <a:r>
                        <a:rPr lang="en-IN" sz="1100" u="none" strike="noStrike" cap="none"/>
                        <a:t>AMT_ANNUITY</a:t>
                      </a:r>
                      <a:endParaRPr sz="1100" b="0" i="1"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ctr" rtl="0">
                        <a:spcBef>
                          <a:spcPts val="0"/>
                        </a:spcBef>
                        <a:spcAft>
                          <a:spcPts val="0"/>
                        </a:spcAft>
                        <a:buNone/>
                      </a:pPr>
                      <a:r>
                        <a:rPr lang="en-IN" sz="1100" u="none" strike="noStrike" cap="none"/>
                        <a:t>AMT_APPLICATION</a:t>
                      </a:r>
                      <a:endParaRPr sz="1100" b="0" i="1"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ctr" rtl="0">
                        <a:spcBef>
                          <a:spcPts val="0"/>
                        </a:spcBef>
                        <a:spcAft>
                          <a:spcPts val="0"/>
                        </a:spcAft>
                        <a:buNone/>
                      </a:pPr>
                      <a:r>
                        <a:rPr lang="en-IN" sz="1100" u="none" strike="noStrike" cap="none"/>
                        <a:t>AMT_CREDIT</a:t>
                      </a:r>
                      <a:endParaRPr sz="1100" b="0" i="1"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ctr" rtl="0">
                        <a:spcBef>
                          <a:spcPts val="0"/>
                        </a:spcBef>
                        <a:spcAft>
                          <a:spcPts val="0"/>
                        </a:spcAft>
                        <a:buNone/>
                      </a:pPr>
                      <a:r>
                        <a:rPr lang="en-IN" sz="1100" u="none" strike="noStrike" cap="none"/>
                        <a:t>AMT_GOODS_PRICE</a:t>
                      </a:r>
                      <a:endParaRPr sz="1100" b="0" i="1"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ctr" rtl="0">
                        <a:spcBef>
                          <a:spcPts val="0"/>
                        </a:spcBef>
                        <a:spcAft>
                          <a:spcPts val="0"/>
                        </a:spcAft>
                        <a:buNone/>
                      </a:pPr>
                      <a:r>
                        <a:rPr lang="en-IN" sz="1100" u="none" strike="noStrike" cap="none"/>
                        <a:t>HOUR_APPR_PROCESS_START</a:t>
                      </a:r>
                      <a:endParaRPr sz="1100" b="0" i="1"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ctr" rtl="0">
                        <a:spcBef>
                          <a:spcPts val="0"/>
                        </a:spcBef>
                        <a:spcAft>
                          <a:spcPts val="0"/>
                        </a:spcAft>
                        <a:buNone/>
                      </a:pPr>
                      <a:r>
                        <a:rPr lang="en-IN" sz="1100" u="none" strike="noStrike" cap="none"/>
                        <a:t>DAYS_DECISION</a:t>
                      </a:r>
                      <a:endParaRPr sz="1100" b="0" i="1"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ctr" rtl="0">
                        <a:spcBef>
                          <a:spcPts val="0"/>
                        </a:spcBef>
                        <a:spcAft>
                          <a:spcPts val="0"/>
                        </a:spcAft>
                        <a:buNone/>
                      </a:pPr>
                      <a:r>
                        <a:rPr lang="en-IN" sz="1100" u="none" strike="noStrike" cap="none"/>
                        <a:t>SELLERPLACE_AREA</a:t>
                      </a:r>
                      <a:endParaRPr sz="1100" b="0" i="1"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0"/>
                  </a:ext>
                </a:extLst>
              </a:tr>
              <a:tr h="709775">
                <a:tc>
                  <a:txBody>
                    <a:bodyPr/>
                    <a:lstStyle/>
                    <a:p>
                      <a:pPr marL="0" marR="0" lvl="0" indent="0" algn="l" rtl="0">
                        <a:spcBef>
                          <a:spcPts val="0"/>
                        </a:spcBef>
                        <a:spcAft>
                          <a:spcPts val="0"/>
                        </a:spcAft>
                        <a:buNone/>
                      </a:pPr>
                      <a:r>
                        <a:rPr lang="en-IN" sz="1100" u="none" strike="noStrike" cap="none"/>
                        <a:t>AMT_ANNUITY</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1"/>
                  </a:ext>
                </a:extLst>
              </a:tr>
              <a:tr h="709775">
                <a:tc>
                  <a:txBody>
                    <a:bodyPr/>
                    <a:lstStyle/>
                    <a:p>
                      <a:pPr marL="0" marR="0" lvl="0" indent="0" algn="l" rtl="0">
                        <a:spcBef>
                          <a:spcPts val="0"/>
                        </a:spcBef>
                        <a:spcAft>
                          <a:spcPts val="0"/>
                        </a:spcAft>
                        <a:buNone/>
                      </a:pPr>
                      <a:r>
                        <a:rPr lang="en-IN" sz="1100" u="none" strike="noStrike" cap="none"/>
                        <a:t>AMT_APPLICATION</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0.835099562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2"/>
                  </a:ext>
                </a:extLst>
              </a:tr>
              <a:tr h="709775">
                <a:tc>
                  <a:txBody>
                    <a:bodyPr/>
                    <a:lstStyle/>
                    <a:p>
                      <a:pPr marL="0" marR="0" lvl="0" indent="0" algn="l" rtl="0">
                        <a:spcBef>
                          <a:spcPts val="0"/>
                        </a:spcBef>
                        <a:spcAft>
                          <a:spcPts val="0"/>
                        </a:spcAft>
                        <a:buNone/>
                      </a:pPr>
                      <a:r>
                        <a:rPr lang="en-IN" sz="1100" u="none" strike="noStrike" cap="none"/>
                        <a:t>AMT_CREDIT</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0.82776803</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0.993678</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3"/>
                  </a:ext>
                </a:extLst>
              </a:tr>
              <a:tr h="709775">
                <a:tc>
                  <a:txBody>
                    <a:bodyPr/>
                    <a:lstStyle/>
                    <a:p>
                      <a:pPr marL="0" marR="0" lvl="0" indent="0" algn="l" rtl="0">
                        <a:spcBef>
                          <a:spcPts val="0"/>
                        </a:spcBef>
                        <a:spcAft>
                          <a:spcPts val="0"/>
                        </a:spcAft>
                        <a:buNone/>
                      </a:pPr>
                      <a:r>
                        <a:rPr lang="en-IN" sz="1100" u="none" strike="noStrike" cap="none"/>
                        <a:t>AMT_GOODS_PRICE</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0.835099562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0.993678</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4"/>
                  </a:ext>
                </a:extLst>
              </a:tr>
              <a:tr h="709775">
                <a:tc>
                  <a:txBody>
                    <a:bodyPr/>
                    <a:lstStyle/>
                    <a:p>
                      <a:pPr marL="0" marR="0" lvl="0" indent="0" algn="l" rtl="0">
                        <a:spcBef>
                          <a:spcPts val="0"/>
                        </a:spcBef>
                        <a:spcAft>
                          <a:spcPts val="0"/>
                        </a:spcAft>
                        <a:buNone/>
                      </a:pPr>
                      <a:r>
                        <a:rPr lang="en-IN" sz="1100" u="none" strike="noStrike" cap="none"/>
                        <a:t>HOUR_APPR_PROCESS_START</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-0.040051964</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-0.051362256</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-0.059106507</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-0.051362256</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5"/>
                  </a:ext>
                </a:extLst>
              </a:tr>
              <a:tr h="709775">
                <a:tc>
                  <a:txBody>
                    <a:bodyPr/>
                    <a:lstStyle/>
                    <a:p>
                      <a:pPr marL="0" marR="0" lvl="0" indent="0" algn="l" rtl="0">
                        <a:spcBef>
                          <a:spcPts val="0"/>
                        </a:spcBef>
                        <a:spcAft>
                          <a:spcPts val="0"/>
                        </a:spcAft>
                        <a:buNone/>
                      </a:pPr>
                      <a:r>
                        <a:rPr lang="en-IN" sz="1100" u="none" strike="noStrike" cap="none"/>
                        <a:t>DAYS_DECISION</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0.236470442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0.247155032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0.254453359</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0.247155032</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0.008044933</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6"/>
                  </a:ext>
                </a:extLst>
              </a:tr>
              <a:tr h="709775">
                <a:tc>
                  <a:txBody>
                    <a:bodyPr/>
                    <a:lstStyle/>
                    <a:p>
                      <a:pPr marL="0" marR="0" lvl="0" indent="0" algn="l" rtl="0">
                        <a:spcBef>
                          <a:spcPts val="0"/>
                        </a:spcBef>
                        <a:spcAft>
                          <a:spcPts val="0"/>
                        </a:spcAft>
                        <a:buNone/>
                      </a:pPr>
                      <a:r>
                        <a:rPr lang="en-IN" sz="1100" u="none" strike="noStrike" cap="none"/>
                        <a:t>SELLERPLACE_AREA</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-0.009153003</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-0.006637495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-0.006977925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-0.006637495</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0.017294746</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-0.00222983</a:t>
                      </a:r>
                      <a:endParaRPr sz="1100" b="0" i="0" u="none" strike="noStrike" cap="none">
                        <a:solidFill>
                          <a:srgbClr val="000000"/>
                        </a:solidFill>
                        <a:latin typeface="Calibri"/>
                        <a:ea typeface="Calibri"/>
                        <a:cs typeface="Calibri"/>
                        <a:sym typeface="Calibri"/>
                      </a:endParaRPr>
                    </a:p>
                  </a:txBody>
                  <a:tcPr marL="4775" marR="4775" marT="4775" marB="0" anchor="b"/>
                </a:tc>
                <a:tc>
                  <a:txBody>
                    <a:bodyPr/>
                    <a:lstStyle/>
                    <a:p>
                      <a:pPr marL="0" marR="0" lvl="0" indent="0" algn="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4775" marR="4775" marT="4775" marB="0" anchor="b"/>
                </a:tc>
                <a:extLst>
                  <a:ext uri="{0D108BD9-81ED-4DB2-BD59-A6C34878D82A}">
                    <a16:rowId xmlns:a16="http://schemas.microsoft.com/office/drawing/2014/main" val="10007"/>
                  </a:ext>
                </a:extLst>
              </a:tr>
            </a:tbl>
          </a:graphicData>
        </a:graphic>
      </p:graphicFrame>
      <p:sp>
        <p:nvSpPr>
          <p:cNvPr id="655" name="Google Shape;655;p45"/>
          <p:cNvSpPr txBox="1"/>
          <p:nvPr/>
        </p:nvSpPr>
        <p:spPr>
          <a:xfrm>
            <a:off x="386442" y="6388104"/>
            <a:ext cx="31459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Arial"/>
                <a:ea typeface="Arial"/>
                <a:cs typeface="Arial"/>
                <a:sym typeface="Arial"/>
              </a:rPr>
              <a:t>Previous Application dataset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6"/>
          <p:cNvSpPr txBox="1">
            <a:spLocks noGrp="1"/>
          </p:cNvSpPr>
          <p:nvPr>
            <p:ph type="title"/>
          </p:nvPr>
        </p:nvSpPr>
        <p:spPr>
          <a:xfrm>
            <a:off x="754743" y="1358901"/>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Conclusion</a:t>
            </a:r>
            <a:endParaRPr/>
          </a:p>
        </p:txBody>
      </p:sp>
      <p:sp>
        <p:nvSpPr>
          <p:cNvPr id="661" name="Google Shape;661;p4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54</a:t>
            </a:fld>
            <a:endParaRPr/>
          </a:p>
        </p:txBody>
      </p:sp>
      <p:sp>
        <p:nvSpPr>
          <p:cNvPr id="662" name="Google Shape;662;p46"/>
          <p:cNvSpPr txBox="1">
            <a:spLocks noGrp="1"/>
          </p:cNvSpPr>
          <p:nvPr>
            <p:ph type="body" idx="1"/>
          </p:nvPr>
        </p:nvSpPr>
        <p:spPr>
          <a:xfrm>
            <a:off x="604157" y="2209799"/>
            <a:ext cx="8267700" cy="4105276"/>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600"/>
              <a:buChar char="•"/>
            </a:pPr>
            <a:r>
              <a:rPr lang="en-IN" dirty="0"/>
              <a:t>The bank needs to address outliers and payment  difficulties to minimize risks associated with  defaulting clients.</a:t>
            </a:r>
            <a:endParaRPr dirty="0"/>
          </a:p>
          <a:p>
            <a:pPr marL="228600" lvl="0" indent="-228600" algn="l" rtl="0">
              <a:lnSpc>
                <a:spcPct val="100000"/>
              </a:lnSpc>
              <a:spcBef>
                <a:spcPts val="1000"/>
              </a:spcBef>
              <a:spcAft>
                <a:spcPts val="0"/>
              </a:spcAft>
              <a:buSzPts val="1600"/>
              <a:buChar char="•"/>
            </a:pPr>
            <a:r>
              <a:rPr lang="en-IN" dirty="0"/>
              <a:t>The imbalanced dataset necessitates the use of appropriate techniques to handle class imbalance during </a:t>
            </a:r>
            <a:r>
              <a:rPr lang="en-IN" dirty="0" err="1"/>
              <a:t>modeling</a:t>
            </a:r>
            <a:r>
              <a:rPr lang="en-IN" dirty="0"/>
              <a:t>.</a:t>
            </a:r>
            <a:endParaRPr dirty="0"/>
          </a:p>
          <a:p>
            <a:pPr marL="228600" lvl="0" indent="-228600" algn="l" rtl="0">
              <a:lnSpc>
                <a:spcPct val="100000"/>
              </a:lnSpc>
              <a:spcBef>
                <a:spcPts val="1000"/>
              </a:spcBef>
              <a:spcAft>
                <a:spcPts val="0"/>
              </a:spcAft>
              <a:buSzPts val="1600"/>
              <a:buChar char="•"/>
            </a:pPr>
            <a:r>
              <a:rPr lang="en-IN" dirty="0"/>
              <a:t>The bank's preference for granting loans to comparatively senior clients seems reasonable due to potential stability in financial backgrounds, resulting in the chart.</a:t>
            </a:r>
            <a:endParaRPr dirty="0"/>
          </a:p>
          <a:p>
            <a:pPr marL="228600" lvl="0" indent="-228600" algn="l" rtl="0">
              <a:lnSpc>
                <a:spcPct val="100000"/>
              </a:lnSpc>
              <a:spcBef>
                <a:spcPts val="1000"/>
              </a:spcBef>
              <a:spcAft>
                <a:spcPts val="0"/>
              </a:spcAft>
              <a:buSzPts val="1600"/>
              <a:buChar char="•"/>
            </a:pPr>
            <a:r>
              <a:rPr lang="en-IN" dirty="0"/>
              <a:t>Clients with limited employment experience may require closer scrutiny during loan approval.</a:t>
            </a:r>
            <a:endParaRPr dirty="0"/>
          </a:p>
          <a:p>
            <a:pPr marL="228600" lvl="0" indent="-228600" algn="l" rtl="0">
              <a:lnSpc>
                <a:spcPct val="100000"/>
              </a:lnSpc>
              <a:spcBef>
                <a:spcPts val="1000"/>
              </a:spcBef>
              <a:spcAft>
                <a:spcPts val="0"/>
              </a:spcAft>
              <a:buSzPts val="1600"/>
              <a:buChar char="•"/>
            </a:pPr>
            <a:r>
              <a:rPr lang="en-IN" dirty="0"/>
              <a:t>Further action is needed to understand why male clients show slightly higher default rates when compared with the total number of loans taken.</a:t>
            </a:r>
            <a:endParaRPr dirty="0"/>
          </a:p>
          <a:p>
            <a:pPr marL="228600" lvl="0" indent="-228600" algn="l" rtl="0">
              <a:lnSpc>
                <a:spcPct val="100000"/>
              </a:lnSpc>
              <a:spcBef>
                <a:spcPts val="1000"/>
              </a:spcBef>
              <a:spcAft>
                <a:spcPts val="0"/>
              </a:spcAft>
              <a:buSzPts val="1600"/>
              <a:buChar char="•"/>
            </a:pPr>
            <a:r>
              <a:rPr lang="en-IN" dirty="0"/>
              <a:t>Focusing on clients with secondary education might be beneficial as they form the largest customer segment.</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7"/>
          <p:cNvSpPr txBox="1">
            <a:spLocks noGrp="1"/>
          </p:cNvSpPr>
          <p:nvPr>
            <p:ph type="title"/>
          </p:nvPr>
        </p:nvSpPr>
        <p:spPr>
          <a:xfrm>
            <a:off x="618671" y="1435554"/>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Achievement</a:t>
            </a:r>
            <a:endParaRPr/>
          </a:p>
        </p:txBody>
      </p:sp>
      <p:sp>
        <p:nvSpPr>
          <p:cNvPr id="668" name="Google Shape;668;p4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55</a:t>
            </a:fld>
            <a:endParaRPr/>
          </a:p>
        </p:txBody>
      </p:sp>
      <p:sp>
        <p:nvSpPr>
          <p:cNvPr id="669" name="Google Shape;669;p47"/>
          <p:cNvSpPr txBox="1">
            <a:spLocks noGrp="1"/>
          </p:cNvSpPr>
          <p:nvPr>
            <p:ph type="body" idx="1"/>
          </p:nvPr>
        </p:nvSpPr>
        <p:spPr>
          <a:xfrm>
            <a:off x="533400" y="2273085"/>
            <a:ext cx="6718300" cy="4093243"/>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600"/>
              <a:buChar char="•"/>
            </a:pPr>
            <a:r>
              <a:rPr lang="en-IN"/>
              <a:t>Gained deeper knowledge on working with pivot tables</a:t>
            </a:r>
            <a:endParaRPr/>
          </a:p>
          <a:p>
            <a:pPr marL="228600" lvl="0" indent="-228600" algn="l" rtl="0">
              <a:lnSpc>
                <a:spcPct val="100000"/>
              </a:lnSpc>
              <a:spcBef>
                <a:spcPts val="1000"/>
              </a:spcBef>
              <a:spcAft>
                <a:spcPts val="0"/>
              </a:spcAft>
              <a:buSzPts val="1600"/>
              <a:buChar char="•"/>
            </a:pPr>
            <a:r>
              <a:rPr lang="en-IN"/>
              <a:t>How we can identify outliers in the dataset and how important they are to identify </a:t>
            </a:r>
            <a:endParaRPr/>
          </a:p>
          <a:p>
            <a:pPr marL="228600" lvl="0" indent="-228600" algn="l" rtl="0">
              <a:lnSpc>
                <a:spcPct val="100000"/>
              </a:lnSpc>
              <a:spcBef>
                <a:spcPts val="1000"/>
              </a:spcBef>
              <a:spcAft>
                <a:spcPts val="0"/>
              </a:spcAft>
              <a:buSzPts val="1600"/>
              <a:buChar char="•"/>
            </a:pPr>
            <a:r>
              <a:rPr lang="en-IN"/>
              <a:t>Studying data imbalance in the dataset as they will result in the inaccuracy of our analysis</a:t>
            </a:r>
            <a:endParaRPr/>
          </a:p>
          <a:p>
            <a:pPr marL="228600" lvl="0" indent="-228600" algn="l" rtl="0">
              <a:lnSpc>
                <a:spcPct val="100000"/>
              </a:lnSpc>
              <a:spcBef>
                <a:spcPts val="1000"/>
              </a:spcBef>
              <a:spcAft>
                <a:spcPts val="0"/>
              </a:spcAft>
              <a:buSzPts val="1600"/>
              <a:buChar char="•"/>
            </a:pPr>
            <a:r>
              <a:rPr lang="en-IN"/>
              <a:t>How to draw chart based on different scenarios and pivot tables</a:t>
            </a:r>
            <a:endParaRPr/>
          </a:p>
          <a:p>
            <a:pPr marL="228600" lvl="0" indent="-228600" algn="l" rtl="0">
              <a:lnSpc>
                <a:spcPct val="100000"/>
              </a:lnSpc>
              <a:spcBef>
                <a:spcPts val="1000"/>
              </a:spcBef>
              <a:spcAft>
                <a:spcPts val="0"/>
              </a:spcAft>
              <a:buSzPts val="1600"/>
              <a:buChar char="•"/>
            </a:pPr>
            <a:r>
              <a:rPr lang="en-IN"/>
              <a:t>Finding the correlation between different variables.</a:t>
            </a:r>
            <a:endParaRPr/>
          </a:p>
          <a:p>
            <a:pPr marL="228600" lvl="0" indent="-228600" algn="l" rtl="0">
              <a:lnSpc>
                <a:spcPct val="100000"/>
              </a:lnSpc>
              <a:spcBef>
                <a:spcPts val="1000"/>
              </a:spcBef>
              <a:spcAft>
                <a:spcPts val="0"/>
              </a:spcAft>
              <a:buSzPts val="1600"/>
              <a:buChar char="•"/>
            </a:pPr>
            <a:r>
              <a:rPr lang="en-IN"/>
              <a:t>Why data cleaning is most important step in analysis a particular dataset.</a:t>
            </a:r>
            <a:endParaRPr/>
          </a:p>
          <a:p>
            <a:pPr marL="228600" lvl="0" indent="-228600" algn="l" rtl="0">
              <a:lnSpc>
                <a:spcPct val="100000"/>
              </a:lnSpc>
              <a:spcBef>
                <a:spcPts val="1000"/>
              </a:spcBef>
              <a:spcAft>
                <a:spcPts val="0"/>
              </a:spcAft>
              <a:buSzPts val="1600"/>
              <a:buChar char="•"/>
            </a:pPr>
            <a:r>
              <a:rPr lang="en-IN"/>
              <a:t>Used different formulas to find output.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8"/>
          <p:cNvSpPr txBox="1">
            <a:spLocks noGrp="1"/>
          </p:cNvSpPr>
          <p:nvPr>
            <p:ph type="ctrTitle"/>
          </p:nvPr>
        </p:nvSpPr>
        <p:spPr>
          <a:xfrm>
            <a:off x="2968564" y="2807208"/>
            <a:ext cx="4945598" cy="124358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Font typeface="Trebuchet MS"/>
              <a:buNone/>
            </a:pPr>
            <a:r>
              <a:rPr lang="en-IN" dirty="0">
                <a:solidFill>
                  <a:srgbClr val="FF0000"/>
                </a:solidFill>
              </a:rPr>
              <a:t>Thank You </a:t>
            </a:r>
            <a:endParaRPr dirty="0">
              <a:solidFill>
                <a:srgbClr val="FF0000"/>
              </a:solidFill>
            </a:endParaRPr>
          </a:p>
        </p:txBody>
      </p:sp>
      <p:sp>
        <p:nvSpPr>
          <p:cNvPr id="2" name="Google Shape;674;p48">
            <a:extLst>
              <a:ext uri="{FF2B5EF4-FFF2-40B4-BE49-F238E27FC236}">
                <a16:creationId xmlns:a16="http://schemas.microsoft.com/office/drawing/2014/main" id="{D1E84818-C841-A8AB-5613-5E8E1BAF20F4}"/>
              </a:ext>
            </a:extLst>
          </p:cNvPr>
          <p:cNvSpPr txBox="1">
            <a:spLocks/>
          </p:cNvSpPr>
          <p:nvPr/>
        </p:nvSpPr>
        <p:spPr>
          <a:xfrm>
            <a:off x="5649559" y="4452506"/>
            <a:ext cx="4945598" cy="1243584"/>
          </a:xfrm>
          <a:prstGeom prst="rect">
            <a:avLst/>
          </a:prstGeom>
          <a:noFill/>
          <a:ln>
            <a:noFill/>
          </a:ln>
        </p:spPr>
        <p:txBody>
          <a:bodyPr spcFirstLastPara="1" vert="horz" wrap="square" lIns="91425" tIns="45700" rIns="91425" bIns="45700" rtlCol="0" anchor="ctr" anchorCtr="0">
            <a:noAutofit/>
          </a:bodyPr>
          <a:lstStyle>
            <a:lvl1pPr lvl="0" algn="l" defTabSz="457200" rtl="0" eaLnBrk="1" latinLnBrk="0" hangingPunct="1">
              <a:lnSpc>
                <a:spcPct val="90000"/>
              </a:lnSpc>
              <a:spcBef>
                <a:spcPts val="0"/>
              </a:spcBef>
              <a:spcAft>
                <a:spcPts val="0"/>
              </a:spcAft>
              <a:buClr>
                <a:schemeClr val="lt1"/>
              </a:buClr>
              <a:buSzPts val="5400"/>
              <a:buFont typeface="Trebuchet MS"/>
              <a:buNone/>
              <a:defRPr sz="5400" b="1" kern="1200">
                <a:solidFill>
                  <a:schemeClr val="lt1"/>
                </a:solidFill>
                <a:latin typeface="Trebuchet MS"/>
                <a:ea typeface="Trebuchet MS"/>
                <a:cs typeface="Trebuchet MS"/>
                <a:sym typeface="Trebuchet MS"/>
              </a:defRPr>
            </a:lvl1pPr>
            <a:lvl2pPr lvl="1" eaLnBrk="1" hangingPunct="1">
              <a:spcBef>
                <a:spcPts val="0"/>
              </a:spcBef>
              <a:spcAft>
                <a:spcPts val="0"/>
              </a:spcAft>
              <a:buSzPts val="1400"/>
              <a:buNone/>
              <a:defRPr>
                <a:solidFill>
                  <a:schemeClr val="tx2"/>
                </a:solidFill>
              </a:defRPr>
            </a:lvl2pPr>
            <a:lvl3pPr lvl="2" eaLnBrk="1" hangingPunct="1">
              <a:spcBef>
                <a:spcPts val="0"/>
              </a:spcBef>
              <a:spcAft>
                <a:spcPts val="0"/>
              </a:spcAft>
              <a:buSzPts val="1400"/>
              <a:buNone/>
              <a:defRPr>
                <a:solidFill>
                  <a:schemeClr val="tx2"/>
                </a:solidFill>
              </a:defRPr>
            </a:lvl3pPr>
            <a:lvl4pPr lvl="3" eaLnBrk="1" hangingPunct="1">
              <a:spcBef>
                <a:spcPts val="0"/>
              </a:spcBef>
              <a:spcAft>
                <a:spcPts val="0"/>
              </a:spcAft>
              <a:buSzPts val="1400"/>
              <a:buNone/>
              <a:defRPr>
                <a:solidFill>
                  <a:schemeClr val="tx2"/>
                </a:solidFill>
              </a:defRPr>
            </a:lvl4pPr>
            <a:lvl5pPr lvl="4" eaLnBrk="1" hangingPunct="1">
              <a:spcBef>
                <a:spcPts val="0"/>
              </a:spcBef>
              <a:spcAft>
                <a:spcPts val="0"/>
              </a:spcAft>
              <a:buSzPts val="1400"/>
              <a:buNone/>
              <a:defRPr>
                <a:solidFill>
                  <a:schemeClr val="tx2"/>
                </a:solidFill>
              </a:defRPr>
            </a:lvl5pPr>
            <a:lvl6pPr lvl="5" eaLnBrk="1" hangingPunct="1">
              <a:spcBef>
                <a:spcPts val="0"/>
              </a:spcBef>
              <a:spcAft>
                <a:spcPts val="0"/>
              </a:spcAft>
              <a:buSzPts val="1400"/>
              <a:buNone/>
              <a:defRPr>
                <a:solidFill>
                  <a:schemeClr val="tx2"/>
                </a:solidFill>
              </a:defRPr>
            </a:lvl6pPr>
            <a:lvl7pPr lvl="6" eaLnBrk="1" hangingPunct="1">
              <a:spcBef>
                <a:spcPts val="0"/>
              </a:spcBef>
              <a:spcAft>
                <a:spcPts val="0"/>
              </a:spcAft>
              <a:buSzPts val="1400"/>
              <a:buNone/>
              <a:defRPr>
                <a:solidFill>
                  <a:schemeClr val="tx2"/>
                </a:solidFill>
              </a:defRPr>
            </a:lvl7pPr>
            <a:lvl8pPr lvl="7" eaLnBrk="1" hangingPunct="1">
              <a:spcBef>
                <a:spcPts val="0"/>
              </a:spcBef>
              <a:spcAft>
                <a:spcPts val="0"/>
              </a:spcAft>
              <a:buSzPts val="1400"/>
              <a:buNone/>
              <a:defRPr>
                <a:solidFill>
                  <a:schemeClr val="tx2"/>
                </a:solidFill>
              </a:defRPr>
            </a:lvl8pPr>
            <a:lvl9pPr lvl="8" eaLnBrk="1" hangingPunct="1">
              <a:spcBef>
                <a:spcPts val="0"/>
              </a:spcBef>
              <a:spcAft>
                <a:spcPts val="0"/>
              </a:spcAft>
              <a:buSzPts val="1400"/>
              <a:buNone/>
              <a:defRPr>
                <a:solidFill>
                  <a:schemeClr val="tx2"/>
                </a:solidFill>
              </a:defRPr>
            </a:lvl9pPr>
          </a:lstStyle>
          <a:p>
            <a:r>
              <a:rPr lang="en-IN" dirty="0">
                <a:solidFill>
                  <a:srgbClr val="FF0000"/>
                </a:solidFill>
              </a:rPr>
              <a:t>Ayush Yadav</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
          <p:cNvSpPr txBox="1">
            <a:spLocks noGrp="1"/>
          </p:cNvSpPr>
          <p:nvPr>
            <p:ph type="title"/>
          </p:nvPr>
        </p:nvSpPr>
        <p:spPr>
          <a:xfrm>
            <a:off x="579400" y="720314"/>
            <a:ext cx="7781544" cy="85905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rebuchet MS"/>
              <a:buNone/>
            </a:pPr>
            <a:r>
              <a:rPr lang="en-IN" dirty="0"/>
              <a:t>Tech-stack used</a:t>
            </a:r>
            <a:endParaRPr dirty="0"/>
          </a:p>
        </p:txBody>
      </p:sp>
      <p:sp>
        <p:nvSpPr>
          <p:cNvPr id="352" name="Google Shape;352;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pic>
        <p:nvPicPr>
          <p:cNvPr id="353" name="Google Shape;353;p6"/>
          <p:cNvPicPr preferRelativeResize="0"/>
          <p:nvPr/>
        </p:nvPicPr>
        <p:blipFill rotWithShape="1">
          <a:blip r:embed="rId3">
            <a:alphaModFix/>
          </a:blip>
          <a:srcRect/>
          <a:stretch/>
        </p:blipFill>
        <p:spPr>
          <a:xfrm>
            <a:off x="647699" y="2588078"/>
            <a:ext cx="2690949" cy="1681843"/>
          </a:xfrm>
          <a:prstGeom prst="rect">
            <a:avLst/>
          </a:prstGeom>
          <a:noFill/>
          <a:ln>
            <a:noFill/>
          </a:ln>
        </p:spPr>
      </p:pic>
      <p:pic>
        <p:nvPicPr>
          <p:cNvPr id="354" name="Google Shape;354;p6"/>
          <p:cNvPicPr preferRelativeResize="0"/>
          <p:nvPr/>
        </p:nvPicPr>
        <p:blipFill rotWithShape="1">
          <a:blip r:embed="rId4">
            <a:alphaModFix/>
          </a:blip>
          <a:srcRect/>
          <a:stretch/>
        </p:blipFill>
        <p:spPr>
          <a:xfrm>
            <a:off x="4245095" y="1952651"/>
            <a:ext cx="2952695" cy="29526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7"/>
          <p:cNvSpPr txBox="1">
            <a:spLocks noGrp="1"/>
          </p:cNvSpPr>
          <p:nvPr>
            <p:ph type="title"/>
          </p:nvPr>
        </p:nvSpPr>
        <p:spPr>
          <a:xfrm>
            <a:off x="516163" y="446773"/>
            <a:ext cx="5917039" cy="85905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ct val="100000"/>
              <a:buFont typeface="Trebuchet MS"/>
              <a:buNone/>
            </a:pPr>
            <a:r>
              <a:rPr lang="en-IN" dirty="0"/>
              <a:t>Data Analytics Tasks 1</a:t>
            </a:r>
            <a:endParaRPr dirty="0"/>
          </a:p>
        </p:txBody>
      </p:sp>
      <p:sp>
        <p:nvSpPr>
          <p:cNvPr id="360" name="Google Shape;360;p7"/>
          <p:cNvSpPr txBox="1">
            <a:spLocks noGrp="1"/>
          </p:cNvSpPr>
          <p:nvPr>
            <p:ph type="body" idx="1"/>
          </p:nvPr>
        </p:nvSpPr>
        <p:spPr>
          <a:xfrm>
            <a:off x="516163" y="1898934"/>
            <a:ext cx="6711951" cy="32243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600"/>
              <a:buNone/>
            </a:pPr>
            <a:r>
              <a:rPr lang="en-IN" dirty="0"/>
              <a:t>Identify Missing Data and Deal with it Appropriately: As a data analyst, you come across missing data in the loan application dataset. It is essential to handle missing data effectively to ensure the accuracy of the analysis.</a:t>
            </a:r>
            <a:endParaRPr dirty="0"/>
          </a:p>
          <a:p>
            <a:pPr marL="0" lvl="0" indent="0" algn="l" rtl="0">
              <a:lnSpc>
                <a:spcPct val="90000"/>
              </a:lnSpc>
              <a:spcBef>
                <a:spcPts val="1000"/>
              </a:spcBef>
              <a:spcAft>
                <a:spcPts val="0"/>
              </a:spcAft>
              <a:buSzPts val="1600"/>
              <a:buNone/>
            </a:pPr>
            <a:endParaRPr dirty="0"/>
          </a:p>
          <a:p>
            <a:pPr marL="0" lvl="0" indent="0" algn="l" rtl="0">
              <a:lnSpc>
                <a:spcPct val="90000"/>
              </a:lnSpc>
              <a:spcBef>
                <a:spcPts val="1000"/>
              </a:spcBef>
              <a:spcAft>
                <a:spcPts val="0"/>
              </a:spcAft>
              <a:buSzPts val="2000"/>
              <a:buNone/>
            </a:pPr>
            <a:r>
              <a:rPr lang="en-IN" sz="2000" b="1" dirty="0"/>
              <a:t>Task: Identify the missing data in the dataset and decide on an appropriate method to deal with it using Excel built-in functions and features.</a:t>
            </a:r>
            <a:endParaRPr sz="2000" b="1" dirty="0"/>
          </a:p>
        </p:txBody>
      </p:sp>
      <p:sp>
        <p:nvSpPr>
          <p:cNvPr id="361" name="Google Shape;361;p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
          <p:cNvSpPr txBox="1">
            <a:spLocks noGrp="1"/>
          </p:cNvSpPr>
          <p:nvPr>
            <p:ph type="title"/>
          </p:nvPr>
        </p:nvSpPr>
        <p:spPr>
          <a:xfrm>
            <a:off x="0" y="177800"/>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dirty="0"/>
              <a:t>Application dataset data Cleaning </a:t>
            </a:r>
            <a:endParaRPr dirty="0"/>
          </a:p>
        </p:txBody>
      </p:sp>
      <p:sp>
        <p:nvSpPr>
          <p:cNvPr id="368" name="Google Shape;368;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367" name="Google Shape;367;p8"/>
          <p:cNvSpPr txBox="1">
            <a:spLocks noGrp="1"/>
          </p:cNvSpPr>
          <p:nvPr>
            <p:ph type="body" idx="1"/>
          </p:nvPr>
        </p:nvSpPr>
        <p:spPr>
          <a:xfrm>
            <a:off x="94343" y="1352939"/>
            <a:ext cx="6718300" cy="4320073"/>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SzPts val="1600"/>
              <a:buNone/>
            </a:pPr>
            <a:r>
              <a:rPr lang="en-IN" dirty="0"/>
              <a:t>From application data I have counted the total blank columns using COUNTBLANK function and then find out the percentage of those blank values by dividing by total rows. </a:t>
            </a:r>
            <a:endParaRPr dirty="0"/>
          </a:p>
          <a:p>
            <a:pPr marL="0" lvl="0" indent="0" algn="just" rtl="0">
              <a:lnSpc>
                <a:spcPct val="100000"/>
              </a:lnSpc>
              <a:spcBef>
                <a:spcPts val="1000"/>
              </a:spcBef>
              <a:spcAft>
                <a:spcPts val="0"/>
              </a:spcAft>
              <a:buSzPts val="1600"/>
              <a:buNone/>
            </a:pPr>
            <a:r>
              <a:rPr lang="en-IN" dirty="0"/>
              <a:t>From this dataset I have removed the columns with more than 50% blank values. As replacing these values with the  aggregate functions will give us wrong insights it’s best to drop these columns entirely.</a:t>
            </a:r>
            <a:endParaRPr dirty="0"/>
          </a:p>
          <a:p>
            <a:pPr marL="0" lvl="0" indent="0" algn="just" rtl="0">
              <a:lnSpc>
                <a:spcPct val="100000"/>
              </a:lnSpc>
              <a:spcBef>
                <a:spcPts val="1000"/>
              </a:spcBef>
              <a:spcAft>
                <a:spcPts val="0"/>
              </a:spcAft>
              <a:buSzPts val="1600"/>
              <a:buNone/>
            </a:pPr>
            <a:r>
              <a:rPr lang="en-IN" dirty="0"/>
              <a:t>I have also plotted the bar chart for this to easily identify the blank values.</a:t>
            </a:r>
            <a:endParaRPr dirty="0"/>
          </a:p>
          <a:p>
            <a:pPr marL="0" lvl="0" indent="0" algn="just" rtl="0">
              <a:lnSpc>
                <a:spcPct val="100000"/>
              </a:lnSpc>
              <a:spcBef>
                <a:spcPts val="1000"/>
              </a:spcBef>
              <a:spcAft>
                <a:spcPts val="0"/>
              </a:spcAft>
              <a:buSzPts val="1600"/>
              <a:buNone/>
            </a:pPr>
            <a:r>
              <a:rPr lang="en-IN" dirty="0"/>
              <a:t>I have attached the table with more than 50% blank cells.</a:t>
            </a:r>
          </a:p>
          <a:p>
            <a:pPr marL="0" lvl="0" indent="0" algn="just" rtl="0">
              <a:lnSpc>
                <a:spcPct val="100000"/>
              </a:lnSpc>
              <a:spcBef>
                <a:spcPts val="1000"/>
              </a:spcBef>
              <a:spcAft>
                <a:spcPts val="0"/>
              </a:spcAft>
              <a:buSzPts val="1600"/>
              <a:buNone/>
            </a:pPr>
            <a:r>
              <a:rPr lang="en-GB" dirty="0"/>
              <a:t>Fields having null values less than 1 percent can be ignore as they are negligible and wont affect the data set so much and the 0s being left out as it is. The remaining are to be filled with appropriate data.</a:t>
            </a:r>
            <a:endParaRPr lang="en-IN" dirty="0"/>
          </a:p>
          <a:p>
            <a:pPr marL="0" lvl="0" indent="0" algn="l" rtl="0">
              <a:lnSpc>
                <a:spcPct val="100000"/>
              </a:lnSpc>
              <a:spcBef>
                <a:spcPts val="1000"/>
              </a:spcBef>
              <a:spcAft>
                <a:spcPts val="0"/>
              </a:spcAft>
              <a:buSzPts val="1600"/>
              <a:buNone/>
            </a:pPr>
            <a:endParaRPr lang="en-GB" dirty="0"/>
          </a:p>
        </p:txBody>
      </p:sp>
      <p:graphicFrame>
        <p:nvGraphicFramePr>
          <p:cNvPr id="369" name="Google Shape;369;p8"/>
          <p:cNvGraphicFramePr/>
          <p:nvPr/>
        </p:nvGraphicFramePr>
        <p:xfrm>
          <a:off x="6906986" y="87084"/>
          <a:ext cx="5187050" cy="6439050"/>
        </p:xfrm>
        <a:graphic>
          <a:graphicData uri="http://schemas.openxmlformats.org/drawingml/2006/table">
            <a:tbl>
              <a:tblPr>
                <a:noFill/>
                <a:tableStyleId>{9F3C7509-087E-426F-AE27-B914A5C89281}</a:tableStyleId>
              </a:tblPr>
              <a:tblGrid>
                <a:gridCol w="2730875">
                  <a:extLst>
                    <a:ext uri="{9D8B030D-6E8A-4147-A177-3AD203B41FA5}">
                      <a16:colId xmlns:a16="http://schemas.microsoft.com/office/drawing/2014/main" val="20000"/>
                    </a:ext>
                  </a:extLst>
                </a:gridCol>
                <a:gridCol w="1422000">
                  <a:extLst>
                    <a:ext uri="{9D8B030D-6E8A-4147-A177-3AD203B41FA5}">
                      <a16:colId xmlns:a16="http://schemas.microsoft.com/office/drawing/2014/main" val="20001"/>
                    </a:ext>
                  </a:extLst>
                </a:gridCol>
                <a:gridCol w="1034175">
                  <a:extLst>
                    <a:ext uri="{9D8B030D-6E8A-4147-A177-3AD203B41FA5}">
                      <a16:colId xmlns:a16="http://schemas.microsoft.com/office/drawing/2014/main" val="20002"/>
                    </a:ext>
                  </a:extLst>
                </a:gridCol>
              </a:tblGrid>
              <a:tr h="269575">
                <a:tc>
                  <a:txBody>
                    <a:bodyPr/>
                    <a:lstStyle/>
                    <a:p>
                      <a:pPr marL="0" marR="0" lvl="0" indent="0" algn="l" rtl="0">
                        <a:spcBef>
                          <a:spcPts val="0"/>
                        </a:spcBef>
                        <a:spcAft>
                          <a:spcPts val="0"/>
                        </a:spcAft>
                        <a:buNone/>
                      </a:pPr>
                      <a:r>
                        <a:rPr lang="en-IN" sz="800" b="1" u="none" strike="noStrike" cap="none"/>
                        <a:t>Columns</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l" rtl="0">
                        <a:spcBef>
                          <a:spcPts val="0"/>
                        </a:spcBef>
                        <a:spcAft>
                          <a:spcPts val="0"/>
                        </a:spcAft>
                        <a:buNone/>
                      </a:pPr>
                      <a:r>
                        <a:rPr lang="en-IN" sz="800" b="1" u="none" strike="noStrike" cap="none"/>
                        <a:t>Total Blank Rows</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l" rtl="0">
                        <a:spcBef>
                          <a:spcPts val="0"/>
                        </a:spcBef>
                        <a:spcAft>
                          <a:spcPts val="0"/>
                        </a:spcAft>
                        <a:buNone/>
                      </a:pPr>
                      <a:r>
                        <a:rPr lang="en-IN" sz="800" b="1" u="none" strike="noStrike" cap="none"/>
                        <a:t>Total Blank %</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00"/>
                  </a:ext>
                </a:extLst>
              </a:tr>
              <a:tr h="150475">
                <a:tc>
                  <a:txBody>
                    <a:bodyPr/>
                    <a:lstStyle/>
                    <a:p>
                      <a:pPr marL="0" marR="0" lvl="0" indent="0" algn="l" rtl="0">
                        <a:spcBef>
                          <a:spcPts val="0"/>
                        </a:spcBef>
                        <a:spcAft>
                          <a:spcPts val="0"/>
                        </a:spcAft>
                        <a:buNone/>
                      </a:pPr>
                      <a:r>
                        <a:rPr lang="en-IN" sz="800" b="1" u="none" strike="noStrike" cap="none"/>
                        <a:t>COMMONAREA_AVG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34960</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69.92</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01"/>
                  </a:ext>
                </a:extLst>
              </a:tr>
              <a:tr h="150475">
                <a:tc>
                  <a:txBody>
                    <a:bodyPr/>
                    <a:lstStyle/>
                    <a:p>
                      <a:pPr marL="0" marR="0" lvl="0" indent="0" algn="l" rtl="0">
                        <a:spcBef>
                          <a:spcPts val="0"/>
                        </a:spcBef>
                        <a:spcAft>
                          <a:spcPts val="0"/>
                        </a:spcAft>
                        <a:buNone/>
                      </a:pPr>
                      <a:r>
                        <a:rPr lang="en-IN" sz="800" b="1" u="none" strike="noStrike" cap="none"/>
                        <a:t>COMMONAREA_MODE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34960</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69.92</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02"/>
                  </a:ext>
                </a:extLst>
              </a:tr>
              <a:tr h="150475">
                <a:tc>
                  <a:txBody>
                    <a:bodyPr/>
                    <a:lstStyle/>
                    <a:p>
                      <a:pPr marL="0" marR="0" lvl="0" indent="0" algn="l" rtl="0">
                        <a:spcBef>
                          <a:spcPts val="0"/>
                        </a:spcBef>
                        <a:spcAft>
                          <a:spcPts val="0"/>
                        </a:spcAft>
                        <a:buNone/>
                      </a:pPr>
                      <a:r>
                        <a:rPr lang="en-IN" sz="800" b="1" u="none" strike="noStrike" cap="none"/>
                        <a:t>COMMONAREA_MEDI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34960</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69.92</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03"/>
                  </a:ext>
                </a:extLst>
              </a:tr>
              <a:tr h="150475">
                <a:tc>
                  <a:txBody>
                    <a:bodyPr/>
                    <a:lstStyle/>
                    <a:p>
                      <a:pPr marL="0" marR="0" lvl="0" indent="0" algn="l" rtl="0">
                        <a:spcBef>
                          <a:spcPts val="0"/>
                        </a:spcBef>
                        <a:spcAft>
                          <a:spcPts val="0"/>
                        </a:spcAft>
                        <a:buNone/>
                      </a:pPr>
                      <a:r>
                        <a:rPr lang="en-IN" sz="800" b="1" u="none" strike="noStrike" cap="none"/>
                        <a:t>NONLIVINGAPARTMENTS_AVG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34714</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69.43</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04"/>
                  </a:ext>
                </a:extLst>
              </a:tr>
              <a:tr h="150475">
                <a:tc>
                  <a:txBody>
                    <a:bodyPr/>
                    <a:lstStyle/>
                    <a:p>
                      <a:pPr marL="0" marR="0" lvl="0" indent="0" algn="l" rtl="0">
                        <a:spcBef>
                          <a:spcPts val="0"/>
                        </a:spcBef>
                        <a:spcAft>
                          <a:spcPts val="0"/>
                        </a:spcAft>
                        <a:buNone/>
                      </a:pPr>
                      <a:r>
                        <a:rPr lang="en-IN" sz="800" b="1" u="none" strike="noStrike" cap="none"/>
                        <a:t>NONLIVINGAPARTMENTS_MODE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34714</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69.43</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05"/>
                  </a:ext>
                </a:extLst>
              </a:tr>
              <a:tr h="150475">
                <a:tc>
                  <a:txBody>
                    <a:bodyPr/>
                    <a:lstStyle/>
                    <a:p>
                      <a:pPr marL="0" marR="0" lvl="0" indent="0" algn="l" rtl="0">
                        <a:spcBef>
                          <a:spcPts val="0"/>
                        </a:spcBef>
                        <a:spcAft>
                          <a:spcPts val="0"/>
                        </a:spcAft>
                        <a:buNone/>
                      </a:pPr>
                      <a:r>
                        <a:rPr lang="en-IN" sz="800" b="1" u="none" strike="noStrike" cap="none"/>
                        <a:t>NONLIVINGAPARTMENTS_MEDI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34714</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69.43</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06"/>
                  </a:ext>
                </a:extLst>
              </a:tr>
              <a:tr h="150475">
                <a:tc>
                  <a:txBody>
                    <a:bodyPr/>
                    <a:lstStyle/>
                    <a:p>
                      <a:pPr marL="0" marR="0" lvl="0" indent="0" algn="l" rtl="0">
                        <a:spcBef>
                          <a:spcPts val="0"/>
                        </a:spcBef>
                        <a:spcAft>
                          <a:spcPts val="0"/>
                        </a:spcAft>
                        <a:buNone/>
                      </a:pPr>
                      <a:r>
                        <a:rPr lang="en-IN" sz="800" b="1" u="none" strike="noStrike" cap="none"/>
                        <a:t>LIVINGAPARTMENTS_AVG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34226</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68.45</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07"/>
                  </a:ext>
                </a:extLst>
              </a:tr>
              <a:tr h="150475">
                <a:tc>
                  <a:txBody>
                    <a:bodyPr/>
                    <a:lstStyle/>
                    <a:p>
                      <a:pPr marL="0" marR="0" lvl="0" indent="0" algn="l" rtl="0">
                        <a:spcBef>
                          <a:spcPts val="0"/>
                        </a:spcBef>
                        <a:spcAft>
                          <a:spcPts val="0"/>
                        </a:spcAft>
                        <a:buNone/>
                      </a:pPr>
                      <a:r>
                        <a:rPr lang="en-IN" sz="800" b="1" u="none" strike="noStrike" cap="none"/>
                        <a:t>LIVINGAPARTMENTS_MODE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34226</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68.45</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08"/>
                  </a:ext>
                </a:extLst>
              </a:tr>
              <a:tr h="150475">
                <a:tc>
                  <a:txBody>
                    <a:bodyPr/>
                    <a:lstStyle/>
                    <a:p>
                      <a:pPr marL="0" marR="0" lvl="0" indent="0" algn="l" rtl="0">
                        <a:spcBef>
                          <a:spcPts val="0"/>
                        </a:spcBef>
                        <a:spcAft>
                          <a:spcPts val="0"/>
                        </a:spcAft>
                        <a:buNone/>
                      </a:pPr>
                      <a:r>
                        <a:rPr lang="en-IN" sz="800" b="1" u="none" strike="noStrike" cap="none"/>
                        <a:t>LIVINGAPARTMENTS_MEDI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34226</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68.45</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09"/>
                  </a:ext>
                </a:extLst>
              </a:tr>
              <a:tr h="150475">
                <a:tc>
                  <a:txBody>
                    <a:bodyPr/>
                    <a:lstStyle/>
                    <a:p>
                      <a:pPr marL="0" marR="0" lvl="0" indent="0" algn="l" rtl="0">
                        <a:spcBef>
                          <a:spcPts val="0"/>
                        </a:spcBef>
                        <a:spcAft>
                          <a:spcPts val="0"/>
                        </a:spcAft>
                        <a:buNone/>
                      </a:pPr>
                      <a:r>
                        <a:rPr lang="en-IN" sz="800" b="1" u="none" strike="noStrike" cap="none"/>
                        <a:t>FONDKAPREMONT_MODE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34191</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68.38</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10"/>
                  </a:ext>
                </a:extLst>
              </a:tr>
              <a:tr h="150475">
                <a:tc>
                  <a:txBody>
                    <a:bodyPr/>
                    <a:lstStyle/>
                    <a:p>
                      <a:pPr marL="0" marR="0" lvl="0" indent="0" algn="l" rtl="0">
                        <a:spcBef>
                          <a:spcPts val="0"/>
                        </a:spcBef>
                        <a:spcAft>
                          <a:spcPts val="0"/>
                        </a:spcAft>
                        <a:buNone/>
                      </a:pPr>
                      <a:r>
                        <a:rPr lang="en-IN" sz="800" b="1" u="none" strike="noStrike" cap="none"/>
                        <a:t>FLOORSMIN_AVG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33894</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67.79</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11"/>
                  </a:ext>
                </a:extLst>
              </a:tr>
              <a:tr h="150475">
                <a:tc>
                  <a:txBody>
                    <a:bodyPr/>
                    <a:lstStyle/>
                    <a:p>
                      <a:pPr marL="0" marR="0" lvl="0" indent="0" algn="l" rtl="0">
                        <a:spcBef>
                          <a:spcPts val="0"/>
                        </a:spcBef>
                        <a:spcAft>
                          <a:spcPts val="0"/>
                        </a:spcAft>
                        <a:buNone/>
                      </a:pPr>
                      <a:r>
                        <a:rPr lang="en-IN" sz="800" b="1" u="none" strike="noStrike" cap="none"/>
                        <a:t>FLOORSMIN_MODE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33894</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67.79</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12"/>
                  </a:ext>
                </a:extLst>
              </a:tr>
              <a:tr h="150475">
                <a:tc>
                  <a:txBody>
                    <a:bodyPr/>
                    <a:lstStyle/>
                    <a:p>
                      <a:pPr marL="0" marR="0" lvl="0" indent="0" algn="l" rtl="0">
                        <a:spcBef>
                          <a:spcPts val="0"/>
                        </a:spcBef>
                        <a:spcAft>
                          <a:spcPts val="0"/>
                        </a:spcAft>
                        <a:buNone/>
                      </a:pPr>
                      <a:r>
                        <a:rPr lang="en-IN" sz="800" b="1" u="none" strike="noStrike" cap="none"/>
                        <a:t>FLOORSMIN_MEDI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33894</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67.79</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13"/>
                  </a:ext>
                </a:extLst>
              </a:tr>
              <a:tr h="150475">
                <a:tc>
                  <a:txBody>
                    <a:bodyPr/>
                    <a:lstStyle/>
                    <a:p>
                      <a:pPr marL="0" marR="0" lvl="0" indent="0" algn="l" rtl="0">
                        <a:spcBef>
                          <a:spcPts val="0"/>
                        </a:spcBef>
                        <a:spcAft>
                          <a:spcPts val="0"/>
                        </a:spcAft>
                        <a:buNone/>
                      </a:pPr>
                      <a:r>
                        <a:rPr lang="en-IN" sz="800" b="1" u="none" strike="noStrike" cap="none"/>
                        <a:t>YEARS_BUILD_AVG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33239</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66.48</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14"/>
                  </a:ext>
                </a:extLst>
              </a:tr>
              <a:tr h="150475">
                <a:tc>
                  <a:txBody>
                    <a:bodyPr/>
                    <a:lstStyle/>
                    <a:p>
                      <a:pPr marL="0" marR="0" lvl="0" indent="0" algn="l" rtl="0">
                        <a:spcBef>
                          <a:spcPts val="0"/>
                        </a:spcBef>
                        <a:spcAft>
                          <a:spcPts val="0"/>
                        </a:spcAft>
                        <a:buNone/>
                      </a:pPr>
                      <a:r>
                        <a:rPr lang="en-IN" sz="800" b="1" u="none" strike="noStrike" cap="none"/>
                        <a:t>YEARS_BUILD_MODE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33239</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66.48</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15"/>
                  </a:ext>
                </a:extLst>
              </a:tr>
              <a:tr h="150475">
                <a:tc>
                  <a:txBody>
                    <a:bodyPr/>
                    <a:lstStyle/>
                    <a:p>
                      <a:pPr marL="0" marR="0" lvl="0" indent="0" algn="l" rtl="0">
                        <a:spcBef>
                          <a:spcPts val="0"/>
                        </a:spcBef>
                        <a:spcAft>
                          <a:spcPts val="0"/>
                        </a:spcAft>
                        <a:buNone/>
                      </a:pPr>
                      <a:r>
                        <a:rPr lang="en-IN" sz="800" b="1" u="none" strike="noStrike" cap="none"/>
                        <a:t>YEARS_BUILD_MEDI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33239</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66.48</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16"/>
                  </a:ext>
                </a:extLst>
              </a:tr>
              <a:tr h="150475">
                <a:tc>
                  <a:txBody>
                    <a:bodyPr/>
                    <a:lstStyle/>
                    <a:p>
                      <a:pPr marL="0" marR="0" lvl="0" indent="0" algn="l" rtl="0">
                        <a:spcBef>
                          <a:spcPts val="0"/>
                        </a:spcBef>
                        <a:spcAft>
                          <a:spcPts val="0"/>
                        </a:spcAft>
                        <a:buNone/>
                      </a:pPr>
                      <a:r>
                        <a:rPr lang="en-IN" sz="800" b="1" u="none" strike="noStrike" cap="none"/>
                        <a:t>OWN_CAR_AGE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32950</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65.90</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17"/>
                  </a:ext>
                </a:extLst>
              </a:tr>
              <a:tr h="150475">
                <a:tc>
                  <a:txBody>
                    <a:bodyPr/>
                    <a:lstStyle/>
                    <a:p>
                      <a:pPr marL="0" marR="0" lvl="0" indent="0" algn="l" rtl="0">
                        <a:spcBef>
                          <a:spcPts val="0"/>
                        </a:spcBef>
                        <a:spcAft>
                          <a:spcPts val="0"/>
                        </a:spcAft>
                        <a:buNone/>
                      </a:pPr>
                      <a:r>
                        <a:rPr lang="en-IN" sz="800" b="1" u="none" strike="noStrike" cap="none"/>
                        <a:t>LANDAREA_AVG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29721</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59.44</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18"/>
                  </a:ext>
                </a:extLst>
              </a:tr>
              <a:tr h="150475">
                <a:tc>
                  <a:txBody>
                    <a:bodyPr/>
                    <a:lstStyle/>
                    <a:p>
                      <a:pPr marL="0" marR="0" lvl="0" indent="0" algn="l" rtl="0">
                        <a:spcBef>
                          <a:spcPts val="0"/>
                        </a:spcBef>
                        <a:spcAft>
                          <a:spcPts val="0"/>
                        </a:spcAft>
                        <a:buNone/>
                      </a:pPr>
                      <a:r>
                        <a:rPr lang="en-IN" sz="800" b="1" u="none" strike="noStrike" cap="none"/>
                        <a:t>LANDAREA_MODE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29721</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59.44</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19"/>
                  </a:ext>
                </a:extLst>
              </a:tr>
              <a:tr h="150475">
                <a:tc>
                  <a:txBody>
                    <a:bodyPr/>
                    <a:lstStyle/>
                    <a:p>
                      <a:pPr marL="0" marR="0" lvl="0" indent="0" algn="l" rtl="0">
                        <a:spcBef>
                          <a:spcPts val="0"/>
                        </a:spcBef>
                        <a:spcAft>
                          <a:spcPts val="0"/>
                        </a:spcAft>
                        <a:buNone/>
                      </a:pPr>
                      <a:r>
                        <a:rPr lang="en-IN" sz="800" b="1" u="none" strike="noStrike" cap="none"/>
                        <a:t>LANDAREA_MEDI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29721</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59.44</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20"/>
                  </a:ext>
                </a:extLst>
              </a:tr>
              <a:tr h="150475">
                <a:tc>
                  <a:txBody>
                    <a:bodyPr/>
                    <a:lstStyle/>
                    <a:p>
                      <a:pPr marL="0" marR="0" lvl="0" indent="0" algn="l" rtl="0">
                        <a:spcBef>
                          <a:spcPts val="0"/>
                        </a:spcBef>
                        <a:spcAft>
                          <a:spcPts val="0"/>
                        </a:spcAft>
                        <a:buNone/>
                      </a:pPr>
                      <a:r>
                        <a:rPr lang="en-IN" sz="800" b="1" u="none" strike="noStrike" cap="none"/>
                        <a:t>BASEMENTAREA_AVG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29199</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58.40</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21"/>
                  </a:ext>
                </a:extLst>
              </a:tr>
              <a:tr h="150475">
                <a:tc>
                  <a:txBody>
                    <a:bodyPr/>
                    <a:lstStyle/>
                    <a:p>
                      <a:pPr marL="0" marR="0" lvl="0" indent="0" algn="l" rtl="0">
                        <a:spcBef>
                          <a:spcPts val="0"/>
                        </a:spcBef>
                        <a:spcAft>
                          <a:spcPts val="0"/>
                        </a:spcAft>
                        <a:buNone/>
                      </a:pPr>
                      <a:r>
                        <a:rPr lang="en-IN" sz="800" b="1" u="none" strike="noStrike" cap="none"/>
                        <a:t>BASEMENTAREA_MODE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29199</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58.40</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22"/>
                  </a:ext>
                </a:extLst>
              </a:tr>
              <a:tr h="150475">
                <a:tc>
                  <a:txBody>
                    <a:bodyPr/>
                    <a:lstStyle/>
                    <a:p>
                      <a:pPr marL="0" marR="0" lvl="0" indent="0" algn="l" rtl="0">
                        <a:spcBef>
                          <a:spcPts val="0"/>
                        </a:spcBef>
                        <a:spcAft>
                          <a:spcPts val="0"/>
                        </a:spcAft>
                        <a:buNone/>
                      </a:pPr>
                      <a:r>
                        <a:rPr lang="en-IN" sz="800" b="1" u="none" strike="noStrike" cap="none"/>
                        <a:t>BASEMENTAREA_MEDI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29199</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58.40</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23"/>
                  </a:ext>
                </a:extLst>
              </a:tr>
              <a:tr h="150475">
                <a:tc>
                  <a:txBody>
                    <a:bodyPr/>
                    <a:lstStyle/>
                    <a:p>
                      <a:pPr marL="0" marR="0" lvl="0" indent="0" algn="l" rtl="0">
                        <a:spcBef>
                          <a:spcPts val="0"/>
                        </a:spcBef>
                        <a:spcAft>
                          <a:spcPts val="0"/>
                        </a:spcAft>
                        <a:buNone/>
                      </a:pPr>
                      <a:r>
                        <a:rPr lang="en-IN" sz="800" b="1" u="none" strike="noStrike" cap="none"/>
                        <a:t>EXT_SOURCE_1</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28172</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56.34</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24"/>
                  </a:ext>
                </a:extLst>
              </a:tr>
              <a:tr h="150475">
                <a:tc>
                  <a:txBody>
                    <a:bodyPr/>
                    <a:lstStyle/>
                    <a:p>
                      <a:pPr marL="0" marR="0" lvl="0" indent="0" algn="l" rtl="0">
                        <a:spcBef>
                          <a:spcPts val="0"/>
                        </a:spcBef>
                        <a:spcAft>
                          <a:spcPts val="0"/>
                        </a:spcAft>
                        <a:buNone/>
                      </a:pPr>
                      <a:r>
                        <a:rPr lang="en-IN" sz="800" b="1" u="none" strike="noStrike" cap="none"/>
                        <a:t>NONLIVINGAREA_AVG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27572</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55.14</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25"/>
                  </a:ext>
                </a:extLst>
              </a:tr>
              <a:tr h="150475">
                <a:tc>
                  <a:txBody>
                    <a:bodyPr/>
                    <a:lstStyle/>
                    <a:p>
                      <a:pPr marL="0" marR="0" lvl="0" indent="0" algn="l" rtl="0">
                        <a:spcBef>
                          <a:spcPts val="0"/>
                        </a:spcBef>
                        <a:spcAft>
                          <a:spcPts val="0"/>
                        </a:spcAft>
                        <a:buNone/>
                      </a:pPr>
                      <a:r>
                        <a:rPr lang="en-IN" sz="800" b="1" u="none" strike="noStrike" cap="none"/>
                        <a:t>NONLIVINGAREA_MODE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27572</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55.14</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26"/>
                  </a:ext>
                </a:extLst>
              </a:tr>
              <a:tr h="150475">
                <a:tc>
                  <a:txBody>
                    <a:bodyPr/>
                    <a:lstStyle/>
                    <a:p>
                      <a:pPr marL="0" marR="0" lvl="0" indent="0" algn="l" rtl="0">
                        <a:spcBef>
                          <a:spcPts val="0"/>
                        </a:spcBef>
                        <a:spcAft>
                          <a:spcPts val="0"/>
                        </a:spcAft>
                        <a:buNone/>
                      </a:pPr>
                      <a:r>
                        <a:rPr lang="en-IN" sz="800" b="1" u="none" strike="noStrike" cap="none"/>
                        <a:t>NONLIVINGAREA_MEDI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27572</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55.14</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27"/>
                  </a:ext>
                </a:extLst>
              </a:tr>
              <a:tr h="150475">
                <a:tc>
                  <a:txBody>
                    <a:bodyPr/>
                    <a:lstStyle/>
                    <a:p>
                      <a:pPr marL="0" marR="0" lvl="0" indent="0" algn="l" rtl="0">
                        <a:spcBef>
                          <a:spcPts val="0"/>
                        </a:spcBef>
                        <a:spcAft>
                          <a:spcPts val="0"/>
                        </a:spcAft>
                        <a:buNone/>
                      </a:pPr>
                      <a:r>
                        <a:rPr lang="en-IN" sz="800" b="1" u="none" strike="noStrike" cap="none"/>
                        <a:t>ELEVATORS_AVG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26651</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53.30</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28"/>
                  </a:ext>
                </a:extLst>
              </a:tr>
              <a:tr h="150475">
                <a:tc>
                  <a:txBody>
                    <a:bodyPr/>
                    <a:lstStyle/>
                    <a:p>
                      <a:pPr marL="0" marR="0" lvl="0" indent="0" algn="l" rtl="0">
                        <a:spcBef>
                          <a:spcPts val="0"/>
                        </a:spcBef>
                        <a:spcAft>
                          <a:spcPts val="0"/>
                        </a:spcAft>
                        <a:buNone/>
                      </a:pPr>
                      <a:r>
                        <a:rPr lang="en-IN" sz="800" b="1" u="none" strike="noStrike" cap="none"/>
                        <a:t>ELEVATORS_MODE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26651</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53.30</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29"/>
                  </a:ext>
                </a:extLst>
              </a:tr>
              <a:tr h="150475">
                <a:tc>
                  <a:txBody>
                    <a:bodyPr/>
                    <a:lstStyle/>
                    <a:p>
                      <a:pPr marL="0" marR="0" lvl="0" indent="0" algn="l" rtl="0">
                        <a:spcBef>
                          <a:spcPts val="0"/>
                        </a:spcBef>
                        <a:spcAft>
                          <a:spcPts val="0"/>
                        </a:spcAft>
                        <a:buNone/>
                      </a:pPr>
                      <a:r>
                        <a:rPr lang="en-IN" sz="800" b="1" u="none" strike="noStrike" cap="none"/>
                        <a:t>ELEVATORS_MEDI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26651</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53.30</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30"/>
                  </a:ext>
                </a:extLst>
              </a:tr>
              <a:tr h="150475">
                <a:tc>
                  <a:txBody>
                    <a:bodyPr/>
                    <a:lstStyle/>
                    <a:p>
                      <a:pPr marL="0" marR="0" lvl="0" indent="0" algn="l" rtl="0">
                        <a:spcBef>
                          <a:spcPts val="0"/>
                        </a:spcBef>
                        <a:spcAft>
                          <a:spcPts val="0"/>
                        </a:spcAft>
                        <a:buNone/>
                      </a:pPr>
                      <a:r>
                        <a:rPr lang="en-IN" sz="800" b="1" u="none" strike="noStrike" cap="none"/>
                        <a:t>WALLSMATERIAL_MODE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25459</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50.92</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31"/>
                  </a:ext>
                </a:extLst>
              </a:tr>
              <a:tr h="150475">
                <a:tc>
                  <a:txBody>
                    <a:bodyPr/>
                    <a:lstStyle/>
                    <a:p>
                      <a:pPr marL="0" marR="0" lvl="0" indent="0" algn="l" rtl="0">
                        <a:spcBef>
                          <a:spcPts val="0"/>
                        </a:spcBef>
                        <a:spcAft>
                          <a:spcPts val="0"/>
                        </a:spcAft>
                        <a:buNone/>
                      </a:pPr>
                      <a:r>
                        <a:rPr lang="en-IN" sz="800" b="1" u="none" strike="noStrike" cap="none"/>
                        <a:t>APARTMENTS_AVG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25385</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50.77</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32"/>
                  </a:ext>
                </a:extLst>
              </a:tr>
              <a:tr h="150475">
                <a:tc>
                  <a:txBody>
                    <a:bodyPr/>
                    <a:lstStyle/>
                    <a:p>
                      <a:pPr marL="0" marR="0" lvl="0" indent="0" algn="l" rtl="0">
                        <a:spcBef>
                          <a:spcPts val="0"/>
                        </a:spcBef>
                        <a:spcAft>
                          <a:spcPts val="0"/>
                        </a:spcAft>
                        <a:buNone/>
                      </a:pPr>
                      <a:r>
                        <a:rPr lang="en-IN" sz="800" b="1" u="none" strike="noStrike" cap="none"/>
                        <a:t>APARTMENTS_MODE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25385</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50.77</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33"/>
                  </a:ext>
                </a:extLst>
              </a:tr>
              <a:tr h="150475">
                <a:tc>
                  <a:txBody>
                    <a:bodyPr/>
                    <a:lstStyle/>
                    <a:p>
                      <a:pPr marL="0" marR="0" lvl="0" indent="0" algn="l" rtl="0">
                        <a:spcBef>
                          <a:spcPts val="0"/>
                        </a:spcBef>
                        <a:spcAft>
                          <a:spcPts val="0"/>
                        </a:spcAft>
                        <a:buNone/>
                      </a:pPr>
                      <a:r>
                        <a:rPr lang="en-IN" sz="800" b="1" u="none" strike="noStrike" cap="none"/>
                        <a:t>APARTMENTS_MEDI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25385</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50.77</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34"/>
                  </a:ext>
                </a:extLst>
              </a:tr>
              <a:tr h="150475">
                <a:tc>
                  <a:txBody>
                    <a:bodyPr/>
                    <a:lstStyle/>
                    <a:p>
                      <a:pPr marL="0" marR="0" lvl="0" indent="0" algn="l" rtl="0">
                        <a:spcBef>
                          <a:spcPts val="0"/>
                        </a:spcBef>
                        <a:spcAft>
                          <a:spcPts val="0"/>
                        </a:spcAft>
                        <a:buNone/>
                      </a:pPr>
                      <a:r>
                        <a:rPr lang="en-IN" sz="800" b="1" u="none" strike="noStrike" cap="none"/>
                        <a:t>ENTRANCES_AVG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25195</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50.39</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35"/>
                  </a:ext>
                </a:extLst>
              </a:tr>
              <a:tr h="150475">
                <a:tc>
                  <a:txBody>
                    <a:bodyPr/>
                    <a:lstStyle/>
                    <a:p>
                      <a:pPr marL="0" marR="0" lvl="0" indent="0" algn="l" rtl="0">
                        <a:spcBef>
                          <a:spcPts val="0"/>
                        </a:spcBef>
                        <a:spcAft>
                          <a:spcPts val="0"/>
                        </a:spcAft>
                        <a:buNone/>
                      </a:pPr>
                      <a:r>
                        <a:rPr lang="en-IN" sz="800" b="1" u="none" strike="noStrike" cap="none"/>
                        <a:t>ENTRANCES_MODE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25195</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50.39</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36"/>
                  </a:ext>
                </a:extLst>
              </a:tr>
              <a:tr h="150475">
                <a:tc>
                  <a:txBody>
                    <a:bodyPr/>
                    <a:lstStyle/>
                    <a:p>
                      <a:pPr marL="0" marR="0" lvl="0" indent="0" algn="l" rtl="0">
                        <a:spcBef>
                          <a:spcPts val="0"/>
                        </a:spcBef>
                        <a:spcAft>
                          <a:spcPts val="0"/>
                        </a:spcAft>
                        <a:buNone/>
                      </a:pPr>
                      <a:r>
                        <a:rPr lang="en-IN" sz="800" b="1" u="none" strike="noStrike" cap="none"/>
                        <a:t>ENTRANCES_MEDI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25195</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50.39</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37"/>
                  </a:ext>
                </a:extLst>
              </a:tr>
              <a:tr h="150475">
                <a:tc>
                  <a:txBody>
                    <a:bodyPr/>
                    <a:lstStyle/>
                    <a:p>
                      <a:pPr marL="0" marR="0" lvl="0" indent="0" algn="l" rtl="0">
                        <a:spcBef>
                          <a:spcPts val="0"/>
                        </a:spcBef>
                        <a:spcAft>
                          <a:spcPts val="0"/>
                        </a:spcAft>
                        <a:buNone/>
                      </a:pPr>
                      <a:r>
                        <a:rPr lang="en-IN" sz="800" b="1" u="none" strike="noStrike" cap="none"/>
                        <a:t>LIVINGAREA_AVG</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25137</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50.27</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38"/>
                  </a:ext>
                </a:extLst>
              </a:tr>
              <a:tr h="150475">
                <a:tc>
                  <a:txBody>
                    <a:bodyPr/>
                    <a:lstStyle/>
                    <a:p>
                      <a:pPr marL="0" marR="0" lvl="0" indent="0" algn="l" rtl="0">
                        <a:spcBef>
                          <a:spcPts val="0"/>
                        </a:spcBef>
                        <a:spcAft>
                          <a:spcPts val="0"/>
                        </a:spcAft>
                        <a:buNone/>
                      </a:pPr>
                      <a:r>
                        <a:rPr lang="en-IN" sz="800" b="1" u="none" strike="noStrike" cap="none"/>
                        <a:t>LIVINGAREA_MODE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25137</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50.27</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39"/>
                  </a:ext>
                </a:extLst>
              </a:tr>
              <a:tr h="150475">
                <a:tc>
                  <a:txBody>
                    <a:bodyPr/>
                    <a:lstStyle/>
                    <a:p>
                      <a:pPr marL="0" marR="0" lvl="0" indent="0" algn="l" rtl="0">
                        <a:spcBef>
                          <a:spcPts val="0"/>
                        </a:spcBef>
                        <a:spcAft>
                          <a:spcPts val="0"/>
                        </a:spcAft>
                        <a:buNone/>
                      </a:pPr>
                      <a:r>
                        <a:rPr lang="en-IN" sz="800" b="1" u="none" strike="noStrike" cap="none"/>
                        <a:t>LIVINGAREA_MEDI</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25137</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50.27</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40"/>
                  </a:ext>
                </a:extLst>
              </a:tr>
              <a:tr h="150475">
                <a:tc>
                  <a:txBody>
                    <a:bodyPr/>
                    <a:lstStyle/>
                    <a:p>
                      <a:pPr marL="0" marR="0" lvl="0" indent="0" algn="l" rtl="0">
                        <a:spcBef>
                          <a:spcPts val="0"/>
                        </a:spcBef>
                        <a:spcAft>
                          <a:spcPts val="0"/>
                        </a:spcAft>
                        <a:buNone/>
                      </a:pPr>
                      <a:r>
                        <a:rPr lang="en-IN" sz="800" b="1" u="none" strike="noStrike" cap="none"/>
                        <a:t>HOUSETYPE_MODE</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25075</a:t>
                      </a:r>
                      <a:endParaRPr sz="800" b="1" i="0" u="none" strike="noStrike" cap="none">
                        <a:solidFill>
                          <a:srgbClr val="000000"/>
                        </a:solidFill>
                        <a:latin typeface="Calibri"/>
                        <a:ea typeface="Calibri"/>
                        <a:cs typeface="Calibri"/>
                        <a:sym typeface="Calibri"/>
                      </a:endParaRPr>
                    </a:p>
                  </a:txBody>
                  <a:tcPr marL="2725" marR="2725" marT="2725" marB="0" anchor="b"/>
                </a:tc>
                <a:tc>
                  <a:txBody>
                    <a:bodyPr/>
                    <a:lstStyle/>
                    <a:p>
                      <a:pPr marL="0" marR="0" lvl="0" indent="0" algn="r" rtl="0">
                        <a:spcBef>
                          <a:spcPts val="0"/>
                        </a:spcBef>
                        <a:spcAft>
                          <a:spcPts val="0"/>
                        </a:spcAft>
                        <a:buNone/>
                      </a:pPr>
                      <a:r>
                        <a:rPr lang="en-IN" sz="800" b="1" u="none" strike="noStrike" cap="none"/>
                        <a:t>50.15</a:t>
                      </a:r>
                      <a:endParaRPr sz="800" b="1" i="0" u="none" strike="noStrike" cap="none">
                        <a:solidFill>
                          <a:srgbClr val="000000"/>
                        </a:solidFill>
                        <a:latin typeface="Calibri"/>
                        <a:ea typeface="Calibri"/>
                        <a:cs typeface="Calibri"/>
                        <a:sym typeface="Calibri"/>
                      </a:endParaRPr>
                    </a:p>
                  </a:txBody>
                  <a:tcPr marL="2725" marR="2725" marT="2725" marB="0" anchor="b"/>
                </a:tc>
                <a:extLst>
                  <a:ext uri="{0D108BD9-81ED-4DB2-BD59-A6C34878D82A}">
                    <a16:rowId xmlns:a16="http://schemas.microsoft.com/office/drawing/2014/main" val="1004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pic>
        <p:nvPicPr>
          <p:cNvPr id="375" name="Google Shape;375;p9"/>
          <p:cNvPicPr preferRelativeResize="0"/>
          <p:nvPr/>
        </p:nvPicPr>
        <p:blipFill rotWithShape="1">
          <a:blip r:embed="rId3">
            <a:alphaModFix/>
          </a:blip>
          <a:srcRect t="3390" b="-3390"/>
          <a:stretch/>
        </p:blipFill>
        <p:spPr>
          <a:xfrm>
            <a:off x="1591799" y="1703245"/>
            <a:ext cx="8878963" cy="5042781"/>
          </a:xfrm>
          <a:prstGeom prst="rect">
            <a:avLst/>
          </a:prstGeom>
          <a:noFill/>
          <a:ln>
            <a:noFill/>
          </a:ln>
        </p:spPr>
      </p:pic>
      <p:sp>
        <p:nvSpPr>
          <p:cNvPr id="376" name="Google Shape;376;p9"/>
          <p:cNvSpPr txBox="1"/>
          <p:nvPr/>
        </p:nvSpPr>
        <p:spPr>
          <a:xfrm>
            <a:off x="1360715" y="865414"/>
            <a:ext cx="633548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lt1"/>
                </a:solidFill>
                <a:latin typeface="Arial"/>
                <a:ea typeface="Arial"/>
                <a:cs typeface="Arial"/>
                <a:sym typeface="Arial"/>
              </a:rPr>
              <a:t>Bar chart for Blank cells as wells for non-blank columns sorted by Highest to Lowest.</a:t>
            </a:r>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15334</TotalTime>
  <Words>3465</Words>
  <Application>Microsoft Office PowerPoint</Application>
  <PresentationFormat>Widescreen</PresentationFormat>
  <Paragraphs>875</Paragraphs>
  <Slides>56</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Verdana</vt:lpstr>
      <vt:lpstr>Arial</vt:lpstr>
      <vt:lpstr>Oswald</vt:lpstr>
      <vt:lpstr>Wingdings 3</vt:lpstr>
      <vt:lpstr>Trebuchet MS</vt:lpstr>
      <vt:lpstr>Calibri</vt:lpstr>
      <vt:lpstr>Manrope</vt:lpstr>
      <vt:lpstr>Facet</vt:lpstr>
      <vt:lpstr>BANK LOAN CASE STUDY</vt:lpstr>
      <vt:lpstr>Table of Contents</vt:lpstr>
      <vt:lpstr>Project description</vt:lpstr>
      <vt:lpstr>Project Objectives</vt:lpstr>
      <vt:lpstr>Approach</vt:lpstr>
      <vt:lpstr>Tech-stack used</vt:lpstr>
      <vt:lpstr>Data Analytics Tasks 1</vt:lpstr>
      <vt:lpstr>Application dataset data Cleaning </vt:lpstr>
      <vt:lpstr>PowerPoint Presentation</vt:lpstr>
      <vt:lpstr>Then a Pivot Table is created now to calculate the mean and median and mode of the various fields so that we could work upon replacing the fields with appropriate data so that dataset is not affected and is filled perfectly.</vt:lpstr>
      <vt:lpstr>Now we calculated the median of EXT_SOURCE_3 and decided to replace it throughout the blanks of that field.  Then we performed the replacement function with the whole column and the blanks were finally replaced with the median of the field. Similarly we worked out with other field eliminating the blank cells.</vt:lpstr>
      <vt:lpstr>Then we categorize the occupation type and then we count the number of occupation type in total and observe that the laborers is basically the mode of the occupation type.  Thus, we can replace the blanks with laborers so that the data set get stretched to the mode and become consistent.</vt:lpstr>
      <vt:lpstr>Previous application dataset cleaning</vt:lpstr>
      <vt:lpstr>Bar chart for total percent of null cells in the previous app. dataset</vt:lpstr>
      <vt:lpstr>Data Analytics  task 2</vt:lpstr>
      <vt:lpstr>Understanding Outliers</vt:lpstr>
      <vt:lpstr>Outliers from Application Dataset</vt:lpstr>
      <vt:lpstr>Outliers from Application Dataset</vt:lpstr>
      <vt:lpstr>Outliers from Application Dataset</vt:lpstr>
      <vt:lpstr>Outliers from Previous Application Dataset</vt:lpstr>
      <vt:lpstr>Outliers from Previous Application Dataset</vt:lpstr>
      <vt:lpstr>Now as we identified the outliers, we decided to get the values replaced so as to get the dataset settled and keep the median mode and mean of the dataset consistent.</vt:lpstr>
      <vt:lpstr>Data Analytics  task 3</vt:lpstr>
      <vt:lpstr>Data Imbalance in Application Dataset</vt:lpstr>
      <vt:lpstr>Data Imbalance in Application Dataset</vt:lpstr>
      <vt:lpstr>Data Analytics  task 4</vt:lpstr>
      <vt:lpstr>Understanding  Uni-Variate,  Bi-Variate and Segmented Univariate analysis</vt:lpstr>
      <vt:lpstr>Univariate Analysis </vt:lpstr>
      <vt:lpstr>Univariate Analysis </vt:lpstr>
      <vt:lpstr>Univariate Analysis </vt:lpstr>
      <vt:lpstr>Univariate Analysis </vt:lpstr>
      <vt:lpstr>Univariate Analysis </vt:lpstr>
      <vt:lpstr>Univariate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Segmented Univariate Analysis </vt:lpstr>
      <vt:lpstr>Segmented Univariate Analysis </vt:lpstr>
      <vt:lpstr>Previous Application dataset</vt:lpstr>
      <vt:lpstr>Univariate Analysis </vt:lpstr>
      <vt:lpstr>Univariate Analysis </vt:lpstr>
      <vt:lpstr>Univariate Analysis </vt:lpstr>
      <vt:lpstr>Univariate Analysis </vt:lpstr>
      <vt:lpstr>Univariate Analysis </vt:lpstr>
      <vt:lpstr>Data Analytics  task 5</vt:lpstr>
      <vt:lpstr>Understanding Correlation</vt:lpstr>
      <vt:lpstr>PowerPoint Presentation</vt:lpstr>
      <vt:lpstr>PowerPoint Presentation</vt:lpstr>
      <vt:lpstr>PowerPoint Presentation</vt:lpstr>
      <vt:lpstr>Conclusion</vt:lpstr>
      <vt:lpstr>Achievement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Lalit Malviya</dc:creator>
  <cp:lastModifiedBy>ayush yadav</cp:lastModifiedBy>
  <cp:revision>6</cp:revision>
  <dcterms:created xsi:type="dcterms:W3CDTF">2023-08-11T04:31:18Z</dcterms:created>
  <dcterms:modified xsi:type="dcterms:W3CDTF">2024-04-01T11:31:52Z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