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23"/>
  </p:notesMasterIdLst>
  <p:handoutMasterIdLst>
    <p:handoutMasterId r:id="rId24"/>
  </p:handoutMasterIdLst>
  <p:sldIdLst>
    <p:sldId id="292" r:id="rId5"/>
    <p:sldId id="276" r:id="rId6"/>
    <p:sldId id="277" r:id="rId7"/>
    <p:sldId id="297" r:id="rId8"/>
    <p:sldId id="301" r:id="rId9"/>
    <p:sldId id="278" r:id="rId10"/>
    <p:sldId id="302" r:id="rId11"/>
    <p:sldId id="303" r:id="rId12"/>
    <p:sldId id="305" r:id="rId13"/>
    <p:sldId id="306" r:id="rId14"/>
    <p:sldId id="307" r:id="rId15"/>
    <p:sldId id="308" r:id="rId16"/>
    <p:sldId id="279" r:id="rId17"/>
    <p:sldId id="310" r:id="rId18"/>
    <p:sldId id="309" r:id="rId19"/>
    <p:sldId id="298" r:id="rId20"/>
    <p:sldId id="295"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5F56"/>
    <a:srgbClr val="83A0C3"/>
    <a:srgbClr val="BECDE0"/>
    <a:srgbClr val="3ED303"/>
    <a:srgbClr val="EAFFE1"/>
    <a:srgbClr val="008C00"/>
    <a:srgbClr val="FFEE2B"/>
    <a:srgbClr val="B2F6DA"/>
    <a:srgbClr val="274A61"/>
    <a:srgbClr val="5D7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BF439-A837-452A-AF32-8F8BC5977083}" v="1166" dt="2023-07-16T15:12:33.997"/>
    <p1510:client id="{983E86C2-3D0C-4A4F-A5B4-74D2BF947E3F}" v="2" dt="2023-07-17T14:43:49.28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6" d="100"/>
          <a:sy n="86" d="100"/>
        </p:scale>
        <p:origin x="562"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AP" userId="7d222f3e7380b47d" providerId="LiveId" clId="{983E86C2-3D0C-4A4F-A5B4-74D2BF947E3F}"/>
    <pc:docChg chg="modSld">
      <pc:chgData name="Prateek AP" userId="7d222f3e7380b47d" providerId="LiveId" clId="{983E86C2-3D0C-4A4F-A5B4-74D2BF947E3F}" dt="2023-07-17T14:44:06.094" v="32" actId="207"/>
      <pc:docMkLst>
        <pc:docMk/>
      </pc:docMkLst>
      <pc:sldChg chg="addSp modSp mod">
        <pc:chgData name="Prateek AP" userId="7d222f3e7380b47d" providerId="LiveId" clId="{983E86C2-3D0C-4A4F-A5B4-74D2BF947E3F}" dt="2023-07-17T14:44:06.094" v="32" actId="207"/>
        <pc:sldMkLst>
          <pc:docMk/>
          <pc:sldMk cId="2478079616" sldId="277"/>
        </pc:sldMkLst>
        <pc:spChg chg="add mod">
          <ac:chgData name="Prateek AP" userId="7d222f3e7380b47d" providerId="LiveId" clId="{983E86C2-3D0C-4A4F-A5B4-74D2BF947E3F}" dt="2023-07-17T14:44:06.094" v="32" actId="207"/>
          <ac:spMkLst>
            <pc:docMk/>
            <pc:sldMk cId="2478079616" sldId="277"/>
            <ac:spMk id="2" creationId="{40A9DE94-F1A2-2645-4AEF-82B3EDA12D1F}"/>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7d222f3e7380b47d/Desktop/Call_Volume_Trend_Analysis_Project_9.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7d222f3e7380b47d/Desktop/Call_Volume_Trend_Analysis_Project_9.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'Q1'!$B$21</c:f>
              <c:strCache>
                <c:ptCount val="1"/>
                <c:pt idx="0">
                  <c:v>Average of Call_Seconds (s)</c:v>
                </c:pt>
              </c:strCache>
            </c:strRef>
          </c:tx>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sp3d/>
          </c:spPr>
          <c:invertIfNegative val="0"/>
          <c:dLbls>
            <c:spPr>
              <a:noFill/>
              <a:ln>
                <a:noFill/>
              </a:ln>
              <a:effectLst/>
            </c:spPr>
            <c:txPr>
              <a:bodyPr rot="0" spcFirstLastPara="1" vertOverflow="ellipsis" vert="horz" wrap="square" lIns="38100" tIns="7200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'Q1'!$A$22:$A$33</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'Q1'!$B$22:$B$33</c:f>
              <c:numCache>
                <c:formatCode>0</c:formatCode>
                <c:ptCount val="12"/>
                <c:pt idx="0">
                  <c:v>199.0691056910569</c:v>
                </c:pt>
                <c:pt idx="1">
                  <c:v>203.33103015075378</c:v>
                </c:pt>
                <c:pt idx="2">
                  <c:v>199.25502336448599</c:v>
                </c:pt>
                <c:pt idx="3">
                  <c:v>192.88878286683629</c:v>
                </c:pt>
                <c:pt idx="4">
                  <c:v>194.74017442518971</c:v>
                </c:pt>
                <c:pt idx="5">
                  <c:v>193.67707549535993</c:v>
                </c:pt>
                <c:pt idx="6">
                  <c:v>198.88891752577319</c:v>
                </c:pt>
                <c:pt idx="7">
                  <c:v>200.86818644931228</c:v>
                </c:pt>
                <c:pt idx="8">
                  <c:v>200.24878305486121</c:v>
                </c:pt>
                <c:pt idx="9">
                  <c:v>202.55096774193549</c:v>
                </c:pt>
                <c:pt idx="10">
                  <c:v>203.40607252075142</c:v>
                </c:pt>
                <c:pt idx="11">
                  <c:v>202.84599303135889</c:v>
                </c:pt>
              </c:numCache>
            </c:numRef>
          </c:val>
          <c:shape val="cylinder"/>
          <c:extLst>
            <c:ext xmlns:c16="http://schemas.microsoft.com/office/drawing/2014/chart" uri="{C3380CC4-5D6E-409C-BE32-E72D297353CC}">
              <c16:uniqueId val="{00000000-090B-4396-91C3-248A826CDE3A}"/>
            </c:ext>
          </c:extLst>
        </c:ser>
        <c:dLbls>
          <c:showLegendKey val="0"/>
          <c:showVal val="1"/>
          <c:showCatName val="0"/>
          <c:showSerName val="0"/>
          <c:showPercent val="0"/>
          <c:showBubbleSize val="0"/>
        </c:dLbls>
        <c:gapWidth val="150"/>
        <c:shape val="box"/>
        <c:axId val="660760296"/>
        <c:axId val="660768936"/>
        <c:axId val="0"/>
      </c:bar3DChart>
      <c:catAx>
        <c:axId val="6607602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660768936"/>
        <c:crosses val="autoZero"/>
        <c:auto val="1"/>
        <c:lblAlgn val="ctr"/>
        <c:lblOffset val="100"/>
        <c:noMultiLvlLbl val="0"/>
      </c:catAx>
      <c:valAx>
        <c:axId val="660768936"/>
        <c:scaling>
          <c:orientation val="minMax"/>
        </c:scaling>
        <c:delete val="1"/>
        <c:axPos val="l"/>
        <c:numFmt formatCode="0" sourceLinked="1"/>
        <c:majorTickMark val="none"/>
        <c:minorTickMark val="none"/>
        <c:tickLblPos val="nextTo"/>
        <c:crossAx val="660760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Distribution of Calls according to Time</a:t>
            </a:r>
          </a:p>
        </c:rich>
      </c:tx>
      <c:layout>
        <c:manualLayout>
          <c:xMode val="edge"/>
          <c:yMode val="edge"/>
          <c:x val="0.33345478753931268"/>
          <c:y val="3.361344537815125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9698950896444054E-2"/>
          <c:y val="0.13037445185661953"/>
          <c:w val="0.9151406992493285"/>
          <c:h val="0.80232719573154965"/>
        </c:manualLayout>
      </c:layout>
      <c:bar3DChart>
        <c:barDir val="col"/>
        <c:grouping val="clustered"/>
        <c:varyColors val="0"/>
        <c:ser>
          <c:idx val="0"/>
          <c:order val="0"/>
          <c:tx>
            <c:strRef>
              <c:f>'Q2'!$B$21</c:f>
              <c:strCache>
                <c:ptCount val="1"/>
                <c:pt idx="0">
                  <c:v>Number of Calls</c:v>
                </c:pt>
              </c:strCache>
            </c:strRef>
          </c:tx>
          <c:spPr>
            <a:solidFill>
              <a:schemeClr val="accent1"/>
            </a:solidFill>
            <a:ln>
              <a:noFill/>
            </a:ln>
            <a:effectLst/>
            <a:sp3d/>
          </c:spPr>
          <c:invertIfNegative val="0"/>
          <c:dLbls>
            <c:dLbl>
              <c:idx val="0"/>
              <c:tx>
                <c:rich>
                  <a:bodyPr/>
                  <a:lstStyle/>
                  <a:p>
                    <a:fld id="{F1491DC8-2432-4EE3-A9CB-1B358E3A571D}" type="CELLRANGE">
                      <a:rPr lang="en-US"/>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EA3-488C-9D19-ED5CBEF75608}"/>
                </c:ext>
              </c:extLst>
            </c:dLbl>
            <c:dLbl>
              <c:idx val="1"/>
              <c:tx>
                <c:rich>
                  <a:bodyPr/>
                  <a:lstStyle/>
                  <a:p>
                    <a:fld id="{3585EBAE-F48C-4CF2-A9FE-D07F27186107}"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A3-488C-9D19-ED5CBEF75608}"/>
                </c:ext>
              </c:extLst>
            </c:dLbl>
            <c:dLbl>
              <c:idx val="2"/>
              <c:tx>
                <c:rich>
                  <a:bodyPr/>
                  <a:lstStyle/>
                  <a:p>
                    <a:fld id="{A10BF947-9F5D-4800-B3C4-AD0AF7D39FB6}"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A3-488C-9D19-ED5CBEF75608}"/>
                </c:ext>
              </c:extLst>
            </c:dLbl>
            <c:dLbl>
              <c:idx val="3"/>
              <c:tx>
                <c:rich>
                  <a:bodyPr/>
                  <a:lstStyle/>
                  <a:p>
                    <a:fld id="{BD3BA336-65A4-4E83-A405-35CF86FA0A91}"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A3-488C-9D19-ED5CBEF75608}"/>
                </c:ext>
              </c:extLst>
            </c:dLbl>
            <c:dLbl>
              <c:idx val="4"/>
              <c:tx>
                <c:rich>
                  <a:bodyPr/>
                  <a:lstStyle/>
                  <a:p>
                    <a:fld id="{50838B56-7F42-4B8A-A647-832A58A49F70}"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A3-488C-9D19-ED5CBEF75608}"/>
                </c:ext>
              </c:extLst>
            </c:dLbl>
            <c:dLbl>
              <c:idx val="5"/>
              <c:tx>
                <c:rich>
                  <a:bodyPr/>
                  <a:lstStyle/>
                  <a:p>
                    <a:fld id="{3601B8D8-9A75-4EB2-9BF1-33418F030C5E}"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A3-488C-9D19-ED5CBEF75608}"/>
                </c:ext>
              </c:extLst>
            </c:dLbl>
            <c:dLbl>
              <c:idx val="6"/>
              <c:tx>
                <c:rich>
                  <a:bodyPr/>
                  <a:lstStyle/>
                  <a:p>
                    <a:fld id="{C2A1FD90-E3DE-4760-B349-31EA26ABA835}"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A3-488C-9D19-ED5CBEF75608}"/>
                </c:ext>
              </c:extLst>
            </c:dLbl>
            <c:dLbl>
              <c:idx val="7"/>
              <c:tx>
                <c:rich>
                  <a:bodyPr/>
                  <a:lstStyle/>
                  <a:p>
                    <a:fld id="{C6988AB8-6916-4F74-B24B-014788D9DEDE}"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A3-488C-9D19-ED5CBEF75608}"/>
                </c:ext>
              </c:extLst>
            </c:dLbl>
            <c:dLbl>
              <c:idx val="8"/>
              <c:tx>
                <c:rich>
                  <a:bodyPr/>
                  <a:lstStyle/>
                  <a:p>
                    <a:fld id="{78EDC7B7-8399-4330-B28E-65F9B6FC1D9D}"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A3-488C-9D19-ED5CBEF75608}"/>
                </c:ext>
              </c:extLst>
            </c:dLbl>
            <c:dLbl>
              <c:idx val="9"/>
              <c:tx>
                <c:rich>
                  <a:bodyPr/>
                  <a:lstStyle/>
                  <a:p>
                    <a:fld id="{F4500AE5-6B93-4D27-B1C2-9CE32118C46C}"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A3-488C-9D19-ED5CBEF75608}"/>
                </c:ext>
              </c:extLst>
            </c:dLbl>
            <c:dLbl>
              <c:idx val="10"/>
              <c:tx>
                <c:rich>
                  <a:bodyPr/>
                  <a:lstStyle/>
                  <a:p>
                    <a:fld id="{4B6950DC-7E5B-4049-9EF2-8B18FE2FD6ED}"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A3-488C-9D19-ED5CBEF75608}"/>
                </c:ext>
              </c:extLst>
            </c:dLbl>
            <c:dLbl>
              <c:idx val="11"/>
              <c:tx>
                <c:rich>
                  <a:bodyPr/>
                  <a:lstStyle/>
                  <a:p>
                    <a:fld id="{AABEC76F-9E94-4DBC-B3B2-644C32BC838F}" type="CELLRANGE">
                      <a:rPr lang="en-GB"/>
                      <a:pPr/>
                      <a:t>[CELLRANGE]</a:t>
                    </a:fld>
                    <a:endParaRPr lang="en-GB"/>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A3-488C-9D19-ED5CBEF75608}"/>
                </c:ext>
              </c:extLst>
            </c:dLbl>
            <c:spPr>
              <a:solidFill>
                <a:schemeClr val="lt1"/>
              </a:solidFill>
              <a:ln>
                <a:solidFill>
                  <a:schemeClr val="dk1">
                    <a:lumMod val="25000"/>
                    <a:lumOff val="75000"/>
                  </a:scheme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DataLabelsRange val="1"/>
                <c15:showLeaderLines val="0"/>
              </c:ext>
            </c:extLst>
          </c:dLbls>
          <c:cat>
            <c:strRef>
              <c:f>'Q2'!$A$22:$A$33</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'Q2'!$B$22:$B$33</c:f>
              <c:numCache>
                <c:formatCode>0</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shape val="cylinder"/>
          <c:extLst>
            <c:ext xmlns:c15="http://schemas.microsoft.com/office/drawing/2012/chart" uri="{02D57815-91ED-43cb-92C2-25804820EDAC}">
              <c15:datalabelsRange>
                <c15:f>'Q2'!$C$22:$C$33</c15:f>
                <c15:dlblRangeCache>
                  <c:ptCount val="12"/>
                  <c:pt idx="0">
                    <c:v>8%</c:v>
                  </c:pt>
                  <c:pt idx="1">
                    <c:v>11%</c:v>
                  </c:pt>
                  <c:pt idx="2">
                    <c:v>12%</c:v>
                  </c:pt>
                  <c:pt idx="3">
                    <c:v>11%</c:v>
                  </c:pt>
                  <c:pt idx="4">
                    <c:v>10%</c:v>
                  </c:pt>
                  <c:pt idx="5">
                    <c:v>9%</c:v>
                  </c:pt>
                  <c:pt idx="6">
                    <c:v>8%</c:v>
                  </c:pt>
                  <c:pt idx="7">
                    <c:v>7%</c:v>
                  </c:pt>
                  <c:pt idx="8">
                    <c:v>7%</c:v>
                  </c:pt>
                  <c:pt idx="9">
                    <c:v>6%</c:v>
                  </c:pt>
                  <c:pt idx="10">
                    <c:v>5%</c:v>
                  </c:pt>
                  <c:pt idx="11">
                    <c:v>5%</c:v>
                  </c:pt>
                </c15:dlblRangeCache>
              </c15:datalabelsRange>
            </c:ext>
            <c:ext xmlns:c16="http://schemas.microsoft.com/office/drawing/2014/chart" uri="{C3380CC4-5D6E-409C-BE32-E72D297353CC}">
              <c16:uniqueId val="{0000000C-FEA3-488C-9D19-ED5CBEF75608}"/>
            </c:ext>
          </c:extLst>
        </c:ser>
        <c:dLbls>
          <c:showLegendKey val="0"/>
          <c:showVal val="1"/>
          <c:showCatName val="0"/>
          <c:showSerName val="0"/>
          <c:showPercent val="0"/>
          <c:showBubbleSize val="0"/>
        </c:dLbls>
        <c:gapWidth val="150"/>
        <c:shape val="box"/>
        <c:axId val="1194090472"/>
        <c:axId val="1194086872"/>
        <c:axId val="0"/>
      </c:bar3DChart>
      <c:catAx>
        <c:axId val="11940904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4086872"/>
        <c:crosses val="autoZero"/>
        <c:auto val="1"/>
        <c:lblAlgn val="ctr"/>
        <c:lblOffset val="100"/>
        <c:noMultiLvlLbl val="0"/>
      </c:catAx>
      <c:valAx>
        <c:axId val="119408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No. of Calls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409047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'Q3'!$B$34</c:f>
              <c:strCache>
                <c:ptCount val="1"/>
                <c:pt idx="0">
                  <c:v>Abandon Percentage</c:v>
                </c:pt>
              </c:strCache>
            </c:strRef>
          </c:tx>
          <c: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a:sp3d/>
          </c:spPr>
          <c:invertIfNegative val="0"/>
          <c:dPt>
            <c:idx val="0"/>
            <c:invertIfNegative val="0"/>
            <c:bubble3D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sp3d/>
            </c:spPr>
            <c:extLst>
              <c:ext xmlns:c16="http://schemas.microsoft.com/office/drawing/2014/chart" uri="{C3380CC4-5D6E-409C-BE32-E72D297353CC}">
                <c16:uniqueId val="{00000001-7083-426D-8FCF-BB16DF7DFAF4}"/>
              </c:ext>
            </c:extLst>
          </c:dPt>
          <c:dPt>
            <c:idx val="1"/>
            <c:invertIfNegative val="0"/>
            <c:bubble3D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sp3d/>
            </c:spPr>
            <c:extLst>
              <c:ext xmlns:c16="http://schemas.microsoft.com/office/drawing/2014/chart" uri="{C3380CC4-5D6E-409C-BE32-E72D297353CC}">
                <c16:uniqueId val="{00000002-7083-426D-8FCF-BB16DF7DFAF4}"/>
              </c:ext>
            </c:extLst>
          </c:dPt>
          <c:dPt>
            <c:idx val="2"/>
            <c:invertIfNegative val="0"/>
            <c:bubble3D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sp3d/>
            </c:spPr>
            <c:extLst>
              <c:ext xmlns:c16="http://schemas.microsoft.com/office/drawing/2014/chart" uri="{C3380CC4-5D6E-409C-BE32-E72D297353CC}">
                <c16:uniqueId val="{00000003-7083-426D-8FCF-BB16DF7DFAF4}"/>
              </c:ext>
            </c:extLst>
          </c:dPt>
          <c:dPt>
            <c:idx val="3"/>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6-7083-426D-8FCF-BB16DF7DFAF4}"/>
              </c:ext>
            </c:extLst>
          </c:dPt>
          <c:dPt>
            <c:idx val="4"/>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7-7083-426D-8FCF-BB16DF7DFAF4}"/>
              </c:ext>
            </c:extLst>
          </c:dPt>
          <c:dPt>
            <c:idx val="5"/>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8-7083-426D-8FCF-BB16DF7DFAF4}"/>
              </c:ext>
            </c:extLst>
          </c:dPt>
          <c:dPt>
            <c:idx val="6"/>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B-7083-426D-8FCF-BB16DF7DFAF4}"/>
              </c:ext>
            </c:extLst>
          </c:dPt>
          <c:dPt>
            <c:idx val="7"/>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C-7083-426D-8FCF-BB16DF7DFAF4}"/>
              </c:ext>
            </c:extLst>
          </c:dPt>
          <c:dPt>
            <c:idx val="8"/>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D-7083-426D-8FCF-BB16DF7DFAF4}"/>
              </c:ext>
            </c:extLst>
          </c:dPt>
          <c:dPt>
            <c:idx val="9"/>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E-7083-426D-8FCF-BB16DF7DFAF4}"/>
              </c:ext>
            </c:extLst>
          </c:dPt>
          <c:dPt>
            <c:idx val="10"/>
            <c:invertIfNegative val="0"/>
            <c:bubble3D val="0"/>
            <c:spPr>
              <a:gradFill flip="none" rotWithShape="1">
                <a:gsLst>
                  <a:gs pos="0">
                    <a:schemeClr val="accent3">
                      <a:lumMod val="0"/>
                      <a:lumOff val="100000"/>
                    </a:schemeClr>
                  </a:gs>
                  <a:gs pos="35000">
                    <a:schemeClr val="accent3">
                      <a:lumMod val="0"/>
                      <a:lumOff val="100000"/>
                    </a:schemeClr>
                  </a:gs>
                  <a:gs pos="100000">
                    <a:srgbClr val="B2F6DA"/>
                  </a:gs>
                </a:gsLst>
                <a:path path="circle">
                  <a:fillToRect l="50000" t="-80000" r="50000" b="180000"/>
                </a:path>
                <a:tileRect/>
              </a:gradFill>
              <a:ln>
                <a:noFill/>
              </a:ln>
              <a:effectLst/>
              <a:sp3d/>
            </c:spPr>
            <c:extLst>
              <c:ext xmlns:c16="http://schemas.microsoft.com/office/drawing/2014/chart" uri="{C3380CC4-5D6E-409C-BE32-E72D297353CC}">
                <c16:uniqueId val="{00000009-7083-426D-8FCF-BB16DF7DFAF4}"/>
              </c:ext>
            </c:extLst>
          </c:dPt>
          <c:dPt>
            <c:idx val="11"/>
            <c:invertIfNegative val="0"/>
            <c:bubble3D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a:sp3d/>
            </c:spPr>
            <c:extLst>
              <c:ext xmlns:c16="http://schemas.microsoft.com/office/drawing/2014/chart" uri="{C3380CC4-5D6E-409C-BE32-E72D297353CC}">
                <c16:uniqueId val="{00000004-7083-426D-8FCF-BB16DF7DFAF4}"/>
              </c:ext>
            </c:extLst>
          </c:dPt>
          <c:dLbls>
            <c:spPr>
              <a:noFill/>
              <a:ln>
                <a:noFill/>
              </a:ln>
              <a:effectLst/>
            </c:spPr>
            <c:txPr>
              <a:bodyPr rot="0" spcFirstLastPara="1" vertOverflow="ellipsis" horzOverflow="clip" vert="horz" wrap="square" lIns="108000" tIns="19050" rIns="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'Q3'!$A$35:$A$46</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'Q3'!$B$35:$B$46</c:f>
              <c:numCache>
                <c:formatCode>0\ "%"</c:formatCode>
                <c:ptCount val="12"/>
                <c:pt idx="0">
                  <c:v>53.70254484772633</c:v>
                </c:pt>
                <c:pt idx="1">
                  <c:v>51.911665289566585</c:v>
                </c:pt>
                <c:pt idx="2">
                  <c:v>41.2142759469438</c:v>
                </c:pt>
                <c:pt idx="3">
                  <c:v>24.288650015807779</c:v>
                </c:pt>
                <c:pt idx="4">
                  <c:v>22.636450134071449</c:v>
                </c:pt>
                <c:pt idx="5">
                  <c:v>23.435280749928982</c:v>
                </c:pt>
                <c:pt idx="6">
                  <c:v>13.254722131237035</c:v>
                </c:pt>
                <c:pt idx="7">
                  <c:v>8.5002275830678187</c:v>
                </c:pt>
                <c:pt idx="8">
                  <c:v>9.1750644480899926</c:v>
                </c:pt>
                <c:pt idx="9">
                  <c:v>12.890301188173527</c:v>
                </c:pt>
                <c:pt idx="10">
                  <c:v>28.593532415287022</c:v>
                </c:pt>
                <c:pt idx="11">
                  <c:v>47.683923705722073</c:v>
                </c:pt>
              </c:numCache>
            </c:numRef>
          </c:val>
          <c:shape val="cylinder"/>
          <c:extLst>
            <c:ext xmlns:c16="http://schemas.microsoft.com/office/drawing/2014/chart" uri="{C3380CC4-5D6E-409C-BE32-E72D297353CC}">
              <c16:uniqueId val="{00000000-7083-426D-8FCF-BB16DF7DFAF4}"/>
            </c:ext>
          </c:extLst>
        </c:ser>
        <c:dLbls>
          <c:showLegendKey val="0"/>
          <c:showVal val="1"/>
          <c:showCatName val="0"/>
          <c:showSerName val="0"/>
          <c:showPercent val="0"/>
          <c:showBubbleSize val="0"/>
        </c:dLbls>
        <c:gapWidth val="150"/>
        <c:shape val="box"/>
        <c:axId val="608336008"/>
        <c:axId val="608336728"/>
        <c:axId val="0"/>
      </c:bar3DChart>
      <c:catAx>
        <c:axId val="6083360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08336728"/>
        <c:crosses val="autoZero"/>
        <c:auto val="1"/>
        <c:lblAlgn val="ctr"/>
        <c:lblOffset val="100"/>
        <c:noMultiLvlLbl val="0"/>
      </c:catAx>
      <c:valAx>
        <c:axId val="608336728"/>
        <c:scaling>
          <c:orientation val="minMax"/>
        </c:scaling>
        <c:delete val="1"/>
        <c:axPos val="l"/>
        <c:numFmt formatCode="0\ &quot;%&quot;" sourceLinked="1"/>
        <c:majorTickMark val="none"/>
        <c:minorTickMark val="none"/>
        <c:tickLblPos val="nextTo"/>
        <c:crossAx val="608336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Answered Calls</c:v>
          </c:tx>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a:effectLst/>
          </c:spPr>
          <c:invertIfNegative val="0"/>
          <c:cat>
            <c:strRef>
              <c:f>'Q3'!$A$37:$A$49</c:f>
              <c:strCache>
                <c:ptCount val="11"/>
                <c:pt idx="0">
                  <c:v>10_11</c:v>
                </c:pt>
                <c:pt idx="1">
                  <c:v>11_12</c:v>
                </c:pt>
                <c:pt idx="2">
                  <c:v>12_13</c:v>
                </c:pt>
                <c:pt idx="3">
                  <c:v>13_14</c:v>
                </c:pt>
                <c:pt idx="4">
                  <c:v>14_15</c:v>
                </c:pt>
                <c:pt idx="5">
                  <c:v>15_16</c:v>
                </c:pt>
                <c:pt idx="6">
                  <c:v>16_17</c:v>
                </c:pt>
                <c:pt idx="7">
                  <c:v>17_18</c:v>
                </c:pt>
                <c:pt idx="8">
                  <c:v>18_19</c:v>
                </c:pt>
                <c:pt idx="9">
                  <c:v>19_20</c:v>
                </c:pt>
                <c:pt idx="10">
                  <c:v>20_21</c:v>
                </c:pt>
              </c:strCache>
            </c:strRef>
          </c:cat>
          <c:val>
            <c:numRef>
              <c:f>'Q3'!$B$36:$B$47</c:f>
              <c:numCache>
                <c:formatCode>0</c:formatCode>
                <c:ptCount val="12"/>
                <c:pt idx="0">
                  <c:v>192.52173913043478</c:v>
                </c:pt>
                <c:pt idx="1">
                  <c:v>276.86956521739131</c:v>
                </c:pt>
                <c:pt idx="2">
                  <c:v>372.17391304347825</c:v>
                </c:pt>
                <c:pt idx="3">
                  <c:v>410.08695652173913</c:v>
                </c:pt>
                <c:pt idx="4">
                  <c:v>383.86956521739131</c:v>
                </c:pt>
                <c:pt idx="5">
                  <c:v>346.69565217391306</c:v>
                </c:pt>
                <c:pt idx="6">
                  <c:v>337.39130434782606</c:v>
                </c:pt>
                <c:pt idx="7">
                  <c:v>341.39130434782606</c:v>
                </c:pt>
                <c:pt idx="8">
                  <c:v>330.47826086956519</c:v>
                </c:pt>
                <c:pt idx="9">
                  <c:v>269.56521739130437</c:v>
                </c:pt>
                <c:pt idx="10">
                  <c:v>199.04347826086956</c:v>
                </c:pt>
                <c:pt idx="11">
                  <c:v>124.78260869565217</c:v>
                </c:pt>
              </c:numCache>
            </c:numRef>
          </c:val>
          <c:extLst>
            <c:ext xmlns:c16="http://schemas.microsoft.com/office/drawing/2014/chart" uri="{C3380CC4-5D6E-409C-BE32-E72D297353CC}">
              <c16:uniqueId val="{00000000-088D-4EED-B372-9EE33EBDE79E}"/>
            </c:ext>
          </c:extLst>
        </c:ser>
        <c:dLbls>
          <c:showLegendKey val="0"/>
          <c:showVal val="0"/>
          <c:showCatName val="0"/>
          <c:showSerName val="0"/>
          <c:showPercent val="0"/>
          <c:showBubbleSize val="0"/>
        </c:dLbls>
        <c:gapWidth val="150"/>
        <c:axId val="1110447208"/>
        <c:axId val="1110447568"/>
      </c:barChart>
      <c:lineChart>
        <c:grouping val="standard"/>
        <c:varyColors val="0"/>
        <c:ser>
          <c:idx val="1"/>
          <c:order val="1"/>
          <c:tx>
            <c:v>Calls to be Answered with 10% Abandon</c:v>
          </c:tx>
          <c:spPr>
            <a:ln w="28575" cap="rnd">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round/>
            </a:ln>
            <a:effectLst/>
          </c:spPr>
          <c:marker>
            <c:symbol val="circle"/>
            <c:size val="5"/>
            <c:spPr>
              <a:gradFill>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gradFill>
              <a:ln w="9525">
                <a:solidFill>
                  <a:schemeClr val="tx1"/>
                </a:solidFill>
              </a:ln>
              <a:effectLst/>
            </c:spPr>
          </c:marker>
          <c:cat>
            <c:strRef>
              <c:f>'Q3'!$A$36:$A$47</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'Q3'!$D$36:$D$47</c:f>
              <c:numCache>
                <c:formatCode>0</c:formatCode>
                <c:ptCount val="12"/>
                <c:pt idx="0">
                  <c:v>374.75217391304346</c:v>
                </c:pt>
                <c:pt idx="1">
                  <c:v>519.61304347826092</c:v>
                </c:pt>
                <c:pt idx="2">
                  <c:v>570.8347826086956</c:v>
                </c:pt>
                <c:pt idx="3">
                  <c:v>489.32608695652169</c:v>
                </c:pt>
                <c:pt idx="4">
                  <c:v>447.88695652173914</c:v>
                </c:pt>
                <c:pt idx="5">
                  <c:v>408.87391304347824</c:v>
                </c:pt>
                <c:pt idx="6">
                  <c:v>351.15652173913043</c:v>
                </c:pt>
                <c:pt idx="7">
                  <c:v>336.48260869565217</c:v>
                </c:pt>
                <c:pt idx="8">
                  <c:v>328.06956521739136</c:v>
                </c:pt>
                <c:pt idx="9">
                  <c:v>279.11739130434785</c:v>
                </c:pt>
                <c:pt idx="10">
                  <c:v>251.45217391304345</c:v>
                </c:pt>
                <c:pt idx="11">
                  <c:v>215.02173913043478</c:v>
                </c:pt>
              </c:numCache>
            </c:numRef>
          </c:val>
          <c:smooth val="0"/>
          <c:extLst>
            <c:ext xmlns:c16="http://schemas.microsoft.com/office/drawing/2014/chart" uri="{C3380CC4-5D6E-409C-BE32-E72D297353CC}">
              <c16:uniqueId val="{00000001-088D-4EED-B372-9EE33EBDE79E}"/>
            </c:ext>
          </c:extLst>
        </c:ser>
        <c:dLbls>
          <c:showLegendKey val="0"/>
          <c:showVal val="0"/>
          <c:showCatName val="0"/>
          <c:showSerName val="0"/>
          <c:showPercent val="0"/>
          <c:showBubbleSize val="0"/>
        </c:dLbls>
        <c:marker val="1"/>
        <c:smooth val="0"/>
        <c:axId val="1110447208"/>
        <c:axId val="1110447568"/>
      </c:lineChart>
      <c:catAx>
        <c:axId val="11104472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447568"/>
        <c:crosses val="autoZero"/>
        <c:auto val="1"/>
        <c:lblAlgn val="ctr"/>
        <c:lblOffset val="100"/>
        <c:noMultiLvlLbl val="0"/>
      </c:catAx>
      <c:valAx>
        <c:axId val="1110447568"/>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447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No. Agents (Current)</c:v>
          </c:tx>
          <c:spPr>
            <a:ln w="28575" cap="rnd">
              <a:gradFill flip="none" rotWithShape="1">
                <a:gsLst>
                  <a:gs pos="0">
                    <a:srgbClr val="BECDE0"/>
                  </a:gs>
                  <a:gs pos="46000">
                    <a:srgbClr val="83A0C3"/>
                  </a:gs>
                  <a:gs pos="100000">
                    <a:schemeClr val="accent5">
                      <a:lumMod val="60000"/>
                    </a:schemeClr>
                  </a:gs>
                </a:gsLst>
                <a:path path="circle">
                  <a:fillToRect l="50000" t="130000" r="50000" b="-30000"/>
                </a:path>
                <a:tileRect/>
              </a:gradFill>
              <a:round/>
            </a:ln>
            <a:effectLst/>
          </c:spPr>
          <c:marker>
            <c:symbol val="circle"/>
            <c:size val="5"/>
            <c:spPr>
              <a:gradFill>
                <a:gsLst>
                  <a:gs pos="0">
                    <a:srgbClr val="BECDE0"/>
                  </a:gs>
                  <a:gs pos="46000">
                    <a:srgbClr val="83A0C3"/>
                  </a:gs>
                  <a:gs pos="100000">
                    <a:schemeClr val="accent5">
                      <a:lumMod val="60000"/>
                    </a:schemeClr>
                  </a:gs>
                </a:gsLst>
                <a:path path="circle">
                  <a:fillToRect l="50000" t="130000" r="50000" b="-30000"/>
                </a:path>
              </a:gra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'Q3'!$A$36:$A$47</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'Q3'!$C$36:$C$47</c:f>
              <c:numCache>
                <c:formatCode>0</c:formatCode>
                <c:ptCount val="12"/>
                <c:pt idx="0">
                  <c:v>10.695652173913043</c:v>
                </c:pt>
                <c:pt idx="1">
                  <c:v>15.381642512077295</c:v>
                </c:pt>
                <c:pt idx="2">
                  <c:v>20.676328502415458</c:v>
                </c:pt>
                <c:pt idx="3">
                  <c:v>22.782608695652172</c:v>
                </c:pt>
                <c:pt idx="4">
                  <c:v>21.326086956521738</c:v>
                </c:pt>
                <c:pt idx="5">
                  <c:v>19.260869565217391</c:v>
                </c:pt>
                <c:pt idx="6">
                  <c:v>18.743961352657003</c:v>
                </c:pt>
                <c:pt idx="7">
                  <c:v>18.966183574879224</c:v>
                </c:pt>
                <c:pt idx="8">
                  <c:v>18.359903381642511</c:v>
                </c:pt>
                <c:pt idx="9">
                  <c:v>14.97584541062802</c:v>
                </c:pt>
                <c:pt idx="10">
                  <c:v>11.057971014492754</c:v>
                </c:pt>
                <c:pt idx="11">
                  <c:v>6.9323671497584538</c:v>
                </c:pt>
              </c:numCache>
            </c:numRef>
          </c:val>
          <c:smooth val="0"/>
          <c:extLst>
            <c:ext xmlns:c16="http://schemas.microsoft.com/office/drawing/2014/chart" uri="{C3380CC4-5D6E-409C-BE32-E72D297353CC}">
              <c16:uniqueId val="{00000000-3C23-409C-85F3-10F4E92B4D9C}"/>
            </c:ext>
          </c:extLst>
        </c:ser>
        <c:ser>
          <c:idx val="1"/>
          <c:order val="1"/>
          <c:tx>
            <c:v>No. of Agents (Updated Abandon Rate)</c:v>
          </c:tx>
          <c:spPr>
            <a:ln w="28575" cap="rnd">
              <a:gradFill flip="none" rotWithShape="1">
                <a:gsLst>
                  <a:gs pos="0">
                    <a:srgbClr val="008C00"/>
                  </a:gs>
                  <a:gs pos="48000">
                    <a:srgbClr val="3ED303"/>
                  </a:gs>
                  <a:gs pos="100000">
                    <a:srgbClr val="EAFFE1"/>
                  </a:gs>
                </a:gsLst>
                <a:lin ang="16200000" scaled="1"/>
                <a:tileRect/>
              </a:gradFill>
              <a:round/>
            </a:ln>
            <a:effectLst/>
          </c:spPr>
          <c:marker>
            <c:symbol val="circle"/>
            <c:size val="5"/>
            <c:spPr>
              <a:solidFill>
                <a:srgbClr val="3ED303"/>
              </a:solidFill>
              <a:ln w="9525">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'Q3'!$A$36:$A$47</c:f>
              <c:strCache>
                <c:ptCount val="12"/>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'Q3'!$E$36:$E$47</c:f>
              <c:numCache>
                <c:formatCode>0</c:formatCode>
                <c:ptCount val="12"/>
                <c:pt idx="0">
                  <c:v>20.819565217391304</c:v>
                </c:pt>
                <c:pt idx="1">
                  <c:v>28.86739130434783</c:v>
                </c:pt>
                <c:pt idx="2">
                  <c:v>31.713043478260868</c:v>
                </c:pt>
                <c:pt idx="3">
                  <c:v>27.184782608695649</c:v>
                </c:pt>
                <c:pt idx="4">
                  <c:v>24.882608695652173</c:v>
                </c:pt>
                <c:pt idx="5">
                  <c:v>22.715217391304346</c:v>
                </c:pt>
                <c:pt idx="6">
                  <c:v>19.508695652173913</c:v>
                </c:pt>
                <c:pt idx="7">
                  <c:v>18.693478260869565</c:v>
                </c:pt>
                <c:pt idx="8">
                  <c:v>18.22608695652174</c:v>
                </c:pt>
                <c:pt idx="9">
                  <c:v>15.506521739130436</c:v>
                </c:pt>
                <c:pt idx="10">
                  <c:v>13.969565217391303</c:v>
                </c:pt>
                <c:pt idx="11">
                  <c:v>11.945652173913043</c:v>
                </c:pt>
              </c:numCache>
            </c:numRef>
          </c:val>
          <c:smooth val="0"/>
          <c:extLst>
            <c:ext xmlns:c16="http://schemas.microsoft.com/office/drawing/2014/chart" uri="{C3380CC4-5D6E-409C-BE32-E72D297353CC}">
              <c16:uniqueId val="{00000001-3C23-409C-85F3-10F4E92B4D9C}"/>
            </c:ext>
          </c:extLst>
        </c:ser>
        <c:dLbls>
          <c:showLegendKey val="0"/>
          <c:showVal val="0"/>
          <c:showCatName val="0"/>
          <c:showSerName val="0"/>
          <c:showPercent val="0"/>
          <c:showBubbleSize val="0"/>
        </c:dLbls>
        <c:marker val="1"/>
        <c:smooth val="0"/>
        <c:axId val="1309999160"/>
        <c:axId val="1310001320"/>
      </c:lineChart>
      <c:catAx>
        <c:axId val="1309999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0001320"/>
        <c:crosses val="autoZero"/>
        <c:auto val="1"/>
        <c:lblAlgn val="ctr"/>
        <c:lblOffset val="100"/>
        <c:noMultiLvlLbl val="0"/>
      </c:catAx>
      <c:valAx>
        <c:axId val="1310001320"/>
        <c:scaling>
          <c:orientation val="minMax"/>
        </c:scaling>
        <c:delete val="1"/>
        <c:axPos val="l"/>
        <c:numFmt formatCode="0" sourceLinked="1"/>
        <c:majorTickMark val="none"/>
        <c:minorTickMark val="none"/>
        <c:tickLblPos val="nextTo"/>
        <c:crossAx val="1309999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Employees Needed for Night Shift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'Q4'!$M$1</c:f>
              <c:strCache>
                <c:ptCount val="1"/>
                <c:pt idx="0">
                  <c:v>No. of employees needed</c:v>
                </c:pt>
              </c:strCache>
            </c:strRef>
          </c:tx>
          <c:spPr>
            <a:ln w="28575" cap="rnd">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r="100000" b="100000"/>
                </a:path>
                <a:tileRect l="-100000" t="-100000"/>
              </a:gradFill>
              <a:round/>
            </a:ln>
            <a:effectLst/>
          </c:spPr>
          <c:marker>
            <c:symbol val="circle"/>
            <c:size val="5"/>
            <c:sp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r="100000" b="100000"/>
                </a:path>
                <a:tileRect l="-100000" t="-100000"/>
              </a:gradFill>
              <a:ln w="9525">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r="100000" b="100000"/>
                  </a:path>
                  <a:tileRect l="-100000" t="-100000"/>
                </a:gra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'Q4'!$I$2:$I$13</c:f>
              <c:strCache>
                <c:ptCount val="12"/>
                <c:pt idx="0">
                  <c:v>9pm-10pm</c:v>
                </c:pt>
                <c:pt idx="1">
                  <c:v>10pm-11pm</c:v>
                </c:pt>
                <c:pt idx="2">
                  <c:v>11pm-12am</c:v>
                </c:pt>
                <c:pt idx="3">
                  <c:v>12am-01am</c:v>
                </c:pt>
                <c:pt idx="4">
                  <c:v>01am-02am</c:v>
                </c:pt>
                <c:pt idx="5">
                  <c:v>02am-03am</c:v>
                </c:pt>
                <c:pt idx="6">
                  <c:v>03am-04am</c:v>
                </c:pt>
                <c:pt idx="7">
                  <c:v>04am-05am</c:v>
                </c:pt>
                <c:pt idx="8">
                  <c:v>05-am-06am</c:v>
                </c:pt>
                <c:pt idx="9">
                  <c:v>06am-07am</c:v>
                </c:pt>
                <c:pt idx="10">
                  <c:v>07am-08am</c:v>
                </c:pt>
                <c:pt idx="11">
                  <c:v>08am-09am</c:v>
                </c:pt>
              </c:strCache>
            </c:strRef>
          </c:cat>
          <c:val>
            <c:numRef>
              <c:f>'Q4'!$M$2:$M$13</c:f>
              <c:numCache>
                <c:formatCode>0</c:formatCode>
                <c:ptCount val="12"/>
                <c:pt idx="0">
                  <c:v>7.6209782608695651</c:v>
                </c:pt>
                <c:pt idx="1">
                  <c:v>7.6209782608695651</c:v>
                </c:pt>
                <c:pt idx="2">
                  <c:v>5.0806521739130428</c:v>
                </c:pt>
                <c:pt idx="3">
                  <c:v>5.0806521739130428</c:v>
                </c:pt>
                <c:pt idx="4">
                  <c:v>2.5403260869565214</c:v>
                </c:pt>
                <c:pt idx="5">
                  <c:v>2.5403260869565214</c:v>
                </c:pt>
                <c:pt idx="6">
                  <c:v>2.5403260869565214</c:v>
                </c:pt>
                <c:pt idx="7">
                  <c:v>2.5403260869565214</c:v>
                </c:pt>
                <c:pt idx="8">
                  <c:v>7.6209782608695651</c:v>
                </c:pt>
                <c:pt idx="9">
                  <c:v>10.161304347826086</c:v>
                </c:pt>
                <c:pt idx="10">
                  <c:v>10.161304347826086</c:v>
                </c:pt>
                <c:pt idx="11">
                  <c:v>12.701630434782608</c:v>
                </c:pt>
              </c:numCache>
            </c:numRef>
          </c:val>
          <c:smooth val="0"/>
          <c:extLst>
            <c:ext xmlns:c16="http://schemas.microsoft.com/office/drawing/2014/chart" uri="{C3380CC4-5D6E-409C-BE32-E72D297353CC}">
              <c16:uniqueId val="{00000000-D010-4D43-BC56-9B6D0675F355}"/>
            </c:ext>
          </c:extLst>
        </c:ser>
        <c:dLbls>
          <c:dLblPos val="t"/>
          <c:showLegendKey val="0"/>
          <c:showVal val="1"/>
          <c:showCatName val="0"/>
          <c:showSerName val="0"/>
          <c:showPercent val="0"/>
          <c:showBubbleSize val="0"/>
        </c:dLbls>
        <c:marker val="1"/>
        <c:smooth val="0"/>
        <c:axId val="512296184"/>
        <c:axId val="512302304"/>
      </c:lineChart>
      <c:catAx>
        <c:axId val="512296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302304"/>
        <c:crosses val="autoZero"/>
        <c:auto val="1"/>
        <c:lblAlgn val="ctr"/>
        <c:lblOffset val="100"/>
        <c:noMultiLvlLbl val="0"/>
      </c:catAx>
      <c:valAx>
        <c:axId val="512302304"/>
        <c:scaling>
          <c:orientation val="minMax"/>
        </c:scaling>
        <c:delete val="1"/>
        <c:axPos val="l"/>
        <c:numFmt formatCode="0" sourceLinked="1"/>
        <c:majorTickMark val="none"/>
        <c:minorTickMark val="none"/>
        <c:tickLblPos val="nextTo"/>
        <c:crossAx val="512296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'Q4'!$B$24</c:f>
              <c:strCache>
                <c:ptCount val="1"/>
                <c:pt idx="0">
                  <c:v>No. of Agents needed to Answer updated Target</c:v>
                </c:pt>
              </c:strCache>
            </c:strRef>
          </c:tx>
          <c:spPr>
            <a:ln w="28575" cap="rnd">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3500000" scaled="1"/>
                <a:tileRect/>
              </a:gradFill>
              <a:round/>
            </a:ln>
            <a:effectLst/>
          </c:spPr>
          <c:marker>
            <c:symbol val="circle"/>
            <c:size val="5"/>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3500000" scaled="1"/>
                <a:tileRect/>
              </a:gradFill>
              <a:ln w="9525">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3500000" scaled="1"/>
                  <a:tileRect/>
                </a:gra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'Q4'!$A$25:$A$48</c:f>
              <c:strCache>
                <c:ptCount val="24"/>
                <c:pt idx="0">
                  <c:v>09_10</c:v>
                </c:pt>
                <c:pt idx="1">
                  <c:v>10_11</c:v>
                </c:pt>
                <c:pt idx="2">
                  <c:v>11_12</c:v>
                </c:pt>
                <c:pt idx="3">
                  <c:v>12_13</c:v>
                </c:pt>
                <c:pt idx="4">
                  <c:v>13_14</c:v>
                </c:pt>
                <c:pt idx="5">
                  <c:v>14_15</c:v>
                </c:pt>
                <c:pt idx="6">
                  <c:v>15_16</c:v>
                </c:pt>
                <c:pt idx="7">
                  <c:v>16_17</c:v>
                </c:pt>
                <c:pt idx="8">
                  <c:v>17_18</c:v>
                </c:pt>
                <c:pt idx="9">
                  <c:v>18_19</c:v>
                </c:pt>
                <c:pt idx="10">
                  <c:v>19_20</c:v>
                </c:pt>
                <c:pt idx="11">
                  <c:v>20_21</c:v>
                </c:pt>
                <c:pt idx="12">
                  <c:v>21_22</c:v>
                </c:pt>
                <c:pt idx="13">
                  <c:v>22_23</c:v>
                </c:pt>
                <c:pt idx="14">
                  <c:v>23_24</c:v>
                </c:pt>
                <c:pt idx="15">
                  <c:v>24_01</c:v>
                </c:pt>
                <c:pt idx="16">
                  <c:v>01_02</c:v>
                </c:pt>
                <c:pt idx="17">
                  <c:v>02_03</c:v>
                </c:pt>
                <c:pt idx="18">
                  <c:v>03_04</c:v>
                </c:pt>
                <c:pt idx="19">
                  <c:v>04_05</c:v>
                </c:pt>
                <c:pt idx="20">
                  <c:v>05_06</c:v>
                </c:pt>
                <c:pt idx="21">
                  <c:v>06_07</c:v>
                </c:pt>
                <c:pt idx="22">
                  <c:v>07_08</c:v>
                </c:pt>
                <c:pt idx="23">
                  <c:v>08_09</c:v>
                </c:pt>
              </c:strCache>
            </c:strRef>
          </c:cat>
          <c:val>
            <c:numRef>
              <c:f>'Q4'!$B$25:$B$48</c:f>
              <c:numCache>
                <c:formatCode>0</c:formatCode>
                <c:ptCount val="24"/>
                <c:pt idx="0">
                  <c:v>20.819565217391304</c:v>
                </c:pt>
                <c:pt idx="1">
                  <c:v>28.86739130434783</c:v>
                </c:pt>
                <c:pt idx="2">
                  <c:v>31.713043478260868</c:v>
                </c:pt>
                <c:pt idx="3">
                  <c:v>27.184782608695649</c:v>
                </c:pt>
                <c:pt idx="4">
                  <c:v>24.882608695652173</c:v>
                </c:pt>
                <c:pt idx="5">
                  <c:v>22.715217391304346</c:v>
                </c:pt>
                <c:pt idx="6">
                  <c:v>19.508695652173913</c:v>
                </c:pt>
                <c:pt idx="7">
                  <c:v>18.693478260869565</c:v>
                </c:pt>
                <c:pt idx="8">
                  <c:v>18.22608695652174</c:v>
                </c:pt>
                <c:pt idx="9">
                  <c:v>15.506521739130436</c:v>
                </c:pt>
                <c:pt idx="10">
                  <c:v>13.969565217391303</c:v>
                </c:pt>
                <c:pt idx="11">
                  <c:v>11.945652173913043</c:v>
                </c:pt>
                <c:pt idx="12">
                  <c:v>7.6209782608695651</c:v>
                </c:pt>
                <c:pt idx="13">
                  <c:v>7.6209782608695651</c:v>
                </c:pt>
                <c:pt idx="14">
                  <c:v>5.0806521739130428</c:v>
                </c:pt>
                <c:pt idx="15">
                  <c:v>5.0806521739130428</c:v>
                </c:pt>
                <c:pt idx="16">
                  <c:v>2.5403260869565214</c:v>
                </c:pt>
                <c:pt idx="17">
                  <c:v>2.5403260869565214</c:v>
                </c:pt>
                <c:pt idx="18">
                  <c:v>2.5403260869565214</c:v>
                </c:pt>
                <c:pt idx="19">
                  <c:v>2.5403260869565214</c:v>
                </c:pt>
                <c:pt idx="20">
                  <c:v>7.6209782608695651</c:v>
                </c:pt>
                <c:pt idx="21">
                  <c:v>10.161304347826086</c:v>
                </c:pt>
                <c:pt idx="22">
                  <c:v>10.161304347826086</c:v>
                </c:pt>
                <c:pt idx="23">
                  <c:v>12.701630434782608</c:v>
                </c:pt>
              </c:numCache>
            </c:numRef>
          </c:val>
          <c:smooth val="0"/>
          <c:extLst>
            <c:ext xmlns:c16="http://schemas.microsoft.com/office/drawing/2014/chart" uri="{C3380CC4-5D6E-409C-BE32-E72D297353CC}">
              <c16:uniqueId val="{00000000-D961-45CA-AB55-A375AC025C1D}"/>
            </c:ext>
          </c:extLst>
        </c:ser>
        <c:dLbls>
          <c:dLblPos val="t"/>
          <c:showLegendKey val="0"/>
          <c:showVal val="1"/>
          <c:showCatName val="0"/>
          <c:showSerName val="0"/>
          <c:showPercent val="0"/>
          <c:showBubbleSize val="0"/>
        </c:dLbls>
        <c:marker val="1"/>
        <c:smooth val="0"/>
        <c:axId val="788270776"/>
        <c:axId val="788274376"/>
      </c:lineChart>
      <c:catAx>
        <c:axId val="788270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8274376"/>
        <c:crosses val="autoZero"/>
        <c:auto val="1"/>
        <c:lblAlgn val="ctr"/>
        <c:lblOffset val="100"/>
        <c:noMultiLvlLbl val="0"/>
      </c:catAx>
      <c:valAx>
        <c:axId val="788274376"/>
        <c:scaling>
          <c:orientation val="minMax"/>
        </c:scaling>
        <c:delete val="1"/>
        <c:axPos val="l"/>
        <c:numFmt formatCode="0" sourceLinked="1"/>
        <c:majorTickMark val="none"/>
        <c:minorTickMark val="none"/>
        <c:tickLblPos val="nextTo"/>
        <c:crossAx val="788270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4/9/2024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2235059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306306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17</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770892172"/>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82421165"/>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518845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87064258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794040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364439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35110298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2578660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256402537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136946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78057329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3405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94616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82257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359859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24995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1497041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753049541"/>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7254232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00228694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594549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39396607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661932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4/9/2024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75929928"/>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4">
            <a:alphaModFix amt="15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48997439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652" r:id="rId26"/>
    <p:sldLayoutId id="2147483656" r:id="rId27"/>
    <p:sldLayoutId id="2147483657" r:id="rId28"/>
    <p:sldLayoutId id="2147483658" r:id="rId29"/>
    <p:sldLayoutId id="2147483668" r:id="rId30"/>
    <p:sldLayoutId id="2147483661" r:id="rId31"/>
    <p:sldLayoutId id="2147483664" r:id="rId32"/>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1Tv9aQn2mFu9DLBnBDHEI6w1PL9xlZTp/edit?usp=sharing&amp;ouid=113704175419499417107&amp;rtpof=true&amp;sd=true"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260629" y="699626"/>
            <a:ext cx="6835807" cy="2327659"/>
          </a:xfrm>
        </p:spPr>
        <p:txBody>
          <a:bodyPr/>
          <a:lstStyle/>
          <a:p>
            <a:r>
              <a:rPr lang="en-US" sz="6600" b="0" dirty="0">
                <a:ln w="0"/>
                <a:solidFill>
                  <a:schemeClr val="tx1"/>
                </a:solidFill>
                <a:effectLst>
                  <a:outerShdw blurRad="38100" dist="19050" dir="2700000" algn="tl" rotWithShape="0">
                    <a:schemeClr val="dk1">
                      <a:alpha val="40000"/>
                    </a:schemeClr>
                  </a:outerShdw>
                </a:effectLst>
              </a:rPr>
              <a:t>ABC Call Volume Trend Analysis</a:t>
            </a:r>
          </a:p>
        </p:txBody>
      </p:sp>
      <p:sp>
        <p:nvSpPr>
          <p:cNvPr id="4" name="TextBox 3">
            <a:extLst>
              <a:ext uri="{FF2B5EF4-FFF2-40B4-BE49-F238E27FC236}">
                <a16:creationId xmlns:a16="http://schemas.microsoft.com/office/drawing/2014/main" id="{40A9DE94-F1A2-2645-4AEF-82B3EDA12D1F}"/>
              </a:ext>
            </a:extLst>
          </p:cNvPr>
          <p:cNvSpPr txBox="1"/>
          <p:nvPr/>
        </p:nvSpPr>
        <p:spPr>
          <a:xfrm>
            <a:off x="527410" y="4355786"/>
            <a:ext cx="6056671" cy="369332"/>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Excel Analysis File Link : </a:t>
            </a:r>
            <a:r>
              <a:rPr lang="en-US" sz="1800" dirty="0">
                <a:solidFill>
                  <a:srgbClr val="D45F56"/>
                </a:solidFill>
                <a:latin typeface="Posterama" panose="020B0504020200020000" pitchFamily="34" charset="0"/>
                <a:ea typeface="微软雅黑"/>
                <a:cs typeface="Posterama" panose="020B0504020200020000" pitchFamily="34" charset="0"/>
                <a:hlinkClick r:id="rId2">
                  <a:extLst>
                    <a:ext uri="{A12FA001-AC4F-418D-AE19-62706E023703}">
                      <ahyp:hlinkClr xmlns:ahyp="http://schemas.microsoft.com/office/drawing/2018/hyperlinkcolor" val="tx"/>
                    </a:ext>
                  </a:extLst>
                </a:hlinkClick>
              </a:rPr>
              <a:t>Click Here</a:t>
            </a:r>
            <a:endParaRPr lang="en-IN" sz="1800" dirty="0">
              <a:solidFill>
                <a:srgbClr val="D45F56"/>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109524" y="122856"/>
            <a:ext cx="5117162" cy="1325563"/>
          </a:xfrm>
        </p:spPr>
        <p:txBody>
          <a:bodyPr anchor="ctr">
            <a:normAutofit fontScale="90000"/>
          </a:bodyPr>
          <a:lstStyle/>
          <a:p>
            <a:r>
              <a:rPr lang="en-US" sz="2100" dirty="0"/>
              <a:t>Current abandon rate is approximately 30%. Propose a manpower plan required during each time bucket to reduce the abandon rate to 10%. </a:t>
            </a:r>
          </a:p>
        </p:txBody>
      </p:sp>
      <p:sp>
        <p:nvSpPr>
          <p:cNvPr id="19" name="Slide Number Placeholder 5">
            <a:extLst>
              <a:ext uri="{FF2B5EF4-FFF2-40B4-BE49-F238E27FC236}">
                <a16:creationId xmlns:a16="http://schemas.microsoft.com/office/drawing/2014/main" id="{4D7B5291-F7B0-D1C5-E168-BBB2F05AFE78}"/>
              </a:ext>
            </a:extLst>
          </p:cNvPr>
          <p:cNvSpPr>
            <a:spLocks noGrp="1"/>
          </p:cNvSpPr>
          <p:nvPr>
            <p:ph type="sldNum" sz="quarter" idx="53"/>
          </p:nvPr>
        </p:nvSpPr>
        <p:spPr/>
        <p:txBody>
          <a:bodyPr/>
          <a:lstStyle/>
          <a:p>
            <a:pPr>
              <a:spcAft>
                <a:spcPts val="600"/>
              </a:spcAft>
            </a:pPr>
            <a:fld id="{47FEACEE-25B4-4A2D-B147-27296E36371D}" type="slidenum">
              <a:rPr lang="en-US" altLang="zh-CN" smtClean="0"/>
              <a:pPr>
                <a:spcAft>
                  <a:spcPts val="600"/>
                </a:spcAft>
              </a:pPr>
              <a:t>10</a:t>
            </a:fld>
            <a:endParaRPr lang="en-US" altLang="zh-CN"/>
          </a:p>
        </p:txBody>
      </p:sp>
      <p:sp>
        <p:nvSpPr>
          <p:cNvPr id="5" name="Slide Number Placeholder 4" hidden="1">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pPr>
              <a:spcAft>
                <a:spcPts val="600"/>
              </a:spcAft>
            </a:pPr>
            <a:fld id="{47FEACEE-25B4-4A2D-B147-27296E36371D}" type="slidenum">
              <a:rPr lang="en-US" altLang="zh-CN" smtClean="0"/>
              <a:pPr>
                <a:spcAft>
                  <a:spcPts val="600"/>
                </a:spcAft>
              </a:pPr>
              <a:t>10</a:t>
            </a:fld>
            <a:endParaRPr lang="en-US" altLang="zh-CN"/>
          </a:p>
        </p:txBody>
      </p:sp>
      <p:graphicFrame>
        <p:nvGraphicFramePr>
          <p:cNvPr id="7" name="Table 7">
            <a:extLst>
              <a:ext uri="{FF2B5EF4-FFF2-40B4-BE49-F238E27FC236}">
                <a16:creationId xmlns:a16="http://schemas.microsoft.com/office/drawing/2014/main" id="{DBA30A6D-B5EA-78AF-CAAB-B6CBD3F352E3}"/>
              </a:ext>
            </a:extLst>
          </p:cNvPr>
          <p:cNvGraphicFramePr>
            <a:graphicFrameLocks noGrp="1"/>
          </p:cNvGraphicFramePr>
          <p:nvPr>
            <p:extLst>
              <p:ext uri="{D42A27DB-BD31-4B8C-83A1-F6EECF244321}">
                <p14:modId xmlns:p14="http://schemas.microsoft.com/office/powerpoint/2010/main" val="1200661180"/>
              </p:ext>
            </p:extLst>
          </p:nvPr>
        </p:nvGraphicFramePr>
        <p:xfrm>
          <a:off x="155510" y="1755606"/>
          <a:ext cx="3481401" cy="3204531"/>
        </p:xfrm>
        <a:graphic>
          <a:graphicData uri="http://schemas.openxmlformats.org/drawingml/2006/table">
            <a:tbl>
              <a:tblPr firstRow="1" bandRow="1">
                <a:tableStyleId>{E269D01E-BC32-4049-B463-5C60D7B0CCD2}</a:tableStyleId>
              </a:tblPr>
              <a:tblGrid>
                <a:gridCol w="1160467">
                  <a:extLst>
                    <a:ext uri="{9D8B030D-6E8A-4147-A177-3AD203B41FA5}">
                      <a16:colId xmlns:a16="http://schemas.microsoft.com/office/drawing/2014/main" val="4283001600"/>
                    </a:ext>
                  </a:extLst>
                </a:gridCol>
                <a:gridCol w="1160467">
                  <a:extLst>
                    <a:ext uri="{9D8B030D-6E8A-4147-A177-3AD203B41FA5}">
                      <a16:colId xmlns:a16="http://schemas.microsoft.com/office/drawing/2014/main" val="4128932257"/>
                    </a:ext>
                  </a:extLst>
                </a:gridCol>
                <a:gridCol w="1160467">
                  <a:extLst>
                    <a:ext uri="{9D8B030D-6E8A-4147-A177-3AD203B41FA5}">
                      <a16:colId xmlns:a16="http://schemas.microsoft.com/office/drawing/2014/main" val="3169161896"/>
                    </a:ext>
                  </a:extLst>
                </a:gridCol>
              </a:tblGrid>
              <a:tr h="627159">
                <a:tc>
                  <a:txBody>
                    <a:bodyPr/>
                    <a:lstStyle/>
                    <a:p>
                      <a:pPr algn="ctr" fontAlgn="ctr"/>
                      <a:r>
                        <a:rPr lang="en-IN" sz="1200" b="1" u="none" strike="noStrike" dirty="0">
                          <a:solidFill>
                            <a:srgbClr val="FFFFFF"/>
                          </a:solidFill>
                          <a:effectLst/>
                        </a:rPr>
                        <a:t>Time_Bucket</a:t>
                      </a:r>
                      <a:endParaRPr lang="en-IN" sz="12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IN" sz="1200" b="1" u="none" strike="noStrike" dirty="0">
                          <a:solidFill>
                            <a:srgbClr val="FFFFFF"/>
                          </a:solidFill>
                          <a:effectLst/>
                        </a:rPr>
                        <a:t>Answered Calls</a:t>
                      </a:r>
                      <a:endParaRPr lang="en-IN" sz="12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200" b="1" u="none" strike="noStrike" dirty="0">
                          <a:solidFill>
                            <a:srgbClr val="FFFFFF"/>
                          </a:solidFill>
                          <a:effectLst/>
                        </a:rPr>
                        <a:t>Calls to be Answered with 10% Abandon</a:t>
                      </a:r>
                      <a:endParaRPr lang="en-US" sz="1200" b="1" i="0" u="none" strike="noStrike" dirty="0">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70146001"/>
                  </a:ext>
                </a:extLst>
              </a:tr>
              <a:tr h="214781">
                <a:tc>
                  <a:txBody>
                    <a:bodyPr/>
                    <a:lstStyle/>
                    <a:p>
                      <a:pPr algn="ctr" fontAlgn="ctr"/>
                      <a:r>
                        <a:rPr lang="en-IN" sz="1200" b="0" u="none" strike="noStrike">
                          <a:solidFill>
                            <a:srgbClr val="000000"/>
                          </a:solidFill>
                          <a:effectLst/>
                        </a:rPr>
                        <a:t>09_10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193</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375</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095406"/>
                  </a:ext>
                </a:extLst>
              </a:tr>
              <a:tr h="214781">
                <a:tc>
                  <a:txBody>
                    <a:bodyPr/>
                    <a:lstStyle/>
                    <a:p>
                      <a:pPr algn="ctr" fontAlgn="ctr"/>
                      <a:r>
                        <a:rPr lang="en-IN" sz="1200" b="0" u="none" strike="noStrike">
                          <a:solidFill>
                            <a:srgbClr val="000000"/>
                          </a:solidFill>
                          <a:effectLst/>
                        </a:rPr>
                        <a:t>10_11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277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520</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101545"/>
                  </a:ext>
                </a:extLst>
              </a:tr>
              <a:tr h="214781">
                <a:tc>
                  <a:txBody>
                    <a:bodyPr/>
                    <a:lstStyle/>
                    <a:p>
                      <a:pPr algn="ctr" fontAlgn="ctr"/>
                      <a:r>
                        <a:rPr lang="en-IN" sz="1200" b="0" u="none" strike="noStrike">
                          <a:solidFill>
                            <a:srgbClr val="000000"/>
                          </a:solidFill>
                          <a:effectLst/>
                        </a:rPr>
                        <a:t>11_12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372</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571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297005"/>
                  </a:ext>
                </a:extLst>
              </a:tr>
              <a:tr h="214781">
                <a:tc>
                  <a:txBody>
                    <a:bodyPr/>
                    <a:lstStyle/>
                    <a:p>
                      <a:pPr algn="ctr" fontAlgn="ctr"/>
                      <a:r>
                        <a:rPr lang="en-IN" sz="1200" b="0" u="none" strike="noStrike">
                          <a:solidFill>
                            <a:srgbClr val="000000"/>
                          </a:solidFill>
                          <a:effectLst/>
                        </a:rPr>
                        <a:t>12_13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410</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489</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1875973"/>
                  </a:ext>
                </a:extLst>
              </a:tr>
              <a:tr h="214781">
                <a:tc>
                  <a:txBody>
                    <a:bodyPr/>
                    <a:lstStyle/>
                    <a:p>
                      <a:pPr algn="ctr" fontAlgn="ctr"/>
                      <a:r>
                        <a:rPr lang="en-IN" sz="1200" b="0" u="none" strike="noStrike">
                          <a:solidFill>
                            <a:srgbClr val="000000"/>
                          </a:solidFill>
                          <a:effectLst/>
                        </a:rPr>
                        <a:t>13_14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384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448</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2869105"/>
                  </a:ext>
                </a:extLst>
              </a:tr>
              <a:tr h="214781">
                <a:tc>
                  <a:txBody>
                    <a:bodyPr/>
                    <a:lstStyle/>
                    <a:p>
                      <a:pPr algn="ctr" fontAlgn="ctr"/>
                      <a:r>
                        <a:rPr lang="en-IN" sz="1200" b="0" u="none" strike="noStrike">
                          <a:solidFill>
                            <a:srgbClr val="000000"/>
                          </a:solidFill>
                          <a:effectLst/>
                        </a:rPr>
                        <a:t>14_15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347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409</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684343"/>
                  </a:ext>
                </a:extLst>
              </a:tr>
              <a:tr h="214781">
                <a:tc>
                  <a:txBody>
                    <a:bodyPr/>
                    <a:lstStyle/>
                    <a:p>
                      <a:pPr algn="ctr" fontAlgn="ctr"/>
                      <a:r>
                        <a:rPr lang="en-IN" sz="1200" b="0" u="none" strike="noStrike">
                          <a:solidFill>
                            <a:srgbClr val="000000"/>
                          </a:solidFill>
                          <a:effectLst/>
                        </a:rPr>
                        <a:t>15_16</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337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351</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896074"/>
                  </a:ext>
                </a:extLst>
              </a:tr>
              <a:tr h="214781">
                <a:tc>
                  <a:txBody>
                    <a:bodyPr/>
                    <a:lstStyle/>
                    <a:p>
                      <a:pPr algn="ctr" fontAlgn="ctr"/>
                      <a:r>
                        <a:rPr lang="en-IN" sz="1200" b="0" u="none" strike="noStrike">
                          <a:solidFill>
                            <a:srgbClr val="000000"/>
                          </a:solidFill>
                          <a:effectLst/>
                        </a:rPr>
                        <a:t>16_17</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341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336</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9251323"/>
                  </a:ext>
                </a:extLst>
              </a:tr>
              <a:tr h="214781">
                <a:tc>
                  <a:txBody>
                    <a:bodyPr/>
                    <a:lstStyle/>
                    <a:p>
                      <a:pPr algn="ctr" fontAlgn="ctr"/>
                      <a:r>
                        <a:rPr lang="en-IN" sz="1200" b="0" u="none" strike="noStrike">
                          <a:solidFill>
                            <a:srgbClr val="000000"/>
                          </a:solidFill>
                          <a:effectLst/>
                        </a:rPr>
                        <a:t>17_18</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330</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328</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8767942"/>
                  </a:ext>
                </a:extLst>
              </a:tr>
              <a:tr h="214781">
                <a:tc>
                  <a:txBody>
                    <a:bodyPr/>
                    <a:lstStyle/>
                    <a:p>
                      <a:pPr algn="ctr" fontAlgn="ctr"/>
                      <a:r>
                        <a:rPr lang="en-IN" sz="1200" b="0" u="none" strike="noStrike">
                          <a:solidFill>
                            <a:srgbClr val="000000"/>
                          </a:solidFill>
                          <a:effectLst/>
                        </a:rPr>
                        <a:t>18_19</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270</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279</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144200"/>
                  </a:ext>
                </a:extLst>
              </a:tr>
              <a:tr h="214781">
                <a:tc>
                  <a:txBody>
                    <a:bodyPr/>
                    <a:lstStyle/>
                    <a:p>
                      <a:pPr algn="ctr" fontAlgn="ctr"/>
                      <a:r>
                        <a:rPr lang="en-IN" sz="1200" b="0" u="none" strike="noStrike">
                          <a:solidFill>
                            <a:srgbClr val="000000"/>
                          </a:solidFill>
                          <a:effectLst/>
                        </a:rPr>
                        <a:t>19_20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199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251</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2062030"/>
                  </a:ext>
                </a:extLst>
              </a:tr>
              <a:tr h="214781">
                <a:tc>
                  <a:txBody>
                    <a:bodyPr/>
                    <a:lstStyle/>
                    <a:p>
                      <a:pPr algn="ctr" fontAlgn="ctr"/>
                      <a:r>
                        <a:rPr lang="en-IN" sz="1200" b="0" u="none" strike="noStrike" dirty="0">
                          <a:solidFill>
                            <a:srgbClr val="000000"/>
                          </a:solidFill>
                          <a:effectLst/>
                        </a:rPr>
                        <a:t>20_21</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125</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215</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007741"/>
                  </a:ext>
                </a:extLst>
              </a:tr>
            </a:tbl>
          </a:graphicData>
        </a:graphic>
      </p:graphicFrame>
      <p:sp>
        <p:nvSpPr>
          <p:cNvPr id="16" name="TextBox 15">
            <a:extLst>
              <a:ext uri="{FF2B5EF4-FFF2-40B4-BE49-F238E27FC236}">
                <a16:creationId xmlns:a16="http://schemas.microsoft.com/office/drawing/2014/main" id="{3644B2A1-CF9B-4ECF-96B3-A7CEBE4C8661}"/>
              </a:ext>
            </a:extLst>
          </p:cNvPr>
          <p:cNvSpPr txBox="1"/>
          <p:nvPr/>
        </p:nvSpPr>
        <p:spPr>
          <a:xfrm>
            <a:off x="676275" y="5400675"/>
            <a:ext cx="5019675" cy="1169551"/>
          </a:xfrm>
          <a:prstGeom prst="rect">
            <a:avLst/>
          </a:prstGeom>
        </p:spPr>
        <p:txBody>
          <a:bodyPr wrap="square" rtlCol="0">
            <a:spAutoFit/>
          </a:bodyPr>
          <a:lstStyle/>
          <a:p>
            <a:pPr marL="0" indent="0">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In the table above, we see the comparison of current calls Vs the updated call numbers per day for each time bucket as per the new Abandon Rate. Based on which we’d be calculating the number of Agents needed in each time bucket. </a:t>
            </a:r>
            <a:endParaRPr lang="en-IN" sz="1400" dirty="0">
              <a:latin typeface="Posterama" panose="020B0504020200020000" pitchFamily="34" charset="0"/>
              <a:ea typeface="微软雅黑"/>
              <a:cs typeface="Posterama" panose="020B0504020200020000" pitchFamily="34" charset="0"/>
            </a:endParaRPr>
          </a:p>
        </p:txBody>
      </p:sp>
      <p:graphicFrame>
        <p:nvGraphicFramePr>
          <p:cNvPr id="2" name="Chart 1">
            <a:extLst>
              <a:ext uri="{FF2B5EF4-FFF2-40B4-BE49-F238E27FC236}">
                <a16:creationId xmlns:a16="http://schemas.microsoft.com/office/drawing/2014/main" id="{C1AFCD83-FEEB-3252-5E51-C9F0F7A78E99}"/>
              </a:ext>
            </a:extLst>
          </p:cNvPr>
          <p:cNvGraphicFramePr>
            <a:graphicFrameLocks/>
          </p:cNvGraphicFramePr>
          <p:nvPr>
            <p:extLst>
              <p:ext uri="{D42A27DB-BD31-4B8C-83A1-F6EECF244321}">
                <p14:modId xmlns:p14="http://schemas.microsoft.com/office/powerpoint/2010/main" val="1345284369"/>
              </p:ext>
            </p:extLst>
          </p:nvPr>
        </p:nvGraphicFramePr>
        <p:xfrm>
          <a:off x="4173062" y="1404542"/>
          <a:ext cx="5940490" cy="3996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0371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0" y="0"/>
            <a:ext cx="7329501" cy="1325563"/>
          </a:xfrm>
        </p:spPr>
        <p:txBody>
          <a:bodyPr anchor="ctr">
            <a:normAutofit/>
          </a:bodyPr>
          <a:lstStyle/>
          <a:p>
            <a:r>
              <a:rPr lang="en-US" dirty="0">
                <a:solidFill>
                  <a:schemeClr val="tx1"/>
                </a:solidFill>
              </a:rPr>
              <a:t>Manpower Plan for the Day :</a:t>
            </a:r>
          </a:p>
        </p:txBody>
      </p:sp>
      <p:sp>
        <p:nvSpPr>
          <p:cNvPr id="19" name="Slide Number Placeholder 5">
            <a:extLst>
              <a:ext uri="{FF2B5EF4-FFF2-40B4-BE49-F238E27FC236}">
                <a16:creationId xmlns:a16="http://schemas.microsoft.com/office/drawing/2014/main" id="{4D7B5291-F7B0-D1C5-E168-BBB2F05AFE78}"/>
              </a:ext>
            </a:extLst>
          </p:cNvPr>
          <p:cNvSpPr>
            <a:spLocks noGrp="1"/>
          </p:cNvSpPr>
          <p:nvPr>
            <p:ph type="sldNum" sz="quarter" idx="53"/>
          </p:nvPr>
        </p:nvSpPr>
        <p:spPr/>
        <p:txBody>
          <a:bodyPr/>
          <a:lstStyle/>
          <a:p>
            <a:pPr>
              <a:spcAft>
                <a:spcPts val="600"/>
              </a:spcAft>
            </a:pPr>
            <a:fld id="{47FEACEE-25B4-4A2D-B147-27296E36371D}" type="slidenum">
              <a:rPr lang="en-US" altLang="zh-CN" smtClean="0"/>
              <a:pPr>
                <a:spcAft>
                  <a:spcPts val="600"/>
                </a:spcAft>
              </a:pPr>
              <a:t>11</a:t>
            </a:fld>
            <a:endParaRPr lang="en-US" altLang="zh-CN"/>
          </a:p>
        </p:txBody>
      </p:sp>
      <p:sp>
        <p:nvSpPr>
          <p:cNvPr id="5" name="Slide Number Placeholder 4" hidden="1">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pPr>
              <a:spcAft>
                <a:spcPts val="600"/>
              </a:spcAft>
            </a:pPr>
            <a:fld id="{47FEACEE-25B4-4A2D-B147-27296E36371D}" type="slidenum">
              <a:rPr lang="en-US" altLang="zh-CN" smtClean="0"/>
              <a:pPr>
                <a:spcAft>
                  <a:spcPts val="600"/>
                </a:spcAft>
              </a:pPr>
              <a:t>11</a:t>
            </a:fld>
            <a:endParaRPr lang="en-US" altLang="zh-CN"/>
          </a:p>
        </p:txBody>
      </p:sp>
      <p:graphicFrame>
        <p:nvGraphicFramePr>
          <p:cNvPr id="7" name="Table 7">
            <a:extLst>
              <a:ext uri="{FF2B5EF4-FFF2-40B4-BE49-F238E27FC236}">
                <a16:creationId xmlns:a16="http://schemas.microsoft.com/office/drawing/2014/main" id="{DBA30A6D-B5EA-78AF-CAAB-B6CBD3F352E3}"/>
              </a:ext>
            </a:extLst>
          </p:cNvPr>
          <p:cNvGraphicFramePr>
            <a:graphicFrameLocks noGrp="1"/>
          </p:cNvGraphicFramePr>
          <p:nvPr>
            <p:extLst>
              <p:ext uri="{D42A27DB-BD31-4B8C-83A1-F6EECF244321}">
                <p14:modId xmlns:p14="http://schemas.microsoft.com/office/powerpoint/2010/main" val="766422712"/>
              </p:ext>
            </p:extLst>
          </p:nvPr>
        </p:nvGraphicFramePr>
        <p:xfrm>
          <a:off x="276225" y="1826734"/>
          <a:ext cx="3481401" cy="3204531"/>
        </p:xfrm>
        <a:graphic>
          <a:graphicData uri="http://schemas.openxmlformats.org/drawingml/2006/table">
            <a:tbl>
              <a:tblPr firstRow="1" bandRow="1">
                <a:tableStyleId>{E269D01E-BC32-4049-B463-5C60D7B0CCD2}</a:tableStyleId>
              </a:tblPr>
              <a:tblGrid>
                <a:gridCol w="1160467">
                  <a:extLst>
                    <a:ext uri="{9D8B030D-6E8A-4147-A177-3AD203B41FA5}">
                      <a16:colId xmlns:a16="http://schemas.microsoft.com/office/drawing/2014/main" val="4283001600"/>
                    </a:ext>
                  </a:extLst>
                </a:gridCol>
                <a:gridCol w="1160467">
                  <a:extLst>
                    <a:ext uri="{9D8B030D-6E8A-4147-A177-3AD203B41FA5}">
                      <a16:colId xmlns:a16="http://schemas.microsoft.com/office/drawing/2014/main" val="4128932257"/>
                    </a:ext>
                  </a:extLst>
                </a:gridCol>
                <a:gridCol w="1160467">
                  <a:extLst>
                    <a:ext uri="{9D8B030D-6E8A-4147-A177-3AD203B41FA5}">
                      <a16:colId xmlns:a16="http://schemas.microsoft.com/office/drawing/2014/main" val="3169161896"/>
                    </a:ext>
                  </a:extLst>
                </a:gridCol>
              </a:tblGrid>
              <a:tr h="627159">
                <a:tc>
                  <a:txBody>
                    <a:bodyPr/>
                    <a:lstStyle/>
                    <a:p>
                      <a:pPr algn="ctr" fontAlgn="ctr"/>
                      <a:r>
                        <a:rPr lang="en-IN" sz="1200" b="1" u="none" strike="noStrike" dirty="0">
                          <a:solidFill>
                            <a:srgbClr val="FFFFFF"/>
                          </a:solidFill>
                          <a:effectLst/>
                        </a:rPr>
                        <a:t>Time_Bucket</a:t>
                      </a:r>
                      <a:endParaRPr lang="en-IN" sz="12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200" b="1" u="none" strike="noStrike" dirty="0">
                          <a:solidFill>
                            <a:srgbClr val="FFFFFF"/>
                          </a:solidFill>
                          <a:effectLst/>
                        </a:rPr>
                        <a:t>No. Agents (Current)</a:t>
                      </a:r>
                      <a:endParaRPr lang="en-IN" sz="1200" b="1" i="0" u="none" strike="noStrike" dirty="0">
                        <a:solidFill>
                          <a:srgbClr val="FFFFFF"/>
                        </a:solidFill>
                        <a:effectLst/>
                        <a:latin typeface="Calibri" panose="020F0502020204030204" pitchFamily="34" charset="0"/>
                      </a:endParaRPr>
                    </a:p>
                  </a:txBody>
                  <a:tcPr marL="7620" marR="7620" marT="7620" marB="0" anchor="ctr"/>
                </a:tc>
                <a:tc>
                  <a:txBody>
                    <a:bodyPr/>
                    <a:lstStyle/>
                    <a:p>
                      <a:pPr algn="ctr" fontAlgn="ctr"/>
                      <a:r>
                        <a:rPr lang="en-US" sz="1200" b="1" u="none" strike="noStrike" dirty="0">
                          <a:solidFill>
                            <a:srgbClr val="FFFFFF"/>
                          </a:solidFill>
                          <a:effectLst/>
                        </a:rPr>
                        <a:t>No. of Agents (Updated Abandon Rate)</a:t>
                      </a:r>
                      <a:endParaRPr lang="en-US" sz="1200" b="1" i="0" u="none" strike="noStrike" dirty="0">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70146001"/>
                  </a:ext>
                </a:extLst>
              </a:tr>
              <a:tr h="214781">
                <a:tc>
                  <a:txBody>
                    <a:bodyPr/>
                    <a:lstStyle/>
                    <a:p>
                      <a:pPr algn="ctr" fontAlgn="ctr"/>
                      <a:r>
                        <a:rPr lang="en-IN" sz="1200" b="0" u="none" strike="noStrike" dirty="0">
                          <a:solidFill>
                            <a:srgbClr val="000000"/>
                          </a:solidFill>
                          <a:effectLst/>
                        </a:rPr>
                        <a:t>09_10</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11</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21</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095406"/>
                  </a:ext>
                </a:extLst>
              </a:tr>
              <a:tr h="214781">
                <a:tc>
                  <a:txBody>
                    <a:bodyPr/>
                    <a:lstStyle/>
                    <a:p>
                      <a:pPr algn="ctr" fontAlgn="ctr"/>
                      <a:r>
                        <a:rPr lang="en-IN" sz="1200" b="0" u="none" strike="noStrike">
                          <a:solidFill>
                            <a:srgbClr val="000000"/>
                          </a:solidFill>
                          <a:effectLst/>
                        </a:rPr>
                        <a:t>10_11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15</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29</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101545"/>
                  </a:ext>
                </a:extLst>
              </a:tr>
              <a:tr h="214781">
                <a:tc>
                  <a:txBody>
                    <a:bodyPr/>
                    <a:lstStyle/>
                    <a:p>
                      <a:pPr algn="ctr" fontAlgn="ctr"/>
                      <a:r>
                        <a:rPr lang="en-IN" sz="1200" b="0" u="none" strike="noStrike">
                          <a:solidFill>
                            <a:srgbClr val="000000"/>
                          </a:solidFill>
                          <a:effectLst/>
                        </a:rPr>
                        <a:t>11_12</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21</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32</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9297005"/>
                  </a:ext>
                </a:extLst>
              </a:tr>
              <a:tr h="214781">
                <a:tc>
                  <a:txBody>
                    <a:bodyPr/>
                    <a:lstStyle/>
                    <a:p>
                      <a:pPr algn="ctr" fontAlgn="ctr"/>
                      <a:r>
                        <a:rPr lang="en-IN" sz="1200" b="0" u="none" strike="noStrike">
                          <a:solidFill>
                            <a:srgbClr val="000000"/>
                          </a:solidFill>
                          <a:effectLst/>
                        </a:rPr>
                        <a:t>12_13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23</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a:solidFill>
                            <a:srgbClr val="000000"/>
                          </a:solidFill>
                          <a:effectLst/>
                        </a:rPr>
                        <a:t>27</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1875973"/>
                  </a:ext>
                </a:extLst>
              </a:tr>
              <a:tr h="214781">
                <a:tc>
                  <a:txBody>
                    <a:bodyPr/>
                    <a:lstStyle/>
                    <a:p>
                      <a:pPr algn="ctr" fontAlgn="ctr"/>
                      <a:r>
                        <a:rPr lang="en-IN" sz="1200" b="0" u="none" strike="noStrike">
                          <a:solidFill>
                            <a:srgbClr val="000000"/>
                          </a:solidFill>
                          <a:effectLst/>
                        </a:rPr>
                        <a:t>13_14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21</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25</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82869105"/>
                  </a:ext>
                </a:extLst>
              </a:tr>
              <a:tr h="214781">
                <a:tc>
                  <a:txBody>
                    <a:bodyPr/>
                    <a:lstStyle/>
                    <a:p>
                      <a:pPr algn="ctr" fontAlgn="ctr"/>
                      <a:r>
                        <a:rPr lang="en-IN" sz="1200" b="0" u="none" strike="noStrike">
                          <a:solidFill>
                            <a:srgbClr val="000000"/>
                          </a:solidFill>
                          <a:effectLst/>
                        </a:rPr>
                        <a:t>14_15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19</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23</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0684343"/>
                  </a:ext>
                </a:extLst>
              </a:tr>
              <a:tr h="214781">
                <a:tc>
                  <a:txBody>
                    <a:bodyPr/>
                    <a:lstStyle/>
                    <a:p>
                      <a:pPr algn="ctr" fontAlgn="ctr"/>
                      <a:r>
                        <a:rPr lang="en-IN" sz="1200" b="0" u="none" strike="noStrike">
                          <a:solidFill>
                            <a:srgbClr val="000000"/>
                          </a:solidFill>
                          <a:effectLst/>
                        </a:rPr>
                        <a:t>15_16</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20</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2896074"/>
                  </a:ext>
                </a:extLst>
              </a:tr>
              <a:tr h="214781">
                <a:tc>
                  <a:txBody>
                    <a:bodyPr/>
                    <a:lstStyle/>
                    <a:p>
                      <a:pPr algn="ctr" fontAlgn="ctr"/>
                      <a:r>
                        <a:rPr lang="en-IN" sz="1200" b="0" u="none" strike="noStrike">
                          <a:solidFill>
                            <a:srgbClr val="000000"/>
                          </a:solidFill>
                          <a:effectLst/>
                        </a:rPr>
                        <a:t>16_17</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19</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9251323"/>
                  </a:ext>
                </a:extLst>
              </a:tr>
              <a:tr h="214781">
                <a:tc>
                  <a:txBody>
                    <a:bodyPr/>
                    <a:lstStyle/>
                    <a:p>
                      <a:pPr algn="ctr" fontAlgn="ctr"/>
                      <a:r>
                        <a:rPr lang="en-IN" sz="1200" b="0" u="none" strike="noStrike">
                          <a:solidFill>
                            <a:srgbClr val="000000"/>
                          </a:solidFill>
                          <a:effectLst/>
                        </a:rPr>
                        <a:t>17_18</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18</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18</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8767942"/>
                  </a:ext>
                </a:extLst>
              </a:tr>
              <a:tr h="214781">
                <a:tc>
                  <a:txBody>
                    <a:bodyPr/>
                    <a:lstStyle/>
                    <a:p>
                      <a:pPr algn="ctr" fontAlgn="ctr"/>
                      <a:r>
                        <a:rPr lang="en-IN" sz="1200" b="0" u="none" strike="noStrike">
                          <a:solidFill>
                            <a:srgbClr val="000000"/>
                          </a:solidFill>
                          <a:effectLst/>
                        </a:rPr>
                        <a:t>18_19</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16</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144200"/>
                  </a:ext>
                </a:extLst>
              </a:tr>
              <a:tr h="214781">
                <a:tc>
                  <a:txBody>
                    <a:bodyPr/>
                    <a:lstStyle/>
                    <a:p>
                      <a:pPr algn="ctr" fontAlgn="ctr"/>
                      <a:r>
                        <a:rPr lang="en-IN" sz="1200" b="0" u="none" strike="noStrike">
                          <a:solidFill>
                            <a:srgbClr val="000000"/>
                          </a:solidFill>
                          <a:effectLst/>
                        </a:rPr>
                        <a:t>19_20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a:solidFill>
                            <a:srgbClr val="000000"/>
                          </a:solidFill>
                          <a:effectLst/>
                        </a:rPr>
                        <a:t>11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14</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22062030"/>
                  </a:ext>
                </a:extLst>
              </a:tr>
              <a:tr h="214781">
                <a:tc>
                  <a:txBody>
                    <a:bodyPr/>
                    <a:lstStyle/>
                    <a:p>
                      <a:pPr algn="ctr" fontAlgn="ctr"/>
                      <a:r>
                        <a:rPr lang="en-IN" sz="1200" b="0" u="none" strike="noStrike" dirty="0">
                          <a:solidFill>
                            <a:srgbClr val="000000"/>
                          </a:solidFill>
                          <a:effectLst/>
                        </a:rPr>
                        <a:t>20_21</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b="0" u="none" strike="noStrike" dirty="0">
                          <a:solidFill>
                            <a:srgbClr val="000000"/>
                          </a:solidFill>
                          <a:effectLst/>
                        </a:rPr>
                        <a:t>7</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0" u="none" strike="noStrike" dirty="0">
                          <a:solidFill>
                            <a:srgbClr val="000000"/>
                          </a:solidFill>
                          <a:effectLst/>
                        </a:rPr>
                        <a:t>12</a:t>
                      </a:r>
                      <a:endParaRPr lang="en-IN"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3007741"/>
                  </a:ext>
                </a:extLst>
              </a:tr>
            </a:tbl>
          </a:graphicData>
        </a:graphic>
      </p:graphicFrame>
      <p:sp>
        <p:nvSpPr>
          <p:cNvPr id="16" name="TextBox 15">
            <a:extLst>
              <a:ext uri="{FF2B5EF4-FFF2-40B4-BE49-F238E27FC236}">
                <a16:creationId xmlns:a16="http://schemas.microsoft.com/office/drawing/2014/main" id="{3644B2A1-CF9B-4ECF-96B3-A7CEBE4C8661}"/>
              </a:ext>
            </a:extLst>
          </p:cNvPr>
          <p:cNvSpPr txBox="1"/>
          <p:nvPr/>
        </p:nvSpPr>
        <p:spPr>
          <a:xfrm>
            <a:off x="676275" y="5400675"/>
            <a:ext cx="5019675" cy="1169551"/>
          </a:xfrm>
          <a:prstGeom prst="rect">
            <a:avLst/>
          </a:prstGeom>
        </p:spPr>
        <p:txBody>
          <a:bodyPr wrap="square" rtlCol="0">
            <a:spAutoFit/>
          </a:bodyPr>
          <a:lstStyle/>
          <a:p>
            <a:pPr marL="0" indent="0">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In the table above, we see the comparison of current calls Vs the updated call numbers per day for each time bucket as per the new Abandon Rate. Based on which we’d be calculating the number of Agents needed in each time bucket. </a:t>
            </a:r>
            <a:endParaRPr lang="en-IN" sz="1400" dirty="0">
              <a:latin typeface="Posterama" panose="020B0504020200020000" pitchFamily="34" charset="0"/>
              <a:ea typeface="微软雅黑"/>
              <a:cs typeface="Posterama" panose="020B0504020200020000" pitchFamily="34" charset="0"/>
            </a:endParaRPr>
          </a:p>
        </p:txBody>
      </p:sp>
      <p:graphicFrame>
        <p:nvGraphicFramePr>
          <p:cNvPr id="3" name="Chart 2">
            <a:extLst>
              <a:ext uri="{FF2B5EF4-FFF2-40B4-BE49-F238E27FC236}">
                <a16:creationId xmlns:a16="http://schemas.microsoft.com/office/drawing/2014/main" id="{9B992BC3-CCCD-2C85-826D-BEB32A1B035B}"/>
              </a:ext>
            </a:extLst>
          </p:cNvPr>
          <p:cNvGraphicFramePr>
            <a:graphicFrameLocks/>
          </p:cNvGraphicFramePr>
          <p:nvPr>
            <p:extLst>
              <p:ext uri="{D42A27DB-BD31-4B8C-83A1-F6EECF244321}">
                <p14:modId xmlns:p14="http://schemas.microsoft.com/office/powerpoint/2010/main" val="232888279"/>
              </p:ext>
            </p:extLst>
          </p:nvPr>
        </p:nvGraphicFramePr>
        <p:xfrm>
          <a:off x="4019550" y="1324283"/>
          <a:ext cx="5819775" cy="42094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1060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319075" y="748633"/>
            <a:ext cx="5652518" cy="5360735"/>
          </a:xfrm>
        </p:spPr>
        <p:txBody>
          <a:bodyPr anchor="ctr">
            <a:normAutofit fontScale="90000"/>
          </a:bodyPr>
          <a:lstStyle/>
          <a:p>
            <a:r>
              <a:rPr lang="en-US" sz="2100" dirty="0"/>
              <a:t>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a:t>
            </a:r>
            <a:br>
              <a:rPr lang="en-US" sz="2100" dirty="0"/>
            </a:br>
            <a:br>
              <a:rPr lang="en-US" sz="2100" dirty="0"/>
            </a:br>
            <a:br>
              <a:rPr lang="en-US" sz="2100" dirty="0"/>
            </a:br>
            <a:br>
              <a:rPr lang="en-US" sz="2100" dirty="0"/>
            </a:br>
            <a:br>
              <a:rPr lang="en-US" sz="2100" dirty="0"/>
            </a:br>
            <a:br>
              <a:rPr lang="en-US" sz="2100" dirty="0"/>
            </a:br>
            <a:br>
              <a:rPr lang="en-US" sz="2100" dirty="0"/>
            </a:br>
            <a:br>
              <a:rPr lang="en-US" sz="2100" dirty="0"/>
            </a:br>
            <a:br>
              <a:rPr lang="en-US" sz="2100" dirty="0"/>
            </a:br>
            <a:br>
              <a:rPr lang="en-US" sz="2100" dirty="0"/>
            </a:br>
            <a:r>
              <a:rPr lang="en-US" sz="2100" dirty="0"/>
              <a:t>Now propose a manpower plan required during each time bucket in a day. Maximum Abandon rate assumption would be same 10%.</a:t>
            </a:r>
          </a:p>
        </p:txBody>
      </p:sp>
      <p:sp>
        <p:nvSpPr>
          <p:cNvPr id="19" name="Slide Number Placeholder 5">
            <a:extLst>
              <a:ext uri="{FF2B5EF4-FFF2-40B4-BE49-F238E27FC236}">
                <a16:creationId xmlns:a16="http://schemas.microsoft.com/office/drawing/2014/main" id="{4D7B5291-F7B0-D1C5-E168-BBB2F05AFE78}"/>
              </a:ext>
            </a:extLst>
          </p:cNvPr>
          <p:cNvSpPr>
            <a:spLocks noGrp="1"/>
          </p:cNvSpPr>
          <p:nvPr>
            <p:ph type="sldNum" sz="quarter" idx="53"/>
          </p:nvPr>
        </p:nvSpPr>
        <p:spPr/>
        <p:txBody>
          <a:bodyPr/>
          <a:lstStyle/>
          <a:p>
            <a:pPr>
              <a:spcAft>
                <a:spcPts val="600"/>
              </a:spcAft>
            </a:pPr>
            <a:fld id="{47FEACEE-25B4-4A2D-B147-27296E36371D}" type="slidenum">
              <a:rPr lang="en-US" altLang="zh-CN" smtClean="0"/>
              <a:pPr>
                <a:spcAft>
                  <a:spcPts val="600"/>
                </a:spcAft>
              </a:pPr>
              <a:t>12</a:t>
            </a:fld>
            <a:endParaRPr lang="en-US" altLang="zh-CN"/>
          </a:p>
        </p:txBody>
      </p:sp>
      <p:sp>
        <p:nvSpPr>
          <p:cNvPr id="5" name="Slide Number Placeholder 4" hidden="1">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pPr>
              <a:spcAft>
                <a:spcPts val="600"/>
              </a:spcAft>
            </a:pPr>
            <a:fld id="{47FEACEE-25B4-4A2D-B147-27296E36371D}" type="slidenum">
              <a:rPr lang="en-US" altLang="zh-CN" smtClean="0"/>
              <a:pPr>
                <a:spcAft>
                  <a:spcPts val="600"/>
                </a:spcAft>
              </a:pPr>
              <a:t>12</a:t>
            </a:fld>
            <a:endParaRPr lang="en-US" altLang="zh-CN"/>
          </a:p>
        </p:txBody>
      </p:sp>
      <p:pic>
        <p:nvPicPr>
          <p:cNvPr id="6" name="Picture 5">
            <a:extLst>
              <a:ext uri="{FF2B5EF4-FFF2-40B4-BE49-F238E27FC236}">
                <a16:creationId xmlns:a16="http://schemas.microsoft.com/office/drawing/2014/main" id="{EB740397-159E-A5B1-B264-EF304775E873}"/>
              </a:ext>
            </a:extLst>
          </p:cNvPr>
          <p:cNvPicPr>
            <a:picLocks noChangeAspect="1"/>
          </p:cNvPicPr>
          <p:nvPr/>
        </p:nvPicPr>
        <p:blipFill>
          <a:blip r:embed="rId2"/>
          <a:stretch>
            <a:fillRect/>
          </a:stretch>
        </p:blipFill>
        <p:spPr>
          <a:xfrm>
            <a:off x="319075" y="3275226"/>
            <a:ext cx="5652518" cy="1165961"/>
          </a:xfrm>
          <a:prstGeom prst="rect">
            <a:avLst/>
          </a:prstGeom>
        </p:spPr>
      </p:pic>
      <p:graphicFrame>
        <p:nvGraphicFramePr>
          <p:cNvPr id="2" name="Table 1">
            <a:extLst>
              <a:ext uri="{FF2B5EF4-FFF2-40B4-BE49-F238E27FC236}">
                <a16:creationId xmlns:a16="http://schemas.microsoft.com/office/drawing/2014/main" id="{87370786-7A73-95CB-8A77-13C776C43002}"/>
              </a:ext>
            </a:extLst>
          </p:cNvPr>
          <p:cNvGraphicFramePr>
            <a:graphicFrameLocks noGrp="1"/>
          </p:cNvGraphicFramePr>
          <p:nvPr>
            <p:extLst>
              <p:ext uri="{D42A27DB-BD31-4B8C-83A1-F6EECF244321}">
                <p14:modId xmlns:p14="http://schemas.microsoft.com/office/powerpoint/2010/main" val="3272614887"/>
              </p:ext>
            </p:extLst>
          </p:nvPr>
        </p:nvGraphicFramePr>
        <p:xfrm>
          <a:off x="6904652" y="1107335"/>
          <a:ext cx="5047861" cy="4598991"/>
        </p:xfrm>
        <a:graphic>
          <a:graphicData uri="http://schemas.openxmlformats.org/drawingml/2006/table">
            <a:tbl>
              <a:tblPr>
                <a:tableStyleId>{E269D01E-BC32-4049-B463-5C60D7B0CCD2}</a:tableStyleId>
              </a:tblPr>
              <a:tblGrid>
                <a:gridCol w="1100175">
                  <a:extLst>
                    <a:ext uri="{9D8B030D-6E8A-4147-A177-3AD203B41FA5}">
                      <a16:colId xmlns:a16="http://schemas.microsoft.com/office/drawing/2014/main" val="3879942895"/>
                    </a:ext>
                  </a:extLst>
                </a:gridCol>
                <a:gridCol w="1925306">
                  <a:extLst>
                    <a:ext uri="{9D8B030D-6E8A-4147-A177-3AD203B41FA5}">
                      <a16:colId xmlns:a16="http://schemas.microsoft.com/office/drawing/2014/main" val="146795597"/>
                    </a:ext>
                  </a:extLst>
                </a:gridCol>
                <a:gridCol w="2022380">
                  <a:extLst>
                    <a:ext uri="{9D8B030D-6E8A-4147-A177-3AD203B41FA5}">
                      <a16:colId xmlns:a16="http://schemas.microsoft.com/office/drawing/2014/main" val="3038205967"/>
                    </a:ext>
                  </a:extLst>
                </a:gridCol>
              </a:tblGrid>
              <a:tr h="516192">
                <a:tc>
                  <a:txBody>
                    <a:bodyPr/>
                    <a:lstStyle/>
                    <a:p>
                      <a:pPr algn="ctr" fontAlgn="b"/>
                      <a:r>
                        <a:rPr lang="en-IN" sz="1200" u="none" strike="noStrike" dirty="0">
                          <a:effectLst/>
                        </a:rPr>
                        <a:t>Time_Slot</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Distribution of 30 calls</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Percentage Distribution</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852080"/>
                  </a:ext>
                </a:extLst>
              </a:tr>
              <a:tr h="294052">
                <a:tc>
                  <a:txBody>
                    <a:bodyPr/>
                    <a:lstStyle/>
                    <a:p>
                      <a:pPr algn="ctr" fontAlgn="b"/>
                      <a:r>
                        <a:rPr lang="en-IN" sz="1200" u="none" strike="noStrike" dirty="0">
                          <a:effectLst/>
                        </a:rPr>
                        <a:t>9pm-10pm</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0.1000</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8601855"/>
                  </a:ext>
                </a:extLst>
              </a:tr>
              <a:tr h="294052">
                <a:tc>
                  <a:txBody>
                    <a:bodyPr/>
                    <a:lstStyle/>
                    <a:p>
                      <a:pPr algn="ctr" fontAlgn="b"/>
                      <a:r>
                        <a:rPr lang="en-IN" sz="1200" u="none" strike="noStrike">
                          <a:effectLst/>
                        </a:rPr>
                        <a:t>10pm-11pm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3</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0.1000</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17281963"/>
                  </a:ext>
                </a:extLst>
              </a:tr>
              <a:tr h="294052">
                <a:tc>
                  <a:txBody>
                    <a:bodyPr/>
                    <a:lstStyle/>
                    <a:p>
                      <a:pPr algn="ctr" fontAlgn="b"/>
                      <a:r>
                        <a:rPr lang="en-IN" sz="1200" u="none" strike="noStrike">
                          <a:effectLst/>
                        </a:rPr>
                        <a:t>11pm-12am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2</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0.0667</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02366827"/>
                  </a:ext>
                </a:extLst>
              </a:tr>
              <a:tr h="294052">
                <a:tc>
                  <a:txBody>
                    <a:bodyPr/>
                    <a:lstStyle/>
                    <a:p>
                      <a:pPr algn="ctr" fontAlgn="b"/>
                      <a:r>
                        <a:rPr lang="en-IN" sz="1200" u="none" strike="noStrike">
                          <a:effectLst/>
                        </a:rPr>
                        <a:t>12am-01am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2</a:t>
                      </a:r>
                      <a:endParaRPr lang="en-IN"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0.0667</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82702985"/>
                  </a:ext>
                </a:extLst>
              </a:tr>
              <a:tr h="294052">
                <a:tc>
                  <a:txBody>
                    <a:bodyPr/>
                    <a:lstStyle/>
                    <a:p>
                      <a:pPr algn="ctr" fontAlgn="b"/>
                      <a:r>
                        <a:rPr lang="en-IN" sz="1200" u="none" strike="noStrike">
                          <a:effectLst/>
                        </a:rPr>
                        <a:t>01am-02am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0.0333</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11676816"/>
                  </a:ext>
                </a:extLst>
              </a:tr>
              <a:tr h="294052">
                <a:tc>
                  <a:txBody>
                    <a:bodyPr/>
                    <a:lstStyle/>
                    <a:p>
                      <a:pPr algn="ctr" fontAlgn="b"/>
                      <a:r>
                        <a:rPr lang="en-IN" sz="1200" u="none" strike="noStrike">
                          <a:effectLst/>
                        </a:rPr>
                        <a:t>02am-03am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0.0333</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4679976"/>
                  </a:ext>
                </a:extLst>
              </a:tr>
              <a:tr h="294052">
                <a:tc>
                  <a:txBody>
                    <a:bodyPr/>
                    <a:lstStyle/>
                    <a:p>
                      <a:pPr algn="ctr" fontAlgn="b"/>
                      <a:r>
                        <a:rPr lang="en-IN" sz="1200" u="none" strike="noStrike">
                          <a:effectLst/>
                        </a:rPr>
                        <a:t>03am-04am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0.0333</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18329626"/>
                  </a:ext>
                </a:extLst>
              </a:tr>
              <a:tr h="294052">
                <a:tc>
                  <a:txBody>
                    <a:bodyPr/>
                    <a:lstStyle/>
                    <a:p>
                      <a:pPr algn="ctr" fontAlgn="b"/>
                      <a:r>
                        <a:rPr lang="en-IN" sz="1200" u="none" strike="noStrike">
                          <a:effectLst/>
                        </a:rPr>
                        <a:t>04am-05am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0.0333</a:t>
                      </a:r>
                      <a:endParaRPr lang="en-IN"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7025692"/>
                  </a:ext>
                </a:extLst>
              </a:tr>
              <a:tr h="554175">
                <a:tc>
                  <a:txBody>
                    <a:bodyPr/>
                    <a:lstStyle/>
                    <a:p>
                      <a:pPr algn="ctr" fontAlgn="b"/>
                      <a:r>
                        <a:rPr lang="en-IN" sz="1200" u="none" strike="noStrike">
                          <a:effectLst/>
                        </a:rPr>
                        <a:t>05-am-06am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0.1000</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92596984"/>
                  </a:ext>
                </a:extLst>
              </a:tr>
              <a:tr h="294052">
                <a:tc>
                  <a:txBody>
                    <a:bodyPr/>
                    <a:lstStyle/>
                    <a:p>
                      <a:pPr algn="ctr" fontAlgn="b"/>
                      <a:r>
                        <a:rPr lang="en-IN" sz="1200" u="none" strike="noStrike">
                          <a:effectLst/>
                        </a:rPr>
                        <a:t>06am-07am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0.1333</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904960735"/>
                  </a:ext>
                </a:extLst>
              </a:tr>
              <a:tr h="294052">
                <a:tc>
                  <a:txBody>
                    <a:bodyPr/>
                    <a:lstStyle/>
                    <a:p>
                      <a:pPr algn="ctr" fontAlgn="b"/>
                      <a:r>
                        <a:rPr lang="en-IN" sz="1200" u="none" strike="noStrike">
                          <a:effectLst/>
                        </a:rPr>
                        <a:t>07am-08am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0.1333</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68885968"/>
                  </a:ext>
                </a:extLst>
              </a:tr>
              <a:tr h="294052">
                <a:tc>
                  <a:txBody>
                    <a:bodyPr/>
                    <a:lstStyle/>
                    <a:p>
                      <a:pPr algn="ctr" fontAlgn="b"/>
                      <a:r>
                        <a:rPr lang="en-IN" sz="1200" u="none" strike="noStrike">
                          <a:effectLst/>
                        </a:rPr>
                        <a:t>08am-09am</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0.1667</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47692770"/>
                  </a:ext>
                </a:extLst>
              </a:tr>
              <a:tr h="294052">
                <a:tc>
                  <a:txBody>
                    <a:bodyPr/>
                    <a:lstStyle/>
                    <a:p>
                      <a:pPr algn="ctr" fontAlgn="b"/>
                      <a:r>
                        <a:rPr lang="en-US" sz="1200" b="0" u="none" strike="noStrike" dirty="0">
                          <a:solidFill>
                            <a:schemeClr val="bg1"/>
                          </a:solidFill>
                          <a:effectLst/>
                        </a:rPr>
                        <a:t>Total</a:t>
                      </a:r>
                      <a:endParaRPr lang="en-IN" sz="1200" b="0" i="0" u="none" strike="noStrike" dirty="0">
                        <a:solidFill>
                          <a:schemeClr val="bg1"/>
                        </a:solidFill>
                        <a:effectLst/>
                        <a:latin typeface="Calibri" panose="020F0502020204030204" pitchFamily="34" charset="0"/>
                      </a:endParaRPr>
                    </a:p>
                  </a:txBody>
                  <a:tcPr marL="7620" marR="7620" marT="7620" marB="0" anchor="ctr"/>
                </a:tc>
                <a:tc>
                  <a:txBody>
                    <a:bodyPr/>
                    <a:lstStyle/>
                    <a:p>
                      <a:pPr algn="ctr" fontAlgn="b"/>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4486165"/>
                  </a:ext>
                </a:extLst>
              </a:tr>
            </a:tbl>
          </a:graphicData>
        </a:graphic>
      </p:graphicFrame>
    </p:spTree>
    <p:extLst>
      <p:ext uri="{BB962C8B-B14F-4D97-AF65-F5344CB8AC3E}">
        <p14:creationId xmlns:p14="http://schemas.microsoft.com/office/powerpoint/2010/main" val="279630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mt="15000"/>
          </a:blip>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9239" y="721538"/>
            <a:ext cx="10889796" cy="1418998"/>
          </a:xfrm>
        </p:spPr>
        <p:txBody>
          <a:bodyPr/>
          <a:lstStyle/>
          <a:p>
            <a:r>
              <a:rPr lang="en-US" dirty="0">
                <a:solidFill>
                  <a:schemeClr val="tx1"/>
                </a:solidFill>
              </a:rPr>
              <a:t>Manpower Plan for Night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10" name="TextBox 9">
            <a:extLst>
              <a:ext uri="{FF2B5EF4-FFF2-40B4-BE49-F238E27FC236}">
                <a16:creationId xmlns:a16="http://schemas.microsoft.com/office/drawing/2014/main" id="{693948B0-9D54-0299-7578-78D7F9AA915D}"/>
              </a:ext>
            </a:extLst>
          </p:cNvPr>
          <p:cNvSpPr txBox="1"/>
          <p:nvPr/>
        </p:nvSpPr>
        <p:spPr>
          <a:xfrm>
            <a:off x="539239" y="1912874"/>
            <a:ext cx="5384631" cy="4308872"/>
          </a:xfrm>
          <a:prstGeom prst="rect">
            <a:avLst/>
          </a:prstGeom>
          <a:noFill/>
        </p:spPr>
        <p:txBody>
          <a:bodyPr wrap="square">
            <a:spAutoFit/>
          </a:bodyPr>
          <a:lstStyle/>
          <a:p>
            <a:r>
              <a:rPr lang="en-US" dirty="0"/>
              <a:t>Calculations :</a:t>
            </a:r>
          </a:p>
          <a:p>
            <a:endParaRPr lang="en-US"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Total Calls answered with 10% abandon rate on an average/day :	4573</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 know 30% of calls received during the day are received during Night Hence calculating the expected calls during night</a:t>
            </a:r>
          </a:p>
          <a:p>
            <a:endParaRPr lang="en-US" sz="1400" dirty="0"/>
          </a:p>
          <a:p>
            <a:pPr marL="285750" indent="-285750">
              <a:buFont typeface="Arial" panose="020B0604020202020204" pitchFamily="34" charset="0"/>
              <a:buChar char="•"/>
            </a:pPr>
            <a:r>
              <a:rPr lang="en-US" sz="1400" dirty="0"/>
              <a:t>Total Calls answered on an average/night :	4573*0.3 = 1372</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Multiplying the Total Calls with percentage distribution, we get the total calls expected/time slot.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As we know the number of calls an Agent can answer/hr. is 18, dividing the No. of Calls by 18, we get the number of agents required. </a:t>
            </a:r>
          </a:p>
          <a:p>
            <a:endParaRPr lang="en-US" sz="1400" dirty="0"/>
          </a:p>
          <a:p>
            <a:endParaRPr lang="en-US" sz="1400" dirty="0"/>
          </a:p>
        </p:txBody>
      </p:sp>
    </p:spTree>
    <p:extLst>
      <p:ext uri="{BB962C8B-B14F-4D97-AF65-F5344CB8AC3E}">
        <p14:creationId xmlns:p14="http://schemas.microsoft.com/office/powerpoint/2010/main" val="124602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mt="15000"/>
          </a:blip>
          <a:tile tx="0" ty="0" sx="100000" sy="100000" flip="none" algn="tl"/>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856434" y="451513"/>
            <a:ext cx="10889796" cy="1418998"/>
          </a:xfrm>
        </p:spPr>
        <p:txBody>
          <a:bodyPr/>
          <a:lstStyle/>
          <a:p>
            <a:r>
              <a:rPr lang="en-US" dirty="0">
                <a:solidFill>
                  <a:schemeClr val="tx1"/>
                </a:solidFill>
              </a:rPr>
              <a:t>Manpower Plan for Night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graphicFrame>
        <p:nvGraphicFramePr>
          <p:cNvPr id="11" name="Chart 10">
            <a:extLst>
              <a:ext uri="{FF2B5EF4-FFF2-40B4-BE49-F238E27FC236}">
                <a16:creationId xmlns:a16="http://schemas.microsoft.com/office/drawing/2014/main" id="{7DBF985A-3857-4097-2DED-E6E1FCB188FB}"/>
              </a:ext>
            </a:extLst>
          </p:cNvPr>
          <p:cNvGraphicFramePr>
            <a:graphicFrameLocks/>
          </p:cNvGraphicFramePr>
          <p:nvPr>
            <p:extLst>
              <p:ext uri="{D42A27DB-BD31-4B8C-83A1-F6EECF244321}">
                <p14:modId xmlns:p14="http://schemas.microsoft.com/office/powerpoint/2010/main" val="4259929606"/>
              </p:ext>
            </p:extLst>
          </p:nvPr>
        </p:nvGraphicFramePr>
        <p:xfrm>
          <a:off x="651102" y="1732490"/>
          <a:ext cx="5650230" cy="430887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2716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39239" y="721538"/>
            <a:ext cx="10889796" cy="1418998"/>
          </a:xfrm>
        </p:spPr>
        <p:txBody>
          <a:bodyPr/>
          <a:lstStyle/>
          <a:p>
            <a:r>
              <a:rPr lang="en-US" dirty="0">
                <a:solidFill>
                  <a:schemeClr val="tx1"/>
                </a:solidFill>
              </a:rPr>
              <a:t>Manpower Plan for an Entire Day :</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graphicFrame>
        <p:nvGraphicFramePr>
          <p:cNvPr id="2" name="Chart 1">
            <a:extLst>
              <a:ext uri="{FF2B5EF4-FFF2-40B4-BE49-F238E27FC236}">
                <a16:creationId xmlns:a16="http://schemas.microsoft.com/office/drawing/2014/main" id="{5C560F46-838B-DED8-EBC2-2458F83DF588}"/>
              </a:ext>
            </a:extLst>
          </p:cNvPr>
          <p:cNvGraphicFramePr>
            <a:graphicFrameLocks/>
          </p:cNvGraphicFramePr>
          <p:nvPr>
            <p:extLst>
              <p:ext uri="{D42A27DB-BD31-4B8C-83A1-F6EECF244321}">
                <p14:modId xmlns:p14="http://schemas.microsoft.com/office/powerpoint/2010/main" val="2055776413"/>
              </p:ext>
            </p:extLst>
          </p:nvPr>
        </p:nvGraphicFramePr>
        <p:xfrm>
          <a:off x="184132" y="2077189"/>
          <a:ext cx="9181810" cy="36080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910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7"/>
          </p:nvPr>
        </p:nvSpPr>
        <p:spPr>
          <a:xfrm>
            <a:off x="3284738" y="1325563"/>
            <a:ext cx="5914792" cy="4319248"/>
          </a:xfrm>
        </p:spPr>
        <p:txBody>
          <a:bodyPr/>
          <a:lstStyle/>
          <a:p>
            <a:r>
              <a:rPr lang="en-US" dirty="0"/>
              <a:t>The call Abandon rate by the agents at the start and towards the end of the shift is very high. The management must have a strong look if the reason for such high number of calls being abandoned is because of the agents not being monitored properly towards the start and end of the shift or if the rate is high because of reasons such as team meetings towards the start and end of the day.</a:t>
            </a:r>
          </a:p>
          <a:p>
            <a:endParaRPr lang="en-US" dirty="0"/>
          </a:p>
          <a:p>
            <a:r>
              <a:rPr lang="en-US" dirty="0"/>
              <a:t>If the call abandon rate is high because of reasons such as team meeting's, they should be conducted during afternoon hours between 4pm to 6 pm where in the call abandon rate is below 10%.</a:t>
            </a:r>
          </a:p>
        </p:txBody>
      </p:sp>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3284738" y="0"/>
            <a:ext cx="6599429" cy="1325563"/>
          </a:xfrm>
        </p:spPr>
        <p:txBody>
          <a:bodyPr anchor="ctr"/>
          <a:lstStyle/>
          <a:p>
            <a:r>
              <a:rPr lang="en-US" dirty="0">
                <a:solidFill>
                  <a:schemeClr val="tx1"/>
                </a:solidFill>
              </a:rPr>
              <a:t>Areas of focus:</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66197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71609" y="1762357"/>
            <a:ext cx="5162709" cy="420683"/>
          </a:xfrm>
        </p:spPr>
        <p:txBody>
          <a:bodyPr/>
          <a:lstStyle/>
          <a:p>
            <a:r>
              <a:rPr lang="en-US" dirty="0"/>
              <a:t>Learnings :</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71608" y="2206190"/>
            <a:ext cx="5162709" cy="1506166"/>
          </a:xfrm>
        </p:spPr>
        <p:txBody>
          <a:bodyPr/>
          <a:lstStyle/>
          <a:p>
            <a:pPr marL="0" indent="0">
              <a:buNone/>
            </a:pPr>
            <a:r>
              <a:rPr lang="en-US" dirty="0"/>
              <a:t>The project helped me understand and learn important concepts such as :</a:t>
            </a:r>
          </a:p>
          <a:p>
            <a:r>
              <a:rPr lang="en-US" dirty="0"/>
              <a:t>Forecasting</a:t>
            </a:r>
          </a:p>
          <a:p>
            <a:r>
              <a:rPr lang="en-US" dirty="0"/>
              <a:t>Problem-Solving </a:t>
            </a:r>
          </a:p>
          <a:p>
            <a:r>
              <a:rPr lang="en-US" dirty="0"/>
              <a:t>Manpower Management</a:t>
            </a:r>
          </a:p>
        </p:txBody>
      </p:sp>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71609" y="4113696"/>
            <a:ext cx="5162709" cy="420683"/>
          </a:xfrm>
        </p:spPr>
        <p:txBody>
          <a:bodyPr/>
          <a:lstStyle/>
          <a:p>
            <a:r>
              <a:rPr lang="en-US" dirty="0"/>
              <a:t>Achievements :</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1"/>
          </p:nvPr>
        </p:nvSpPr>
        <p:spPr>
          <a:xfrm>
            <a:off x="5271608" y="4548695"/>
            <a:ext cx="5162709" cy="1177789"/>
          </a:xfrm>
        </p:spPr>
        <p:txBody>
          <a:bodyPr/>
          <a:lstStyle/>
          <a:p>
            <a:pPr marL="0" indent="0">
              <a:buNone/>
            </a:pPr>
            <a:r>
              <a:rPr lang="en-US" dirty="0"/>
              <a:t>This project was challenging and has helped me enhance my skill in-terms of Excel usage, comfortability around it and Data Analysis</a:t>
            </a:r>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4714069" y="451513"/>
            <a:ext cx="3994173" cy="2277580"/>
          </a:xfrm>
        </p:spPr>
        <p:txBody>
          <a:bodyPr/>
          <a:lstStyle/>
          <a:p>
            <a:r>
              <a:rPr lang="en-US" dirty="0">
                <a:solidFill>
                  <a:schemeClr val="tx1"/>
                </a:solidFill>
              </a:rPr>
              <a:t>Conclusion:</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3568151" y="937419"/>
            <a:ext cx="5055698" cy="1325563"/>
          </a:xfrm>
        </p:spPr>
        <p:txBody>
          <a:bodyPr/>
          <a:lstStyle/>
          <a:p>
            <a:r>
              <a:rPr lang="en-US" sz="7200" dirty="0">
                <a:solidFill>
                  <a:schemeClr val="tx1"/>
                </a:solidFill>
              </a:rPr>
              <a:t>Thank you</a:t>
            </a:r>
          </a:p>
        </p:txBody>
      </p:sp>
      <p:sp>
        <p:nvSpPr>
          <p:cNvPr id="10" name="Title 5">
            <a:extLst>
              <a:ext uri="{FF2B5EF4-FFF2-40B4-BE49-F238E27FC236}">
                <a16:creationId xmlns:a16="http://schemas.microsoft.com/office/drawing/2014/main" id="{46488820-68BD-F0EF-56C3-2E6430C236D5}"/>
              </a:ext>
            </a:extLst>
          </p:cNvPr>
          <p:cNvSpPr txBox="1">
            <a:spLocks/>
          </p:cNvSpPr>
          <p:nvPr/>
        </p:nvSpPr>
        <p:spPr>
          <a:xfrm>
            <a:off x="5995974" y="2897550"/>
            <a:ext cx="5117162" cy="132556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6"/>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 AYUSH YADAV</a:t>
            </a:r>
            <a:endParaRPr lang="en-IN" dirty="0">
              <a:solidFill>
                <a:schemeClr val="tx1"/>
              </a:solidFill>
            </a:endParaRP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451513"/>
            <a:ext cx="9175964" cy="2149849"/>
          </a:xfrm>
          <a:noFill/>
          <a:ln>
            <a:noFill/>
          </a:ln>
        </p:spPr>
        <p:style>
          <a:lnRef idx="0">
            <a:scrgbClr r="0" g="0" b="0"/>
          </a:lnRef>
          <a:fillRef idx="0">
            <a:scrgbClr r="0" g="0" b="0"/>
          </a:fillRef>
          <a:effectRef idx="0">
            <a:scrgbClr r="0" g="0" b="0"/>
          </a:effectRef>
          <a:fontRef idx="minor">
            <a:schemeClr val="accent3"/>
          </a:fontRef>
        </p:style>
        <p:txBody>
          <a:bodyPr/>
          <a:lstStyle/>
          <a:p>
            <a:r>
              <a:rPr lang="en-US" b="0" dirty="0">
                <a:ln w="0"/>
                <a:solidFill>
                  <a:schemeClr val="tx1"/>
                </a:solidFill>
                <a:effectLst>
                  <a:outerShdw blurRad="38100" dist="19050" dir="2700000" algn="tl" rotWithShape="0">
                    <a:schemeClr val="dk1">
                      <a:alpha val="40000"/>
                    </a:schemeClr>
                  </a:outerShdw>
                </a:effectLst>
              </a:rPr>
              <a:t>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29674" y="1722268"/>
            <a:ext cx="8081089" cy="4203671"/>
          </a:xfrm>
        </p:spPr>
        <p:txBody>
          <a:bodyPr/>
          <a:lstStyle/>
          <a:p>
            <a:r>
              <a:rPr lang="en-US" sz="2000" dirty="0"/>
              <a:t>The project analyzes a dataset of an insurance company's Customer Care team for 23 days. The dataset includes information about agents, call durations, and statuses. AI tools like IVR, RPA, Predictive Analytics, and Intelligent Routing are used to improve customer experience. Roles within the team include call center agents providing support through different channels. Inbound support aims to attract and engage customers for business growth. Advertising plays a crucial role in marketing, shaping initial impressions and increasing sales. Analytical skills are utilized to identify cost-effective advertising methods. The project involves analyzing customer care data, exploring AI tools, understanding employment opportunities, and recognizing advertising's significance for business growth.</a:t>
            </a: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91449" y="612321"/>
            <a:ext cx="4280046" cy="3853147"/>
          </a:xfrm>
        </p:spPr>
        <p:txBody>
          <a:bodyPr/>
          <a:lstStyle/>
          <a:p>
            <a:r>
              <a:rPr lang="en-US" dirty="0">
                <a:solidFill>
                  <a:schemeClr val="tx1"/>
                </a:solidFill>
              </a:rPr>
              <a:t>Tech Stack Used :</a:t>
            </a:r>
            <a:br>
              <a:rPr lang="en-US" dirty="0"/>
            </a:br>
            <a:r>
              <a:rPr lang="en-US" dirty="0"/>
              <a:t>	</a:t>
            </a:r>
            <a:r>
              <a:rPr lang="en-US" sz="2000" dirty="0"/>
              <a:t>- Excel </a:t>
            </a:r>
            <a:br>
              <a:rPr lang="en-US" sz="2000" dirty="0"/>
            </a:br>
            <a:r>
              <a:rPr lang="en-US" sz="2000" dirty="0"/>
              <a:t>	- PowerPoint</a:t>
            </a:r>
          </a:p>
        </p:txBody>
      </p:sp>
    </p:spTree>
    <p:extLst>
      <p:ext uri="{BB962C8B-B14F-4D97-AF65-F5344CB8AC3E}">
        <p14:creationId xmlns:p14="http://schemas.microsoft.com/office/powerpoint/2010/main" val="2478079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ctrTitle"/>
          </p:nvPr>
        </p:nvSpPr>
        <p:spPr>
          <a:xfrm>
            <a:off x="870011" y="301841"/>
            <a:ext cx="8537157" cy="1192226"/>
          </a:xfrm>
          <a:noFill/>
          <a:ln>
            <a:noFill/>
          </a:ln>
        </p:spPr>
        <p:txBody>
          <a:bodyPr/>
          <a:lstStyle/>
          <a:p>
            <a:pPr algn="l"/>
            <a:r>
              <a:rPr lang="en-US" sz="3600" dirty="0">
                <a:solidFill>
                  <a:schemeClr val="tx1"/>
                </a:solidFill>
              </a:rPr>
              <a:t>APPROACH</a:t>
            </a:r>
          </a:p>
        </p:txBody>
      </p:sp>
      <p:sp>
        <p:nvSpPr>
          <p:cNvPr id="63" name="Subtitle 62">
            <a:extLst>
              <a:ext uri="{FF2B5EF4-FFF2-40B4-BE49-F238E27FC236}">
                <a16:creationId xmlns:a16="http://schemas.microsoft.com/office/drawing/2014/main" id="{79651B78-E1BA-6BFF-48BD-6023A78C8469}"/>
              </a:ext>
            </a:extLst>
          </p:cNvPr>
          <p:cNvSpPr>
            <a:spLocks noGrp="1"/>
          </p:cNvSpPr>
          <p:nvPr>
            <p:ph type="subTitle" idx="1"/>
          </p:nvPr>
        </p:nvSpPr>
        <p:spPr>
          <a:xfrm>
            <a:off x="603682" y="2334827"/>
            <a:ext cx="8868791" cy="4039340"/>
          </a:xfrm>
        </p:spPr>
        <p:txBody>
          <a:bodyPr>
            <a:noAutofit/>
          </a:bodyPr>
          <a:lstStyle/>
          <a:p>
            <a:pPr algn="l"/>
            <a:r>
              <a:rPr lang="en-GB" dirty="0"/>
              <a:t>To accomplish the project objectives, we followed a structured approach:</a:t>
            </a:r>
          </a:p>
          <a:p>
            <a:pPr algn="l"/>
            <a:endParaRPr lang="en-GB" dirty="0"/>
          </a:p>
          <a:p>
            <a:pPr algn="l"/>
            <a:r>
              <a:rPr lang="en-GB" dirty="0"/>
              <a:t>● Data Collection and Preparation: We began by acquiring the dataset provided</a:t>
            </a:r>
          </a:p>
          <a:p>
            <a:pPr algn="l"/>
            <a:r>
              <a:rPr lang="en-GB" dirty="0"/>
              <a:t>and ensuring its compatibility with Microsoft Excel for analysis.</a:t>
            </a:r>
          </a:p>
          <a:p>
            <a:pPr algn="l"/>
            <a:r>
              <a:rPr lang="en-GB" dirty="0"/>
              <a:t>● Data Analysis: Utilizing Microsoft Excel, we conducted various analytical tasks</a:t>
            </a:r>
          </a:p>
          <a:p>
            <a:pPr algn="l"/>
            <a:r>
              <a:rPr lang="en-GB" dirty="0"/>
              <a:t>outlined in the project details, including determining average call duration,</a:t>
            </a:r>
          </a:p>
          <a:p>
            <a:pPr algn="l"/>
            <a:r>
              <a:rPr lang="en-GB" dirty="0"/>
              <a:t>visualizing call volume, and proposing manpower planning strategies.</a:t>
            </a:r>
          </a:p>
          <a:p>
            <a:pPr algn="l"/>
            <a:r>
              <a:rPr lang="en-GB" dirty="0"/>
              <a:t>● Insight Generation: Through rigorous analysis, we extracted meaningful insights</a:t>
            </a:r>
          </a:p>
          <a:p>
            <a:pPr algn="l"/>
            <a:r>
              <a:rPr lang="en-GB" dirty="0"/>
              <a:t>from the data, identifying patterns, trends, and areas for improvement within the</a:t>
            </a:r>
          </a:p>
          <a:p>
            <a:pPr algn="l"/>
            <a:r>
              <a:rPr lang="en-GB" dirty="0"/>
              <a:t>CX team's operations.</a:t>
            </a:r>
          </a:p>
        </p:txBody>
      </p:sp>
    </p:spTree>
    <p:extLst>
      <p:ext uri="{BB962C8B-B14F-4D97-AF65-F5344CB8AC3E}">
        <p14:creationId xmlns:p14="http://schemas.microsoft.com/office/powerpoint/2010/main" val="152345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CC5A2D-CB8F-8E4E-1846-C2C6EE166B53}"/>
              </a:ext>
            </a:extLst>
          </p:cNvPr>
          <p:cNvSpPr>
            <a:spLocks noGrp="1"/>
          </p:cNvSpPr>
          <p:nvPr>
            <p:ph type="title"/>
          </p:nvPr>
        </p:nvSpPr>
        <p:spPr>
          <a:xfrm>
            <a:off x="873557" y="411802"/>
            <a:ext cx="7063079" cy="1958536"/>
          </a:xfrm>
        </p:spPr>
        <p:txBody>
          <a:bodyPr anchor="ctr">
            <a:normAutofit/>
          </a:bodyPr>
          <a:lstStyle/>
          <a:p>
            <a:r>
              <a:rPr lang="en-US" dirty="0">
                <a:solidFill>
                  <a:schemeClr val="tx1"/>
                </a:solidFill>
              </a:rPr>
              <a:t>DATA CLEANING</a:t>
            </a:r>
            <a:endParaRPr lang="en-IN" dirty="0">
              <a:solidFill>
                <a:schemeClr val="tx1"/>
              </a:solidFill>
            </a:endParaRPr>
          </a:p>
        </p:txBody>
      </p:sp>
      <p:sp>
        <p:nvSpPr>
          <p:cNvPr id="16" name="Text Placeholder 2">
            <a:extLst>
              <a:ext uri="{FF2B5EF4-FFF2-40B4-BE49-F238E27FC236}">
                <a16:creationId xmlns:a16="http://schemas.microsoft.com/office/drawing/2014/main" id="{430B50C0-E50E-C217-C231-CEF7E56556CD}"/>
              </a:ext>
            </a:extLst>
          </p:cNvPr>
          <p:cNvSpPr>
            <a:spLocks noGrp="1"/>
          </p:cNvSpPr>
          <p:nvPr>
            <p:ph type="body" sz="quarter" idx="28"/>
          </p:nvPr>
        </p:nvSpPr>
        <p:spPr>
          <a:xfrm>
            <a:off x="500697" y="2291711"/>
            <a:ext cx="6956546" cy="4242253"/>
          </a:xfrm>
        </p:spPr>
        <p:txBody>
          <a:bodyPr/>
          <a:lstStyle/>
          <a:p>
            <a:pPr marL="285750" indent="-285750">
              <a:buFont typeface="Arial" panose="020B0604020202020204" pitchFamily="34" charset="0"/>
              <a:buChar char="•"/>
            </a:pPr>
            <a:r>
              <a:rPr lang="en-US" dirty="0"/>
              <a:t>We see that we have N/A in the Agent Name and Agent ID Columns. These N/A’s are not abnormal values these are for the calls which were Abandon. Since the calls were abandon &amp; had no call duration, hence they were not transferred to any agent and hence they do not have any Agent ID or Agent Name. </a:t>
            </a:r>
          </a:p>
          <a:p>
            <a:pPr marL="285750" indent="-285750">
              <a:buFont typeface="Arial" panose="020B0604020202020204" pitchFamily="34" charset="0"/>
              <a:buChar char="•"/>
            </a:pPr>
            <a:r>
              <a:rPr lang="en-US" dirty="0"/>
              <a:t>We then analyze Null values in Wrapped By column. As we can see in the chart, all the abandon calls are Nulls, these were replaced by Abandoned Call. The Nulls in answered &amp; transfer category were replaced by Mode (Agent).</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53"/>
          </p:nvPr>
        </p:nvSpPr>
        <p:spPr/>
        <p:txBody>
          <a:bodyPr anchor="ctr">
            <a:normAutofit/>
          </a:bodyPr>
          <a:lstStyle/>
          <a:p>
            <a:pPr>
              <a:spcAft>
                <a:spcPts val="600"/>
              </a:spcAft>
            </a:pPr>
            <a:fld id="{47FEACEE-25B4-4A2D-B147-27296E36371D}" type="slidenum">
              <a:rPr lang="en-US" altLang="zh-CN" smtClean="0"/>
              <a:pPr>
                <a:spcAft>
                  <a:spcPts val="600"/>
                </a:spcAft>
              </a:pPr>
              <a:t>5</a:t>
            </a:fld>
            <a:endParaRPr lang="en-US" altLang="zh-CN"/>
          </a:p>
        </p:txBody>
      </p:sp>
    </p:spTree>
    <p:extLst>
      <p:ext uri="{BB962C8B-B14F-4D97-AF65-F5344CB8AC3E}">
        <p14:creationId xmlns:p14="http://schemas.microsoft.com/office/powerpoint/2010/main" val="299176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44954" y="1203586"/>
            <a:ext cx="10515600" cy="1115434"/>
          </a:xfrm>
        </p:spPr>
        <p:txBody>
          <a:bodyPr/>
          <a:lstStyle/>
          <a:p>
            <a:r>
              <a:rPr lang="en-US" sz="2800" dirty="0">
                <a:solidFill>
                  <a:schemeClr val="tx1"/>
                </a:solidFill>
              </a:rPr>
              <a:t>Calculate the average call time duration for all incoming calls received by agents (in each Time_Bucket).</a:t>
            </a:r>
          </a:p>
        </p:txBody>
      </p:sp>
      <p:graphicFrame>
        <p:nvGraphicFramePr>
          <p:cNvPr id="11" name="Chart Placeholder 10">
            <a:extLst>
              <a:ext uri="{FF2B5EF4-FFF2-40B4-BE49-F238E27FC236}">
                <a16:creationId xmlns:a16="http://schemas.microsoft.com/office/drawing/2014/main" id="{82FBFCC6-57BB-A435-D7B8-2B39CF6984D3}"/>
              </a:ext>
            </a:extLst>
          </p:cNvPr>
          <p:cNvGraphicFramePr>
            <a:graphicFrameLocks noGrp="1"/>
          </p:cNvGraphicFramePr>
          <p:nvPr>
            <p:ph type="chart" sz="quarter" idx="27"/>
            <p:extLst>
              <p:ext uri="{D42A27DB-BD31-4B8C-83A1-F6EECF244321}">
                <p14:modId xmlns:p14="http://schemas.microsoft.com/office/powerpoint/2010/main" val="2962973760"/>
              </p:ext>
            </p:extLst>
          </p:nvPr>
        </p:nvGraphicFramePr>
        <p:xfrm>
          <a:off x="558800" y="2319020"/>
          <a:ext cx="8261350" cy="4156075"/>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2" name="Title 9">
            <a:extLst>
              <a:ext uri="{FF2B5EF4-FFF2-40B4-BE49-F238E27FC236}">
                <a16:creationId xmlns:a16="http://schemas.microsoft.com/office/drawing/2014/main" id="{350A278E-8C08-EC73-FDFB-D286CC0ED836}"/>
              </a:ext>
            </a:extLst>
          </p:cNvPr>
          <p:cNvSpPr txBox="1">
            <a:spLocks/>
          </p:cNvSpPr>
          <p:nvPr/>
        </p:nvSpPr>
        <p:spPr>
          <a:xfrm>
            <a:off x="444954" y="88152"/>
            <a:ext cx="10515600" cy="11154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6"/>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rgbClr val="92D050"/>
                </a:solidFill>
              </a:rPr>
              <a:t>TASK 1</a:t>
            </a:r>
          </a:p>
        </p:txBody>
      </p:sp>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44954" y="844783"/>
            <a:ext cx="10515600" cy="1115434"/>
          </a:xfrm>
        </p:spPr>
        <p:txBody>
          <a:bodyPr/>
          <a:lstStyle/>
          <a:p>
            <a:r>
              <a:rPr lang="en-US" sz="2800" dirty="0">
                <a:solidFill>
                  <a:schemeClr val="tx1"/>
                </a:solidFill>
              </a:rPr>
              <a:t>Show the total volume/ number of calls coming in via charts/ graphs [Number of calls v/s Time]</a:t>
            </a:r>
          </a:p>
        </p:txBody>
      </p:sp>
      <p:graphicFrame>
        <p:nvGraphicFramePr>
          <p:cNvPr id="4" name="Chart Placeholder 3">
            <a:extLst>
              <a:ext uri="{FF2B5EF4-FFF2-40B4-BE49-F238E27FC236}">
                <a16:creationId xmlns:a16="http://schemas.microsoft.com/office/drawing/2014/main" id="{91A4339F-2273-E8BC-F1ED-E52554286884}"/>
              </a:ext>
            </a:extLst>
          </p:cNvPr>
          <p:cNvGraphicFramePr>
            <a:graphicFrameLocks noGrp="1"/>
          </p:cNvGraphicFramePr>
          <p:nvPr>
            <p:ph type="chart" sz="quarter" idx="27"/>
            <p:extLst>
              <p:ext uri="{D42A27DB-BD31-4B8C-83A1-F6EECF244321}">
                <p14:modId xmlns:p14="http://schemas.microsoft.com/office/powerpoint/2010/main" val="1696675569"/>
              </p:ext>
            </p:extLst>
          </p:nvPr>
        </p:nvGraphicFramePr>
        <p:xfrm>
          <a:off x="338838" y="1960217"/>
          <a:ext cx="8251825" cy="444627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2" name="Title 9">
            <a:extLst>
              <a:ext uri="{FF2B5EF4-FFF2-40B4-BE49-F238E27FC236}">
                <a16:creationId xmlns:a16="http://schemas.microsoft.com/office/drawing/2014/main" id="{8354CA07-5973-DDAD-D80E-C528E7A9A076}"/>
              </a:ext>
            </a:extLst>
          </p:cNvPr>
          <p:cNvSpPr txBox="1">
            <a:spLocks/>
          </p:cNvSpPr>
          <p:nvPr/>
        </p:nvSpPr>
        <p:spPr>
          <a:xfrm>
            <a:off x="444954" y="88152"/>
            <a:ext cx="10515600" cy="11154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6"/>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rgbClr val="92D050"/>
                </a:solidFill>
              </a:rPr>
              <a:t>TASK 2</a:t>
            </a:r>
          </a:p>
        </p:txBody>
      </p:sp>
    </p:spTree>
    <p:extLst>
      <p:ext uri="{BB962C8B-B14F-4D97-AF65-F5344CB8AC3E}">
        <p14:creationId xmlns:p14="http://schemas.microsoft.com/office/powerpoint/2010/main" val="202622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319074" y="2363592"/>
            <a:ext cx="5117162" cy="1325563"/>
          </a:xfrm>
        </p:spPr>
        <p:txBody>
          <a:bodyPr anchor="ctr">
            <a:normAutofit fontScale="90000"/>
          </a:bodyPr>
          <a:lstStyle/>
          <a:p>
            <a:r>
              <a:rPr lang="en-US" sz="2100" dirty="0"/>
              <a:t>Current abandon rate is approximately 30%. Propose a manpower plan required during each time bucket to reduce the abandon rate to 10%. </a:t>
            </a:r>
          </a:p>
        </p:txBody>
      </p:sp>
      <p:sp>
        <p:nvSpPr>
          <p:cNvPr id="19" name="Slide Number Placeholder 5">
            <a:extLst>
              <a:ext uri="{FF2B5EF4-FFF2-40B4-BE49-F238E27FC236}">
                <a16:creationId xmlns:a16="http://schemas.microsoft.com/office/drawing/2014/main" id="{4D7B5291-F7B0-D1C5-E168-BBB2F05AFE78}"/>
              </a:ext>
            </a:extLst>
          </p:cNvPr>
          <p:cNvSpPr>
            <a:spLocks noGrp="1"/>
          </p:cNvSpPr>
          <p:nvPr>
            <p:ph type="sldNum" sz="quarter" idx="53"/>
          </p:nvPr>
        </p:nvSpPr>
        <p:spPr/>
        <p:txBody>
          <a:bodyPr/>
          <a:lstStyle/>
          <a:p>
            <a:pPr>
              <a:spcAft>
                <a:spcPts val="600"/>
              </a:spcAft>
            </a:pPr>
            <a:fld id="{47FEACEE-25B4-4A2D-B147-27296E36371D}" type="slidenum">
              <a:rPr lang="en-US" altLang="zh-CN" smtClean="0"/>
              <a:pPr>
                <a:spcAft>
                  <a:spcPts val="600"/>
                </a:spcAft>
              </a:pPr>
              <a:t>8</a:t>
            </a:fld>
            <a:endParaRPr lang="en-US" altLang="zh-CN"/>
          </a:p>
        </p:txBody>
      </p:sp>
      <p:sp>
        <p:nvSpPr>
          <p:cNvPr id="5" name="Slide Number Placeholder 4" hidden="1">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pPr>
              <a:spcAft>
                <a:spcPts val="600"/>
              </a:spcAft>
            </a:pPr>
            <a:fld id="{47FEACEE-25B4-4A2D-B147-27296E36371D}" type="slidenum">
              <a:rPr lang="en-US" altLang="zh-CN" smtClean="0"/>
              <a:pPr>
                <a:spcAft>
                  <a:spcPts val="600"/>
                </a:spcAft>
              </a:pPr>
              <a:t>8</a:t>
            </a:fld>
            <a:endParaRPr lang="en-US" altLang="zh-CN"/>
          </a:p>
        </p:txBody>
      </p:sp>
      <p:graphicFrame>
        <p:nvGraphicFramePr>
          <p:cNvPr id="2" name="Table 1">
            <a:extLst>
              <a:ext uri="{FF2B5EF4-FFF2-40B4-BE49-F238E27FC236}">
                <a16:creationId xmlns:a16="http://schemas.microsoft.com/office/drawing/2014/main" id="{93015B92-8FD2-C585-91D9-659F4158936D}"/>
              </a:ext>
            </a:extLst>
          </p:cNvPr>
          <p:cNvGraphicFramePr>
            <a:graphicFrameLocks noGrp="1"/>
          </p:cNvGraphicFramePr>
          <p:nvPr>
            <p:extLst>
              <p:ext uri="{D42A27DB-BD31-4B8C-83A1-F6EECF244321}">
                <p14:modId xmlns:p14="http://schemas.microsoft.com/office/powerpoint/2010/main" val="1321670989"/>
              </p:ext>
            </p:extLst>
          </p:nvPr>
        </p:nvGraphicFramePr>
        <p:xfrm>
          <a:off x="6096000" y="2194878"/>
          <a:ext cx="5962650" cy="3200400"/>
        </p:xfrm>
        <a:graphic>
          <a:graphicData uri="http://schemas.openxmlformats.org/drawingml/2006/table">
            <a:tbl>
              <a:tblPr>
                <a:tableStyleId>{5C22544A-7EE6-4342-B048-85BDC9FD1C3A}</a:tableStyleId>
              </a:tblPr>
              <a:tblGrid>
                <a:gridCol w="3909005">
                  <a:extLst>
                    <a:ext uri="{9D8B030D-6E8A-4147-A177-3AD203B41FA5}">
                      <a16:colId xmlns:a16="http://schemas.microsoft.com/office/drawing/2014/main" val="566365671"/>
                    </a:ext>
                  </a:extLst>
                </a:gridCol>
                <a:gridCol w="2053645">
                  <a:extLst>
                    <a:ext uri="{9D8B030D-6E8A-4147-A177-3AD203B41FA5}">
                      <a16:colId xmlns:a16="http://schemas.microsoft.com/office/drawing/2014/main" val="3501805955"/>
                    </a:ext>
                  </a:extLst>
                </a:gridCol>
              </a:tblGrid>
              <a:tr h="400050">
                <a:tc>
                  <a:txBody>
                    <a:bodyPr/>
                    <a:lstStyle/>
                    <a:p>
                      <a:pPr algn="ctr" fontAlgn="b"/>
                      <a:r>
                        <a:rPr lang="en-IN" sz="1200" u="none" strike="noStrike" dirty="0">
                          <a:effectLst/>
                        </a:rPr>
                        <a:t>Work Hours :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1358348086"/>
                  </a:ext>
                </a:extLst>
              </a:tr>
              <a:tr h="400050">
                <a:tc>
                  <a:txBody>
                    <a:bodyPr/>
                    <a:lstStyle/>
                    <a:p>
                      <a:pPr algn="ctr" fontAlgn="b"/>
                      <a:r>
                        <a:rPr lang="en-IN" sz="1200" u="none" strike="noStrike" dirty="0">
                          <a:effectLst/>
                        </a:rPr>
                        <a:t>Break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3951506640"/>
                  </a:ext>
                </a:extLst>
              </a:tr>
              <a:tr h="400050">
                <a:tc>
                  <a:txBody>
                    <a:bodyPr/>
                    <a:lstStyle/>
                    <a:p>
                      <a:pPr algn="ctr" fontAlgn="b"/>
                      <a:r>
                        <a:rPr lang="en-IN" sz="1200" u="none" strike="noStrike" dirty="0">
                          <a:effectLst/>
                        </a:rPr>
                        <a:t>Actual Working Hours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7.5</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535378514"/>
                  </a:ext>
                </a:extLst>
              </a:tr>
              <a:tr h="400050">
                <a:tc>
                  <a:txBody>
                    <a:bodyPr/>
                    <a:lstStyle/>
                    <a:p>
                      <a:pPr algn="ctr" fontAlgn="b"/>
                      <a:r>
                        <a:rPr lang="en-IN" sz="1200" u="none" strike="noStrike" dirty="0">
                          <a:effectLst/>
                        </a:rPr>
                        <a:t>Occupancy :</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60%</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44237641"/>
                  </a:ext>
                </a:extLst>
              </a:tr>
              <a:tr h="400050">
                <a:tc>
                  <a:txBody>
                    <a:bodyPr/>
                    <a:lstStyle/>
                    <a:p>
                      <a:pPr algn="ctr" fontAlgn="b"/>
                      <a:r>
                        <a:rPr lang="en-IN" sz="1200" u="none" strike="noStrike" dirty="0">
                          <a:effectLst/>
                        </a:rPr>
                        <a:t>Total Working Seconds as per Occupancy:</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16200</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2104572714"/>
                  </a:ext>
                </a:extLst>
              </a:tr>
              <a:tr h="400050">
                <a:tc>
                  <a:txBody>
                    <a:bodyPr/>
                    <a:lstStyle/>
                    <a:p>
                      <a:pPr algn="ctr" fontAlgn="b"/>
                      <a:r>
                        <a:rPr lang="en-IN" sz="1200" u="none" strike="noStrike">
                          <a:effectLst/>
                        </a:rPr>
                        <a:t>Average Call Time/Agent :</a:t>
                      </a:r>
                      <a:endParaRPr lang="en-IN"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199</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1969589471"/>
                  </a:ext>
                </a:extLst>
              </a:tr>
              <a:tr h="400050">
                <a:tc>
                  <a:txBody>
                    <a:bodyPr/>
                    <a:lstStyle/>
                    <a:p>
                      <a:pPr algn="ctr" fontAlgn="b"/>
                      <a:r>
                        <a:rPr lang="en-US" sz="1200" u="none" strike="noStrike">
                          <a:effectLst/>
                        </a:rPr>
                        <a:t>Call Capacity of an Agent/day : </a:t>
                      </a:r>
                      <a:endParaRPr lang="en-US" sz="1200" b="0" i="0" u="none" strike="noStrike">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81</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891877501"/>
                  </a:ext>
                </a:extLst>
              </a:tr>
              <a:tr h="400050">
                <a:tc>
                  <a:txBody>
                    <a:bodyPr/>
                    <a:lstStyle/>
                    <a:p>
                      <a:pPr algn="ctr" fontAlgn="b"/>
                      <a:r>
                        <a:rPr lang="en-US" sz="1200" u="none" strike="noStrike" dirty="0">
                          <a:effectLst/>
                        </a:rPr>
                        <a:t>Call Capacity of an Agent/Hour : </a:t>
                      </a:r>
                      <a:endParaRPr lang="en-US"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tc>
                  <a:txBody>
                    <a:bodyPr/>
                    <a:lstStyle/>
                    <a:p>
                      <a:pPr algn="ctr" fontAlgn="b"/>
                      <a:r>
                        <a:rPr lang="en-IN" sz="1200" u="none" strike="noStrike" dirty="0">
                          <a:effectLst/>
                        </a:rPr>
                        <a:t>18</a:t>
                      </a:r>
                      <a:endParaRPr lang="en-IN" sz="1200" b="0" i="0" u="none" strike="noStrike" dirty="0">
                        <a:solidFill>
                          <a:srgbClr val="000000"/>
                        </a:solidFill>
                        <a:effectLst/>
                        <a:latin typeface="Calibri" panose="020F0502020204030204" pitchFamily="34" charset="0"/>
                      </a:endParaRPr>
                    </a:p>
                  </a:txBody>
                  <a:tcPr marL="7620" marR="7620" marT="7620" marB="0" anchor="ctr">
                    <a:solidFill>
                      <a:srgbClr val="FFEE2B"/>
                    </a:solidFill>
                  </a:tcPr>
                </a:tc>
                <a:extLst>
                  <a:ext uri="{0D108BD9-81ED-4DB2-BD59-A6C34878D82A}">
                    <a16:rowId xmlns:a16="http://schemas.microsoft.com/office/drawing/2014/main" val="765111223"/>
                  </a:ext>
                </a:extLst>
              </a:tr>
            </a:tbl>
          </a:graphicData>
        </a:graphic>
      </p:graphicFrame>
      <p:sp>
        <p:nvSpPr>
          <p:cNvPr id="3" name="TextBox 2">
            <a:extLst>
              <a:ext uri="{FF2B5EF4-FFF2-40B4-BE49-F238E27FC236}">
                <a16:creationId xmlns:a16="http://schemas.microsoft.com/office/drawing/2014/main" id="{4F89CF3E-25AF-F4CB-DC42-82CD2A1DFEA7}"/>
              </a:ext>
            </a:extLst>
          </p:cNvPr>
          <p:cNvSpPr txBox="1"/>
          <p:nvPr/>
        </p:nvSpPr>
        <p:spPr>
          <a:xfrm>
            <a:off x="7300912" y="1462722"/>
            <a:ext cx="4043363" cy="400110"/>
          </a:xfrm>
          <a:prstGeom prst="rect">
            <a:avLst/>
          </a:prstGeom>
        </p:spPr>
        <p:txBody>
          <a:bodyPr wrap="square" rtlCol="0">
            <a:spAutoFit/>
          </a:bodyPr>
          <a:lstStyle/>
          <a:p>
            <a:pPr marL="0" indent="0" algn="ctr">
              <a:lnSpc>
                <a:spcPct val="100000"/>
              </a:lnSpc>
              <a:spcBef>
                <a:spcPts val="0"/>
              </a:spcBef>
              <a:buFontTx/>
              <a:buNone/>
            </a:pPr>
            <a:r>
              <a:rPr lang="en-US" sz="2000" b="1" dirty="0">
                <a:latin typeface="Posterama" panose="020B0504020200020000" pitchFamily="34" charset="0"/>
                <a:ea typeface="微软雅黑"/>
                <a:cs typeface="Posterama" panose="020B0504020200020000" pitchFamily="34" charset="0"/>
              </a:rPr>
              <a:t>Assumptions &amp; Calculations</a:t>
            </a:r>
            <a:endParaRPr lang="en-IN" sz="2000" b="1" dirty="0">
              <a:latin typeface="Posterama" panose="020B0504020200020000" pitchFamily="34" charset="0"/>
              <a:ea typeface="微软雅黑"/>
              <a:cs typeface="Posterama" panose="020B0504020200020000" pitchFamily="34" charset="0"/>
            </a:endParaRPr>
          </a:p>
        </p:txBody>
      </p:sp>
      <p:sp>
        <p:nvSpPr>
          <p:cNvPr id="4" name="Title 9">
            <a:extLst>
              <a:ext uri="{FF2B5EF4-FFF2-40B4-BE49-F238E27FC236}">
                <a16:creationId xmlns:a16="http://schemas.microsoft.com/office/drawing/2014/main" id="{384B5496-B66C-B05A-7F79-D7F7A2A0F1D6}"/>
              </a:ext>
            </a:extLst>
          </p:cNvPr>
          <p:cNvSpPr txBox="1">
            <a:spLocks/>
          </p:cNvSpPr>
          <p:nvPr/>
        </p:nvSpPr>
        <p:spPr>
          <a:xfrm>
            <a:off x="444954" y="88152"/>
            <a:ext cx="10515600" cy="111543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6"/>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solidFill>
                  <a:srgbClr val="92D050"/>
                </a:solidFill>
              </a:rPr>
              <a:t>TASK 3</a:t>
            </a:r>
          </a:p>
        </p:txBody>
      </p:sp>
    </p:spTree>
    <p:extLst>
      <p:ext uri="{BB962C8B-B14F-4D97-AF65-F5344CB8AC3E}">
        <p14:creationId xmlns:p14="http://schemas.microsoft.com/office/powerpoint/2010/main" val="405117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509574" y="503856"/>
            <a:ext cx="5117162" cy="1325563"/>
          </a:xfrm>
        </p:spPr>
        <p:txBody>
          <a:bodyPr anchor="ctr">
            <a:normAutofit fontScale="90000"/>
          </a:bodyPr>
          <a:lstStyle/>
          <a:p>
            <a:r>
              <a:rPr lang="en-US" sz="2100" dirty="0"/>
              <a:t>Current abandon rate is approximately 30%. Propose a manpower plan required during each time bucket to reduce the abandon rate to 10%. </a:t>
            </a:r>
          </a:p>
        </p:txBody>
      </p:sp>
      <p:sp>
        <p:nvSpPr>
          <p:cNvPr id="19" name="Slide Number Placeholder 5">
            <a:extLst>
              <a:ext uri="{FF2B5EF4-FFF2-40B4-BE49-F238E27FC236}">
                <a16:creationId xmlns:a16="http://schemas.microsoft.com/office/drawing/2014/main" id="{4D7B5291-F7B0-D1C5-E168-BBB2F05AFE78}"/>
              </a:ext>
            </a:extLst>
          </p:cNvPr>
          <p:cNvSpPr>
            <a:spLocks noGrp="1"/>
          </p:cNvSpPr>
          <p:nvPr>
            <p:ph type="sldNum" sz="quarter" idx="53"/>
          </p:nvPr>
        </p:nvSpPr>
        <p:spPr/>
        <p:txBody>
          <a:bodyPr/>
          <a:lstStyle/>
          <a:p>
            <a:pPr>
              <a:spcAft>
                <a:spcPts val="600"/>
              </a:spcAft>
            </a:pPr>
            <a:fld id="{47FEACEE-25B4-4A2D-B147-27296E36371D}" type="slidenum">
              <a:rPr lang="en-US" altLang="zh-CN" smtClean="0"/>
              <a:pPr>
                <a:spcAft>
                  <a:spcPts val="600"/>
                </a:spcAft>
              </a:pPr>
              <a:t>9</a:t>
            </a:fld>
            <a:endParaRPr lang="en-US" altLang="zh-CN"/>
          </a:p>
        </p:txBody>
      </p:sp>
      <p:sp>
        <p:nvSpPr>
          <p:cNvPr id="5" name="Slide Number Placeholder 4" hidden="1">
            <a:extLst>
              <a:ext uri="{FF2B5EF4-FFF2-40B4-BE49-F238E27FC236}">
                <a16:creationId xmlns:a16="http://schemas.microsoft.com/office/drawing/2014/main" id="{EFE20B9D-3E1B-ACAC-E328-901AE7E6D939}"/>
              </a:ext>
            </a:extLst>
          </p:cNvPr>
          <p:cNvSpPr>
            <a:spLocks noGrp="1"/>
          </p:cNvSpPr>
          <p:nvPr>
            <p:ph type="sldNum" sz="quarter" idx="4294967295"/>
          </p:nvPr>
        </p:nvSpPr>
        <p:spPr>
          <a:xfrm>
            <a:off x="11733213" y="6218238"/>
            <a:ext cx="458787" cy="365125"/>
          </a:xfrm>
        </p:spPr>
        <p:txBody>
          <a:bodyPr/>
          <a:lstStyle/>
          <a:p>
            <a:pPr>
              <a:spcAft>
                <a:spcPts val="600"/>
              </a:spcAft>
            </a:pPr>
            <a:fld id="{47FEACEE-25B4-4A2D-B147-27296E36371D}" type="slidenum">
              <a:rPr lang="en-US" altLang="zh-CN" smtClean="0"/>
              <a:pPr>
                <a:spcAft>
                  <a:spcPts val="600"/>
                </a:spcAft>
              </a:pPr>
              <a:t>9</a:t>
            </a:fld>
            <a:endParaRPr lang="en-US" altLang="zh-CN"/>
          </a:p>
        </p:txBody>
      </p:sp>
      <p:graphicFrame>
        <p:nvGraphicFramePr>
          <p:cNvPr id="2" name="Chart 1">
            <a:extLst>
              <a:ext uri="{FF2B5EF4-FFF2-40B4-BE49-F238E27FC236}">
                <a16:creationId xmlns:a16="http://schemas.microsoft.com/office/drawing/2014/main" id="{8FBBE9F0-EE63-4666-48BC-AF5B4C1739F6}"/>
              </a:ext>
            </a:extLst>
          </p:cNvPr>
          <p:cNvGraphicFramePr>
            <a:graphicFrameLocks/>
          </p:cNvGraphicFramePr>
          <p:nvPr>
            <p:extLst>
              <p:ext uri="{D42A27DB-BD31-4B8C-83A1-F6EECF244321}">
                <p14:modId xmlns:p14="http://schemas.microsoft.com/office/powerpoint/2010/main" val="1789475298"/>
              </p:ext>
            </p:extLst>
          </p:nvPr>
        </p:nvGraphicFramePr>
        <p:xfrm>
          <a:off x="277556" y="1900452"/>
          <a:ext cx="6647563" cy="445369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2FF010A-1617-EA01-A9CB-E9622019E359}"/>
              </a:ext>
            </a:extLst>
          </p:cNvPr>
          <p:cNvSpPr txBox="1"/>
          <p:nvPr/>
        </p:nvSpPr>
        <p:spPr>
          <a:xfrm>
            <a:off x="6762750" y="3282023"/>
            <a:ext cx="3924300" cy="1815882"/>
          </a:xfrm>
          <a:prstGeom prst="rect">
            <a:avLst/>
          </a:prstGeom>
        </p:spPr>
        <p:txBody>
          <a:bodyPr wrap="square" rtlCol="0">
            <a:spAutoFit/>
          </a:bodyPr>
          <a:lstStyle/>
          <a:p>
            <a:pPr marL="0" indent="0">
              <a:lnSpc>
                <a:spcPct val="100000"/>
              </a:lnSpc>
              <a:spcBef>
                <a:spcPts val="0"/>
              </a:spcBef>
              <a:buFontTx/>
              <a:buNone/>
            </a:pPr>
            <a:r>
              <a:rPr lang="en-US" sz="1400" dirty="0">
                <a:latin typeface="Posterama" panose="020B0504020200020000" pitchFamily="34" charset="0"/>
                <a:ea typeface="微软雅黑"/>
                <a:cs typeface="Posterama" panose="020B0504020200020000" pitchFamily="34" charset="0"/>
              </a:rPr>
              <a:t>The graph represents the abandon percentage of the calls according to the time bucket, and an interesting trend is that the abandon percentage of the calls between 12- 8 PM is almost half that of other time buckets. The management has to take a good look as to why the abandon percentage is so high during the other time buckets.</a:t>
            </a:r>
            <a:endParaRPr lang="en-IN" sz="14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9401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1020</TotalTime>
  <Words>1299</Words>
  <Application>Microsoft Office PowerPoint</Application>
  <PresentationFormat>Widescreen</PresentationFormat>
  <Paragraphs>227</Paragraphs>
  <Slides>18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等线</vt:lpstr>
      <vt:lpstr>Abadi</vt:lpstr>
      <vt:lpstr>Arial</vt:lpstr>
      <vt:lpstr>Calibri</vt:lpstr>
      <vt:lpstr>Posterama</vt:lpstr>
      <vt:lpstr>Posterama Text SemiBold</vt:lpstr>
      <vt:lpstr>Trebuchet MS</vt:lpstr>
      <vt:lpstr>Wingdings 3</vt:lpstr>
      <vt:lpstr>Facet</vt:lpstr>
      <vt:lpstr>ABC Call Volume Trend Analysis</vt:lpstr>
      <vt:lpstr>INTRODUCTION</vt:lpstr>
      <vt:lpstr>Tech Stack Used :  - Excel   - PowerPoint</vt:lpstr>
      <vt:lpstr>APPROACH</vt:lpstr>
      <vt:lpstr>DATA CLEANING</vt:lpstr>
      <vt:lpstr>Calculate the average call time duration for all incoming calls received by agents (in each Time_Bucket).</vt:lpstr>
      <vt:lpstr>Show the total volume/ number of calls coming in via charts/ graphs [Number of calls v/s Time]</vt:lpstr>
      <vt:lpstr>Current abandon rate is approximately 30%. Propose a manpower plan required during each time bucket to reduce the abandon rate to 10%. </vt:lpstr>
      <vt:lpstr>Current abandon rate is approximately 30%. Propose a manpower plan required during each time bucket to reduce the abandon rate to 10%. </vt:lpstr>
      <vt:lpstr>Current abandon rate is approximately 30%. Propose a manpower plan required during each time bucket to reduce the abandon rate to 10%. </vt:lpstr>
      <vt:lpstr>Manpower Plan for the Day :</vt:lpstr>
      <vt:lpstr>Let’s say customers also call this ABC insurance company in night but didn’t get answer as there are no agents to answer, this creates a bad customer experience for this Insurance company. Suppose every 100 calls that customer made during 9 Am to 9 Pm, customer also made 30 calls in night between interval [9 Pm to 9 Am] and distribution of those 30 calls are as follows:          Now propose a manpower plan required during each time bucket in a day. Maximum Abandon rate assumption would be same 10%.</vt:lpstr>
      <vt:lpstr>Manpower Plan for Night :</vt:lpstr>
      <vt:lpstr>Manpower Plan for Night :</vt:lpstr>
      <vt:lpstr>Manpower Plan for an Entire Day :</vt:lpstr>
      <vt:lpstr>Areas of focus: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 Call Volume Trend Analysis</dc:title>
  <dc:creator>Prateek AP</dc:creator>
  <cp:lastModifiedBy>ayush yadav</cp:lastModifiedBy>
  <cp:revision>4</cp:revision>
  <dcterms:created xsi:type="dcterms:W3CDTF">2023-07-11T06:57:50Z</dcterms:created>
  <dcterms:modified xsi:type="dcterms:W3CDTF">2024-04-09T14:35:53Z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