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556500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85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6996" y="-13203"/>
            <a:ext cx="7577824" cy="10719806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4311" y="3749292"/>
            <a:ext cx="4815136" cy="2567012"/>
          </a:xfrm>
        </p:spPr>
        <p:txBody>
          <a:bodyPr anchor="b">
            <a:noAutofit/>
          </a:bodyPr>
          <a:lstStyle>
            <a:lvl1pPr algn="r">
              <a:defRPr sz="4463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311" y="6316301"/>
            <a:ext cx="4815136" cy="1710350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3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6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4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2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75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67" y="950524"/>
            <a:ext cx="5245680" cy="5307095"/>
          </a:xfrm>
        </p:spPr>
        <p:txBody>
          <a:bodyPr anchor="ctr">
            <a:normAutofit/>
          </a:bodyPr>
          <a:lstStyle>
            <a:lvl1pPr algn="l">
              <a:defRPr sz="363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767" y="6970513"/>
            <a:ext cx="5245680" cy="2449537"/>
          </a:xfrm>
        </p:spPr>
        <p:txBody>
          <a:bodyPr anchor="ctr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54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356" y="950524"/>
            <a:ext cx="5017984" cy="4713017"/>
          </a:xfrm>
        </p:spPr>
        <p:txBody>
          <a:bodyPr anchor="ctr">
            <a:normAutofit/>
          </a:bodyPr>
          <a:lstStyle>
            <a:lvl1pPr algn="l">
              <a:defRPr sz="363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09915" y="5663541"/>
            <a:ext cx="4478866" cy="59407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32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7830" indent="0">
              <a:buFontTx/>
              <a:buNone/>
              <a:defRPr/>
            </a:lvl2pPr>
            <a:lvl3pPr marL="755660" indent="0">
              <a:buFontTx/>
              <a:buNone/>
              <a:defRPr/>
            </a:lvl3pPr>
            <a:lvl4pPr marL="1133490" indent="0">
              <a:buFontTx/>
              <a:buNone/>
              <a:defRPr/>
            </a:lvl4pPr>
            <a:lvl5pPr marL="151132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766" y="6970513"/>
            <a:ext cx="5245681" cy="2449537"/>
          </a:xfrm>
        </p:spPr>
        <p:txBody>
          <a:bodyPr anchor="ctr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398908" y="1232404"/>
            <a:ext cx="377923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/>
          <a:p>
            <a:pPr lvl="0"/>
            <a:r>
              <a:rPr lang="en-US" sz="6611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76224" y="4500889"/>
            <a:ext cx="377923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/>
          <a:p>
            <a:pPr lvl="0"/>
            <a:r>
              <a:rPr lang="en-US" sz="6611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1549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66" y="3012470"/>
            <a:ext cx="5245681" cy="4046995"/>
          </a:xfrm>
        </p:spPr>
        <p:txBody>
          <a:bodyPr anchor="b">
            <a:normAutofit/>
          </a:bodyPr>
          <a:lstStyle>
            <a:lvl1pPr algn="l">
              <a:defRPr sz="363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766" y="7059465"/>
            <a:ext cx="5245681" cy="2360584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412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356" y="950524"/>
            <a:ext cx="5017984" cy="4713017"/>
          </a:xfrm>
        </p:spPr>
        <p:txBody>
          <a:bodyPr anchor="ctr">
            <a:normAutofit/>
          </a:bodyPr>
          <a:lstStyle>
            <a:lvl1pPr algn="l">
              <a:defRPr sz="363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3764" y="6257619"/>
            <a:ext cx="5245682" cy="80184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8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7830" indent="0">
              <a:buFontTx/>
              <a:buNone/>
              <a:defRPr/>
            </a:lvl2pPr>
            <a:lvl3pPr marL="755660" indent="0">
              <a:buFontTx/>
              <a:buNone/>
              <a:defRPr/>
            </a:lvl3pPr>
            <a:lvl4pPr marL="1133490" indent="0">
              <a:buFontTx/>
              <a:buNone/>
              <a:defRPr/>
            </a:lvl4pPr>
            <a:lvl5pPr marL="151132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766" y="7059465"/>
            <a:ext cx="5245681" cy="2360584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398908" y="1232404"/>
            <a:ext cx="377923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/>
          <a:p>
            <a:pPr lvl="0"/>
            <a:r>
              <a:rPr lang="en-US" sz="6611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76224" y="4500889"/>
            <a:ext cx="377923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/>
          <a:p>
            <a:pPr lvl="0"/>
            <a:r>
              <a:rPr lang="en-US" sz="6611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6906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930" y="950524"/>
            <a:ext cx="5240516" cy="4713017"/>
          </a:xfrm>
        </p:spPr>
        <p:txBody>
          <a:bodyPr anchor="ctr">
            <a:normAutofit/>
          </a:bodyPr>
          <a:lstStyle>
            <a:lvl1pPr algn="l">
              <a:defRPr sz="363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3764" y="6257619"/>
            <a:ext cx="5245682" cy="80184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83">
                <a:solidFill>
                  <a:schemeClr val="accent1"/>
                </a:solidFill>
              </a:defRPr>
            </a:lvl1pPr>
            <a:lvl2pPr marL="377830" indent="0">
              <a:buFontTx/>
              <a:buNone/>
              <a:defRPr/>
            </a:lvl2pPr>
            <a:lvl3pPr marL="755660" indent="0">
              <a:buFontTx/>
              <a:buNone/>
              <a:defRPr/>
            </a:lvl3pPr>
            <a:lvl4pPr marL="1133490" indent="0">
              <a:buFontTx/>
              <a:buNone/>
              <a:defRPr/>
            </a:lvl4pPr>
            <a:lvl5pPr marL="151132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766" y="7059465"/>
            <a:ext cx="5245681" cy="2360584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431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809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39584" y="950525"/>
            <a:ext cx="808879" cy="818837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766" y="950525"/>
            <a:ext cx="4293112" cy="818837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3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11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66" y="4211354"/>
            <a:ext cx="5245681" cy="2848113"/>
          </a:xfrm>
        </p:spPr>
        <p:txBody>
          <a:bodyPr anchor="b"/>
          <a:lstStyle>
            <a:lvl1pPr algn="l">
              <a:defRPr sz="330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766" y="7059465"/>
            <a:ext cx="5245681" cy="1341587"/>
          </a:xfrm>
        </p:spPr>
        <p:txBody>
          <a:bodyPr anchor="t"/>
          <a:lstStyle>
            <a:lvl1pPr marL="0" indent="0" algn="l">
              <a:buNone/>
              <a:defRPr sz="165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16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67" y="950524"/>
            <a:ext cx="5245680" cy="20594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767" y="3368918"/>
            <a:ext cx="2551979" cy="6051130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7467" y="3368921"/>
            <a:ext cx="2551980" cy="6051131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31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67" y="950524"/>
            <a:ext cx="5245679" cy="205947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766" y="3369533"/>
            <a:ext cx="2554097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/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766" y="4268077"/>
            <a:ext cx="2554097" cy="515197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95348" y="3369533"/>
            <a:ext cx="2554097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/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95348" y="4268077"/>
            <a:ext cx="2554097" cy="515197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19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66" y="950524"/>
            <a:ext cx="5245680" cy="20594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81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13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66" y="2336712"/>
            <a:ext cx="2305775" cy="1993460"/>
          </a:xfrm>
        </p:spPr>
        <p:txBody>
          <a:bodyPr anchor="b">
            <a:normAutofit/>
          </a:bodyPr>
          <a:lstStyle>
            <a:lvl1pPr>
              <a:defRPr sz="16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1263" y="802902"/>
            <a:ext cx="2798183" cy="861714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766" y="4330171"/>
            <a:ext cx="2305775" cy="4029826"/>
          </a:xfrm>
        </p:spPr>
        <p:txBody>
          <a:bodyPr>
            <a:normAutofit/>
          </a:bodyPr>
          <a:lstStyle>
            <a:lvl1pPr marL="0" indent="0">
              <a:buNone/>
              <a:defRPr sz="1157"/>
            </a:lvl1pPr>
            <a:lvl2pPr marL="283373" indent="0">
              <a:buNone/>
              <a:defRPr sz="868"/>
            </a:lvl2pPr>
            <a:lvl3pPr marL="566745" indent="0">
              <a:buNone/>
              <a:defRPr sz="744"/>
            </a:lvl3pPr>
            <a:lvl4pPr marL="850118" indent="0">
              <a:buNone/>
              <a:defRPr sz="620"/>
            </a:lvl4pPr>
            <a:lvl5pPr marL="1133490" indent="0">
              <a:buNone/>
              <a:defRPr sz="620"/>
            </a:lvl5pPr>
            <a:lvl6pPr marL="1416863" indent="0">
              <a:buNone/>
              <a:defRPr sz="620"/>
            </a:lvl6pPr>
            <a:lvl7pPr marL="1700235" indent="0">
              <a:buNone/>
              <a:defRPr sz="620"/>
            </a:lvl7pPr>
            <a:lvl8pPr marL="1983608" indent="0">
              <a:buNone/>
              <a:defRPr sz="620"/>
            </a:lvl8pPr>
            <a:lvl9pPr marL="2266980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12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66" y="7485380"/>
            <a:ext cx="5245680" cy="883691"/>
          </a:xfrm>
        </p:spPr>
        <p:txBody>
          <a:bodyPr anchor="b">
            <a:normAutofit/>
          </a:bodyPr>
          <a:lstStyle>
            <a:lvl1pPr algn="l">
              <a:defRPr sz="198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3766" y="950525"/>
            <a:ext cx="5245680" cy="5996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766" y="8369072"/>
            <a:ext cx="5245680" cy="1050978"/>
          </a:xfrm>
        </p:spPr>
        <p:txBody>
          <a:bodyPr>
            <a:normAutofit/>
          </a:bodyPr>
          <a:lstStyle>
            <a:lvl1pPr marL="0" indent="0">
              <a:buNone/>
              <a:defRPr sz="992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28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6997" y="-13203"/>
            <a:ext cx="7577825" cy="10719806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767" y="950524"/>
            <a:ext cx="5245679" cy="2059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766" y="3368921"/>
            <a:ext cx="5245680" cy="6051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66845" y="9420052"/>
            <a:ext cx="565359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766" y="9420052"/>
            <a:ext cx="3820374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5809" y="9420052"/>
            <a:ext cx="423638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73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txStyles>
    <p:titleStyle>
      <a:lvl1pPr algn="l" defTabSz="377830" rtl="0" eaLnBrk="1" latinLnBrk="0" hangingPunct="1">
        <a:spcBef>
          <a:spcPct val="0"/>
        </a:spcBef>
        <a:buNone/>
        <a:defRPr sz="2975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3373" indent="-283373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8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13974" indent="-236144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44575" indent="-188915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22405" indent="-188915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00235" indent="-188915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078065" indent="-188915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455896" indent="-188915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833726" indent="-188915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211556" indent="-188915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83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66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49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32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15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698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4811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2641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22300"/>
            <a:ext cx="5232984" cy="4712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430" dirty="0">
                <a:latin typeface="Times New Roman"/>
                <a:cs typeface="Times New Roman"/>
              </a:rPr>
              <a:t>H</a:t>
            </a:r>
            <a:r>
              <a:rPr b="1" spc="-265" dirty="0">
                <a:latin typeface="Times New Roman"/>
                <a:cs typeface="Times New Roman"/>
              </a:rPr>
              <a:t>IRING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-60" dirty="0">
                <a:latin typeface="Times New Roman"/>
                <a:cs typeface="Times New Roman"/>
              </a:rPr>
              <a:t>P</a:t>
            </a:r>
            <a:r>
              <a:rPr b="1" spc="-360" dirty="0">
                <a:latin typeface="Times New Roman"/>
                <a:cs typeface="Times New Roman"/>
              </a:rPr>
              <a:t>RO</a:t>
            </a:r>
            <a:r>
              <a:rPr b="1" spc="-355" dirty="0">
                <a:latin typeface="Times New Roman"/>
                <a:cs typeface="Times New Roman"/>
              </a:rPr>
              <a:t>C</a:t>
            </a:r>
            <a:r>
              <a:rPr b="1" spc="-45" dirty="0">
                <a:latin typeface="Times New Roman"/>
                <a:cs typeface="Times New Roman"/>
              </a:rPr>
              <a:t>ESS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spc="85" dirty="0">
                <a:latin typeface="Times New Roman"/>
                <a:cs typeface="Times New Roman"/>
              </a:rPr>
              <a:t>A</a:t>
            </a:r>
            <a:r>
              <a:rPr b="1" spc="-229" dirty="0">
                <a:latin typeface="Times New Roman"/>
                <a:cs typeface="Times New Roman"/>
              </a:rPr>
              <a:t>NALYT</a:t>
            </a:r>
            <a:r>
              <a:rPr b="1" spc="-145" dirty="0">
                <a:latin typeface="Times New Roman"/>
                <a:cs typeface="Times New Roman"/>
              </a:rPr>
              <a:t>I</a:t>
            </a:r>
            <a:r>
              <a:rPr b="1" spc="-200" dirty="0">
                <a:latin typeface="Times New Roman"/>
                <a:cs typeface="Times New Roman"/>
              </a:rPr>
              <a:t>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2081656"/>
            <a:ext cx="5755640" cy="5053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5"/>
              </a:spcBef>
            </a:pPr>
            <a:r>
              <a:rPr sz="1800" spc="-5" dirty="0">
                <a:latin typeface="Calibri"/>
                <a:cs typeface="Calibri"/>
              </a:rPr>
              <a:t>Hiring </a:t>
            </a:r>
            <a:r>
              <a:rPr sz="1800" dirty="0">
                <a:latin typeface="Calibri"/>
                <a:cs typeface="Calibri"/>
              </a:rPr>
              <a:t>process is the </a:t>
            </a:r>
            <a:r>
              <a:rPr sz="1800" spc="-5" dirty="0">
                <a:latin typeface="Calibri"/>
                <a:cs typeface="Calibri"/>
              </a:rPr>
              <a:t>fundamental and the </a:t>
            </a:r>
            <a:r>
              <a:rPr sz="1800" dirty="0">
                <a:latin typeface="Calibri"/>
                <a:cs typeface="Calibri"/>
              </a:rPr>
              <a:t>most </a:t>
            </a:r>
            <a:r>
              <a:rPr sz="1800" spc="-5" dirty="0">
                <a:latin typeface="Calibri"/>
                <a:cs typeface="Calibri"/>
              </a:rPr>
              <a:t>important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 </a:t>
            </a:r>
            <a:r>
              <a:rPr sz="1800" spc="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company. </a:t>
            </a:r>
            <a:r>
              <a:rPr sz="1800" dirty="0">
                <a:latin typeface="Calibri"/>
                <a:cs typeface="Calibri"/>
              </a:rPr>
              <a:t>We look at </a:t>
            </a:r>
            <a:r>
              <a:rPr sz="1800" spc="-5" dirty="0">
                <a:latin typeface="Calibri"/>
                <a:cs typeface="Calibri"/>
              </a:rPr>
              <a:t>trends like number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positions,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many </a:t>
            </a:r>
            <a:r>
              <a:rPr sz="1800" spc="-5" dirty="0">
                <a:latin typeface="Calibri"/>
                <a:cs typeface="Calibri"/>
              </a:rPr>
              <a:t>were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hired/rejected,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their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salaries,</a:t>
            </a:r>
            <a:r>
              <a:rPr sz="1800" dirty="0">
                <a:latin typeface="Calibri"/>
                <a:cs typeface="Calibri"/>
              </a:rPr>
              <a:t> etc.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project</a:t>
            </a:r>
            <a:r>
              <a:rPr sz="1800" dirty="0">
                <a:latin typeface="Calibri"/>
                <a:cs typeface="Calibri"/>
              </a:rPr>
              <a:t> we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 be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working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 a</a:t>
            </a:r>
            <a:r>
              <a:rPr sz="1800" spc="-5" dirty="0">
                <a:latin typeface="Calibri"/>
                <a:cs typeface="Calibri"/>
              </a:rPr>
              <a:t> MNC such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Google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in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those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</a:t>
            </a:r>
            <a:r>
              <a:rPr sz="1800" spc="-5" dirty="0">
                <a:latin typeface="Calibri"/>
                <a:cs typeface="Calibri"/>
              </a:rPr>
              <a:t> queries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answer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certain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questions.</a:t>
            </a:r>
            <a:endParaRPr sz="1800" dirty="0">
              <a:latin typeface="Calibri"/>
              <a:cs typeface="Calibri"/>
            </a:endParaRPr>
          </a:p>
          <a:p>
            <a:pPr marL="305435" indent="-241935">
              <a:lnSpc>
                <a:spcPct val="100000"/>
              </a:lnSpc>
              <a:spcBef>
                <a:spcPts val="1010"/>
              </a:spcBef>
              <a:buFont typeface="Calibri"/>
              <a:buAutoNum type="alphaUcPeriod"/>
              <a:tabLst>
                <a:tab pos="306070" algn="l"/>
              </a:tabLst>
            </a:pPr>
            <a:r>
              <a:rPr sz="1800" b="1" spc="-5" dirty="0">
                <a:latin typeface="Calibri"/>
                <a:cs typeface="Calibri"/>
              </a:rPr>
              <a:t>Hiring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How many</a:t>
            </a:r>
            <a:r>
              <a:rPr sz="1800" spc="-5" dirty="0">
                <a:latin typeface="Calibri"/>
                <a:cs typeface="Calibri"/>
              </a:rPr>
              <a:t> males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females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Hired?</a:t>
            </a:r>
            <a:endParaRPr sz="1800" dirty="0">
              <a:latin typeface="Calibri"/>
              <a:cs typeface="Calibri"/>
            </a:endParaRPr>
          </a:p>
          <a:p>
            <a:pPr marL="12700" marR="177800">
              <a:lnSpc>
                <a:spcPct val="110100"/>
              </a:lnSpc>
              <a:spcBef>
                <a:spcPts val="790"/>
              </a:spcBef>
              <a:buFont typeface="Calibri"/>
              <a:buAutoNum type="alphaUcPeriod"/>
              <a:tabLst>
                <a:tab pos="247650" algn="l"/>
              </a:tabLst>
            </a:pPr>
            <a:r>
              <a:rPr sz="1800" b="1" spc="-5" dirty="0">
                <a:latin typeface="Calibri"/>
                <a:cs typeface="Calibri"/>
              </a:rPr>
              <a:t>Average Salary</a:t>
            </a:r>
            <a:r>
              <a:rPr sz="1800" spc="-5" dirty="0">
                <a:latin typeface="Calibri"/>
                <a:cs typeface="Calibri"/>
              </a:rPr>
              <a:t>: </a:t>
            </a:r>
            <a:r>
              <a:rPr sz="1800" dirty="0">
                <a:latin typeface="Calibri"/>
                <a:cs typeface="Calibri"/>
              </a:rPr>
              <a:t>What is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average </a:t>
            </a:r>
            <a:r>
              <a:rPr sz="1800" spc="-5" dirty="0">
                <a:latin typeface="Calibri"/>
                <a:cs typeface="Calibri"/>
              </a:rPr>
              <a:t>salary </a:t>
            </a:r>
            <a:r>
              <a:rPr sz="1800" dirty="0">
                <a:latin typeface="Calibri"/>
                <a:cs typeface="Calibri"/>
              </a:rPr>
              <a:t>offered in this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company?</a:t>
            </a:r>
            <a:endParaRPr sz="1800" dirty="0">
              <a:latin typeface="Calibri"/>
              <a:cs typeface="Calibri"/>
            </a:endParaRPr>
          </a:p>
          <a:p>
            <a:pPr marL="12700" marR="343535">
              <a:lnSpc>
                <a:spcPct val="110000"/>
              </a:lnSpc>
              <a:spcBef>
                <a:spcPts val="790"/>
              </a:spcBef>
              <a:buFont typeface="Calibri"/>
              <a:buAutoNum type="alphaUcPeriod"/>
              <a:tabLst>
                <a:tab pos="244475" algn="l"/>
              </a:tabLst>
            </a:pPr>
            <a:r>
              <a:rPr sz="1800" b="1" spc="-5" dirty="0">
                <a:latin typeface="Calibri"/>
                <a:cs typeface="Calibri"/>
              </a:rPr>
              <a:t>Class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Intervals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Draw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intervals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salary</a:t>
            </a:r>
            <a:r>
              <a:rPr sz="1800" dirty="0">
                <a:latin typeface="Calibri"/>
                <a:cs typeface="Calibri"/>
              </a:rPr>
              <a:t> 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company?</a:t>
            </a:r>
            <a:endParaRPr sz="1800" dirty="0">
              <a:latin typeface="Calibri"/>
              <a:cs typeface="Calibri"/>
            </a:endParaRPr>
          </a:p>
          <a:p>
            <a:pPr marL="12700" marR="47625">
              <a:lnSpc>
                <a:spcPct val="110000"/>
              </a:lnSpc>
              <a:spcBef>
                <a:spcPts val="795"/>
              </a:spcBef>
              <a:buFont typeface="Calibri"/>
              <a:buAutoNum type="alphaUcPeriod"/>
              <a:tabLst>
                <a:tab pos="262890" algn="l"/>
              </a:tabLst>
            </a:pPr>
            <a:r>
              <a:rPr sz="1800" b="1" spc="-5" dirty="0">
                <a:latin typeface="Calibri"/>
                <a:cs typeface="Calibri"/>
              </a:rPr>
              <a:t>Charts and Plots</a:t>
            </a:r>
            <a:r>
              <a:rPr sz="1800" spc="-5" dirty="0">
                <a:latin typeface="Calibri"/>
                <a:cs typeface="Calibri"/>
              </a:rPr>
              <a:t>: Draw </a:t>
            </a:r>
            <a:r>
              <a:rPr sz="1800" dirty="0">
                <a:latin typeface="Calibri"/>
                <a:cs typeface="Calibri"/>
              </a:rPr>
              <a:t>Pie Chart / Bar </a:t>
            </a:r>
            <a:r>
              <a:rPr sz="1800" spc="-5" dirty="0">
                <a:latin typeface="Calibri"/>
                <a:cs typeface="Calibri"/>
              </a:rPr>
              <a:t>Graph </a:t>
            </a:r>
            <a:r>
              <a:rPr sz="1800" dirty="0">
                <a:latin typeface="Calibri"/>
                <a:cs typeface="Calibri"/>
              </a:rPr>
              <a:t>(or </a:t>
            </a:r>
            <a:r>
              <a:rPr sz="1800" spc="-5" dirty="0">
                <a:latin typeface="Calibri"/>
                <a:cs typeface="Calibri"/>
              </a:rPr>
              <a:t>any other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graph)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proportion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 people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working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different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department?</a:t>
            </a:r>
            <a:endParaRPr sz="1800" dirty="0">
              <a:latin typeface="Calibri"/>
              <a:cs typeface="Calibri"/>
            </a:endParaRPr>
          </a:p>
          <a:p>
            <a:pPr marL="234950" indent="-222885">
              <a:lnSpc>
                <a:spcPct val="100000"/>
              </a:lnSpc>
              <a:spcBef>
                <a:spcPts val="1010"/>
              </a:spcBef>
              <a:buFont typeface="Calibri"/>
              <a:buAutoNum type="alphaUcPeriod"/>
              <a:tabLst>
                <a:tab pos="235585" algn="l"/>
              </a:tabLst>
            </a:pPr>
            <a:r>
              <a:rPr sz="1800" b="1" dirty="0">
                <a:latin typeface="Calibri"/>
                <a:cs typeface="Calibri"/>
              </a:rPr>
              <a:t>Charts</a:t>
            </a:r>
            <a:r>
              <a:rPr sz="1800" dirty="0">
                <a:latin typeface="Calibri"/>
                <a:cs typeface="Calibri"/>
              </a:rPr>
              <a:t>: </a:t>
            </a:r>
            <a:r>
              <a:rPr sz="1800" spc="-10" dirty="0">
                <a:latin typeface="Calibri"/>
                <a:cs typeface="Calibri"/>
              </a:rPr>
              <a:t>Represent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different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post </a:t>
            </a:r>
            <a:r>
              <a:rPr sz="1800" spc="-5" dirty="0">
                <a:latin typeface="Calibri"/>
                <a:cs typeface="Calibri"/>
              </a:rPr>
              <a:t>tiers using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chart/graph?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988" y="339612"/>
            <a:ext cx="2003462" cy="4712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75" dirty="0">
                <a:latin typeface="Times New Roman"/>
                <a:cs typeface="Times New Roman"/>
              </a:rPr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374773"/>
            <a:ext cx="5494655" cy="163512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37490" indent="-225425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238125" algn="l"/>
              </a:tabLst>
            </a:pPr>
            <a:r>
              <a:rPr sz="1800" spc="-5" dirty="0">
                <a:latin typeface="Calibri"/>
                <a:cs typeface="Calibri"/>
              </a:rPr>
              <a:t>Download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 err="1">
                <a:latin typeface="Calibri"/>
                <a:cs typeface="Calibri"/>
              </a:rPr>
              <a:t>datas</a:t>
            </a:r>
            <a:r>
              <a:rPr lang="en-GB" sz="1800" spc="-5" dirty="0">
                <a:latin typeface="Calibri"/>
                <a:cs typeface="Calibri"/>
              </a:rPr>
              <a:t>et</a:t>
            </a:r>
            <a:endParaRPr sz="1800" dirty="0">
              <a:latin typeface="Calibri"/>
              <a:cs typeface="Calibri"/>
            </a:endParaRPr>
          </a:p>
          <a:p>
            <a:pPr marL="237490" indent="-225425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238125" algn="l"/>
              </a:tabLst>
            </a:pPr>
            <a:r>
              <a:rPr sz="1800" spc="-5" dirty="0">
                <a:latin typeface="Calibri"/>
                <a:cs typeface="Calibri"/>
              </a:rPr>
              <a:t>Approach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solution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performing </a:t>
            </a:r>
            <a:r>
              <a:rPr sz="1800" dirty="0">
                <a:latin typeface="Calibri"/>
                <a:cs typeface="Calibri"/>
              </a:rPr>
              <a:t>MS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Excel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formulas.</a:t>
            </a:r>
            <a:endParaRPr sz="1800" dirty="0">
              <a:latin typeface="Calibri"/>
              <a:cs typeface="Calibri"/>
            </a:endParaRPr>
          </a:p>
          <a:p>
            <a:pPr marL="237490" indent="-225425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238125" algn="l"/>
              </a:tabLst>
            </a:pPr>
            <a:r>
              <a:rPr sz="1800" spc="-5" dirty="0">
                <a:latin typeface="Calibri"/>
                <a:cs typeface="Calibri"/>
              </a:rPr>
              <a:t>Analyse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solutions.</a:t>
            </a:r>
            <a:endParaRPr sz="1800" dirty="0">
              <a:latin typeface="Calibri"/>
              <a:cs typeface="Calibri"/>
            </a:endParaRPr>
          </a:p>
          <a:p>
            <a:pPr marL="237490" indent="-225425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238125" algn="l"/>
              </a:tabLst>
            </a:pPr>
            <a:r>
              <a:rPr sz="1800" spc="-5" dirty="0">
                <a:latin typeface="Calibri"/>
                <a:cs typeface="Calibri"/>
              </a:rPr>
              <a:t>Note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down.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573776"/>
            <a:ext cx="4407738" cy="4712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75" b="1" spc="-175" dirty="0">
                <a:solidFill>
                  <a:schemeClr val="accent1"/>
                </a:solidFill>
                <a:latin typeface="Times New Roman"/>
                <a:ea typeface="+mj-ea"/>
                <a:cs typeface="Times New Roman"/>
              </a:rPr>
              <a:t>TECH-STACK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975" b="1" spc="-175" dirty="0">
                <a:solidFill>
                  <a:schemeClr val="accent1"/>
                </a:solidFill>
                <a:latin typeface="Times New Roman"/>
                <a:ea typeface="+mj-ea"/>
                <a:cs typeface="Times New Roman"/>
              </a:rPr>
              <a:t>USED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2004" y="4731511"/>
            <a:ext cx="1473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MS-EXCEL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2013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1450" y="927100"/>
            <a:ext cx="1832102" cy="4712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245" dirty="0">
                <a:latin typeface="Times New Roman"/>
                <a:cs typeface="Times New Roman"/>
              </a:rPr>
              <a:t>INSIGH</a:t>
            </a:r>
            <a:r>
              <a:rPr b="1" spc="-290" dirty="0">
                <a:latin typeface="Times New Roman"/>
                <a:cs typeface="Times New Roman"/>
              </a:rPr>
              <a:t>T</a:t>
            </a:r>
            <a:r>
              <a:rPr b="1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604" y="2106294"/>
            <a:ext cx="4513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A.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492A6"/>
                </a:solidFill>
                <a:latin typeface="Arial MT"/>
                <a:cs typeface="Arial MT"/>
              </a:rPr>
              <a:t>How</a:t>
            </a:r>
            <a:r>
              <a:rPr sz="1800" spc="-25" dirty="0">
                <a:solidFill>
                  <a:srgbClr val="8492A6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8492A6"/>
                </a:solidFill>
                <a:latin typeface="Arial MT"/>
                <a:cs typeface="Arial MT"/>
              </a:rPr>
              <a:t>many</a:t>
            </a:r>
            <a:r>
              <a:rPr sz="1800" spc="-15" dirty="0">
                <a:solidFill>
                  <a:srgbClr val="8492A6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8492A6"/>
                </a:solidFill>
                <a:latin typeface="Arial MT"/>
                <a:cs typeface="Arial MT"/>
              </a:rPr>
              <a:t>males</a:t>
            </a:r>
            <a:r>
              <a:rPr sz="1800" spc="10" dirty="0">
                <a:solidFill>
                  <a:srgbClr val="8492A6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8492A6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8492A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8492A6"/>
                </a:solidFill>
                <a:latin typeface="Arial MT"/>
                <a:cs typeface="Arial MT"/>
              </a:rPr>
              <a:t>females</a:t>
            </a:r>
            <a:r>
              <a:rPr sz="1800" spc="-15" dirty="0">
                <a:solidFill>
                  <a:srgbClr val="8492A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8492A6"/>
                </a:solidFill>
                <a:latin typeface="Arial MT"/>
                <a:cs typeface="Arial MT"/>
              </a:rPr>
              <a:t>are</a:t>
            </a:r>
            <a:r>
              <a:rPr sz="1800" spc="5" dirty="0">
                <a:solidFill>
                  <a:srgbClr val="8492A6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8492A6"/>
                </a:solidFill>
                <a:latin typeface="Arial MT"/>
                <a:cs typeface="Arial MT"/>
              </a:rPr>
              <a:t>Hired</a:t>
            </a:r>
            <a:r>
              <a:rPr sz="1800" spc="35" dirty="0">
                <a:solidFill>
                  <a:srgbClr val="8492A6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8492A6"/>
                </a:solidFill>
                <a:latin typeface="Arial MT"/>
                <a:cs typeface="Arial MT"/>
              </a:rPr>
              <a:t>?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212962"/>
            <a:ext cx="5143500" cy="9428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4902707"/>
            <a:ext cx="5019675" cy="7715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3319" y="5964173"/>
            <a:ext cx="4956175" cy="6648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6714"/>
            <a:ext cx="5744845" cy="4114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8492A6"/>
                </a:solidFill>
                <a:latin typeface="Arial MT"/>
                <a:cs typeface="Arial MT"/>
              </a:rPr>
              <a:t>B.What</a:t>
            </a:r>
            <a:r>
              <a:rPr sz="1800" spc="5" dirty="0">
                <a:solidFill>
                  <a:srgbClr val="8492A6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8492A6"/>
                </a:solidFill>
                <a:latin typeface="Arial MT"/>
                <a:cs typeface="Arial MT"/>
              </a:rPr>
              <a:t>is</a:t>
            </a:r>
            <a:r>
              <a:rPr sz="1800" spc="15" dirty="0">
                <a:solidFill>
                  <a:srgbClr val="8492A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8492A6"/>
                </a:solidFill>
                <a:latin typeface="Arial MT"/>
                <a:cs typeface="Arial MT"/>
              </a:rPr>
              <a:t>the</a:t>
            </a:r>
            <a:r>
              <a:rPr sz="1800" spc="10" dirty="0">
                <a:solidFill>
                  <a:srgbClr val="8492A6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8492A6"/>
                </a:solidFill>
                <a:latin typeface="Arial MT"/>
                <a:cs typeface="Arial MT"/>
              </a:rPr>
              <a:t>average</a:t>
            </a:r>
            <a:r>
              <a:rPr sz="1800" spc="5" dirty="0">
                <a:solidFill>
                  <a:srgbClr val="8492A6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8492A6"/>
                </a:solidFill>
                <a:latin typeface="Arial MT"/>
                <a:cs typeface="Arial MT"/>
              </a:rPr>
              <a:t>salary</a:t>
            </a:r>
            <a:r>
              <a:rPr sz="1800" spc="-10" dirty="0">
                <a:solidFill>
                  <a:srgbClr val="8492A6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8492A6"/>
                </a:solidFill>
                <a:latin typeface="Arial MT"/>
                <a:cs typeface="Arial MT"/>
              </a:rPr>
              <a:t>offered</a:t>
            </a:r>
            <a:r>
              <a:rPr sz="1800" spc="10" dirty="0">
                <a:solidFill>
                  <a:srgbClr val="8492A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8492A6"/>
                </a:solidFill>
                <a:latin typeface="Arial MT"/>
                <a:cs typeface="Arial MT"/>
              </a:rPr>
              <a:t>in</a:t>
            </a:r>
            <a:r>
              <a:rPr sz="1800" spc="5" dirty="0">
                <a:solidFill>
                  <a:srgbClr val="8492A6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8492A6"/>
                </a:solidFill>
                <a:latin typeface="Arial MT"/>
                <a:cs typeface="Arial MT"/>
              </a:rPr>
              <a:t>this </a:t>
            </a:r>
            <a:r>
              <a:rPr sz="1800" dirty="0">
                <a:solidFill>
                  <a:srgbClr val="8492A6"/>
                </a:solidFill>
                <a:latin typeface="Arial MT"/>
                <a:cs typeface="Arial MT"/>
              </a:rPr>
              <a:t>company?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12700" marR="273685">
              <a:lnSpc>
                <a:spcPct val="108900"/>
              </a:lnSpc>
              <a:spcBef>
                <a:spcPts val="1615"/>
              </a:spcBef>
            </a:pPr>
            <a:r>
              <a:rPr sz="1800" spc="-10" dirty="0">
                <a:latin typeface="Calibri"/>
                <a:cs typeface="Calibri"/>
              </a:rPr>
              <a:t>Firstly,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calculate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average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salary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i.e. </a:t>
            </a:r>
            <a:r>
              <a:rPr sz="1800" spc="-10" dirty="0">
                <a:latin typeface="Calibri"/>
                <a:cs typeface="Calibri"/>
              </a:rPr>
              <a:t>sum</a:t>
            </a:r>
            <a:r>
              <a:rPr sz="1800" spc="5" dirty="0">
                <a:latin typeface="Calibri"/>
                <a:cs typeface="Calibri"/>
              </a:rPr>
              <a:t> of</a:t>
            </a:r>
            <a:r>
              <a:rPr sz="1800" spc="-5" dirty="0">
                <a:latin typeface="Calibri"/>
                <a:cs typeface="Calibri"/>
              </a:rPr>
              <a:t> offered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salary/ count</a:t>
            </a:r>
            <a:r>
              <a:rPr sz="1800" dirty="0">
                <a:latin typeface="Calibri"/>
                <a:cs typeface="Calibri"/>
              </a:rPr>
              <a:t> of</a:t>
            </a:r>
            <a:r>
              <a:rPr sz="1800" spc="-5" dirty="0">
                <a:latin typeface="Calibri"/>
                <a:cs typeface="Calibri"/>
              </a:rPr>
              <a:t> offered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salary.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Secondly,</a:t>
            </a:r>
            <a:r>
              <a:rPr sz="1800" dirty="0">
                <a:latin typeface="Calibri"/>
                <a:cs typeface="Calibri"/>
              </a:rPr>
              <a:t> I </a:t>
            </a:r>
            <a:r>
              <a:rPr sz="1800" spc="-5" dirty="0">
                <a:latin typeface="Calibri"/>
                <a:cs typeface="Calibri"/>
              </a:rPr>
              <a:t>calculated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average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salary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Dept.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Wise.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800" spc="-5" dirty="0">
                <a:latin typeface="Calibri"/>
                <a:cs typeface="Calibri"/>
              </a:rPr>
              <a:t>=AVERAGEIF(E2:E7168,"Finance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Department",G2:G7168)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800" spc="-5" dirty="0">
                <a:latin typeface="Calibri"/>
                <a:cs typeface="Calibri"/>
              </a:rPr>
              <a:t>=AVERAGEIF(E2:E7168,"General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Management",G2:G7168)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Calibri"/>
              <a:cs typeface="Calibri"/>
            </a:endParaRPr>
          </a:p>
          <a:p>
            <a:pPr marL="12700" marR="808355">
              <a:lnSpc>
                <a:spcPct val="110100"/>
              </a:lnSpc>
            </a:pPr>
            <a:r>
              <a:rPr sz="1800" dirty="0">
                <a:latin typeface="Calibri"/>
                <a:cs typeface="Calibri"/>
              </a:rPr>
              <a:t>Like </a:t>
            </a: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dirty="0">
                <a:latin typeface="Calibri"/>
                <a:cs typeface="Calibri"/>
              </a:rPr>
              <a:t>I calculated the </a:t>
            </a:r>
            <a:r>
              <a:rPr sz="1800" spc="-10" dirty="0">
                <a:latin typeface="Calibri"/>
                <a:cs typeface="Calibri"/>
              </a:rPr>
              <a:t>rest </a:t>
            </a:r>
            <a:r>
              <a:rPr sz="1800" dirty="0">
                <a:latin typeface="Calibri"/>
                <a:cs typeface="Calibri"/>
              </a:rPr>
              <a:t>of the </a:t>
            </a:r>
            <a:r>
              <a:rPr sz="1800" spc="-5" dirty="0">
                <a:latin typeface="Calibri"/>
                <a:cs typeface="Calibri"/>
              </a:rPr>
              <a:t>dept. salary using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averageif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526658"/>
            <a:ext cx="5438775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6714"/>
            <a:ext cx="547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492A6"/>
                </a:solidFill>
                <a:latin typeface="Arial MT"/>
                <a:cs typeface="Arial MT"/>
              </a:rPr>
              <a:t>C.Draw</a:t>
            </a:r>
            <a:r>
              <a:rPr sz="1800" spc="-20" dirty="0">
                <a:solidFill>
                  <a:srgbClr val="8492A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8492A6"/>
                </a:solidFill>
                <a:latin typeface="Arial MT"/>
                <a:cs typeface="Arial MT"/>
              </a:rPr>
              <a:t>the</a:t>
            </a:r>
            <a:r>
              <a:rPr sz="1800" spc="10" dirty="0">
                <a:solidFill>
                  <a:srgbClr val="8492A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8492A6"/>
                </a:solidFill>
                <a:latin typeface="Arial MT"/>
                <a:cs typeface="Arial MT"/>
              </a:rPr>
              <a:t>class</a:t>
            </a:r>
            <a:r>
              <a:rPr sz="1800" spc="-5" dirty="0">
                <a:solidFill>
                  <a:srgbClr val="8492A6"/>
                </a:solidFill>
                <a:latin typeface="Arial MT"/>
                <a:cs typeface="Arial MT"/>
              </a:rPr>
              <a:t> intervals</a:t>
            </a:r>
            <a:r>
              <a:rPr sz="1800" dirty="0">
                <a:solidFill>
                  <a:srgbClr val="8492A6"/>
                </a:solidFill>
                <a:latin typeface="Arial MT"/>
                <a:cs typeface="Arial MT"/>
              </a:rPr>
              <a:t> for</a:t>
            </a:r>
            <a:r>
              <a:rPr sz="1800" spc="-15" dirty="0">
                <a:solidFill>
                  <a:srgbClr val="8492A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8492A6"/>
                </a:solidFill>
                <a:latin typeface="Arial MT"/>
                <a:cs typeface="Arial MT"/>
              </a:rPr>
              <a:t>salary</a:t>
            </a:r>
            <a:r>
              <a:rPr sz="1800" spc="-10" dirty="0">
                <a:solidFill>
                  <a:srgbClr val="8492A6"/>
                </a:solidFill>
                <a:latin typeface="Arial MT"/>
                <a:cs typeface="Arial MT"/>
              </a:rPr>
              <a:t> in</a:t>
            </a:r>
            <a:r>
              <a:rPr sz="1800" spc="10" dirty="0">
                <a:solidFill>
                  <a:srgbClr val="8492A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8492A6"/>
                </a:solidFill>
                <a:latin typeface="Arial MT"/>
                <a:cs typeface="Arial MT"/>
              </a:rPr>
              <a:t>the</a:t>
            </a:r>
            <a:r>
              <a:rPr sz="1800" spc="15" dirty="0">
                <a:solidFill>
                  <a:srgbClr val="8492A6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8492A6"/>
                </a:solidFill>
                <a:latin typeface="Arial MT"/>
                <a:cs typeface="Arial MT"/>
              </a:rPr>
              <a:t>company</a:t>
            </a:r>
            <a:r>
              <a:rPr sz="1800" spc="-10" dirty="0">
                <a:solidFill>
                  <a:srgbClr val="8492A6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8492A6"/>
                </a:solidFill>
                <a:latin typeface="Arial MT"/>
                <a:cs typeface="Arial MT"/>
              </a:rPr>
              <a:t>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042286"/>
            <a:ext cx="5728335" cy="1821814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3400"/>
              </a:lnSpc>
              <a:spcBef>
                <a:spcPts val="25"/>
              </a:spcBef>
            </a:pPr>
            <a:r>
              <a:rPr sz="1800" spc="-5" dirty="0">
                <a:latin typeface="Arial MT"/>
                <a:cs typeface="Arial MT"/>
              </a:rPr>
              <a:t>Firstly,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found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MAX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salary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offered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then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found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range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i.e.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MAX-MIN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after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thought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making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5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class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intervals </a:t>
            </a:r>
            <a:r>
              <a:rPr sz="1800" dirty="0">
                <a:latin typeface="Arial MT"/>
                <a:cs typeface="Arial MT"/>
              </a:rPr>
              <a:t>so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divided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range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5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and 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got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answer</a:t>
            </a:r>
            <a:r>
              <a:rPr sz="1800" dirty="0">
                <a:latin typeface="Arial MT"/>
                <a:cs typeface="Arial MT"/>
              </a:rPr>
              <a:t> for </a:t>
            </a:r>
            <a:r>
              <a:rPr sz="1800" spc="-10" dirty="0">
                <a:latin typeface="Arial MT"/>
                <a:cs typeface="Arial MT"/>
              </a:rPr>
              <a:t>the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range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increment.</a:t>
            </a:r>
            <a:endParaRPr sz="1800">
              <a:latin typeface="Arial MT"/>
              <a:cs typeface="Arial MT"/>
            </a:endParaRPr>
          </a:p>
          <a:p>
            <a:pPr marL="12700" marR="385445">
              <a:lnSpc>
                <a:spcPct val="103499"/>
              </a:lnSpc>
              <a:spcBef>
                <a:spcPts val="810"/>
              </a:spcBef>
            </a:pPr>
            <a:r>
              <a:rPr sz="1800" dirty="0">
                <a:latin typeface="Arial MT"/>
                <a:cs typeface="Arial MT"/>
              </a:rPr>
              <a:t>After </a:t>
            </a:r>
            <a:r>
              <a:rPr sz="1800" spc="-5" dirty="0">
                <a:latin typeface="Arial MT"/>
                <a:cs typeface="Arial MT"/>
              </a:rPr>
              <a:t>that </a:t>
            </a:r>
            <a:r>
              <a:rPr sz="1800" dirty="0">
                <a:latin typeface="Arial MT"/>
                <a:cs typeface="Arial MT"/>
              </a:rPr>
              <a:t>I use </a:t>
            </a:r>
            <a:r>
              <a:rPr sz="1800" spc="-10" dirty="0">
                <a:latin typeface="Arial MT"/>
                <a:cs typeface="Arial MT"/>
              </a:rPr>
              <a:t>CONCATENATE </a:t>
            </a:r>
            <a:r>
              <a:rPr sz="1800" dirty="0">
                <a:latin typeface="Arial MT"/>
                <a:cs typeface="Arial MT"/>
              </a:rPr>
              <a:t>function LEFT </a:t>
            </a:r>
            <a:r>
              <a:rPr sz="1800" spc="-10" dirty="0">
                <a:latin typeface="Arial MT"/>
                <a:cs typeface="Arial MT"/>
              </a:rPr>
              <a:t>and </a:t>
            </a:r>
            <a:r>
              <a:rPr sz="1800" spc="-5" dirty="0">
                <a:latin typeface="Arial MT"/>
                <a:cs typeface="Arial MT"/>
              </a:rPr>
              <a:t> RIGHT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function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achieve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desired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class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interval.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880986"/>
            <a:ext cx="5493385" cy="198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Formula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400" spc="-5" dirty="0">
                <a:latin typeface="Calibri"/>
                <a:cs typeface="Calibri"/>
              </a:rPr>
              <a:t>=CONCATENATE(K23,"-",K23+K26)</a:t>
            </a:r>
            <a:r>
              <a:rPr sz="1400" spc="2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100-80080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400" spc="-5" dirty="0">
                <a:latin typeface="Calibri"/>
                <a:cs typeface="Calibri"/>
              </a:rPr>
              <a:t>=CONCATENATE(RIGHT(K28,5)+1,"-",RIGHT(K28,5)+K26)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for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80081-160060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400" spc="-5" dirty="0">
                <a:latin typeface="Calibri"/>
                <a:cs typeface="Calibri"/>
              </a:rPr>
              <a:t>=CONCATENATE(RIGHT(K29,6)+1,"-",RIGHT(K29,6)+K26)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160061-240040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400" spc="-5" dirty="0">
                <a:latin typeface="Calibri"/>
                <a:cs typeface="Calibri"/>
              </a:rPr>
              <a:t>=CONCATENATE(RIGHT(K30,6)+1,"-",RIGHT(K30,6)+K26)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240041-320020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400" spc="-5" dirty="0">
                <a:latin typeface="Calibri"/>
                <a:cs typeface="Calibri"/>
              </a:rPr>
              <a:t>=CONCATENATE(RIGHT(K31,6)+1,"-",RIGHT(K31,6)+K26)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320021-400000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975480"/>
            <a:ext cx="5029200" cy="27908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6714"/>
            <a:ext cx="5748020" cy="1942464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25"/>
              </a:spcBef>
            </a:pPr>
            <a:r>
              <a:rPr sz="1800" spc="-5" dirty="0">
                <a:solidFill>
                  <a:srgbClr val="8492A6"/>
                </a:solidFill>
                <a:latin typeface="Arial MT"/>
                <a:cs typeface="Arial MT"/>
              </a:rPr>
              <a:t>D. Draw </a:t>
            </a:r>
            <a:r>
              <a:rPr sz="1800" dirty="0">
                <a:solidFill>
                  <a:srgbClr val="8492A6"/>
                </a:solidFill>
                <a:latin typeface="Arial MT"/>
                <a:cs typeface="Arial MT"/>
              </a:rPr>
              <a:t>Pie Chart / </a:t>
            </a:r>
            <a:r>
              <a:rPr sz="1800" spc="-10" dirty="0">
                <a:solidFill>
                  <a:srgbClr val="8492A6"/>
                </a:solidFill>
                <a:latin typeface="Arial MT"/>
                <a:cs typeface="Arial MT"/>
              </a:rPr>
              <a:t>Bar </a:t>
            </a:r>
            <a:r>
              <a:rPr sz="1800" dirty="0">
                <a:solidFill>
                  <a:srgbClr val="8492A6"/>
                </a:solidFill>
                <a:latin typeface="Arial MT"/>
                <a:cs typeface="Arial MT"/>
              </a:rPr>
              <a:t>Graph </a:t>
            </a:r>
            <a:r>
              <a:rPr sz="1800" spc="5" dirty="0">
                <a:solidFill>
                  <a:srgbClr val="8492A6"/>
                </a:solidFill>
                <a:latin typeface="Arial MT"/>
                <a:cs typeface="Arial MT"/>
              </a:rPr>
              <a:t>(or </a:t>
            </a:r>
            <a:r>
              <a:rPr sz="1800" dirty="0">
                <a:solidFill>
                  <a:srgbClr val="8492A6"/>
                </a:solidFill>
                <a:latin typeface="Arial MT"/>
                <a:cs typeface="Arial MT"/>
              </a:rPr>
              <a:t>any </a:t>
            </a:r>
            <a:r>
              <a:rPr sz="1800" spc="-5" dirty="0">
                <a:solidFill>
                  <a:srgbClr val="8492A6"/>
                </a:solidFill>
                <a:latin typeface="Arial MT"/>
                <a:cs typeface="Arial MT"/>
              </a:rPr>
              <a:t>other graph </a:t>
            </a:r>
            <a:r>
              <a:rPr sz="1800" dirty="0">
                <a:solidFill>
                  <a:srgbClr val="8492A6"/>
                </a:solidFill>
                <a:latin typeface="Arial MT"/>
                <a:cs typeface="Arial MT"/>
              </a:rPr>
              <a:t>) to </a:t>
            </a:r>
            <a:r>
              <a:rPr sz="1800" spc="5" dirty="0">
                <a:solidFill>
                  <a:srgbClr val="8492A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8492A6"/>
                </a:solidFill>
                <a:latin typeface="Arial MT"/>
                <a:cs typeface="Arial MT"/>
              </a:rPr>
              <a:t>show</a:t>
            </a:r>
            <a:r>
              <a:rPr sz="1800" spc="-30" dirty="0">
                <a:solidFill>
                  <a:srgbClr val="8492A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8492A6"/>
                </a:solidFill>
                <a:latin typeface="Arial MT"/>
                <a:cs typeface="Arial MT"/>
              </a:rPr>
              <a:t>proportion</a:t>
            </a:r>
            <a:r>
              <a:rPr sz="1800" spc="-15" dirty="0">
                <a:solidFill>
                  <a:srgbClr val="8492A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8492A6"/>
                </a:solidFill>
                <a:latin typeface="Arial MT"/>
                <a:cs typeface="Arial MT"/>
              </a:rPr>
              <a:t>of</a:t>
            </a:r>
            <a:r>
              <a:rPr sz="1800" spc="-15" dirty="0">
                <a:solidFill>
                  <a:srgbClr val="8492A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8492A6"/>
                </a:solidFill>
                <a:latin typeface="Arial MT"/>
                <a:cs typeface="Arial MT"/>
              </a:rPr>
              <a:t>people</a:t>
            </a:r>
            <a:r>
              <a:rPr sz="1800" spc="10" dirty="0">
                <a:solidFill>
                  <a:srgbClr val="8492A6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8492A6"/>
                </a:solidFill>
                <a:latin typeface="Arial MT"/>
                <a:cs typeface="Arial MT"/>
              </a:rPr>
              <a:t>working</a:t>
            </a:r>
            <a:r>
              <a:rPr sz="1800" spc="-15" dirty="0">
                <a:solidFill>
                  <a:srgbClr val="8492A6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8492A6"/>
                </a:solidFill>
                <a:latin typeface="Arial MT"/>
                <a:cs typeface="Arial MT"/>
              </a:rPr>
              <a:t>different</a:t>
            </a:r>
            <a:r>
              <a:rPr sz="1800" spc="10" dirty="0">
                <a:solidFill>
                  <a:srgbClr val="8492A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8492A6"/>
                </a:solidFill>
                <a:latin typeface="Arial MT"/>
                <a:cs typeface="Arial MT"/>
              </a:rPr>
              <a:t>department?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800" spc="-5" dirty="0">
                <a:latin typeface="Arial MT"/>
                <a:cs typeface="Arial MT"/>
              </a:rPr>
              <a:t>Formula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used: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400" spc="-5" dirty="0">
                <a:latin typeface="Arial MT"/>
                <a:cs typeface="Arial MT"/>
              </a:rPr>
              <a:t>=COUNTIFS(E2:E7168,"Finance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Department",C2:C7168,"Hired")</a:t>
            </a:r>
            <a:endParaRPr sz="1400">
              <a:latin typeface="Arial MT"/>
              <a:cs typeface="Arial MT"/>
            </a:endParaRPr>
          </a:p>
          <a:p>
            <a:pPr marL="12700" marR="477520">
              <a:lnSpc>
                <a:spcPct val="150100"/>
              </a:lnSpc>
              <a:spcBef>
                <a:spcPts val="25"/>
              </a:spcBef>
            </a:pPr>
            <a:r>
              <a:rPr sz="1400" spc="-5" dirty="0">
                <a:latin typeface="Arial MT"/>
                <a:cs typeface="Arial MT"/>
              </a:rPr>
              <a:t>=COUNTIFS(E2:E7168,"General Management",C2:C7168,"Hired")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Just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providing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2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formulas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to </a:t>
            </a:r>
            <a:r>
              <a:rPr sz="1400" dirty="0">
                <a:latin typeface="Arial MT"/>
                <a:cs typeface="Arial MT"/>
              </a:rPr>
              <a:t>let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you </a:t>
            </a:r>
            <a:r>
              <a:rPr sz="1400" dirty="0">
                <a:latin typeface="Arial MT"/>
                <a:cs typeface="Arial MT"/>
              </a:rPr>
              <a:t>know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way </a:t>
            </a:r>
            <a:r>
              <a:rPr sz="1400" spc="-5" dirty="0">
                <a:latin typeface="Arial MT"/>
                <a:cs typeface="Arial MT"/>
              </a:rPr>
              <a:t>I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it.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28392" y="4298949"/>
          <a:ext cx="3290570" cy="18933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975">
                <a:tc>
                  <a:txBody>
                    <a:bodyPr/>
                    <a:lstStyle/>
                    <a:p>
                      <a:pPr marL="69850">
                        <a:lnSpc>
                          <a:spcPts val="1310"/>
                        </a:lnSpc>
                        <a:spcBef>
                          <a:spcPts val="7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No.of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employees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559435">
                        <a:lnSpc>
                          <a:spcPts val="1310"/>
                        </a:lnSpc>
                        <a:spcBef>
                          <a:spcPts val="7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Department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marR="127635" algn="r">
                        <a:lnSpc>
                          <a:spcPts val="1310"/>
                        </a:lnSpc>
                        <a:spcBef>
                          <a:spcPts val="10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176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310"/>
                        </a:lnSpc>
                        <a:spcBef>
                          <a:spcPts val="10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Finance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Department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29">
                <a:tc>
                  <a:txBody>
                    <a:bodyPr/>
                    <a:lstStyle/>
                    <a:p>
                      <a:pPr marR="127635" algn="r">
                        <a:lnSpc>
                          <a:spcPts val="1310"/>
                        </a:lnSpc>
                        <a:spcBef>
                          <a:spcPts val="7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113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310"/>
                        </a:lnSpc>
                        <a:spcBef>
                          <a:spcPts val="7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General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Management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75">
                <a:tc>
                  <a:txBody>
                    <a:bodyPr/>
                    <a:lstStyle/>
                    <a:p>
                      <a:pPr marR="125095" algn="r">
                        <a:lnSpc>
                          <a:spcPts val="1310"/>
                        </a:lnSpc>
                        <a:spcBef>
                          <a:spcPts val="7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70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310"/>
                        </a:lnSpc>
                        <a:spcBef>
                          <a:spcPts val="7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Human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Resource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Department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976">
                <a:tc>
                  <a:txBody>
                    <a:bodyPr/>
                    <a:lstStyle/>
                    <a:p>
                      <a:pPr marR="127635" algn="r">
                        <a:lnSpc>
                          <a:spcPts val="1310"/>
                        </a:lnSpc>
                        <a:spcBef>
                          <a:spcPts val="7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202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310"/>
                        </a:lnSpc>
                        <a:spcBef>
                          <a:spcPts val="7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Marketing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Department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976">
                <a:tc>
                  <a:txBody>
                    <a:bodyPr/>
                    <a:lstStyle/>
                    <a:p>
                      <a:pPr marR="127635" algn="r">
                        <a:lnSpc>
                          <a:spcPts val="1310"/>
                        </a:lnSpc>
                        <a:spcBef>
                          <a:spcPts val="7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1843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310"/>
                        </a:lnSpc>
                        <a:spcBef>
                          <a:spcPts val="7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Operations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Department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975">
                <a:tc>
                  <a:txBody>
                    <a:bodyPr/>
                    <a:lstStyle/>
                    <a:p>
                      <a:pPr marR="127635" algn="r">
                        <a:lnSpc>
                          <a:spcPts val="1310"/>
                        </a:lnSpc>
                        <a:spcBef>
                          <a:spcPts val="7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246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310"/>
                        </a:lnSpc>
                        <a:spcBef>
                          <a:spcPts val="7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Production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Department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975">
                <a:tc>
                  <a:txBody>
                    <a:bodyPr/>
                    <a:lstStyle/>
                    <a:p>
                      <a:pPr marR="127635" algn="r">
                        <a:lnSpc>
                          <a:spcPts val="1310"/>
                        </a:lnSpc>
                        <a:spcBef>
                          <a:spcPts val="7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230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310"/>
                        </a:lnSpc>
                        <a:spcBef>
                          <a:spcPts val="7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Purchase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Department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229">
                <a:tc>
                  <a:txBody>
                    <a:bodyPr/>
                    <a:lstStyle/>
                    <a:p>
                      <a:pPr marR="127635" algn="r">
                        <a:lnSpc>
                          <a:spcPts val="1310"/>
                        </a:lnSpc>
                        <a:spcBef>
                          <a:spcPts val="7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485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ts val="1310"/>
                        </a:lnSpc>
                        <a:spcBef>
                          <a:spcPts val="7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Sales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Department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975">
                <a:tc>
                  <a:txBody>
                    <a:bodyPr/>
                    <a:lstStyle/>
                    <a:p>
                      <a:pPr marR="127635" algn="r">
                        <a:lnSpc>
                          <a:spcPts val="1310"/>
                        </a:lnSpc>
                        <a:spcBef>
                          <a:spcPts val="7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1332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310"/>
                        </a:lnSpc>
                        <a:spcBef>
                          <a:spcPts val="7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Service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Department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505585" y="6855320"/>
            <a:ext cx="4800600" cy="2919730"/>
            <a:chOff x="1505585" y="6855320"/>
            <a:chExt cx="4800600" cy="2919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5585" y="6855320"/>
              <a:ext cx="4800600" cy="291972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97354" y="7147814"/>
              <a:ext cx="3790315" cy="1588135"/>
            </a:xfrm>
            <a:custGeom>
              <a:avLst/>
              <a:gdLst/>
              <a:ahLst/>
              <a:cxnLst/>
              <a:rect l="l" t="t" r="r" b="b"/>
              <a:pathLst>
                <a:path w="3790315" h="1588134">
                  <a:moveTo>
                    <a:pt x="0" y="1587754"/>
                  </a:moveTo>
                  <a:lnTo>
                    <a:pt x="3789933" y="1587754"/>
                  </a:lnTo>
                </a:path>
                <a:path w="3790315" h="1588134">
                  <a:moveTo>
                    <a:pt x="0" y="1410970"/>
                  </a:moveTo>
                  <a:lnTo>
                    <a:pt x="3789933" y="1410970"/>
                  </a:lnTo>
                </a:path>
                <a:path w="3790315" h="1588134">
                  <a:moveTo>
                    <a:pt x="0" y="1234186"/>
                  </a:moveTo>
                  <a:lnTo>
                    <a:pt x="3789933" y="1234186"/>
                  </a:lnTo>
                </a:path>
                <a:path w="3790315" h="1588134">
                  <a:moveTo>
                    <a:pt x="0" y="1057402"/>
                  </a:moveTo>
                  <a:lnTo>
                    <a:pt x="3789933" y="1057402"/>
                  </a:lnTo>
                </a:path>
                <a:path w="3790315" h="1588134">
                  <a:moveTo>
                    <a:pt x="0" y="880618"/>
                  </a:moveTo>
                  <a:lnTo>
                    <a:pt x="3789933" y="880618"/>
                  </a:lnTo>
                </a:path>
                <a:path w="3790315" h="1588134">
                  <a:moveTo>
                    <a:pt x="0" y="703834"/>
                  </a:moveTo>
                  <a:lnTo>
                    <a:pt x="3789933" y="703834"/>
                  </a:lnTo>
                </a:path>
                <a:path w="3790315" h="1588134">
                  <a:moveTo>
                    <a:pt x="0" y="530098"/>
                  </a:moveTo>
                  <a:lnTo>
                    <a:pt x="3789933" y="530098"/>
                  </a:lnTo>
                </a:path>
                <a:path w="3790315" h="1588134">
                  <a:moveTo>
                    <a:pt x="0" y="353314"/>
                  </a:moveTo>
                  <a:lnTo>
                    <a:pt x="3789933" y="353314"/>
                  </a:lnTo>
                </a:path>
                <a:path w="3790315" h="1588134">
                  <a:moveTo>
                    <a:pt x="0" y="176530"/>
                  </a:moveTo>
                  <a:lnTo>
                    <a:pt x="3789933" y="176530"/>
                  </a:lnTo>
                </a:path>
                <a:path w="3790315" h="1588134">
                  <a:moveTo>
                    <a:pt x="0" y="0"/>
                  </a:moveTo>
                  <a:lnTo>
                    <a:pt x="3789933" y="0"/>
                  </a:lnTo>
                </a:path>
              </a:pathLst>
            </a:custGeom>
            <a:ln w="952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1616" y="8714244"/>
              <a:ext cx="290321" cy="2042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5288" y="8769108"/>
              <a:ext cx="287261" cy="1493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05912" y="8805697"/>
              <a:ext cx="287261" cy="1127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26536" y="8689835"/>
              <a:ext cx="287261" cy="2286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47160" y="7245096"/>
              <a:ext cx="287261" cy="167335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67783" y="8653259"/>
              <a:ext cx="287261" cy="26518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88407" y="8665464"/>
              <a:ext cx="290322" cy="25298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09031" y="8439924"/>
              <a:ext cx="290322" cy="47852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32704" y="7693152"/>
              <a:ext cx="287261" cy="12252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44724" y="8810860"/>
              <a:ext cx="168440" cy="9958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23592" y="8755341"/>
              <a:ext cx="168440" cy="15510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65855" y="8848756"/>
              <a:ext cx="168440" cy="6169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07992" y="7286244"/>
              <a:ext cx="168440" cy="162420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586988" y="8732418"/>
              <a:ext cx="168440" cy="17802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429125" y="8693645"/>
              <a:ext cx="168440" cy="21680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50256" y="8707742"/>
              <a:ext cx="168440" cy="20270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271388" y="8483015"/>
              <a:ext cx="168440" cy="42743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692520" y="7736547"/>
              <a:ext cx="168440" cy="117389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197354" y="8910447"/>
              <a:ext cx="3790315" cy="0"/>
            </a:xfrm>
            <a:custGeom>
              <a:avLst/>
              <a:gdLst/>
              <a:ahLst/>
              <a:cxnLst/>
              <a:rect l="l" t="t" r="r" b="b"/>
              <a:pathLst>
                <a:path w="3790315">
                  <a:moveTo>
                    <a:pt x="0" y="0"/>
                  </a:moveTo>
                  <a:lnTo>
                    <a:pt x="3789933" y="0"/>
                  </a:lnTo>
                </a:path>
              </a:pathLst>
            </a:custGeom>
            <a:ln w="127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307717" y="8613775"/>
            <a:ext cx="19939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D9D9D9"/>
                </a:solidFill>
                <a:latin typeface="Calibri"/>
                <a:cs typeface="Calibri"/>
              </a:rPr>
              <a:t>176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28976" y="8672829"/>
            <a:ext cx="19939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D9D9D9"/>
                </a:solidFill>
                <a:latin typeface="Calibri"/>
                <a:cs typeface="Calibri"/>
              </a:rPr>
              <a:t>113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70301" y="8723121"/>
            <a:ext cx="14160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D9D9D9"/>
                </a:solidFill>
                <a:latin typeface="Calibri"/>
                <a:cs typeface="Calibri"/>
              </a:rPr>
              <a:t>70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71494" y="8594597"/>
            <a:ext cx="19939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D9D9D9"/>
                </a:solidFill>
                <a:latin typeface="Calibri"/>
                <a:cs typeface="Calibri"/>
              </a:rPr>
              <a:t>202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75608" y="7142733"/>
            <a:ext cx="25717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D9D9D9"/>
                </a:solidFill>
                <a:latin typeface="Calibri"/>
                <a:cs typeface="Calibri"/>
              </a:rPr>
              <a:t>1843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13884" y="8551544"/>
            <a:ext cx="19939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D9D9D9"/>
                </a:solidFill>
                <a:latin typeface="Calibri"/>
                <a:cs typeface="Calibri"/>
              </a:rPr>
              <a:t>246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25110" y="8566530"/>
            <a:ext cx="19939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D9D9D9"/>
                </a:solidFill>
                <a:latin typeface="Calibri"/>
                <a:cs typeface="Calibri"/>
              </a:rPr>
              <a:t>230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56403" y="8336660"/>
            <a:ext cx="20066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485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650484" y="7602981"/>
            <a:ext cx="25717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D9D9D9"/>
                </a:solidFill>
                <a:latin typeface="Calibri"/>
                <a:cs typeface="Calibri"/>
              </a:rPr>
              <a:t>1332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47469" y="7017435"/>
            <a:ext cx="258445" cy="196532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05"/>
              </a:spcBef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310"/>
              </a:spcBef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309"/>
              </a:spcBef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309"/>
              </a:spcBef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305"/>
              </a:spcBef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305"/>
              </a:spcBef>
            </a:pPr>
            <a:r>
              <a:rPr sz="900" spc="-5" dirty="0">
                <a:solidFill>
                  <a:srgbClr val="D9D9D9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310"/>
              </a:spcBef>
            </a:pPr>
            <a:r>
              <a:rPr sz="900" spc="-5" dirty="0">
                <a:solidFill>
                  <a:srgbClr val="D9D9D9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310"/>
              </a:spcBef>
            </a:pPr>
            <a:r>
              <a:rPr sz="900" spc="-5" dirty="0">
                <a:solidFill>
                  <a:srgbClr val="D9D9D9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309"/>
              </a:spcBef>
            </a:pPr>
            <a:r>
              <a:rPr sz="900" spc="-5" dirty="0">
                <a:solidFill>
                  <a:srgbClr val="D9D9D9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305"/>
              </a:spcBef>
            </a:pPr>
            <a:r>
              <a:rPr sz="900" spc="-5" dirty="0">
                <a:solidFill>
                  <a:srgbClr val="D9D9D9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310"/>
              </a:spcBef>
            </a:pPr>
            <a:r>
              <a:rPr sz="900" spc="5" dirty="0">
                <a:solidFill>
                  <a:srgbClr val="D9D9D9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719833" y="6876300"/>
            <a:ext cx="4081779" cy="2849880"/>
            <a:chOff x="1719833" y="6876300"/>
            <a:chExt cx="4081779" cy="2849880"/>
          </a:xfrm>
        </p:grpSpPr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19833" y="9024848"/>
              <a:ext cx="713486" cy="70104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63367" y="9002140"/>
              <a:ext cx="2027046" cy="61123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619625" y="9003029"/>
              <a:ext cx="1181862" cy="70464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44367" y="6876300"/>
              <a:ext cx="1917954" cy="479285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3078860" y="6927291"/>
            <a:ext cx="164274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spc="75" dirty="0">
                <a:solidFill>
                  <a:srgbClr val="F1F1F1"/>
                </a:solidFill>
                <a:latin typeface="Calibri"/>
                <a:cs typeface="Calibri"/>
              </a:rPr>
              <a:t>No.of</a:t>
            </a:r>
            <a:r>
              <a:rPr sz="1600" b="1" spc="17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600" b="1" spc="85" dirty="0">
                <a:solidFill>
                  <a:srgbClr val="F1F1F1"/>
                </a:solidFill>
                <a:latin typeface="Calibri"/>
                <a:cs typeface="Calibri"/>
              </a:rPr>
              <a:t>employees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2" name="object 4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991989" y="7411932"/>
            <a:ext cx="62779" cy="62779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5070728" y="7350632"/>
            <a:ext cx="814069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D9D9D9"/>
                </a:solidFill>
                <a:latin typeface="Calibri"/>
                <a:cs typeface="Calibri"/>
              </a:rPr>
              <a:t>No.of</a:t>
            </a:r>
            <a:r>
              <a:rPr sz="900" spc="-4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D9D9D9"/>
                </a:solidFill>
                <a:latin typeface="Calibri"/>
                <a:cs typeface="Calibri"/>
              </a:rPr>
              <a:t>employees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76986"/>
            <a:ext cx="5193030" cy="20916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100"/>
              </a:spcBef>
            </a:pPr>
            <a:r>
              <a:rPr sz="1800" spc="-5" dirty="0">
                <a:solidFill>
                  <a:srgbClr val="8492A6"/>
                </a:solidFill>
                <a:latin typeface="Arial MT"/>
                <a:cs typeface="Arial MT"/>
              </a:rPr>
              <a:t>E.</a:t>
            </a:r>
            <a:r>
              <a:rPr sz="1800" spc="5" dirty="0">
                <a:solidFill>
                  <a:srgbClr val="8492A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8492A6"/>
                </a:solidFill>
                <a:latin typeface="Arial MT"/>
                <a:cs typeface="Arial MT"/>
              </a:rPr>
              <a:t>Represent</a:t>
            </a:r>
            <a:r>
              <a:rPr sz="1800" spc="-20" dirty="0">
                <a:solidFill>
                  <a:srgbClr val="8492A6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8492A6"/>
                </a:solidFill>
                <a:latin typeface="Arial MT"/>
                <a:cs typeface="Arial MT"/>
              </a:rPr>
              <a:t>different</a:t>
            </a:r>
            <a:r>
              <a:rPr sz="1800" spc="10" dirty="0">
                <a:solidFill>
                  <a:srgbClr val="8492A6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8492A6"/>
                </a:solidFill>
                <a:latin typeface="Arial MT"/>
                <a:cs typeface="Arial MT"/>
              </a:rPr>
              <a:t>post</a:t>
            </a:r>
            <a:r>
              <a:rPr sz="1800" spc="5" dirty="0">
                <a:solidFill>
                  <a:srgbClr val="8492A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8492A6"/>
                </a:solidFill>
                <a:latin typeface="Arial MT"/>
                <a:cs typeface="Arial MT"/>
              </a:rPr>
              <a:t>tiers</a:t>
            </a:r>
            <a:r>
              <a:rPr sz="1800" spc="15" dirty="0">
                <a:solidFill>
                  <a:srgbClr val="8492A6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8492A6"/>
                </a:solidFill>
                <a:latin typeface="Arial MT"/>
                <a:cs typeface="Arial MT"/>
              </a:rPr>
              <a:t>using</a:t>
            </a:r>
            <a:r>
              <a:rPr sz="1800" spc="-20" dirty="0">
                <a:solidFill>
                  <a:srgbClr val="8492A6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8492A6"/>
                </a:solidFill>
                <a:latin typeface="Arial MT"/>
                <a:cs typeface="Arial MT"/>
              </a:rPr>
              <a:t>chart/graph? </a:t>
            </a:r>
            <a:r>
              <a:rPr sz="1800" spc="-484" dirty="0">
                <a:solidFill>
                  <a:srgbClr val="8492A6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Formula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used: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400" spc="-5" dirty="0">
                <a:latin typeface="Arial MT"/>
                <a:cs typeface="Arial MT"/>
              </a:rPr>
              <a:t>=COUNTIFS(F2:F7168,"b9",C2:C7168,"Hired")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400" spc="-5" dirty="0">
                <a:latin typeface="Arial MT"/>
                <a:cs typeface="Arial MT"/>
              </a:rPr>
              <a:t>=COUNTIFS(F2:F7168,"c-10",C2:C7168,"Hired")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Again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just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providing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2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formulas </a:t>
            </a:r>
            <a:r>
              <a:rPr sz="1400" spc="-10" dirty="0">
                <a:latin typeface="Arial MT"/>
                <a:cs typeface="Arial MT"/>
              </a:rPr>
              <a:t>to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let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you </a:t>
            </a:r>
            <a:r>
              <a:rPr sz="1400" dirty="0">
                <a:latin typeface="Arial MT"/>
                <a:cs typeface="Arial MT"/>
              </a:rPr>
              <a:t>know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way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</a:t>
            </a:r>
            <a:r>
              <a:rPr sz="1400" spc="-10" dirty="0">
                <a:latin typeface="Arial MT"/>
                <a:cs typeface="Arial MT"/>
              </a:rPr>
              <a:t> did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it.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667889" y="3399408"/>
          <a:ext cx="2223135" cy="3216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975">
                <a:tc>
                  <a:txBody>
                    <a:bodyPr/>
                    <a:lstStyle/>
                    <a:p>
                      <a:pPr marL="66675">
                        <a:lnSpc>
                          <a:spcPts val="1310"/>
                        </a:lnSpc>
                        <a:spcBef>
                          <a:spcPts val="7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Post</a:t>
                      </a:r>
                      <a:r>
                        <a:rPr sz="11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1310"/>
                        </a:lnSpc>
                        <a:spcBef>
                          <a:spcPts val="7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r>
                        <a:rPr sz="11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employees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356">
                <a:tc>
                  <a:txBody>
                    <a:bodyPr/>
                    <a:lstStyle/>
                    <a:p>
                      <a:pPr marL="66675">
                        <a:lnSpc>
                          <a:spcPts val="1310"/>
                        </a:lnSpc>
                        <a:spcBef>
                          <a:spcPts val="7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b9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310"/>
                        </a:lnSpc>
                        <a:spcBef>
                          <a:spcPts val="7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308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975">
                <a:tc>
                  <a:txBody>
                    <a:bodyPr/>
                    <a:lstStyle/>
                    <a:p>
                      <a:pPr marL="66675">
                        <a:lnSpc>
                          <a:spcPts val="1310"/>
                        </a:lnSpc>
                        <a:spcBef>
                          <a:spcPts val="7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c-10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310"/>
                        </a:lnSpc>
                        <a:spcBef>
                          <a:spcPts val="7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105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75">
                <a:tc>
                  <a:txBody>
                    <a:bodyPr/>
                    <a:lstStyle/>
                    <a:p>
                      <a:pPr marL="66675">
                        <a:lnSpc>
                          <a:spcPts val="1310"/>
                        </a:lnSpc>
                        <a:spcBef>
                          <a:spcPts val="75"/>
                        </a:spcBef>
                      </a:pPr>
                      <a:r>
                        <a:rPr sz="1100" spc="-15" dirty="0">
                          <a:latin typeface="Calibri"/>
                          <a:cs typeface="Calibri"/>
                        </a:rPr>
                        <a:t>c5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310"/>
                        </a:lnSpc>
                        <a:spcBef>
                          <a:spcPts val="7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1182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976">
                <a:tc>
                  <a:txBody>
                    <a:bodyPr/>
                    <a:lstStyle/>
                    <a:p>
                      <a:pPr marL="66675">
                        <a:lnSpc>
                          <a:spcPts val="1310"/>
                        </a:lnSpc>
                        <a:spcBef>
                          <a:spcPts val="75"/>
                        </a:spcBef>
                      </a:pPr>
                      <a:r>
                        <a:rPr sz="1100" spc="-15" dirty="0">
                          <a:latin typeface="Calibri"/>
                          <a:cs typeface="Calibri"/>
                        </a:rPr>
                        <a:t>c8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310"/>
                        </a:lnSpc>
                        <a:spcBef>
                          <a:spcPts val="7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193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975">
                <a:tc>
                  <a:txBody>
                    <a:bodyPr/>
                    <a:lstStyle/>
                    <a:p>
                      <a:pPr marL="66675">
                        <a:lnSpc>
                          <a:spcPts val="1310"/>
                        </a:lnSpc>
                        <a:spcBef>
                          <a:spcPts val="75"/>
                        </a:spcBef>
                      </a:pPr>
                      <a:r>
                        <a:rPr sz="1100" spc="-15" dirty="0">
                          <a:latin typeface="Calibri"/>
                          <a:cs typeface="Calibri"/>
                        </a:rPr>
                        <a:t>c9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310"/>
                        </a:lnSpc>
                        <a:spcBef>
                          <a:spcPts val="7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1239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975">
                <a:tc>
                  <a:txBody>
                    <a:bodyPr/>
                    <a:lstStyle/>
                    <a:p>
                      <a:pPr marL="66675">
                        <a:lnSpc>
                          <a:spcPts val="1310"/>
                        </a:lnSpc>
                        <a:spcBef>
                          <a:spcPts val="75"/>
                        </a:spcBef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i1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310"/>
                        </a:lnSpc>
                        <a:spcBef>
                          <a:spcPts val="7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151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229">
                <a:tc>
                  <a:txBody>
                    <a:bodyPr/>
                    <a:lstStyle/>
                    <a:p>
                      <a:pPr marL="66675">
                        <a:lnSpc>
                          <a:spcPts val="1310"/>
                        </a:lnSpc>
                        <a:spcBef>
                          <a:spcPts val="75"/>
                        </a:spcBef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i4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310"/>
                        </a:lnSpc>
                        <a:spcBef>
                          <a:spcPts val="7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32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023">
                <a:tc>
                  <a:txBody>
                    <a:bodyPr/>
                    <a:lstStyle/>
                    <a:p>
                      <a:pPr marL="66675">
                        <a:lnSpc>
                          <a:spcPts val="1310"/>
                        </a:lnSpc>
                        <a:spcBef>
                          <a:spcPts val="100"/>
                        </a:spcBef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i5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310"/>
                        </a:lnSpc>
                        <a:spcBef>
                          <a:spcPts val="10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511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976">
                <a:tc>
                  <a:txBody>
                    <a:bodyPr/>
                    <a:lstStyle/>
                    <a:p>
                      <a:pPr marL="66675">
                        <a:lnSpc>
                          <a:spcPts val="1310"/>
                        </a:lnSpc>
                        <a:spcBef>
                          <a:spcPts val="75"/>
                        </a:spcBef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i6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310"/>
                        </a:lnSpc>
                        <a:spcBef>
                          <a:spcPts val="7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337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975">
                <a:tc>
                  <a:txBody>
                    <a:bodyPr/>
                    <a:lstStyle/>
                    <a:p>
                      <a:pPr marL="66675">
                        <a:lnSpc>
                          <a:spcPts val="1310"/>
                        </a:lnSpc>
                        <a:spcBef>
                          <a:spcPts val="75"/>
                        </a:spcBef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i7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310"/>
                        </a:lnSpc>
                        <a:spcBef>
                          <a:spcPts val="7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635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8975">
                <a:tc>
                  <a:txBody>
                    <a:bodyPr/>
                    <a:lstStyle/>
                    <a:p>
                      <a:pPr marL="66675">
                        <a:lnSpc>
                          <a:spcPts val="1310"/>
                        </a:lnSpc>
                        <a:spcBef>
                          <a:spcPts val="7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-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310"/>
                        </a:lnSpc>
                        <a:spcBef>
                          <a:spcPts val="7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66675">
                        <a:lnSpc>
                          <a:spcPts val="1315"/>
                        </a:lnSpc>
                        <a:spcBef>
                          <a:spcPts val="75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m6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315"/>
                        </a:lnSpc>
                        <a:spcBef>
                          <a:spcPts val="7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8975">
                <a:tc>
                  <a:txBody>
                    <a:bodyPr/>
                    <a:lstStyle/>
                    <a:p>
                      <a:pPr marL="66675">
                        <a:lnSpc>
                          <a:spcPts val="1310"/>
                        </a:lnSpc>
                        <a:spcBef>
                          <a:spcPts val="75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m7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310"/>
                        </a:lnSpc>
                        <a:spcBef>
                          <a:spcPts val="7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8975">
                <a:tc>
                  <a:txBody>
                    <a:bodyPr/>
                    <a:lstStyle/>
                    <a:p>
                      <a:pPr marL="66675">
                        <a:lnSpc>
                          <a:spcPts val="1310"/>
                        </a:lnSpc>
                        <a:spcBef>
                          <a:spcPts val="7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n10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310"/>
                        </a:lnSpc>
                        <a:spcBef>
                          <a:spcPts val="7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8975">
                <a:tc>
                  <a:txBody>
                    <a:bodyPr/>
                    <a:lstStyle/>
                    <a:p>
                      <a:pPr marL="66675">
                        <a:lnSpc>
                          <a:spcPts val="1310"/>
                        </a:lnSpc>
                        <a:spcBef>
                          <a:spcPts val="7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n6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310"/>
                        </a:lnSpc>
                        <a:spcBef>
                          <a:spcPts val="7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8976">
                <a:tc>
                  <a:txBody>
                    <a:bodyPr/>
                    <a:lstStyle/>
                    <a:p>
                      <a:pPr marL="66675">
                        <a:lnSpc>
                          <a:spcPts val="1310"/>
                        </a:lnSpc>
                        <a:spcBef>
                          <a:spcPts val="7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n9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310"/>
                        </a:lnSpc>
                        <a:spcBef>
                          <a:spcPts val="7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153160" y="6688251"/>
            <a:ext cx="5465445" cy="3075305"/>
            <a:chOff x="1153160" y="6688251"/>
            <a:chExt cx="5465445" cy="3075305"/>
          </a:xfrm>
        </p:grpSpPr>
        <p:sp>
          <p:nvSpPr>
            <p:cNvPr id="5" name="object 5"/>
            <p:cNvSpPr/>
            <p:nvPr/>
          </p:nvSpPr>
          <p:spPr>
            <a:xfrm>
              <a:off x="1153160" y="6688251"/>
              <a:ext cx="5465445" cy="3075305"/>
            </a:xfrm>
            <a:custGeom>
              <a:avLst/>
              <a:gdLst/>
              <a:ahLst/>
              <a:cxnLst/>
              <a:rect l="l" t="t" r="r" b="b"/>
              <a:pathLst>
                <a:path w="5465445" h="3075304">
                  <a:moveTo>
                    <a:pt x="5465445" y="0"/>
                  </a:moveTo>
                  <a:lnTo>
                    <a:pt x="0" y="0"/>
                  </a:lnTo>
                  <a:lnTo>
                    <a:pt x="0" y="3075305"/>
                  </a:lnTo>
                  <a:lnTo>
                    <a:pt x="5465445" y="3075305"/>
                  </a:lnTo>
                  <a:lnTo>
                    <a:pt x="5465445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2056" y="7488935"/>
              <a:ext cx="4142994" cy="94259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2536" y="8004047"/>
              <a:ext cx="390906" cy="31775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012442" y="8012747"/>
              <a:ext cx="250190" cy="177800"/>
            </a:xfrm>
            <a:custGeom>
              <a:avLst/>
              <a:gdLst/>
              <a:ahLst/>
              <a:cxnLst/>
              <a:rect l="l" t="t" r="r" b="b"/>
              <a:pathLst>
                <a:path w="250189" h="177800">
                  <a:moveTo>
                    <a:pt x="249936" y="0"/>
                  </a:moveTo>
                  <a:lnTo>
                    <a:pt x="0" y="0"/>
                  </a:lnTo>
                  <a:lnTo>
                    <a:pt x="0" y="177609"/>
                  </a:lnTo>
                  <a:lnTo>
                    <a:pt x="249936" y="177609"/>
                  </a:lnTo>
                  <a:lnTo>
                    <a:pt x="249936" y="0"/>
                  </a:lnTo>
                  <a:close/>
                </a:path>
              </a:pathLst>
            </a:custGeom>
            <a:solidFill>
              <a:srgbClr val="5B9BD4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12442" y="8012747"/>
              <a:ext cx="250190" cy="177800"/>
            </a:xfrm>
            <a:custGeom>
              <a:avLst/>
              <a:gdLst/>
              <a:ahLst/>
              <a:cxnLst/>
              <a:rect l="l" t="t" r="r" b="b"/>
              <a:pathLst>
                <a:path w="250189" h="177800">
                  <a:moveTo>
                    <a:pt x="0" y="177609"/>
                  </a:moveTo>
                  <a:lnTo>
                    <a:pt x="249936" y="177609"/>
                  </a:lnTo>
                  <a:lnTo>
                    <a:pt x="249936" y="0"/>
                  </a:lnTo>
                  <a:lnTo>
                    <a:pt x="0" y="0"/>
                  </a:lnTo>
                  <a:lnTo>
                    <a:pt x="0" y="177609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50414" y="8015477"/>
            <a:ext cx="18669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308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52472" y="8113776"/>
            <a:ext cx="391160" cy="318135"/>
            <a:chOff x="2252472" y="8113776"/>
            <a:chExt cx="391160" cy="31813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52472" y="8113776"/>
              <a:ext cx="390906" cy="31775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261616" y="8122856"/>
              <a:ext cx="250190" cy="177800"/>
            </a:xfrm>
            <a:custGeom>
              <a:avLst/>
              <a:gdLst/>
              <a:ahLst/>
              <a:cxnLst/>
              <a:rect l="l" t="t" r="r" b="b"/>
              <a:pathLst>
                <a:path w="250189" h="177800">
                  <a:moveTo>
                    <a:pt x="249936" y="0"/>
                  </a:moveTo>
                  <a:lnTo>
                    <a:pt x="0" y="0"/>
                  </a:lnTo>
                  <a:lnTo>
                    <a:pt x="0" y="177609"/>
                  </a:lnTo>
                  <a:lnTo>
                    <a:pt x="249936" y="177609"/>
                  </a:lnTo>
                  <a:lnTo>
                    <a:pt x="249936" y="0"/>
                  </a:lnTo>
                  <a:close/>
                </a:path>
              </a:pathLst>
            </a:custGeom>
            <a:solidFill>
              <a:srgbClr val="5B9BD4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61616" y="8122856"/>
              <a:ext cx="250190" cy="177800"/>
            </a:xfrm>
            <a:custGeom>
              <a:avLst/>
              <a:gdLst/>
              <a:ahLst/>
              <a:cxnLst/>
              <a:rect l="l" t="t" r="r" b="b"/>
              <a:pathLst>
                <a:path w="250189" h="177800">
                  <a:moveTo>
                    <a:pt x="0" y="177609"/>
                  </a:moveTo>
                  <a:lnTo>
                    <a:pt x="249936" y="177609"/>
                  </a:lnTo>
                  <a:lnTo>
                    <a:pt x="249936" y="0"/>
                  </a:lnTo>
                  <a:lnTo>
                    <a:pt x="0" y="0"/>
                  </a:lnTo>
                  <a:lnTo>
                    <a:pt x="0" y="177609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299716" y="8125459"/>
            <a:ext cx="18669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105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71927" y="7528547"/>
            <a:ext cx="448830" cy="32081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481960" y="7538529"/>
            <a:ext cx="307975" cy="177800"/>
          </a:xfrm>
          <a:prstGeom prst="rect">
            <a:avLst/>
          </a:prstGeom>
          <a:solidFill>
            <a:srgbClr val="5B9BD4">
              <a:alpha val="30195"/>
            </a:srgbClr>
          </a:solidFill>
          <a:ln w="9525">
            <a:solidFill>
              <a:srgbClr val="FFFFFF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30"/>
              </a:spcBef>
            </a:pP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1182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52344" y="8064995"/>
            <a:ext cx="390906" cy="32081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760217" y="8075104"/>
            <a:ext cx="250190" cy="177800"/>
          </a:xfrm>
          <a:prstGeom prst="rect">
            <a:avLst/>
          </a:prstGeom>
          <a:solidFill>
            <a:srgbClr val="5B9BD4">
              <a:alpha val="30195"/>
            </a:srgbClr>
          </a:solidFill>
          <a:ln w="9525">
            <a:solidFill>
              <a:srgbClr val="FFFFFF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193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71800" y="7498067"/>
            <a:ext cx="448830" cy="320814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2980435" y="7507540"/>
            <a:ext cx="307975" cy="177800"/>
          </a:xfrm>
          <a:prstGeom prst="rect">
            <a:avLst/>
          </a:prstGeom>
          <a:solidFill>
            <a:srgbClr val="5B9BD4">
              <a:alpha val="30195"/>
            </a:srgbClr>
          </a:solidFill>
          <a:ln w="9525">
            <a:solidFill>
              <a:srgbClr val="FFFFFF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30"/>
              </a:spcBef>
            </a:pP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1239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49167" y="8089391"/>
            <a:ext cx="390906" cy="317754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3258692" y="8097837"/>
            <a:ext cx="250190" cy="177800"/>
          </a:xfrm>
          <a:prstGeom prst="rect">
            <a:avLst/>
          </a:prstGeom>
          <a:solidFill>
            <a:srgbClr val="5B9BD4">
              <a:alpha val="30195"/>
            </a:srgbClr>
          </a:solidFill>
          <a:ln w="9525">
            <a:solidFill>
              <a:srgbClr val="FFFFFF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151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526535" y="8153400"/>
            <a:ext cx="336550" cy="318135"/>
            <a:chOff x="3526535" y="8153400"/>
            <a:chExt cx="336550" cy="318135"/>
          </a:xfrm>
        </p:grpSpPr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26535" y="8153400"/>
              <a:ext cx="336041" cy="31775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536949" y="8162480"/>
              <a:ext cx="192405" cy="177800"/>
            </a:xfrm>
            <a:custGeom>
              <a:avLst/>
              <a:gdLst/>
              <a:ahLst/>
              <a:cxnLst/>
              <a:rect l="l" t="t" r="r" b="b"/>
              <a:pathLst>
                <a:path w="192404" h="177800">
                  <a:moveTo>
                    <a:pt x="192024" y="0"/>
                  </a:moveTo>
                  <a:lnTo>
                    <a:pt x="0" y="0"/>
                  </a:lnTo>
                  <a:lnTo>
                    <a:pt x="0" y="177609"/>
                  </a:lnTo>
                  <a:lnTo>
                    <a:pt x="192024" y="177609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5B9BD4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36949" y="8162480"/>
              <a:ext cx="192405" cy="177800"/>
            </a:xfrm>
            <a:custGeom>
              <a:avLst/>
              <a:gdLst/>
              <a:ahLst/>
              <a:cxnLst/>
              <a:rect l="l" t="t" r="r" b="b"/>
              <a:pathLst>
                <a:path w="192404" h="177800">
                  <a:moveTo>
                    <a:pt x="0" y="177609"/>
                  </a:moveTo>
                  <a:lnTo>
                    <a:pt x="192024" y="177609"/>
                  </a:lnTo>
                  <a:lnTo>
                    <a:pt x="192024" y="0"/>
                  </a:lnTo>
                  <a:lnTo>
                    <a:pt x="0" y="0"/>
                  </a:lnTo>
                  <a:lnTo>
                    <a:pt x="0" y="177609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576828" y="8165083"/>
            <a:ext cx="12890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32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749040" y="7894319"/>
            <a:ext cx="391160" cy="318135"/>
            <a:chOff x="3749040" y="7894319"/>
            <a:chExt cx="391160" cy="318135"/>
          </a:xfrm>
        </p:grpSpPr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49040" y="7894319"/>
              <a:ext cx="390906" cy="31775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757168" y="7902511"/>
              <a:ext cx="250190" cy="177800"/>
            </a:xfrm>
            <a:custGeom>
              <a:avLst/>
              <a:gdLst/>
              <a:ahLst/>
              <a:cxnLst/>
              <a:rect l="l" t="t" r="r" b="b"/>
              <a:pathLst>
                <a:path w="250189" h="177800">
                  <a:moveTo>
                    <a:pt x="249936" y="0"/>
                  </a:moveTo>
                  <a:lnTo>
                    <a:pt x="0" y="0"/>
                  </a:lnTo>
                  <a:lnTo>
                    <a:pt x="0" y="177609"/>
                  </a:lnTo>
                  <a:lnTo>
                    <a:pt x="249936" y="177609"/>
                  </a:lnTo>
                  <a:lnTo>
                    <a:pt x="249936" y="0"/>
                  </a:lnTo>
                  <a:close/>
                </a:path>
              </a:pathLst>
            </a:custGeom>
            <a:solidFill>
              <a:srgbClr val="5B9BD4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57168" y="7902511"/>
              <a:ext cx="250190" cy="177800"/>
            </a:xfrm>
            <a:custGeom>
              <a:avLst/>
              <a:gdLst/>
              <a:ahLst/>
              <a:cxnLst/>
              <a:rect l="l" t="t" r="r" b="b"/>
              <a:pathLst>
                <a:path w="250189" h="177800">
                  <a:moveTo>
                    <a:pt x="0" y="177609"/>
                  </a:moveTo>
                  <a:lnTo>
                    <a:pt x="249936" y="177609"/>
                  </a:lnTo>
                  <a:lnTo>
                    <a:pt x="249936" y="0"/>
                  </a:lnTo>
                  <a:lnTo>
                    <a:pt x="0" y="0"/>
                  </a:lnTo>
                  <a:lnTo>
                    <a:pt x="0" y="177609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795648" y="7905114"/>
            <a:ext cx="18796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511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998976" y="7988807"/>
            <a:ext cx="391160" cy="318135"/>
            <a:chOff x="3998976" y="7988807"/>
            <a:chExt cx="391160" cy="318135"/>
          </a:xfrm>
        </p:grpSpPr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98976" y="7988807"/>
              <a:ext cx="390905" cy="317754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006469" y="7996999"/>
              <a:ext cx="250190" cy="177800"/>
            </a:xfrm>
            <a:custGeom>
              <a:avLst/>
              <a:gdLst/>
              <a:ahLst/>
              <a:cxnLst/>
              <a:rect l="l" t="t" r="r" b="b"/>
              <a:pathLst>
                <a:path w="250189" h="177800">
                  <a:moveTo>
                    <a:pt x="249936" y="0"/>
                  </a:moveTo>
                  <a:lnTo>
                    <a:pt x="0" y="0"/>
                  </a:lnTo>
                  <a:lnTo>
                    <a:pt x="0" y="177609"/>
                  </a:lnTo>
                  <a:lnTo>
                    <a:pt x="249936" y="177609"/>
                  </a:lnTo>
                  <a:lnTo>
                    <a:pt x="249936" y="0"/>
                  </a:lnTo>
                  <a:close/>
                </a:path>
              </a:pathLst>
            </a:custGeom>
            <a:solidFill>
              <a:srgbClr val="5B9BD4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006469" y="7996999"/>
              <a:ext cx="250190" cy="177800"/>
            </a:xfrm>
            <a:custGeom>
              <a:avLst/>
              <a:gdLst/>
              <a:ahLst/>
              <a:cxnLst/>
              <a:rect l="l" t="t" r="r" b="b"/>
              <a:pathLst>
                <a:path w="250189" h="177800">
                  <a:moveTo>
                    <a:pt x="0" y="177609"/>
                  </a:moveTo>
                  <a:lnTo>
                    <a:pt x="249936" y="177609"/>
                  </a:lnTo>
                  <a:lnTo>
                    <a:pt x="249936" y="0"/>
                  </a:lnTo>
                  <a:lnTo>
                    <a:pt x="0" y="0"/>
                  </a:lnTo>
                  <a:lnTo>
                    <a:pt x="0" y="177609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045330" y="7999602"/>
            <a:ext cx="18669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337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245864" y="7827264"/>
            <a:ext cx="391160" cy="318135"/>
            <a:chOff x="4245864" y="7827264"/>
            <a:chExt cx="391160" cy="318135"/>
          </a:xfrm>
        </p:grpSpPr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45864" y="7827264"/>
              <a:ext cx="390906" cy="31775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255770" y="7835328"/>
              <a:ext cx="250190" cy="177800"/>
            </a:xfrm>
            <a:custGeom>
              <a:avLst/>
              <a:gdLst/>
              <a:ahLst/>
              <a:cxnLst/>
              <a:rect l="l" t="t" r="r" b="b"/>
              <a:pathLst>
                <a:path w="250189" h="177800">
                  <a:moveTo>
                    <a:pt x="249936" y="0"/>
                  </a:moveTo>
                  <a:lnTo>
                    <a:pt x="0" y="0"/>
                  </a:lnTo>
                  <a:lnTo>
                    <a:pt x="0" y="177609"/>
                  </a:lnTo>
                  <a:lnTo>
                    <a:pt x="249936" y="177609"/>
                  </a:lnTo>
                  <a:lnTo>
                    <a:pt x="249936" y="0"/>
                  </a:lnTo>
                  <a:close/>
                </a:path>
              </a:pathLst>
            </a:custGeom>
            <a:solidFill>
              <a:srgbClr val="5B9BD4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255770" y="7835328"/>
              <a:ext cx="250190" cy="177800"/>
            </a:xfrm>
            <a:custGeom>
              <a:avLst/>
              <a:gdLst/>
              <a:ahLst/>
              <a:cxnLst/>
              <a:rect l="l" t="t" r="r" b="b"/>
              <a:pathLst>
                <a:path w="250189" h="177800">
                  <a:moveTo>
                    <a:pt x="0" y="177609"/>
                  </a:moveTo>
                  <a:lnTo>
                    <a:pt x="249936" y="177609"/>
                  </a:lnTo>
                  <a:lnTo>
                    <a:pt x="249936" y="0"/>
                  </a:lnTo>
                  <a:lnTo>
                    <a:pt x="0" y="0"/>
                  </a:lnTo>
                  <a:lnTo>
                    <a:pt x="0" y="177609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294632" y="7837677"/>
            <a:ext cx="18669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635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553711" y="8168626"/>
            <a:ext cx="1522095" cy="321310"/>
            <a:chOff x="4553711" y="8168626"/>
            <a:chExt cx="1522095" cy="321310"/>
          </a:xfrm>
        </p:grpSpPr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53711" y="8171687"/>
              <a:ext cx="275094" cy="31775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562855" y="8179244"/>
              <a:ext cx="134620" cy="177800"/>
            </a:xfrm>
            <a:custGeom>
              <a:avLst/>
              <a:gdLst/>
              <a:ahLst/>
              <a:cxnLst/>
              <a:rect l="l" t="t" r="r" b="b"/>
              <a:pathLst>
                <a:path w="134620" h="177800">
                  <a:moveTo>
                    <a:pt x="134112" y="0"/>
                  </a:moveTo>
                  <a:lnTo>
                    <a:pt x="0" y="0"/>
                  </a:lnTo>
                  <a:lnTo>
                    <a:pt x="0" y="177609"/>
                  </a:lnTo>
                  <a:lnTo>
                    <a:pt x="134112" y="177609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5B9BD4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62855" y="8179244"/>
              <a:ext cx="134620" cy="177800"/>
            </a:xfrm>
            <a:custGeom>
              <a:avLst/>
              <a:gdLst/>
              <a:ahLst/>
              <a:cxnLst/>
              <a:rect l="l" t="t" r="r" b="b"/>
              <a:pathLst>
                <a:path w="134620" h="177800">
                  <a:moveTo>
                    <a:pt x="0" y="177609"/>
                  </a:moveTo>
                  <a:lnTo>
                    <a:pt x="134112" y="177609"/>
                  </a:lnTo>
                  <a:lnTo>
                    <a:pt x="134112" y="0"/>
                  </a:lnTo>
                  <a:lnTo>
                    <a:pt x="0" y="0"/>
                  </a:lnTo>
                  <a:lnTo>
                    <a:pt x="0" y="177609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03647" y="8168626"/>
              <a:ext cx="275094" cy="320814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4812156" y="8178736"/>
              <a:ext cx="134620" cy="177800"/>
            </a:xfrm>
            <a:custGeom>
              <a:avLst/>
              <a:gdLst/>
              <a:ahLst/>
              <a:cxnLst/>
              <a:rect l="l" t="t" r="r" b="b"/>
              <a:pathLst>
                <a:path w="134620" h="177800">
                  <a:moveTo>
                    <a:pt x="134112" y="0"/>
                  </a:moveTo>
                  <a:lnTo>
                    <a:pt x="0" y="0"/>
                  </a:lnTo>
                  <a:lnTo>
                    <a:pt x="0" y="177609"/>
                  </a:lnTo>
                  <a:lnTo>
                    <a:pt x="134112" y="177609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5B9BD4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812156" y="8178736"/>
              <a:ext cx="134620" cy="177800"/>
            </a:xfrm>
            <a:custGeom>
              <a:avLst/>
              <a:gdLst/>
              <a:ahLst/>
              <a:cxnLst/>
              <a:rect l="l" t="t" r="r" b="b"/>
              <a:pathLst>
                <a:path w="134620" h="177800">
                  <a:moveTo>
                    <a:pt x="0" y="177609"/>
                  </a:moveTo>
                  <a:lnTo>
                    <a:pt x="134112" y="177609"/>
                  </a:lnTo>
                  <a:lnTo>
                    <a:pt x="134112" y="0"/>
                  </a:lnTo>
                  <a:lnTo>
                    <a:pt x="0" y="0"/>
                  </a:lnTo>
                  <a:lnTo>
                    <a:pt x="0" y="177609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53583" y="8171687"/>
              <a:ext cx="275094" cy="317754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5061457" y="8179752"/>
              <a:ext cx="134620" cy="177800"/>
            </a:xfrm>
            <a:custGeom>
              <a:avLst/>
              <a:gdLst/>
              <a:ahLst/>
              <a:cxnLst/>
              <a:rect l="l" t="t" r="r" b="b"/>
              <a:pathLst>
                <a:path w="134620" h="177800">
                  <a:moveTo>
                    <a:pt x="134112" y="0"/>
                  </a:moveTo>
                  <a:lnTo>
                    <a:pt x="0" y="0"/>
                  </a:lnTo>
                  <a:lnTo>
                    <a:pt x="0" y="177609"/>
                  </a:lnTo>
                  <a:lnTo>
                    <a:pt x="134112" y="177609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5B9BD4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061457" y="8179752"/>
              <a:ext cx="134620" cy="177800"/>
            </a:xfrm>
            <a:custGeom>
              <a:avLst/>
              <a:gdLst/>
              <a:ahLst/>
              <a:cxnLst/>
              <a:rect l="l" t="t" r="r" b="b"/>
              <a:pathLst>
                <a:path w="134620" h="177800">
                  <a:moveTo>
                    <a:pt x="0" y="177609"/>
                  </a:moveTo>
                  <a:lnTo>
                    <a:pt x="134112" y="177609"/>
                  </a:lnTo>
                  <a:lnTo>
                    <a:pt x="134112" y="0"/>
                  </a:lnTo>
                  <a:lnTo>
                    <a:pt x="0" y="0"/>
                  </a:lnTo>
                  <a:lnTo>
                    <a:pt x="0" y="177609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00471" y="8171687"/>
              <a:ext cx="278117" cy="31775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310631" y="8179752"/>
              <a:ext cx="134620" cy="177800"/>
            </a:xfrm>
            <a:custGeom>
              <a:avLst/>
              <a:gdLst/>
              <a:ahLst/>
              <a:cxnLst/>
              <a:rect l="l" t="t" r="r" b="b"/>
              <a:pathLst>
                <a:path w="134620" h="177800">
                  <a:moveTo>
                    <a:pt x="134112" y="0"/>
                  </a:moveTo>
                  <a:lnTo>
                    <a:pt x="0" y="0"/>
                  </a:lnTo>
                  <a:lnTo>
                    <a:pt x="0" y="177609"/>
                  </a:lnTo>
                  <a:lnTo>
                    <a:pt x="134112" y="177609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5B9BD4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310631" y="8179752"/>
              <a:ext cx="134620" cy="177800"/>
            </a:xfrm>
            <a:custGeom>
              <a:avLst/>
              <a:gdLst/>
              <a:ahLst/>
              <a:cxnLst/>
              <a:rect l="l" t="t" r="r" b="b"/>
              <a:pathLst>
                <a:path w="134620" h="177800">
                  <a:moveTo>
                    <a:pt x="0" y="177609"/>
                  </a:moveTo>
                  <a:lnTo>
                    <a:pt x="134112" y="177609"/>
                  </a:lnTo>
                  <a:lnTo>
                    <a:pt x="134112" y="0"/>
                  </a:lnTo>
                  <a:lnTo>
                    <a:pt x="0" y="0"/>
                  </a:lnTo>
                  <a:lnTo>
                    <a:pt x="0" y="177609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50408" y="8171687"/>
              <a:ext cx="275094" cy="317754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5559933" y="8179244"/>
              <a:ext cx="134620" cy="177800"/>
            </a:xfrm>
            <a:custGeom>
              <a:avLst/>
              <a:gdLst/>
              <a:ahLst/>
              <a:cxnLst/>
              <a:rect l="l" t="t" r="r" b="b"/>
              <a:pathLst>
                <a:path w="134620" h="177800">
                  <a:moveTo>
                    <a:pt x="134112" y="0"/>
                  </a:moveTo>
                  <a:lnTo>
                    <a:pt x="0" y="0"/>
                  </a:lnTo>
                  <a:lnTo>
                    <a:pt x="0" y="177609"/>
                  </a:lnTo>
                  <a:lnTo>
                    <a:pt x="134112" y="177609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5B9BD4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559933" y="8179244"/>
              <a:ext cx="134620" cy="177800"/>
            </a:xfrm>
            <a:custGeom>
              <a:avLst/>
              <a:gdLst/>
              <a:ahLst/>
              <a:cxnLst/>
              <a:rect l="l" t="t" r="r" b="b"/>
              <a:pathLst>
                <a:path w="134620" h="177800">
                  <a:moveTo>
                    <a:pt x="0" y="177609"/>
                  </a:moveTo>
                  <a:lnTo>
                    <a:pt x="134112" y="177609"/>
                  </a:lnTo>
                  <a:lnTo>
                    <a:pt x="134112" y="0"/>
                  </a:lnTo>
                  <a:lnTo>
                    <a:pt x="0" y="0"/>
                  </a:lnTo>
                  <a:lnTo>
                    <a:pt x="0" y="177609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00344" y="8171687"/>
              <a:ext cx="275094" cy="317754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5809106" y="8179752"/>
              <a:ext cx="134620" cy="177800"/>
            </a:xfrm>
            <a:custGeom>
              <a:avLst/>
              <a:gdLst/>
              <a:ahLst/>
              <a:cxnLst/>
              <a:rect l="l" t="t" r="r" b="b"/>
              <a:pathLst>
                <a:path w="134620" h="177800">
                  <a:moveTo>
                    <a:pt x="134112" y="0"/>
                  </a:moveTo>
                  <a:lnTo>
                    <a:pt x="0" y="0"/>
                  </a:lnTo>
                  <a:lnTo>
                    <a:pt x="0" y="177609"/>
                  </a:lnTo>
                  <a:lnTo>
                    <a:pt x="134112" y="177609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5B9BD4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809106" y="8179752"/>
              <a:ext cx="134620" cy="177800"/>
            </a:xfrm>
            <a:custGeom>
              <a:avLst/>
              <a:gdLst/>
              <a:ahLst/>
              <a:cxnLst/>
              <a:rect l="l" t="t" r="r" b="b"/>
              <a:pathLst>
                <a:path w="134620" h="177800">
                  <a:moveTo>
                    <a:pt x="0" y="177609"/>
                  </a:moveTo>
                  <a:lnTo>
                    <a:pt x="134112" y="177609"/>
                  </a:lnTo>
                  <a:lnTo>
                    <a:pt x="134112" y="0"/>
                  </a:lnTo>
                  <a:lnTo>
                    <a:pt x="0" y="0"/>
                  </a:lnTo>
                  <a:lnTo>
                    <a:pt x="0" y="177609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4601845" y="8182178"/>
            <a:ext cx="1318260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248920" algn="l"/>
                <a:tab pos="498475" algn="l"/>
                <a:tab pos="747395" algn="l"/>
                <a:tab pos="996950" algn="l"/>
                <a:tab pos="1246505" algn="l"/>
              </a:tabLst>
            </a:pPr>
            <a:r>
              <a:rPr sz="900" b="1" spc="5" dirty="0">
                <a:solidFill>
                  <a:srgbClr val="FFFFFF"/>
                </a:solidFill>
                <a:latin typeface="Calibri"/>
                <a:cs typeface="Calibri"/>
              </a:rPr>
              <a:t>1	2	0	0	1	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849882" y="7778798"/>
            <a:ext cx="141605" cy="4502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65"/>
              </a:lnSpc>
            </a:pPr>
            <a:r>
              <a:rPr sz="900" dirty="0">
                <a:solidFill>
                  <a:srgbClr val="BEBEBE"/>
                </a:solidFill>
                <a:latin typeface="Calibri"/>
                <a:cs typeface="Calibri"/>
              </a:rPr>
              <a:t>Axis</a:t>
            </a:r>
            <a:r>
              <a:rPr sz="900" spc="-5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BEBEBE"/>
                </a:solidFill>
                <a:latin typeface="Calibri"/>
                <a:cs typeface="Calibri"/>
              </a:rPr>
              <a:t>Title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057654" y="8434847"/>
            <a:ext cx="3885565" cy="42354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395"/>
              </a:spcBef>
              <a:tabLst>
                <a:tab pos="754380" algn="l"/>
                <a:tab pos="1003935" algn="l"/>
                <a:tab pos="1265555" algn="l"/>
                <a:tab pos="1515110" algn="l"/>
                <a:tab pos="1764030" algn="l"/>
                <a:tab pos="2013585" algn="l"/>
                <a:tab pos="2262505" algn="l"/>
                <a:tab pos="2539365" algn="l"/>
                <a:tab pos="2725420" algn="l"/>
              </a:tabLst>
            </a:pPr>
            <a:r>
              <a:rPr sz="1000" dirty="0">
                <a:solidFill>
                  <a:srgbClr val="FFFF00"/>
                </a:solidFill>
                <a:latin typeface="Calibri"/>
                <a:cs typeface="Calibri"/>
              </a:rPr>
              <a:t>b9</a:t>
            </a:r>
            <a:r>
              <a:rPr sz="1000" spc="34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00"/>
                </a:solidFill>
                <a:latin typeface="Calibri"/>
                <a:cs typeface="Calibri"/>
              </a:rPr>
              <a:t>c-10</a:t>
            </a:r>
            <a:r>
              <a:rPr sz="1000" spc="39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00"/>
                </a:solidFill>
                <a:latin typeface="Calibri"/>
                <a:cs typeface="Calibri"/>
              </a:rPr>
              <a:t>c5	c8	c9	</a:t>
            </a:r>
            <a:r>
              <a:rPr sz="1000" spc="5" dirty="0">
                <a:solidFill>
                  <a:srgbClr val="FFFF00"/>
                </a:solidFill>
                <a:latin typeface="Calibri"/>
                <a:cs typeface="Calibri"/>
              </a:rPr>
              <a:t>i1	i4	i5	i6	i7	</a:t>
            </a:r>
            <a:r>
              <a:rPr sz="1000" dirty="0">
                <a:solidFill>
                  <a:srgbClr val="FFFF00"/>
                </a:solidFill>
                <a:latin typeface="Calibri"/>
                <a:cs typeface="Calibri"/>
              </a:rPr>
              <a:t>-	</a:t>
            </a:r>
            <a:r>
              <a:rPr sz="1000" spc="-5" dirty="0">
                <a:solidFill>
                  <a:srgbClr val="FFFF00"/>
                </a:solidFill>
                <a:latin typeface="Calibri"/>
                <a:cs typeface="Calibri"/>
              </a:rPr>
              <a:t>m6</a:t>
            </a:r>
            <a:r>
              <a:rPr sz="1000" spc="4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00"/>
                </a:solidFill>
                <a:latin typeface="Calibri"/>
                <a:cs typeface="Calibri"/>
              </a:rPr>
              <a:t>m7</a:t>
            </a:r>
            <a:r>
              <a:rPr sz="1000" spc="3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00"/>
                </a:solidFill>
                <a:latin typeface="Calibri"/>
                <a:cs typeface="Calibri"/>
              </a:rPr>
              <a:t>n10</a:t>
            </a:r>
            <a:r>
              <a:rPr sz="1000" spc="44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00"/>
                </a:solidFill>
                <a:latin typeface="Calibri"/>
                <a:cs typeface="Calibri"/>
              </a:rPr>
              <a:t>n6    n9</a:t>
            </a:r>
            <a:endParaRPr sz="1000">
              <a:latin typeface="Calibri"/>
              <a:cs typeface="Calibri"/>
            </a:endParaRPr>
          </a:p>
          <a:p>
            <a:pPr marR="5080" algn="ctr">
              <a:lnSpc>
                <a:spcPct val="100000"/>
              </a:lnSpc>
              <a:spcBef>
                <a:spcPts val="315"/>
              </a:spcBef>
            </a:pPr>
            <a:r>
              <a:rPr sz="1100" dirty="0">
                <a:solidFill>
                  <a:srgbClr val="FFFF00"/>
                </a:solidFill>
                <a:latin typeface="Calibri"/>
                <a:cs typeface="Calibri"/>
              </a:rPr>
              <a:t>Post</a:t>
            </a:r>
            <a:r>
              <a:rPr sz="1100" spc="-4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00"/>
                </a:solidFill>
                <a:latin typeface="Calibri"/>
                <a:cs typeface="Calibri"/>
              </a:rPr>
              <a:t>Names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122422" y="6769430"/>
            <a:ext cx="183451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NO.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EMPLOYEES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153160" y="6688251"/>
            <a:ext cx="5465445" cy="3075305"/>
          </a:xfrm>
          <a:custGeom>
            <a:avLst/>
            <a:gdLst/>
            <a:ahLst/>
            <a:cxnLst/>
            <a:rect l="l" t="t" r="r" b="b"/>
            <a:pathLst>
              <a:path w="5465445" h="3075304">
                <a:moveTo>
                  <a:pt x="0" y="3075305"/>
                </a:moveTo>
                <a:lnTo>
                  <a:pt x="5465445" y="3075305"/>
                </a:lnTo>
                <a:lnTo>
                  <a:pt x="5465445" y="0"/>
                </a:lnTo>
                <a:lnTo>
                  <a:pt x="0" y="0"/>
                </a:lnTo>
                <a:lnTo>
                  <a:pt x="0" y="3075305"/>
                </a:lnTo>
                <a:close/>
              </a:path>
            </a:pathLst>
          </a:custGeom>
          <a:ln w="635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RESULT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80742"/>
            <a:ext cx="5384165" cy="143383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3400"/>
              </a:lnSpc>
              <a:spcBef>
                <a:spcPts val="25"/>
              </a:spcBef>
            </a:pPr>
            <a:r>
              <a:rPr sz="1800" dirty="0">
                <a:latin typeface="Arial MT"/>
                <a:cs typeface="Arial MT"/>
              </a:rPr>
              <a:t>In the end I </a:t>
            </a:r>
            <a:r>
              <a:rPr sz="1800" spc="-5" dirty="0">
                <a:latin typeface="Arial MT"/>
                <a:cs typeface="Arial MT"/>
              </a:rPr>
              <a:t>learned a </a:t>
            </a:r>
            <a:r>
              <a:rPr sz="1800" dirty="0">
                <a:latin typeface="Arial MT"/>
                <a:cs typeface="Arial MT"/>
              </a:rPr>
              <a:t>lot </a:t>
            </a:r>
            <a:r>
              <a:rPr sz="1800" spc="-5" dirty="0">
                <a:latin typeface="Arial MT"/>
                <a:cs typeface="Arial MT"/>
              </a:rPr>
              <a:t>about MS-Excel </a:t>
            </a:r>
            <a:r>
              <a:rPr sz="1800" dirty="0">
                <a:latin typeface="Arial MT"/>
                <a:cs typeface="Arial MT"/>
              </a:rPr>
              <a:t>from </a:t>
            </a:r>
            <a:r>
              <a:rPr sz="1800" spc="-5" dirty="0">
                <a:latin typeface="Arial MT"/>
                <a:cs typeface="Arial MT"/>
              </a:rPr>
              <a:t>this </a:t>
            </a:r>
            <a:r>
              <a:rPr sz="1800" dirty="0">
                <a:latin typeface="Arial MT"/>
                <a:cs typeface="Arial MT"/>
              </a:rPr>
              <a:t> project </a:t>
            </a:r>
            <a:r>
              <a:rPr sz="1800" spc="-5" dirty="0">
                <a:latin typeface="Arial MT"/>
                <a:cs typeface="Arial MT"/>
              </a:rPr>
              <a:t>for example learned about CONCATENATE </a:t>
            </a:r>
            <a:r>
              <a:rPr sz="1800" dirty="0">
                <a:latin typeface="Arial MT"/>
                <a:cs typeface="Arial MT"/>
              </a:rPr>
              <a:t> function </a:t>
            </a:r>
            <a:r>
              <a:rPr sz="1800" spc="-5" dirty="0">
                <a:latin typeface="Arial MT"/>
                <a:cs typeface="Arial MT"/>
              </a:rPr>
              <a:t>usage also </a:t>
            </a:r>
            <a:r>
              <a:rPr sz="1800" dirty="0">
                <a:latin typeface="Arial MT"/>
                <a:cs typeface="Arial MT"/>
              </a:rPr>
              <a:t>LEFT </a:t>
            </a:r>
            <a:r>
              <a:rPr sz="1800" spc="-10" dirty="0">
                <a:latin typeface="Arial MT"/>
                <a:cs typeface="Arial MT"/>
              </a:rPr>
              <a:t>and </a:t>
            </a:r>
            <a:r>
              <a:rPr sz="1800" spc="-5" dirty="0">
                <a:latin typeface="Arial MT"/>
                <a:cs typeface="Arial MT"/>
              </a:rPr>
              <a:t>RIGHT </a:t>
            </a:r>
            <a:r>
              <a:rPr sz="1800" dirty="0">
                <a:latin typeface="Arial MT"/>
                <a:cs typeface="Arial MT"/>
              </a:rPr>
              <a:t>function </a:t>
            </a:r>
            <a:r>
              <a:rPr sz="1800" spc="-5" dirty="0">
                <a:latin typeface="Arial MT"/>
                <a:cs typeface="Arial MT"/>
              </a:rPr>
              <a:t>usage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also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learned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about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graph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detailed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manner.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enjoyed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this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project.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9C7EC-F3A8-3AD2-46F1-547F10A8A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50" y="3296301"/>
            <a:ext cx="5245679" cy="2059470"/>
          </a:xfrm>
        </p:spPr>
        <p:txBody>
          <a:bodyPr>
            <a:normAutofit/>
          </a:bodyPr>
          <a:lstStyle/>
          <a:p>
            <a:r>
              <a:rPr lang="en-IN" sz="6600" dirty="0"/>
              <a:t>THANK YOU </a:t>
            </a:r>
            <a:endParaRPr lang="en-GB" sz="6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758EB88-108C-644D-A106-1905E28E200E}"/>
              </a:ext>
            </a:extLst>
          </p:cNvPr>
          <p:cNvSpPr txBox="1">
            <a:spLocks/>
          </p:cNvSpPr>
          <p:nvPr/>
        </p:nvSpPr>
        <p:spPr>
          <a:xfrm>
            <a:off x="2025650" y="7099300"/>
            <a:ext cx="5245679" cy="2059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377830" rtl="0" eaLnBrk="1" latinLnBrk="0" hangingPunct="1">
              <a:spcBef>
                <a:spcPct val="0"/>
              </a:spcBef>
              <a:buNone/>
              <a:defRPr sz="2975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800" dirty="0"/>
              <a:t>-AYUSH YADAV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7972101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751</Words>
  <Application>Microsoft Office PowerPoint</Application>
  <PresentationFormat>Custom</PresentationFormat>
  <Paragraphs>141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MT</vt:lpstr>
      <vt:lpstr>Calibri</vt:lpstr>
      <vt:lpstr>Times New Roman</vt:lpstr>
      <vt:lpstr>Trebuchet MS</vt:lpstr>
      <vt:lpstr>Wingdings 3</vt:lpstr>
      <vt:lpstr>Facet</vt:lpstr>
      <vt:lpstr>HIRING PROCESS ANALYTICS</vt:lpstr>
      <vt:lpstr>APPROACH</vt:lpstr>
      <vt:lpstr>INSIGHTS</vt:lpstr>
      <vt:lpstr>PowerPoint Presentation</vt:lpstr>
      <vt:lpstr>PowerPoint Presentation</vt:lpstr>
      <vt:lpstr>PowerPoint Presentation</vt:lpstr>
      <vt:lpstr>PowerPoint Presentation</vt:lpstr>
      <vt:lpstr>RESULT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HIRING PROCESS ANALYTICS</dc:title>
  <dc:creator>Microsoft account</dc:creator>
  <cp:lastModifiedBy>ayush yadav</cp:lastModifiedBy>
  <cp:revision>2</cp:revision>
  <dcterms:created xsi:type="dcterms:W3CDTF">2024-04-09T18:18:36Z</dcterms:created>
  <dcterms:modified xsi:type="dcterms:W3CDTF">2024-06-01T14:53:12Z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2023-03-22T00:00:00Z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2024-04-09T00:00:00Z</vt:filetime>
  </property>
</Properties>
</file>