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7569200" cy="10699750"/>
  <p:notesSz cx="7569200" cy="10699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853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008" y="-13211"/>
            <a:ext cx="7590560" cy="1072617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882" y="3751518"/>
            <a:ext cx="4823229" cy="2568536"/>
          </a:xfrm>
        </p:spPr>
        <p:txBody>
          <a:bodyPr anchor="b">
            <a:noAutofit/>
          </a:bodyPr>
          <a:lstStyle>
            <a:lvl1pPr algn="r">
              <a:defRPr sz="447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882" y="6320052"/>
            <a:ext cx="4823229" cy="171136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5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3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2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0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9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7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7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13" y="951089"/>
            <a:ext cx="5254497" cy="5310246"/>
          </a:xfrm>
        </p:spPr>
        <p:txBody>
          <a:bodyPr anchor="ctr">
            <a:normAutofit/>
          </a:bodyPr>
          <a:lstStyle>
            <a:lvl1pPr algn="l">
              <a:defRPr sz="364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13" y="6974652"/>
            <a:ext cx="5254497" cy="2450992"/>
          </a:xfrm>
        </p:spPr>
        <p:txBody>
          <a:bodyPr anchor="ctr">
            <a:normAutofit/>
          </a:bodyPr>
          <a:lstStyle>
            <a:lvl1pPr marL="0" indent="0" algn="l">
              <a:buNone/>
              <a:defRPr sz="1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65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3" y="951089"/>
            <a:ext cx="5026417" cy="4715816"/>
          </a:xfrm>
        </p:spPr>
        <p:txBody>
          <a:bodyPr anchor="ctr">
            <a:normAutofit/>
          </a:bodyPr>
          <a:lstStyle>
            <a:lvl1pPr algn="l">
              <a:defRPr sz="364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1445" y="5666904"/>
            <a:ext cx="4486393" cy="5944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470" indent="0">
              <a:buFontTx/>
              <a:buNone/>
              <a:defRPr/>
            </a:lvl2pPr>
            <a:lvl3pPr marL="756940" indent="0">
              <a:buFontTx/>
              <a:buNone/>
              <a:defRPr/>
            </a:lvl3pPr>
            <a:lvl4pPr marL="1135410" indent="0">
              <a:buFontTx/>
              <a:buNone/>
              <a:defRPr/>
            </a:lvl4pPr>
            <a:lvl5pPr marL="151388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12" y="6974652"/>
            <a:ext cx="5254497" cy="2450992"/>
          </a:xfrm>
        </p:spPr>
        <p:txBody>
          <a:bodyPr anchor="ctr">
            <a:normAutofit/>
          </a:bodyPr>
          <a:lstStyle>
            <a:lvl1pPr marL="0" indent="0" algn="l">
              <a:buNone/>
              <a:defRPr sz="1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399578" y="1233136"/>
            <a:ext cx="378559" cy="912359"/>
          </a:xfrm>
          <a:prstGeom prst="rect">
            <a:avLst/>
          </a:prstGeom>
        </p:spPr>
        <p:txBody>
          <a:bodyPr vert="horz" lIns="75692" tIns="37846" rIns="75692" bIns="37846" rtlCol="0" anchor="ctr">
            <a:noAutofit/>
          </a:bodyPr>
          <a:lstStyle/>
          <a:p>
            <a:pPr lvl="0"/>
            <a:r>
              <a:rPr lang="en-US" sz="66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5595" y="4503562"/>
            <a:ext cx="378559" cy="912359"/>
          </a:xfrm>
          <a:prstGeom prst="rect">
            <a:avLst/>
          </a:prstGeom>
        </p:spPr>
        <p:txBody>
          <a:bodyPr vert="horz" lIns="75692" tIns="37846" rIns="75692" bIns="37846" rtlCol="0" anchor="ctr">
            <a:noAutofit/>
          </a:bodyPr>
          <a:lstStyle/>
          <a:p>
            <a:pPr lvl="0"/>
            <a:r>
              <a:rPr lang="en-US" sz="66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036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12" y="3014259"/>
            <a:ext cx="5254497" cy="4049398"/>
          </a:xfrm>
        </p:spPr>
        <p:txBody>
          <a:bodyPr anchor="b">
            <a:normAutofit/>
          </a:bodyPr>
          <a:lstStyle>
            <a:lvl1pPr algn="l">
              <a:defRPr sz="364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12" y="7063657"/>
            <a:ext cx="5254497" cy="2361986"/>
          </a:xfrm>
        </p:spPr>
        <p:txBody>
          <a:bodyPr anchor="t">
            <a:normAutofit/>
          </a:bodyPr>
          <a:lstStyle>
            <a:lvl1pPr marL="0" indent="0" algn="l">
              <a:buNone/>
              <a:defRPr sz="1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63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3" y="951089"/>
            <a:ext cx="5026417" cy="4715816"/>
          </a:xfrm>
        </p:spPr>
        <p:txBody>
          <a:bodyPr anchor="ctr">
            <a:normAutofit/>
          </a:bodyPr>
          <a:lstStyle>
            <a:lvl1pPr algn="l">
              <a:defRPr sz="364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4611" y="6261335"/>
            <a:ext cx="5254498" cy="80232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470" indent="0">
              <a:buFontTx/>
              <a:buNone/>
              <a:defRPr/>
            </a:lvl2pPr>
            <a:lvl3pPr marL="756940" indent="0">
              <a:buFontTx/>
              <a:buNone/>
              <a:defRPr/>
            </a:lvl3pPr>
            <a:lvl4pPr marL="1135410" indent="0">
              <a:buFontTx/>
              <a:buNone/>
              <a:defRPr/>
            </a:lvl4pPr>
            <a:lvl5pPr marL="151388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12" y="7063657"/>
            <a:ext cx="5254497" cy="2361986"/>
          </a:xfrm>
        </p:spPr>
        <p:txBody>
          <a:bodyPr anchor="t">
            <a:normAutofit/>
          </a:bodyPr>
          <a:lstStyle>
            <a:lvl1pPr marL="0" indent="0" algn="l">
              <a:buNone/>
              <a:defRPr sz="14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399578" y="1233136"/>
            <a:ext cx="378559" cy="912359"/>
          </a:xfrm>
          <a:prstGeom prst="rect">
            <a:avLst/>
          </a:prstGeom>
        </p:spPr>
        <p:txBody>
          <a:bodyPr vert="horz" lIns="75692" tIns="37846" rIns="75692" bIns="37846" rtlCol="0" anchor="ctr">
            <a:noAutofit/>
          </a:bodyPr>
          <a:lstStyle/>
          <a:p>
            <a:pPr lvl="0"/>
            <a:r>
              <a:rPr lang="en-US" sz="66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5595" y="4503562"/>
            <a:ext cx="378559" cy="912359"/>
          </a:xfrm>
          <a:prstGeom prst="rect">
            <a:avLst/>
          </a:prstGeom>
        </p:spPr>
        <p:txBody>
          <a:bodyPr vert="horz" lIns="75692" tIns="37846" rIns="75692" bIns="37846" rtlCol="0" anchor="ctr">
            <a:noAutofit/>
          </a:bodyPr>
          <a:lstStyle/>
          <a:p>
            <a:pPr lvl="0"/>
            <a:r>
              <a:rPr lang="en-US" sz="66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634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86" y="951089"/>
            <a:ext cx="5249324" cy="4715816"/>
          </a:xfrm>
        </p:spPr>
        <p:txBody>
          <a:bodyPr anchor="ctr">
            <a:normAutofit/>
          </a:bodyPr>
          <a:lstStyle>
            <a:lvl1pPr algn="l">
              <a:defRPr sz="364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4611" y="6261335"/>
            <a:ext cx="5254498" cy="80232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7">
                <a:solidFill>
                  <a:schemeClr val="accent1"/>
                </a:solidFill>
              </a:defRPr>
            </a:lvl1pPr>
            <a:lvl2pPr marL="378470" indent="0">
              <a:buFontTx/>
              <a:buNone/>
              <a:defRPr/>
            </a:lvl2pPr>
            <a:lvl3pPr marL="756940" indent="0">
              <a:buFontTx/>
              <a:buNone/>
              <a:defRPr/>
            </a:lvl3pPr>
            <a:lvl4pPr marL="1135410" indent="0">
              <a:buFontTx/>
              <a:buNone/>
              <a:defRPr/>
            </a:lvl4pPr>
            <a:lvl5pPr marL="151388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12" y="7063657"/>
            <a:ext cx="5254497" cy="2361986"/>
          </a:xfrm>
        </p:spPr>
        <p:txBody>
          <a:bodyPr anchor="t">
            <a:normAutofit/>
          </a:bodyPr>
          <a:lstStyle>
            <a:lvl1pPr marL="0" indent="0" algn="l">
              <a:buNone/>
              <a:defRPr sz="14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481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246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7886" y="951090"/>
            <a:ext cx="810239" cy="819323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613" y="951090"/>
            <a:ext cx="4300327" cy="8193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09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68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12" y="4213855"/>
            <a:ext cx="5254497" cy="2849805"/>
          </a:xfrm>
        </p:spPr>
        <p:txBody>
          <a:bodyPr anchor="b"/>
          <a:lstStyle>
            <a:lvl1pPr algn="l">
              <a:defRPr sz="33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12" y="7063657"/>
            <a:ext cx="5254497" cy="1342383"/>
          </a:xfrm>
        </p:spPr>
        <p:txBody>
          <a:bodyPr anchor="t"/>
          <a:lstStyle>
            <a:lvl1pPr marL="0" indent="0" algn="l">
              <a:buNone/>
              <a:defRPr sz="165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75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13" y="951089"/>
            <a:ext cx="5254497" cy="20606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614" y="3370919"/>
            <a:ext cx="2556268" cy="6054723"/>
          </a:xfrm>
        </p:spPr>
        <p:txBody>
          <a:bodyPr>
            <a:normAutofit/>
          </a:bodyPr>
          <a:lstStyle>
            <a:lvl1pPr>
              <a:defRPr sz="1490"/>
            </a:lvl1pPr>
            <a:lvl2pPr>
              <a:defRPr sz="1324"/>
            </a:lvl2pPr>
            <a:lvl3pPr>
              <a:defRPr sz="1159"/>
            </a:lvl3pPr>
            <a:lvl4pPr>
              <a:defRPr sz="993"/>
            </a:lvl4pPr>
            <a:lvl5pPr>
              <a:defRPr sz="993"/>
            </a:lvl5pPr>
            <a:lvl6pPr>
              <a:defRPr sz="993"/>
            </a:lvl6pPr>
            <a:lvl7pPr>
              <a:defRPr sz="993"/>
            </a:lvl7pPr>
            <a:lvl8pPr>
              <a:defRPr sz="993"/>
            </a:lvl8pPr>
            <a:lvl9pPr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2841" y="3370921"/>
            <a:ext cx="2556269" cy="6054725"/>
          </a:xfrm>
        </p:spPr>
        <p:txBody>
          <a:bodyPr>
            <a:normAutofit/>
          </a:bodyPr>
          <a:lstStyle>
            <a:lvl1pPr>
              <a:defRPr sz="1490"/>
            </a:lvl1pPr>
            <a:lvl2pPr>
              <a:defRPr sz="1324"/>
            </a:lvl2pPr>
            <a:lvl3pPr>
              <a:defRPr sz="1159"/>
            </a:lvl3pPr>
            <a:lvl4pPr>
              <a:defRPr sz="993"/>
            </a:lvl4pPr>
            <a:lvl5pPr>
              <a:defRPr sz="993"/>
            </a:lvl5pPr>
            <a:lvl6pPr>
              <a:defRPr sz="993"/>
            </a:lvl6pPr>
            <a:lvl7pPr>
              <a:defRPr sz="993"/>
            </a:lvl7pPr>
            <a:lvl8pPr>
              <a:defRPr sz="993"/>
            </a:lvl8pPr>
            <a:lvl9pPr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37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13" y="951089"/>
            <a:ext cx="5254496" cy="206069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12" y="3371534"/>
            <a:ext cx="2558390" cy="899075"/>
          </a:xfrm>
        </p:spPr>
        <p:txBody>
          <a:bodyPr anchor="b">
            <a:noAutofit/>
          </a:bodyPr>
          <a:lstStyle>
            <a:lvl1pPr marL="0" indent="0">
              <a:buNone/>
              <a:defRPr sz="1987" b="0"/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12" y="4270612"/>
            <a:ext cx="2558390" cy="51550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0718" y="3371534"/>
            <a:ext cx="2558390" cy="899075"/>
          </a:xfrm>
        </p:spPr>
        <p:txBody>
          <a:bodyPr anchor="b">
            <a:noAutofit/>
          </a:bodyPr>
          <a:lstStyle>
            <a:lvl1pPr marL="0" indent="0">
              <a:buNone/>
              <a:defRPr sz="1987" b="0"/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0718" y="4270612"/>
            <a:ext cx="2558390" cy="51550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22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12" y="951089"/>
            <a:ext cx="5254497" cy="20606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6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58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12" y="2338100"/>
            <a:ext cx="2309651" cy="1994644"/>
          </a:xfrm>
        </p:spPr>
        <p:txBody>
          <a:bodyPr anchor="b">
            <a:normAutofit/>
          </a:bodyPr>
          <a:lstStyle>
            <a:lvl1pPr>
              <a:defRPr sz="1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23" y="803379"/>
            <a:ext cx="2802886" cy="862226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612" y="4332743"/>
            <a:ext cx="2309651" cy="4032219"/>
          </a:xfrm>
        </p:spPr>
        <p:txBody>
          <a:bodyPr>
            <a:normAutofit/>
          </a:bodyPr>
          <a:lstStyle>
            <a:lvl1pPr marL="0" indent="0">
              <a:buNone/>
              <a:defRPr sz="1159"/>
            </a:lvl1pPr>
            <a:lvl2pPr marL="283853" indent="0">
              <a:buNone/>
              <a:defRPr sz="869"/>
            </a:lvl2pPr>
            <a:lvl3pPr marL="567705" indent="0">
              <a:buNone/>
              <a:defRPr sz="745"/>
            </a:lvl3pPr>
            <a:lvl4pPr marL="851558" indent="0">
              <a:buNone/>
              <a:defRPr sz="621"/>
            </a:lvl4pPr>
            <a:lvl5pPr marL="1135410" indent="0">
              <a:buNone/>
              <a:defRPr sz="621"/>
            </a:lvl5pPr>
            <a:lvl6pPr marL="1419263" indent="0">
              <a:buNone/>
              <a:defRPr sz="621"/>
            </a:lvl6pPr>
            <a:lvl7pPr marL="1703116" indent="0">
              <a:buNone/>
              <a:defRPr sz="621"/>
            </a:lvl7pPr>
            <a:lvl8pPr marL="1986968" indent="0">
              <a:buNone/>
              <a:defRPr sz="621"/>
            </a:lvl8pPr>
            <a:lvl9pPr marL="2270821" indent="0">
              <a:buNone/>
              <a:defRPr sz="6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9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12" y="7489825"/>
            <a:ext cx="5254497" cy="884216"/>
          </a:xfrm>
        </p:spPr>
        <p:txBody>
          <a:bodyPr anchor="b">
            <a:normAutofit/>
          </a:bodyPr>
          <a:lstStyle>
            <a:lvl1pPr algn="l">
              <a:defRPr sz="19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4612" y="951089"/>
            <a:ext cx="5254497" cy="6000032"/>
          </a:xfrm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378470" indent="0">
              <a:buNone/>
              <a:defRPr sz="1324"/>
            </a:lvl2pPr>
            <a:lvl3pPr marL="756940" indent="0">
              <a:buNone/>
              <a:defRPr sz="1324"/>
            </a:lvl3pPr>
            <a:lvl4pPr marL="1135410" indent="0">
              <a:buNone/>
              <a:defRPr sz="1324"/>
            </a:lvl4pPr>
            <a:lvl5pPr marL="1513881" indent="0">
              <a:buNone/>
              <a:defRPr sz="1324"/>
            </a:lvl5pPr>
            <a:lvl6pPr marL="1892351" indent="0">
              <a:buNone/>
              <a:defRPr sz="1324"/>
            </a:lvl6pPr>
            <a:lvl7pPr marL="2270821" indent="0">
              <a:buNone/>
              <a:defRPr sz="1324"/>
            </a:lvl7pPr>
            <a:lvl8pPr marL="2649291" indent="0">
              <a:buNone/>
              <a:defRPr sz="1324"/>
            </a:lvl8pPr>
            <a:lvl9pPr marL="3027761" indent="0">
              <a:buNone/>
              <a:defRPr sz="13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612" y="8374041"/>
            <a:ext cx="5254497" cy="1051602"/>
          </a:xfrm>
        </p:spPr>
        <p:txBody>
          <a:bodyPr>
            <a:normAutofit/>
          </a:bodyPr>
          <a:lstStyle>
            <a:lvl1pPr marL="0" indent="0">
              <a:buNone/>
              <a:defRPr sz="993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12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-91000" r="-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008" y="-13211"/>
            <a:ext cx="7590561" cy="1072617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613" y="951089"/>
            <a:ext cx="5254496" cy="2060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12" y="3370921"/>
            <a:ext cx="5254497" cy="605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4353" y="9425646"/>
            <a:ext cx="566309" cy="56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613" y="9425646"/>
            <a:ext cx="3826794" cy="56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760" y="9425646"/>
            <a:ext cx="424350" cy="56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28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378470" rtl="0" eaLnBrk="1" latinLnBrk="0" hangingPunct="1">
        <a:spcBef>
          <a:spcPct val="0"/>
        </a:spcBef>
        <a:buNone/>
        <a:defRPr sz="298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853" indent="-283853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5014" indent="-236544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6175" indent="-189235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4646" indent="-189235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3116" indent="-189235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81586" indent="-189235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60056" indent="-189235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8526" indent="-189235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6996" indent="-189235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47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94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541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388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235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7082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929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776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zB6Vsj81N7UsWMEXVQOP9f-SvHRFs0U1/edit?usp=drive_link&amp;ouid=113704175419499417107&amp;rtpof=true&amp;sd=tru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2169" y="1085900"/>
            <a:ext cx="2886710" cy="868680"/>
            <a:chOff x="2372169" y="1085900"/>
            <a:chExt cx="2886710" cy="868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3508" y="1127365"/>
              <a:ext cx="2835401" cy="8175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1758" y="1095361"/>
              <a:ext cx="2876740" cy="8589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76932" y="1090662"/>
              <a:ext cx="2844165" cy="826135"/>
            </a:xfrm>
            <a:custGeom>
              <a:avLst/>
              <a:gdLst/>
              <a:ahLst/>
              <a:cxnLst/>
              <a:rect l="l" t="t" r="r" b="b"/>
              <a:pathLst>
                <a:path w="2844165" h="826135">
                  <a:moveTo>
                    <a:pt x="0" y="825639"/>
                  </a:moveTo>
                  <a:lnTo>
                    <a:pt x="2843657" y="825639"/>
                  </a:lnTo>
                  <a:lnTo>
                    <a:pt x="2843657" y="0"/>
                  </a:lnTo>
                  <a:lnTo>
                    <a:pt x="0" y="0"/>
                  </a:lnTo>
                  <a:lnTo>
                    <a:pt x="0" y="825639"/>
                  </a:lnTo>
                  <a:close/>
                </a:path>
              </a:pathLst>
            </a:custGeom>
            <a:ln w="9525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81669" y="2759646"/>
            <a:ext cx="3265804" cy="915035"/>
            <a:chOff x="2181669" y="2759646"/>
            <a:chExt cx="3265804" cy="9150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3008" y="2802000"/>
              <a:ext cx="3214877" cy="8632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258" y="2769107"/>
              <a:ext cx="3256216" cy="90557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86432" y="2764408"/>
              <a:ext cx="3223260" cy="872490"/>
            </a:xfrm>
            <a:custGeom>
              <a:avLst/>
              <a:gdLst/>
              <a:ahLst/>
              <a:cxnLst/>
              <a:rect l="l" t="t" r="r" b="b"/>
              <a:pathLst>
                <a:path w="3223260" h="872489">
                  <a:moveTo>
                    <a:pt x="0" y="872108"/>
                  </a:moveTo>
                  <a:lnTo>
                    <a:pt x="3222879" y="872108"/>
                  </a:lnTo>
                  <a:lnTo>
                    <a:pt x="3222879" y="0"/>
                  </a:lnTo>
                  <a:lnTo>
                    <a:pt x="0" y="0"/>
                  </a:lnTo>
                  <a:lnTo>
                    <a:pt x="0" y="872108"/>
                  </a:lnTo>
                  <a:close/>
                </a:path>
              </a:pathLst>
            </a:custGeom>
            <a:ln w="9525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623123" y="4445088"/>
            <a:ext cx="4321175" cy="1054735"/>
            <a:chOff x="1623123" y="4445088"/>
            <a:chExt cx="4321175" cy="105473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5351" y="4487303"/>
              <a:ext cx="4269359" cy="9973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2585" y="4454677"/>
              <a:ext cx="4311586" cy="10394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27886" y="4449851"/>
              <a:ext cx="4278630" cy="1045210"/>
            </a:xfrm>
            <a:custGeom>
              <a:avLst/>
              <a:gdLst/>
              <a:ahLst/>
              <a:cxnLst/>
              <a:rect l="l" t="t" r="r" b="b"/>
              <a:pathLst>
                <a:path w="4278630" h="1045210">
                  <a:moveTo>
                    <a:pt x="0" y="1045057"/>
                  </a:moveTo>
                  <a:lnTo>
                    <a:pt x="4278630" y="1045057"/>
                  </a:lnTo>
                  <a:lnTo>
                    <a:pt x="4278630" y="0"/>
                  </a:lnTo>
                  <a:lnTo>
                    <a:pt x="0" y="0"/>
                  </a:lnTo>
                  <a:lnTo>
                    <a:pt x="0" y="1045057"/>
                  </a:lnTo>
                  <a:close/>
                </a:path>
              </a:pathLst>
            </a:custGeom>
            <a:ln w="9525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26575EB-1C75-B98F-5554-CF20D52A6FAC}"/>
              </a:ext>
            </a:extLst>
          </p:cNvPr>
          <p:cNvSpPr txBox="1"/>
          <p:nvPr/>
        </p:nvSpPr>
        <p:spPr>
          <a:xfrm>
            <a:off x="2565400" y="8896503"/>
            <a:ext cx="4278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- AYUSH YADAV</a:t>
            </a:r>
            <a:endParaRPr lang="en-GB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669" y="1183639"/>
            <a:ext cx="6115684" cy="40140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5731" y="7319009"/>
            <a:ext cx="220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Arial"/>
                <a:cs typeface="Arial"/>
              </a:rPr>
              <a:t>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31" y="7330464"/>
            <a:ext cx="2159000" cy="311150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b="1" dirty="0">
                <a:latin typeface="Arial"/>
                <a:cs typeface="Arial"/>
              </a:rPr>
              <a:t>Language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0382" y="7267193"/>
            <a:ext cx="3871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Situation: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Examine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31" y="7578089"/>
            <a:ext cx="3362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movies based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language.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031" y="7951127"/>
            <a:ext cx="1067435" cy="309880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sz="1800" b="1" dirty="0">
                <a:latin typeface="Arial"/>
                <a:cs typeface="Arial"/>
              </a:rPr>
              <a:t>Our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Task: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8817" y="7888985"/>
            <a:ext cx="4957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Determine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languages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31" y="8198357"/>
            <a:ext cx="5930265" cy="6407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65"/>
              </a:spcBef>
            </a:pPr>
            <a:r>
              <a:rPr sz="2000" spc="-5" dirty="0">
                <a:latin typeface="Calibri"/>
                <a:cs typeface="Calibri"/>
              </a:rPr>
              <a:t>movies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impact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IMDB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descriptive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statistics.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648" y="5797575"/>
            <a:ext cx="1020444" cy="248920"/>
          </a:xfrm>
          <a:prstGeom prst="rect">
            <a:avLst/>
          </a:prstGeom>
          <a:solidFill>
            <a:srgbClr val="000089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73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Conclusion: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3875" y="5732779"/>
            <a:ext cx="6276975" cy="1146810"/>
          </a:xfrm>
          <a:prstGeom prst="rect">
            <a:avLst/>
          </a:prstGeom>
          <a:solidFill>
            <a:srgbClr val="DEEBF7"/>
          </a:solidFill>
          <a:ln w="635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4615" marR="119380" indent="1019810">
              <a:lnSpc>
                <a:spcPct val="101899"/>
              </a:lnSpc>
              <a:spcBef>
                <a:spcPts val="280"/>
              </a:spcBef>
            </a:pPr>
            <a:r>
              <a:rPr sz="1600" dirty="0">
                <a:latin typeface="Calibri"/>
                <a:cs typeface="Calibri"/>
              </a:rPr>
              <a:t>we</a:t>
            </a:r>
            <a:r>
              <a:rPr sz="1600" spc="-5" dirty="0">
                <a:latin typeface="Calibri"/>
                <a:cs typeface="Calibri"/>
              </a:rPr>
              <a:t> found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movie</a:t>
            </a:r>
            <a:r>
              <a:rPr sz="1600" dirty="0">
                <a:latin typeface="Calibri"/>
                <a:cs typeface="Calibri"/>
              </a:rPr>
              <a:t> with</a:t>
            </a:r>
            <a:r>
              <a:rPr sz="1600" spc="-5" dirty="0">
                <a:latin typeface="Calibri"/>
                <a:cs typeface="Calibri"/>
              </a:rPr>
              <a:t> duration </a:t>
            </a:r>
            <a:r>
              <a:rPr sz="1600" dirty="0">
                <a:latin typeface="Calibri"/>
                <a:cs typeface="Calibri"/>
              </a:rPr>
              <a:t>100-120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has </a:t>
            </a:r>
            <a:r>
              <a:rPr sz="1600" spc="-5" dirty="0">
                <a:latin typeface="Calibri"/>
                <a:cs typeface="Calibri"/>
              </a:rPr>
              <a:t> maximum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movies,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but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average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imdb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highest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221-240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minutes.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highest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median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imdb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281-300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minutes.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trend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line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shows</a:t>
            </a:r>
            <a:r>
              <a:rPr sz="1600" spc="-5" dirty="0">
                <a:latin typeface="Calibri"/>
                <a:cs typeface="Calibri"/>
              </a:rPr>
              <a:t> that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most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imdb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rating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are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between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75-150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minutes.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184" y="619772"/>
            <a:ext cx="815975" cy="309880"/>
          </a:xfrm>
          <a:custGeom>
            <a:avLst/>
            <a:gdLst/>
            <a:ahLst/>
            <a:cxnLst/>
            <a:rect l="l" t="t" r="r" b="b"/>
            <a:pathLst>
              <a:path w="815975" h="309880">
                <a:moveTo>
                  <a:pt x="815568" y="0"/>
                </a:moveTo>
                <a:lnTo>
                  <a:pt x="0" y="0"/>
                </a:lnTo>
                <a:lnTo>
                  <a:pt x="0" y="309359"/>
                </a:lnTo>
                <a:lnTo>
                  <a:pt x="815568" y="309359"/>
                </a:lnTo>
                <a:lnTo>
                  <a:pt x="815568" y="0"/>
                </a:lnTo>
                <a:close/>
              </a:path>
            </a:pathLst>
          </a:custGeom>
          <a:solidFill>
            <a:srgbClr val="00008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5142" y="989901"/>
            <a:ext cx="4198620" cy="9286875"/>
            <a:chOff x="605142" y="989901"/>
            <a:chExt cx="4198620" cy="9286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658" y="1018412"/>
              <a:ext cx="4132199" cy="49560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8370" y="1004188"/>
              <a:ext cx="4161154" cy="4984750"/>
            </a:xfrm>
            <a:custGeom>
              <a:avLst/>
              <a:gdLst/>
              <a:ahLst/>
              <a:cxnLst/>
              <a:rect l="l" t="t" r="r" b="b"/>
              <a:pathLst>
                <a:path w="4161154" h="4984750">
                  <a:moveTo>
                    <a:pt x="0" y="4984623"/>
                  </a:moveTo>
                  <a:lnTo>
                    <a:pt x="4160774" y="4984623"/>
                  </a:lnTo>
                  <a:lnTo>
                    <a:pt x="4160774" y="0"/>
                  </a:lnTo>
                  <a:lnTo>
                    <a:pt x="0" y="0"/>
                  </a:lnTo>
                  <a:lnTo>
                    <a:pt x="0" y="498462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717" y="5969571"/>
              <a:ext cx="4132199" cy="427812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9429" y="5955283"/>
              <a:ext cx="4161154" cy="4307205"/>
            </a:xfrm>
            <a:custGeom>
              <a:avLst/>
              <a:gdLst/>
              <a:ahLst/>
              <a:cxnLst/>
              <a:rect l="l" t="t" r="r" b="b"/>
              <a:pathLst>
                <a:path w="4161154" h="4307205">
                  <a:moveTo>
                    <a:pt x="0" y="4306697"/>
                  </a:moveTo>
                  <a:lnTo>
                    <a:pt x="4160774" y="4306697"/>
                  </a:lnTo>
                  <a:lnTo>
                    <a:pt x="4160774" y="0"/>
                  </a:lnTo>
                  <a:lnTo>
                    <a:pt x="0" y="0"/>
                  </a:lnTo>
                  <a:lnTo>
                    <a:pt x="0" y="4306697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2119" y="589280"/>
            <a:ext cx="8350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lt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077" y="2368676"/>
            <a:ext cx="6477000" cy="26625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3752" y="619759"/>
            <a:ext cx="1504950" cy="309880"/>
          </a:xfrm>
          <a:prstGeom prst="rect">
            <a:avLst/>
          </a:prstGeom>
          <a:solidFill>
            <a:srgbClr val="00008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5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Formula</a:t>
            </a:r>
            <a:r>
              <a:rPr sz="20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used: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172" y="1022349"/>
            <a:ext cx="6610350" cy="12611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sz="1600" dirty="0">
                <a:latin typeface="Calibri"/>
                <a:cs typeface="Calibri"/>
              </a:rPr>
              <a:t>In </a:t>
            </a: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spc="-10" dirty="0">
                <a:latin typeface="Calibri"/>
                <a:cs typeface="Calibri"/>
              </a:rPr>
              <a:t>also </a:t>
            </a:r>
            <a:r>
              <a:rPr sz="1600" spc="-5" dirty="0">
                <a:latin typeface="Calibri"/>
                <a:cs typeface="Calibri"/>
              </a:rPr>
              <a:t>first of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spc="-5" dirty="0">
                <a:latin typeface="Calibri"/>
                <a:cs typeface="Calibri"/>
              </a:rPr>
              <a:t>I created a table with language </a:t>
            </a:r>
            <a:r>
              <a:rPr sz="1600" spc="-10" dirty="0">
                <a:latin typeface="Calibri"/>
                <a:cs typeface="Calibri"/>
              </a:rPr>
              <a:t>names </a:t>
            </a:r>
            <a:r>
              <a:rPr sz="1600" spc="-5" dirty="0">
                <a:latin typeface="Calibri"/>
                <a:cs typeface="Calibri"/>
              </a:rPr>
              <a:t>of the top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list </a:t>
            </a:r>
            <a:r>
              <a:rPr sz="1600" spc="-10" dirty="0">
                <a:latin typeface="Calibri"/>
                <a:cs typeface="Calibri"/>
              </a:rPr>
              <a:t>of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imbd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belonging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that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language.</a:t>
            </a:r>
            <a:endParaRPr sz="1600">
              <a:latin typeface="Calibri"/>
              <a:cs typeface="Calibri"/>
            </a:endParaRPr>
          </a:p>
          <a:p>
            <a:pPr marL="12700" marR="168275">
              <a:lnSpc>
                <a:spcPct val="1016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spc="-5" dirty="0">
                <a:latin typeface="Calibri"/>
                <a:cs typeface="Calibri"/>
              </a:rPr>
              <a:t> =IF(G2=$BJ$1,K2)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i.e.,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=if(language=English, imdb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rating)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formula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get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imdb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rating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 have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replaced</a:t>
            </a:r>
            <a:r>
              <a:rPr sz="1600" dirty="0">
                <a:latin typeface="Calibri"/>
                <a:cs typeface="Calibri"/>
              </a:rPr>
              <a:t> all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false values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blanks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removed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blanks.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025" y="5321934"/>
            <a:ext cx="6791325" cy="248920"/>
          </a:xfrm>
          <a:prstGeom prst="rect">
            <a:avLst/>
          </a:prstGeom>
          <a:solidFill>
            <a:srgbClr val="00898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5"/>
              </a:lnSpc>
            </a:pPr>
            <a:r>
              <a:rPr sz="1600" spc="-5" dirty="0">
                <a:latin typeface="Calibri"/>
                <a:cs typeface="Calibri"/>
              </a:rPr>
              <a:t>Now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calculating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mean</a:t>
            </a:r>
            <a:r>
              <a:rPr sz="1600" spc="-5" dirty="0">
                <a:latin typeface="Calibri"/>
                <a:cs typeface="Calibri"/>
              </a:rPr>
              <a:t> median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deviation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becomes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very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easy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each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language.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451" y="5537072"/>
            <a:ext cx="910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For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count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0042" y="5570727"/>
            <a:ext cx="5419725" cy="247650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381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latin typeface="Calibri"/>
                <a:cs typeface="Calibri"/>
              </a:rPr>
              <a:t>=COUNTIF('IMDB_Movies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data'!$G$2:$G$3786,'IMDB_Movies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data'!$BD2)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548" y="5785484"/>
            <a:ext cx="9728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Fo</a:t>
            </a:r>
            <a:r>
              <a:rPr sz="1600" spc="-5" dirty="0">
                <a:latin typeface="Calibri"/>
                <a:cs typeface="Calibri"/>
              </a:rPr>
              <a:t>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ean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=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0042" y="5818377"/>
            <a:ext cx="4633595" cy="248920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44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alibri"/>
                <a:cs typeface="Calibri"/>
              </a:rPr>
              <a:t>AVERAGEIF('IMDB_Movies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data'!$G$2:$G$3786,'IMDB_Movies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5066" y="6067297"/>
            <a:ext cx="3466465" cy="215900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sz="1400" spc="-5" dirty="0">
                <a:latin typeface="Calibri"/>
                <a:cs typeface="Calibri"/>
              </a:rPr>
              <a:t>data'!$BD2,'IMDB_Movies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data'!$K$2:$K$3786)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548" y="6256400"/>
            <a:ext cx="8934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dirty="0">
                <a:latin typeface="Calibri"/>
                <a:cs typeface="Calibri"/>
              </a:rPr>
              <a:t>ia</a:t>
            </a:r>
            <a:r>
              <a:rPr sz="1400" spc="5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0042" y="6283197"/>
            <a:ext cx="1694814" cy="217170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1575"/>
              </a:lnSpc>
            </a:pPr>
            <a:r>
              <a:rPr sz="1400" spc="-15" dirty="0">
                <a:latin typeface="Calibri"/>
                <a:cs typeface="Calibri"/>
              </a:rPr>
              <a:t>=MEDIAN(BK2:BK3704)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548" y="6472808"/>
            <a:ext cx="12369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deviation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8051" y="6500367"/>
            <a:ext cx="1764030" cy="217170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sz="1400" dirty="0">
                <a:latin typeface="Calibri"/>
                <a:cs typeface="Calibri"/>
              </a:rPr>
              <a:t>: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=STDEV.P(BK2:BK3704)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400" y="6902577"/>
            <a:ext cx="59924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Since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proportion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English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language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highest,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chart would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appropriate.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731" y="1900173"/>
            <a:ext cx="6370955" cy="12604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8600">
              <a:lnSpc>
                <a:spcPct val="101699"/>
              </a:lnSpc>
              <a:spcBef>
                <a:spcPts val="60"/>
              </a:spcBef>
            </a:pPr>
            <a:r>
              <a:rPr sz="1600" b="1" spc="-25" dirty="0">
                <a:latin typeface="Arial"/>
                <a:cs typeface="Arial"/>
              </a:rPr>
              <a:t>D. </a:t>
            </a:r>
            <a:r>
              <a:rPr sz="1800" b="1" spc="-5" dirty="0">
                <a:latin typeface="Arial"/>
                <a:cs typeface="Arial"/>
              </a:rPr>
              <a:t>Director Analysis: </a:t>
            </a:r>
            <a:r>
              <a:rPr sz="2000" dirty="0">
                <a:latin typeface="Calibri"/>
                <a:cs typeface="Calibri"/>
              </a:rPr>
              <a:t>Influence </a:t>
            </a:r>
            <a:r>
              <a:rPr sz="2000" spc="-5" dirty="0">
                <a:latin typeface="Calibri"/>
                <a:cs typeface="Calibri"/>
              </a:rPr>
              <a:t>of directors on </a:t>
            </a:r>
            <a:r>
              <a:rPr sz="2000" dirty="0">
                <a:latin typeface="Calibri"/>
                <a:cs typeface="Calibri"/>
              </a:rPr>
              <a:t>movie ratings.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1800" b="1" dirty="0">
                <a:latin typeface="Arial"/>
                <a:cs typeface="Arial"/>
              </a:rPr>
              <a:t>Our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Task: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directors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their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average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IMDB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score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analyze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contribution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movies using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percentile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calculations.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225" y="711199"/>
            <a:ext cx="6276975" cy="94615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3980" marR="158115" indent="1017905">
              <a:lnSpc>
                <a:spcPct val="101899"/>
              </a:lnSpc>
              <a:spcBef>
                <a:spcPts val="26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language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majority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movies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are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English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i.e., 3703.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 amounts to 95% of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movies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under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analysis.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maximum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std deviation is of Italian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movies.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80" y="898905"/>
            <a:ext cx="6379210" cy="252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calculating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movies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15" dirty="0">
                <a:latin typeface="Calibri"/>
                <a:cs typeface="Calibri"/>
              </a:rPr>
              <a:t> director:</a:t>
            </a:r>
            <a:endParaRPr sz="18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=COUNTIF('IMDB_Movies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data'!$A$2:$A$3786,CF2)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average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imbd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director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wise:</a:t>
            </a:r>
            <a:endParaRPr sz="1800">
              <a:latin typeface="Calibri"/>
              <a:cs typeface="Calibri"/>
            </a:endParaRPr>
          </a:p>
          <a:p>
            <a:pPr marL="122555" marR="5080" indent="-106045">
              <a:lnSpc>
                <a:spcPts val="2200"/>
              </a:lnSpc>
              <a:spcBef>
                <a:spcPts val="40"/>
              </a:spcBef>
            </a:pPr>
            <a:r>
              <a:rPr sz="1800" spc="-5" dirty="0">
                <a:latin typeface="Calibri"/>
                <a:cs typeface="Calibri"/>
              </a:rPr>
              <a:t>=AVERAGEIF('IMDB_Movies data'!$A$2:$A$3786,CF2,'IMDB_Movies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data'!$K$2:$K$3786)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calculating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percentile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rank:</a:t>
            </a:r>
            <a:endParaRPr sz="18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=PERCENTRANK.INC([average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imdb],[@[average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imdb]])*100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005" y="8982099"/>
            <a:ext cx="6276975" cy="117157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4615" marR="217804" indent="1019175">
              <a:lnSpc>
                <a:spcPct val="101899"/>
              </a:lnSpc>
              <a:spcBef>
                <a:spcPts val="284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maximum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movies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were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made by “steven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Spielberg” I.e., </a:t>
            </a:r>
            <a:r>
              <a:rPr sz="1600" dirty="0">
                <a:latin typeface="Calibri"/>
                <a:cs typeface="Calibri"/>
              </a:rPr>
              <a:t>25 </a:t>
            </a:r>
            <a:r>
              <a:rPr sz="1600" spc="-5" dirty="0">
                <a:latin typeface="Calibri"/>
                <a:cs typeface="Calibri"/>
              </a:rPr>
              <a:t>movies. However, the percentile </a:t>
            </a:r>
            <a:r>
              <a:rPr sz="1600" dirty="0">
                <a:latin typeface="Calibri"/>
                <a:cs typeface="Calibri"/>
              </a:rPr>
              <a:t>rank </a:t>
            </a:r>
            <a:r>
              <a:rPr sz="1600" spc="-5" dirty="0">
                <a:latin typeface="Calibri"/>
                <a:cs typeface="Calibri"/>
              </a:rPr>
              <a:t>of average imdb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highest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“tony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kaye”.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only</a:t>
            </a:r>
            <a:r>
              <a:rPr sz="1600" spc="-5" dirty="0">
                <a:latin typeface="Calibri"/>
                <a:cs typeface="Calibri"/>
              </a:rPr>
              <a:t> one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movie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 this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won’t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appropriate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means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analysing.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731" y="1093977"/>
            <a:ext cx="6667500" cy="15703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554355" indent="-228600">
              <a:lnSpc>
                <a:spcPct val="101499"/>
              </a:lnSpc>
              <a:spcBef>
                <a:spcPts val="65"/>
              </a:spcBef>
            </a:pPr>
            <a:r>
              <a:rPr sz="1600" b="1" spc="-25" dirty="0">
                <a:latin typeface="Arial"/>
                <a:cs typeface="Arial"/>
              </a:rPr>
              <a:t>E.</a:t>
            </a:r>
            <a:r>
              <a:rPr sz="1600" b="1" spc="-130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Budget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Analysis: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Explore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relationship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movie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budgets</a:t>
            </a:r>
            <a:r>
              <a:rPr sz="2000" spc="-5" dirty="0">
                <a:latin typeface="Calibri"/>
                <a:cs typeface="Calibri"/>
              </a:rPr>
              <a:t> and their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financial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success.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5"/>
              </a:spcBef>
            </a:pPr>
            <a:r>
              <a:rPr sz="2000" dirty="0">
                <a:latin typeface="Calibri"/>
                <a:cs typeface="Calibri"/>
              </a:rPr>
              <a:t>Our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Task: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Analyze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correlation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movie</a:t>
            </a:r>
            <a:r>
              <a:rPr sz="2000" dirty="0">
                <a:latin typeface="Calibri"/>
                <a:cs typeface="Calibri"/>
              </a:rPr>
              <a:t> budgets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41300" marR="5080">
              <a:lnSpc>
                <a:spcPct val="101499"/>
              </a:lnSpc>
              <a:spcBef>
                <a:spcPts val="15"/>
              </a:spcBef>
            </a:pPr>
            <a:r>
              <a:rPr sz="2000" dirty="0">
                <a:latin typeface="Calibri"/>
                <a:cs typeface="Calibri"/>
              </a:rPr>
              <a:t>gross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earnings,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movies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profit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margin.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172" y="7643621"/>
            <a:ext cx="6355080" cy="7670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197610">
              <a:lnSpc>
                <a:spcPct val="101899"/>
              </a:lnSpc>
              <a:spcBef>
                <a:spcPts val="60"/>
              </a:spcBef>
            </a:pPr>
            <a:r>
              <a:rPr sz="1600" spc="-5" dirty="0">
                <a:latin typeface="Calibri"/>
                <a:cs typeface="Calibri"/>
              </a:rPr>
              <a:t>for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profit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simply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earnings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budgeted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=CL2-CM2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profit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percentage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(earnings/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cost)*100,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=(CN2/CM2)*100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0" dirty="0">
                <a:latin typeface="Calibri"/>
                <a:cs typeface="Calibri"/>
              </a:rPr>
              <a:t>for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correlation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coefficient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=CORREL(Table13[gross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earnings],Table13[budget])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4967" y="9006268"/>
            <a:ext cx="6591300" cy="1095375"/>
            <a:chOff x="474967" y="9006268"/>
            <a:chExt cx="6591300" cy="1095375"/>
          </a:xfrm>
        </p:grpSpPr>
        <p:sp>
          <p:nvSpPr>
            <p:cNvPr id="3" name="object 3"/>
            <p:cNvSpPr/>
            <p:nvPr/>
          </p:nvSpPr>
          <p:spPr>
            <a:xfrm>
              <a:off x="474967" y="9006268"/>
              <a:ext cx="6591300" cy="1095375"/>
            </a:xfrm>
            <a:custGeom>
              <a:avLst/>
              <a:gdLst/>
              <a:ahLst/>
              <a:cxnLst/>
              <a:rect l="l" t="t" r="r" b="b"/>
              <a:pathLst>
                <a:path w="6591300" h="1095375">
                  <a:moveTo>
                    <a:pt x="6590792" y="0"/>
                  </a:moveTo>
                  <a:lnTo>
                    <a:pt x="0" y="0"/>
                  </a:lnTo>
                  <a:lnTo>
                    <a:pt x="0" y="1095324"/>
                  </a:lnTo>
                  <a:lnTo>
                    <a:pt x="6590792" y="1095324"/>
                  </a:lnTo>
                  <a:lnTo>
                    <a:pt x="65907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950" y="9055874"/>
              <a:ext cx="974090" cy="248920"/>
            </a:xfrm>
            <a:custGeom>
              <a:avLst/>
              <a:gdLst/>
              <a:ahLst/>
              <a:cxnLst/>
              <a:rect l="l" t="t" r="r" b="b"/>
              <a:pathLst>
                <a:path w="974090" h="248920">
                  <a:moveTo>
                    <a:pt x="974064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974064" y="248399"/>
                  </a:lnTo>
                  <a:lnTo>
                    <a:pt x="974064" y="0"/>
                  </a:lnTo>
                  <a:close/>
                </a:path>
              </a:pathLst>
            </a:custGeom>
            <a:solidFill>
              <a:srgbClr val="0000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0292" y="100582"/>
            <a:ext cx="7459345" cy="10495280"/>
            <a:chOff x="50292" y="100582"/>
            <a:chExt cx="7459345" cy="104952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622" y="5246877"/>
              <a:ext cx="6802882" cy="34244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7347" y="5232526"/>
              <a:ext cx="6831965" cy="3453129"/>
            </a:xfrm>
            <a:custGeom>
              <a:avLst/>
              <a:gdLst/>
              <a:ahLst/>
              <a:cxnLst/>
              <a:rect l="l" t="t" r="r" b="b"/>
              <a:pathLst>
                <a:path w="6831965" h="3453129">
                  <a:moveTo>
                    <a:pt x="0" y="3453003"/>
                  </a:moveTo>
                  <a:lnTo>
                    <a:pt x="6831457" y="3453003"/>
                  </a:lnTo>
                  <a:lnTo>
                    <a:pt x="6831457" y="0"/>
                  </a:lnTo>
                  <a:lnTo>
                    <a:pt x="0" y="0"/>
                  </a:lnTo>
                  <a:lnTo>
                    <a:pt x="0" y="3453003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2" y="100582"/>
              <a:ext cx="7459218" cy="1049502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7172" y="4796154"/>
            <a:ext cx="3245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Sorting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according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percentile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ranking: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980" y="8992069"/>
            <a:ext cx="6591300" cy="109537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2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Conclusion: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maximum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profit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“avatar”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movie which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Rs. </a:t>
            </a:r>
            <a:r>
              <a:rPr sz="1400" spc="-5" dirty="0">
                <a:latin typeface="Calibri"/>
                <a:cs typeface="Calibri"/>
              </a:rPr>
              <a:t>52,35,05,847.</a:t>
            </a:r>
            <a:endParaRPr sz="1400">
              <a:latin typeface="Calibri"/>
              <a:cs typeface="Calibri"/>
            </a:endParaRPr>
          </a:p>
          <a:p>
            <a:pPr marL="94615" marR="490220">
              <a:lnSpc>
                <a:spcPct val="1022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However,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profit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percent</a:t>
            </a:r>
            <a:r>
              <a:rPr sz="1400" dirty="0">
                <a:latin typeface="Calibri"/>
                <a:cs typeface="Calibri"/>
              </a:rPr>
              <a:t> is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highest</a:t>
            </a:r>
            <a:r>
              <a:rPr sz="1400" spc="-5" dirty="0">
                <a:latin typeface="Calibri"/>
                <a:cs typeface="Calibri"/>
              </a:rPr>
              <a:t> of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“paranormal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activity”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i.e.,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719348.6%.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 data </a:t>
            </a:r>
            <a:r>
              <a:rPr sz="1400" spc="-5" dirty="0">
                <a:latin typeface="Calibri"/>
                <a:cs typeface="Calibri"/>
              </a:rPr>
              <a:t>seems to </a:t>
            </a:r>
            <a:r>
              <a:rPr sz="1400" dirty="0">
                <a:latin typeface="Calibri"/>
                <a:cs typeface="Calibri"/>
              </a:rPr>
              <a:t>be suspicious </a:t>
            </a:r>
            <a:r>
              <a:rPr sz="1400" spc="-5" dirty="0">
                <a:latin typeface="Calibri"/>
                <a:cs typeface="Calibri"/>
              </a:rPr>
              <a:t>as the </a:t>
            </a:r>
            <a:r>
              <a:rPr sz="1400" dirty="0">
                <a:latin typeface="Calibri"/>
                <a:cs typeface="Calibri"/>
              </a:rPr>
              <a:t>movie is made </a:t>
            </a:r>
            <a:r>
              <a:rPr sz="1400" spc="-10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only </a:t>
            </a:r>
            <a:r>
              <a:rPr sz="1400" spc="-5" dirty="0">
                <a:latin typeface="Calibri"/>
                <a:cs typeface="Calibri"/>
              </a:rPr>
              <a:t>15,000.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correlation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coefficient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between</a:t>
            </a:r>
            <a:r>
              <a:rPr sz="1400" spc="-5" dirty="0">
                <a:latin typeface="Calibri"/>
                <a:cs typeface="Calibri"/>
              </a:rPr>
              <a:t> earnings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budget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0.102038454.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1208277"/>
            <a:ext cx="6122670" cy="4481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10" dirty="0">
                <a:latin typeface="Trebuchet MS"/>
                <a:cs typeface="Trebuchet MS"/>
              </a:rPr>
              <a:t>What</a:t>
            </a:r>
            <a:r>
              <a:rPr sz="2200" spc="-5" dirty="0">
                <a:latin typeface="Trebuchet MS"/>
                <a:cs typeface="Trebuchet MS"/>
              </a:rPr>
              <a:t> I</a:t>
            </a:r>
            <a:r>
              <a:rPr sz="2200" spc="-10" dirty="0">
                <a:latin typeface="Trebuchet MS"/>
                <a:cs typeface="Trebuchet MS"/>
              </a:rPr>
              <a:t> have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learned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from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this </a:t>
            </a:r>
            <a:r>
              <a:rPr sz="2200" dirty="0">
                <a:latin typeface="Trebuchet MS"/>
                <a:cs typeface="Trebuchet MS"/>
              </a:rPr>
              <a:t>project-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2300">
              <a:latin typeface="Trebuchet MS"/>
              <a:cs typeface="Trebuchet MS"/>
            </a:endParaRPr>
          </a:p>
          <a:p>
            <a:pPr marL="241300" marR="20320">
              <a:lnSpc>
                <a:spcPct val="101600"/>
              </a:lnSpc>
            </a:pPr>
            <a:r>
              <a:rPr sz="2200" spc="-165" dirty="0">
                <a:latin typeface="Trebuchet MS"/>
                <a:cs typeface="Trebuchet MS"/>
              </a:rPr>
              <a:t>Wh</a:t>
            </a:r>
            <a:r>
              <a:rPr sz="2200" spc="-70" dirty="0">
                <a:latin typeface="Trebuchet MS"/>
                <a:cs typeface="Trebuchet MS"/>
              </a:rPr>
              <a:t>il</a:t>
            </a:r>
            <a:r>
              <a:rPr sz="2200" spc="-135" dirty="0">
                <a:latin typeface="Trebuchet MS"/>
                <a:cs typeface="Trebuchet MS"/>
              </a:rPr>
              <a:t>e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d</a:t>
            </a:r>
            <a:r>
              <a:rPr sz="2200" spc="-130" dirty="0">
                <a:latin typeface="Trebuchet MS"/>
                <a:cs typeface="Trebuchet MS"/>
              </a:rPr>
              <a:t>o</a:t>
            </a:r>
            <a:r>
              <a:rPr sz="2200" spc="-100" dirty="0">
                <a:latin typeface="Trebuchet MS"/>
                <a:cs typeface="Trebuchet MS"/>
              </a:rPr>
              <a:t>in</a:t>
            </a:r>
            <a:r>
              <a:rPr sz="2200" spc="-125" dirty="0">
                <a:latin typeface="Trebuchet MS"/>
                <a:cs typeface="Trebuchet MS"/>
              </a:rPr>
              <a:t>g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t</a:t>
            </a:r>
            <a:r>
              <a:rPr sz="2200" spc="-130" dirty="0">
                <a:latin typeface="Trebuchet MS"/>
                <a:cs typeface="Trebuchet MS"/>
              </a:rPr>
              <a:t>h</a:t>
            </a:r>
            <a:r>
              <a:rPr sz="2200" spc="-85" dirty="0">
                <a:latin typeface="Trebuchet MS"/>
                <a:cs typeface="Trebuchet MS"/>
              </a:rPr>
              <a:t>is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p</a:t>
            </a:r>
            <a:r>
              <a:rPr sz="2200" spc="-114" dirty="0">
                <a:latin typeface="Trebuchet MS"/>
                <a:cs typeface="Trebuchet MS"/>
              </a:rPr>
              <a:t>ro</a:t>
            </a:r>
            <a:r>
              <a:rPr sz="2200" spc="-75" dirty="0">
                <a:latin typeface="Trebuchet MS"/>
                <a:cs typeface="Trebuchet MS"/>
              </a:rPr>
              <a:t>j</a:t>
            </a:r>
            <a:r>
              <a:rPr sz="2200" spc="-140" dirty="0">
                <a:latin typeface="Trebuchet MS"/>
                <a:cs typeface="Trebuchet MS"/>
              </a:rPr>
              <a:t>e</a:t>
            </a:r>
            <a:r>
              <a:rPr sz="2200" spc="-110" dirty="0">
                <a:latin typeface="Trebuchet MS"/>
                <a:cs typeface="Trebuchet MS"/>
              </a:rPr>
              <a:t>c</a:t>
            </a:r>
            <a:r>
              <a:rPr sz="2200" spc="-100" dirty="0">
                <a:latin typeface="Trebuchet MS"/>
                <a:cs typeface="Trebuchet MS"/>
              </a:rPr>
              <a:t>t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l</a:t>
            </a:r>
            <a:r>
              <a:rPr sz="2200" spc="-120" dirty="0">
                <a:latin typeface="Trebuchet MS"/>
                <a:cs typeface="Trebuchet MS"/>
              </a:rPr>
              <a:t>ea</a:t>
            </a:r>
            <a:r>
              <a:rPr sz="2200" spc="-95" dirty="0">
                <a:latin typeface="Trebuchet MS"/>
                <a:cs typeface="Trebuchet MS"/>
              </a:rPr>
              <a:t>r</a:t>
            </a:r>
            <a:r>
              <a:rPr sz="2200" spc="-140" dirty="0">
                <a:latin typeface="Trebuchet MS"/>
                <a:cs typeface="Trebuchet MS"/>
              </a:rPr>
              <a:t>n</a:t>
            </a:r>
            <a:r>
              <a:rPr sz="2200" spc="-100" dirty="0">
                <a:latin typeface="Trebuchet MS"/>
                <a:cs typeface="Trebuchet MS"/>
              </a:rPr>
              <a:t>t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a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l</a:t>
            </a:r>
            <a:r>
              <a:rPr sz="2200" spc="-114" dirty="0">
                <a:latin typeface="Trebuchet MS"/>
                <a:cs typeface="Trebuchet MS"/>
              </a:rPr>
              <a:t>ot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abo</a:t>
            </a:r>
            <a:r>
              <a:rPr sz="2200" spc="-130" dirty="0">
                <a:latin typeface="Trebuchet MS"/>
                <a:cs typeface="Trebuchet MS"/>
              </a:rPr>
              <a:t>u</a:t>
            </a:r>
            <a:r>
              <a:rPr sz="2200" spc="-100" dirty="0">
                <a:latin typeface="Trebuchet MS"/>
                <a:cs typeface="Trebuchet MS"/>
              </a:rPr>
              <a:t>t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d</a:t>
            </a:r>
            <a:r>
              <a:rPr sz="2200" spc="-135" dirty="0">
                <a:latin typeface="Trebuchet MS"/>
                <a:cs typeface="Trebuchet MS"/>
              </a:rPr>
              <a:t>a</a:t>
            </a:r>
            <a:r>
              <a:rPr sz="2200" spc="-85" dirty="0">
                <a:latin typeface="Trebuchet MS"/>
                <a:cs typeface="Trebuchet MS"/>
              </a:rPr>
              <a:t>t</a:t>
            </a:r>
            <a:r>
              <a:rPr sz="2200" spc="-40" dirty="0">
                <a:latin typeface="Trebuchet MS"/>
                <a:cs typeface="Trebuchet MS"/>
              </a:rPr>
              <a:t>a</a:t>
            </a:r>
            <a:r>
              <a:rPr sz="2200" spc="-80" dirty="0">
                <a:latin typeface="Trebuchet MS"/>
                <a:cs typeface="Trebuchet MS"/>
              </a:rPr>
              <a:t>-  </a:t>
            </a:r>
            <a:r>
              <a:rPr sz="2200" spc="-110" dirty="0">
                <a:latin typeface="Trebuchet MS"/>
                <a:cs typeface="Trebuchet MS"/>
              </a:rPr>
              <a:t>cleaning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and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approach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you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need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to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take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and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also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its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i</a:t>
            </a:r>
            <a:r>
              <a:rPr sz="2200" spc="-190" dirty="0">
                <a:latin typeface="Trebuchet MS"/>
                <a:cs typeface="Trebuchet MS"/>
              </a:rPr>
              <a:t>m</a:t>
            </a:r>
            <a:r>
              <a:rPr sz="2200" spc="-125" dirty="0">
                <a:latin typeface="Trebuchet MS"/>
                <a:cs typeface="Trebuchet MS"/>
              </a:rPr>
              <a:t>p</a:t>
            </a:r>
            <a:r>
              <a:rPr sz="2200" spc="-130" dirty="0">
                <a:latin typeface="Trebuchet MS"/>
                <a:cs typeface="Trebuchet MS"/>
              </a:rPr>
              <a:t>o</a:t>
            </a:r>
            <a:r>
              <a:rPr sz="2200" spc="-100" dirty="0">
                <a:latin typeface="Trebuchet MS"/>
                <a:cs typeface="Trebuchet MS"/>
              </a:rPr>
              <a:t>rta</a:t>
            </a:r>
            <a:r>
              <a:rPr sz="2200" spc="-130" dirty="0">
                <a:latin typeface="Trebuchet MS"/>
                <a:cs typeface="Trebuchet MS"/>
              </a:rPr>
              <a:t>n</a:t>
            </a:r>
            <a:r>
              <a:rPr sz="2200" spc="-110" dirty="0">
                <a:latin typeface="Trebuchet MS"/>
                <a:cs typeface="Trebuchet MS"/>
              </a:rPr>
              <a:t>c</a:t>
            </a:r>
            <a:r>
              <a:rPr sz="2200" spc="-135" dirty="0">
                <a:latin typeface="Trebuchet MS"/>
                <a:cs typeface="Trebuchet MS"/>
              </a:rPr>
              <a:t>e</a:t>
            </a:r>
            <a:r>
              <a:rPr sz="2200" spc="-70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b</a:t>
            </a:r>
            <a:r>
              <a:rPr sz="2200" spc="-120" dirty="0">
                <a:latin typeface="Trebuchet MS"/>
                <a:cs typeface="Trebuchet MS"/>
              </a:rPr>
              <a:t>y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l</a:t>
            </a:r>
            <a:r>
              <a:rPr sz="2200" spc="-130" dirty="0">
                <a:latin typeface="Trebuchet MS"/>
                <a:cs typeface="Trebuchet MS"/>
              </a:rPr>
              <a:t>o</a:t>
            </a:r>
            <a:r>
              <a:rPr sz="2200" spc="-80" dirty="0">
                <a:latin typeface="Trebuchet MS"/>
                <a:cs typeface="Trebuchet MS"/>
              </a:rPr>
              <a:t>t</a:t>
            </a:r>
            <a:r>
              <a:rPr sz="2200" spc="-100" dirty="0">
                <a:latin typeface="Trebuchet MS"/>
                <a:cs typeface="Trebuchet MS"/>
              </a:rPr>
              <a:t>s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of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t</a:t>
            </a:r>
            <a:r>
              <a:rPr sz="2200" spc="-85" dirty="0">
                <a:latin typeface="Trebuchet MS"/>
                <a:cs typeface="Trebuchet MS"/>
              </a:rPr>
              <a:t>ri</a:t>
            </a:r>
            <a:r>
              <a:rPr sz="2200" spc="-135" dirty="0">
                <a:latin typeface="Trebuchet MS"/>
                <a:cs typeface="Trebuchet MS"/>
              </a:rPr>
              <a:t>a</a:t>
            </a:r>
            <a:r>
              <a:rPr sz="2200" spc="-75" dirty="0">
                <a:latin typeface="Trebuchet MS"/>
                <a:cs typeface="Trebuchet MS"/>
              </a:rPr>
              <a:t>l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a</a:t>
            </a:r>
            <a:r>
              <a:rPr sz="2200" spc="-130" dirty="0">
                <a:latin typeface="Trebuchet MS"/>
                <a:cs typeface="Trebuchet MS"/>
              </a:rPr>
              <a:t>n</a:t>
            </a:r>
            <a:r>
              <a:rPr sz="2200" spc="-135" dirty="0">
                <a:latin typeface="Trebuchet MS"/>
                <a:cs typeface="Trebuchet MS"/>
              </a:rPr>
              <a:t>d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e</a:t>
            </a:r>
            <a:r>
              <a:rPr sz="2200" spc="-110" dirty="0">
                <a:latin typeface="Trebuchet MS"/>
                <a:cs typeface="Trebuchet MS"/>
              </a:rPr>
              <a:t>rro</a:t>
            </a:r>
            <a:r>
              <a:rPr sz="2200" spc="-85" dirty="0">
                <a:latin typeface="Trebuchet MS"/>
                <a:cs typeface="Trebuchet MS"/>
              </a:rPr>
              <a:t>r</a:t>
            </a:r>
            <a:r>
              <a:rPr sz="2200" spc="-90" dirty="0"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110" dirty="0">
                <a:latin typeface="Trebuchet MS"/>
                <a:cs typeface="Trebuchet MS"/>
              </a:rPr>
              <a:t>Also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learnt </a:t>
            </a:r>
            <a:r>
              <a:rPr sz="2200" spc="-130" dirty="0">
                <a:latin typeface="Trebuchet MS"/>
                <a:cs typeface="Trebuchet MS"/>
              </a:rPr>
              <a:t>a</a:t>
            </a:r>
            <a:r>
              <a:rPr sz="2200" spc="-100" dirty="0">
                <a:latin typeface="Trebuchet MS"/>
                <a:cs typeface="Trebuchet MS"/>
              </a:rPr>
              <a:t> lot</a:t>
            </a:r>
            <a:r>
              <a:rPr sz="2200" spc="-120" dirty="0">
                <a:latin typeface="Trebuchet MS"/>
                <a:cs typeface="Trebuchet MS"/>
              </a:rPr>
              <a:t> about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tables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and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its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pros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and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spc="-135" dirty="0">
                <a:latin typeface="Trebuchet MS"/>
                <a:cs typeface="Trebuchet MS"/>
              </a:rPr>
              <a:t>usage</a:t>
            </a:r>
            <a:endParaRPr sz="2200">
              <a:latin typeface="Trebuchet MS"/>
              <a:cs typeface="Trebuchet MS"/>
            </a:endParaRPr>
          </a:p>
          <a:p>
            <a:pPr marL="241300" marR="93980" indent="-228600">
              <a:lnSpc>
                <a:spcPct val="101600"/>
              </a:lnSpc>
              <a:spcBef>
                <a:spcPts val="17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135" dirty="0">
                <a:latin typeface="Trebuchet MS"/>
                <a:cs typeface="Trebuchet MS"/>
              </a:rPr>
              <a:t>And</a:t>
            </a:r>
            <a:r>
              <a:rPr sz="2200" spc="-10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lastly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learnt</a:t>
            </a:r>
            <a:r>
              <a:rPr sz="2200" spc="-105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a</a:t>
            </a:r>
            <a:r>
              <a:rPr sz="2200" spc="-100" dirty="0">
                <a:latin typeface="Trebuchet MS"/>
                <a:cs typeface="Trebuchet MS"/>
              </a:rPr>
              <a:t> lot</a:t>
            </a:r>
            <a:r>
              <a:rPr sz="2200" spc="-11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about</a:t>
            </a:r>
            <a:r>
              <a:rPr sz="2200" spc="-114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dealing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with</a:t>
            </a:r>
            <a:r>
              <a:rPr sz="2200" spc="-95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databases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a</a:t>
            </a:r>
            <a:r>
              <a:rPr sz="2200" spc="-130" dirty="0">
                <a:latin typeface="Trebuchet MS"/>
                <a:cs typeface="Trebuchet MS"/>
              </a:rPr>
              <a:t>n</a:t>
            </a:r>
            <a:r>
              <a:rPr sz="2200" spc="-135" dirty="0">
                <a:latin typeface="Trebuchet MS"/>
                <a:cs typeface="Trebuchet MS"/>
              </a:rPr>
              <a:t>d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t</a:t>
            </a:r>
            <a:r>
              <a:rPr sz="2200" spc="-130" dirty="0">
                <a:latin typeface="Trebuchet MS"/>
                <a:cs typeface="Trebuchet MS"/>
              </a:rPr>
              <a:t>h</a:t>
            </a:r>
            <a:r>
              <a:rPr sz="2200" spc="-70" dirty="0">
                <a:latin typeface="Trebuchet MS"/>
                <a:cs typeface="Trebuchet MS"/>
              </a:rPr>
              <a:t>i</a:t>
            </a:r>
            <a:r>
              <a:rPr sz="2200" spc="-130" dirty="0">
                <a:latin typeface="Trebuchet MS"/>
                <a:cs typeface="Trebuchet MS"/>
              </a:rPr>
              <a:t>n</a:t>
            </a:r>
            <a:r>
              <a:rPr sz="2200" spc="-114" dirty="0">
                <a:latin typeface="Trebuchet MS"/>
                <a:cs typeface="Trebuchet MS"/>
              </a:rPr>
              <a:t>g</a:t>
            </a:r>
            <a:r>
              <a:rPr sz="2200" spc="-100" dirty="0">
                <a:latin typeface="Trebuchet MS"/>
                <a:cs typeface="Trebuchet MS"/>
              </a:rPr>
              <a:t>s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n</a:t>
            </a:r>
            <a:r>
              <a:rPr sz="2200" spc="-125" dirty="0">
                <a:latin typeface="Trebuchet MS"/>
                <a:cs typeface="Trebuchet MS"/>
              </a:rPr>
              <a:t>ee</a:t>
            </a:r>
            <a:r>
              <a:rPr sz="2200" spc="-135" dirty="0">
                <a:latin typeface="Trebuchet MS"/>
                <a:cs typeface="Trebuchet MS"/>
              </a:rPr>
              <a:t>d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t</a:t>
            </a:r>
            <a:r>
              <a:rPr sz="2200" spc="-130" dirty="0">
                <a:latin typeface="Trebuchet MS"/>
                <a:cs typeface="Trebuchet MS"/>
              </a:rPr>
              <a:t>o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b</a:t>
            </a:r>
            <a:r>
              <a:rPr sz="2200" spc="-135" dirty="0">
                <a:latin typeface="Trebuchet MS"/>
                <a:cs typeface="Trebuchet MS"/>
              </a:rPr>
              <a:t>e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d</a:t>
            </a:r>
            <a:r>
              <a:rPr sz="2200" spc="-130" dirty="0">
                <a:latin typeface="Trebuchet MS"/>
                <a:cs typeface="Trebuchet MS"/>
              </a:rPr>
              <a:t>o</a:t>
            </a:r>
            <a:r>
              <a:rPr sz="2200" spc="-110" dirty="0">
                <a:latin typeface="Trebuchet MS"/>
                <a:cs typeface="Trebuchet MS"/>
              </a:rPr>
              <a:t>n</a:t>
            </a:r>
            <a:r>
              <a:rPr sz="2200" spc="-135" dirty="0">
                <a:latin typeface="Trebuchet MS"/>
                <a:cs typeface="Trebuchet MS"/>
              </a:rPr>
              <a:t>e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f</a:t>
            </a:r>
            <a:r>
              <a:rPr sz="2200" spc="-114" dirty="0">
                <a:latin typeface="Trebuchet MS"/>
                <a:cs typeface="Trebuchet MS"/>
              </a:rPr>
              <a:t>or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ce</a:t>
            </a:r>
            <a:r>
              <a:rPr sz="2200" spc="-95" dirty="0">
                <a:latin typeface="Trebuchet MS"/>
                <a:cs typeface="Trebuchet MS"/>
              </a:rPr>
              <a:t>r</a:t>
            </a:r>
            <a:r>
              <a:rPr sz="2200" spc="-105" dirty="0">
                <a:latin typeface="Trebuchet MS"/>
                <a:cs typeface="Trebuchet MS"/>
              </a:rPr>
              <a:t>tain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des</a:t>
            </a:r>
            <a:r>
              <a:rPr sz="2200" spc="-85" dirty="0">
                <a:latin typeface="Trebuchet MS"/>
                <a:cs typeface="Trebuchet MS"/>
              </a:rPr>
              <a:t>ir</a:t>
            </a:r>
            <a:r>
              <a:rPr sz="2200" spc="-125" dirty="0">
                <a:latin typeface="Trebuchet MS"/>
                <a:cs typeface="Trebuchet MS"/>
              </a:rPr>
              <a:t>e</a:t>
            </a:r>
            <a:r>
              <a:rPr sz="2200" spc="-95" dirty="0">
                <a:latin typeface="Trebuchet MS"/>
                <a:cs typeface="Trebuchet MS"/>
              </a:rPr>
              <a:t>d  </a:t>
            </a:r>
            <a:r>
              <a:rPr sz="2200" spc="-15" dirty="0">
                <a:latin typeface="Trebuchet MS"/>
                <a:cs typeface="Trebuchet MS"/>
              </a:rPr>
              <a:t>outcomes.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rebuchet MS"/>
              <a:cs typeface="Trebuchet MS"/>
            </a:endParaRPr>
          </a:p>
          <a:p>
            <a:pPr marL="241300" marR="5080">
              <a:lnSpc>
                <a:spcPct val="101800"/>
              </a:lnSpc>
              <a:spcBef>
                <a:spcPts val="5"/>
              </a:spcBef>
            </a:pPr>
            <a:r>
              <a:rPr sz="2200" spc="-120" dirty="0">
                <a:latin typeface="Trebuchet MS"/>
                <a:cs typeface="Trebuchet MS"/>
              </a:rPr>
              <a:t>For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viewing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the</a:t>
            </a:r>
            <a:r>
              <a:rPr sz="2200" spc="-13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detailed</a:t>
            </a:r>
            <a:r>
              <a:rPr sz="2200" spc="-145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excel</a:t>
            </a:r>
            <a:r>
              <a:rPr sz="2200" spc="-14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sheet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for</a:t>
            </a:r>
            <a:r>
              <a:rPr sz="2200" spc="-12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this</a:t>
            </a:r>
            <a:r>
              <a:rPr sz="2200" spc="-125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project: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u="heavy" spc="-3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rebuchet MS"/>
                <a:cs typeface="Trebuchet MS"/>
                <a:hlinkClick r:id="rId2"/>
              </a:rPr>
              <a:t>C</a:t>
            </a:r>
            <a:r>
              <a:rPr sz="2200" u="heavy" spc="-2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rebuchet MS"/>
                <a:cs typeface="Trebuchet MS"/>
                <a:hlinkClick r:id="rId2"/>
              </a:rPr>
              <a:t>l</a:t>
            </a:r>
            <a:r>
              <a:rPr sz="2200" u="heavy" spc="-3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rebuchet MS"/>
                <a:cs typeface="Trebuchet MS"/>
                <a:hlinkClick r:id="rId2"/>
              </a:rPr>
              <a:t>i</a:t>
            </a:r>
            <a:r>
              <a:rPr sz="2200" u="heavy" spc="-1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rebuchet MS"/>
                <a:cs typeface="Trebuchet MS"/>
                <a:hlinkClick r:id="rId2"/>
              </a:rPr>
              <a:t>c</a:t>
            </a:r>
            <a:r>
              <a:rPr sz="22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rebuchet MS"/>
                <a:cs typeface="Trebuchet MS"/>
                <a:hlinkClick r:id="rId2"/>
              </a:rPr>
              <a:t>k</a:t>
            </a:r>
            <a:r>
              <a:rPr sz="2200" u="heavy" spc="-19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2200" u="heavy" spc="-30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rebuchet MS"/>
                <a:cs typeface="Trebuchet MS"/>
                <a:hlinkClick r:id="rId2"/>
              </a:rPr>
              <a:t>h</a:t>
            </a:r>
            <a:r>
              <a:rPr sz="2200" u="heavy" spc="-1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rebuchet MS"/>
                <a:cs typeface="Trebuchet MS"/>
                <a:hlinkClick r:id="rId2"/>
              </a:rPr>
              <a:t>e</a:t>
            </a:r>
            <a:r>
              <a:rPr sz="2200" u="heavy" spc="-3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rebuchet MS"/>
                <a:cs typeface="Trebuchet MS"/>
                <a:hlinkClick r:id="rId2"/>
              </a:rPr>
              <a:t>r</a:t>
            </a:r>
            <a:r>
              <a:rPr sz="2200" u="heavy" spc="-5" dirty="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Trebuchet MS"/>
                <a:cs typeface="Trebuchet MS"/>
                <a:hlinkClick r:id="rId2"/>
              </a:rPr>
              <a:t>e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00" y="583183"/>
            <a:ext cx="7002145" cy="982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Description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alibri"/>
              <a:cs typeface="Calibri"/>
            </a:endParaRPr>
          </a:p>
          <a:p>
            <a:pPr marL="196850" marR="5080">
              <a:lnSpc>
                <a:spcPct val="101699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dataset </a:t>
            </a:r>
            <a:r>
              <a:rPr sz="1800" spc="-5" dirty="0">
                <a:latin typeface="Calibri"/>
                <a:cs typeface="Calibri"/>
              </a:rPr>
              <a:t>provided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related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IMDB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Movies. A</a:t>
            </a:r>
            <a:r>
              <a:rPr sz="1800" spc="-5" dirty="0">
                <a:latin typeface="Calibri"/>
                <a:cs typeface="Calibri"/>
              </a:rPr>
              <a:t> potential problem</a:t>
            </a:r>
            <a:r>
              <a:rPr sz="1800" dirty="0">
                <a:latin typeface="Calibri"/>
                <a:cs typeface="Calibri"/>
              </a:rPr>
              <a:t> to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investigate could </a:t>
            </a:r>
            <a:r>
              <a:rPr sz="1800" dirty="0">
                <a:latin typeface="Calibri"/>
                <a:cs typeface="Calibri"/>
              </a:rPr>
              <a:t>be: </a:t>
            </a:r>
            <a:r>
              <a:rPr sz="1800" spc="-5" dirty="0">
                <a:latin typeface="Calibri"/>
                <a:cs typeface="Calibri"/>
              </a:rPr>
              <a:t>"What factors influence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success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movie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 IMDB?" </a:t>
            </a:r>
            <a:r>
              <a:rPr sz="1800" spc="-5" dirty="0">
                <a:latin typeface="Calibri"/>
                <a:cs typeface="Calibri"/>
              </a:rPr>
              <a:t>Here, success can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defined by high IMDB ratings. The impact 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problem is significant for </a:t>
            </a:r>
            <a:r>
              <a:rPr sz="1800" dirty="0">
                <a:latin typeface="Calibri"/>
                <a:cs typeface="Calibri"/>
              </a:rPr>
              <a:t>movie </a:t>
            </a:r>
            <a:r>
              <a:rPr sz="1800" spc="-5" dirty="0">
                <a:latin typeface="Calibri"/>
                <a:cs typeface="Calibri"/>
              </a:rPr>
              <a:t>producers, directors,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investors </a:t>
            </a:r>
            <a:r>
              <a:rPr sz="1800" dirty="0">
                <a:latin typeface="Calibri"/>
                <a:cs typeface="Calibri"/>
              </a:rPr>
              <a:t> who want to </a:t>
            </a:r>
            <a:r>
              <a:rPr sz="1800" spc="-5" dirty="0">
                <a:latin typeface="Calibri"/>
                <a:cs typeface="Calibri"/>
              </a:rPr>
              <a:t>understand </a:t>
            </a:r>
            <a:r>
              <a:rPr sz="1800" dirty="0">
                <a:latin typeface="Calibri"/>
                <a:cs typeface="Calibri"/>
              </a:rPr>
              <a:t>what makes a </a:t>
            </a:r>
            <a:r>
              <a:rPr sz="1800" spc="-5" dirty="0">
                <a:latin typeface="Calibri"/>
                <a:cs typeface="Calibri"/>
              </a:rPr>
              <a:t>movie successful </a:t>
            </a:r>
            <a:r>
              <a:rPr sz="1800" dirty="0">
                <a:latin typeface="Calibri"/>
                <a:cs typeface="Calibri"/>
              </a:rPr>
              <a:t>to make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informed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decisions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5" dirty="0">
                <a:latin typeface="Calibri"/>
                <a:cs typeface="Calibri"/>
              </a:rPr>
              <a:t>future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projects.</a:t>
            </a:r>
            <a:endParaRPr sz="1800">
              <a:latin typeface="Calibri"/>
              <a:cs typeface="Calibri"/>
            </a:endParaRPr>
          </a:p>
          <a:p>
            <a:pPr marL="213360" marR="155575">
              <a:lnSpc>
                <a:spcPct val="101699"/>
              </a:lnSpc>
              <a:spcBef>
                <a:spcPts val="1490"/>
              </a:spcBef>
            </a:pPr>
            <a:r>
              <a:rPr sz="1800" dirty="0">
                <a:latin typeface="Calibri"/>
                <a:cs typeface="Calibri"/>
              </a:rPr>
              <a:t>IMDb registered users can </a:t>
            </a:r>
            <a:r>
              <a:rPr sz="1800" spc="-5" dirty="0">
                <a:latin typeface="Calibri"/>
                <a:cs typeface="Calibri"/>
              </a:rPr>
              <a:t>cast </a:t>
            </a:r>
            <a:r>
              <a:rPr sz="1800" dirty="0">
                <a:latin typeface="Calibri"/>
                <a:cs typeface="Calibri"/>
              </a:rPr>
              <a:t>a vote </a:t>
            </a:r>
            <a:r>
              <a:rPr sz="1800" spc="-5" dirty="0">
                <a:latin typeface="Calibri"/>
                <a:cs typeface="Calibri"/>
              </a:rPr>
              <a:t>(from </a:t>
            </a:r>
            <a:r>
              <a:rPr sz="1800" dirty="0">
                <a:latin typeface="Calibri"/>
                <a:cs typeface="Calibri"/>
              </a:rPr>
              <a:t>1 to 10) </a:t>
            </a:r>
            <a:r>
              <a:rPr sz="1800" spc="-5" dirty="0">
                <a:latin typeface="Calibri"/>
                <a:cs typeface="Calibri"/>
              </a:rPr>
              <a:t>on every </a:t>
            </a:r>
            <a:r>
              <a:rPr sz="1800" dirty="0">
                <a:latin typeface="Calibri"/>
                <a:cs typeface="Calibri"/>
              </a:rPr>
              <a:t>released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title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database.</a:t>
            </a:r>
            <a:r>
              <a:rPr sz="1800" spc="-5" dirty="0">
                <a:latin typeface="Calibri"/>
                <a:cs typeface="Calibri"/>
              </a:rPr>
              <a:t> Individual </a:t>
            </a:r>
            <a:r>
              <a:rPr sz="1800" dirty="0">
                <a:latin typeface="Calibri"/>
                <a:cs typeface="Calibri"/>
              </a:rPr>
              <a:t>votes 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aggregated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summarized </a:t>
            </a:r>
            <a:r>
              <a:rPr sz="1800" dirty="0">
                <a:latin typeface="Calibri"/>
                <a:cs typeface="Calibri"/>
              </a:rPr>
              <a:t>as a </a:t>
            </a:r>
            <a:r>
              <a:rPr sz="1800" spc="-5" dirty="0">
                <a:latin typeface="Calibri"/>
                <a:cs typeface="Calibri"/>
              </a:rPr>
              <a:t>single </a:t>
            </a:r>
            <a:r>
              <a:rPr sz="1800" dirty="0">
                <a:latin typeface="Calibri"/>
                <a:cs typeface="Calibri"/>
              </a:rPr>
              <a:t>IMDb </a:t>
            </a:r>
            <a:r>
              <a:rPr sz="1800" spc="-5" dirty="0">
                <a:latin typeface="Calibri"/>
                <a:cs typeface="Calibri"/>
              </a:rPr>
              <a:t>rating, this rating describes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popularity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movie in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Approach-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84785" marR="414020">
              <a:lnSpc>
                <a:spcPct val="101699"/>
              </a:lnSpc>
            </a:pPr>
            <a:r>
              <a:rPr sz="1800" spc="-5" dirty="0">
                <a:latin typeface="Calibri"/>
                <a:cs typeface="Calibri"/>
              </a:rPr>
              <a:t>First,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analyze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 out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5043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rows, </a:t>
            </a:r>
            <a:r>
              <a:rPr sz="1800" dirty="0">
                <a:latin typeface="Calibri"/>
                <a:cs typeface="Calibri"/>
              </a:rPr>
              <a:t>28 </a:t>
            </a:r>
            <a:r>
              <a:rPr sz="1800" spc="-5" dirty="0">
                <a:latin typeface="Calibri"/>
                <a:cs typeface="Calibri"/>
              </a:rPr>
              <a:t>columns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5" dirty="0">
                <a:latin typeface="Calibri"/>
                <a:cs typeface="Calibri"/>
              </a:rPr>
              <a:t>header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column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47955" marR="22225" indent="36195">
              <a:lnSpc>
                <a:spcPct val="101699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Then,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10" dirty="0">
                <a:latin typeface="Calibri"/>
                <a:cs typeface="Calibri"/>
              </a:rPr>
              <a:t> looking</a:t>
            </a:r>
            <a:r>
              <a:rPr sz="1800" dirty="0">
                <a:latin typeface="Calibri"/>
                <a:cs typeface="Calibri"/>
              </a:rPr>
              <a:t> 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questions,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not required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 out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So, we</a:t>
            </a:r>
            <a:r>
              <a:rPr sz="1800" dirty="0">
                <a:latin typeface="Calibri"/>
                <a:cs typeface="Calibri"/>
              </a:rPr>
              <a:t> remove the </a:t>
            </a:r>
            <a:r>
              <a:rPr sz="1800" spc="-10" dirty="0">
                <a:latin typeface="Calibri"/>
                <a:cs typeface="Calibri"/>
              </a:rPr>
              <a:t>following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columns:</a:t>
            </a:r>
            <a:endParaRPr sz="1800">
              <a:latin typeface="Calibri"/>
              <a:cs typeface="Calibri"/>
            </a:endParaRPr>
          </a:p>
          <a:p>
            <a:pPr marL="184785" marR="4402455">
              <a:lnSpc>
                <a:spcPct val="203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1.color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2.num_critic_for_reviews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3.director_facebook_likes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alibri"/>
              <a:cs typeface="Calibri"/>
            </a:endParaRPr>
          </a:p>
          <a:p>
            <a:pPr marL="410209" indent="-226060">
              <a:lnSpc>
                <a:spcPct val="100000"/>
              </a:lnSpc>
              <a:buAutoNum type="arabicPeriod" startAt="4"/>
              <a:tabLst>
                <a:tab pos="410845" algn="l"/>
              </a:tabLst>
            </a:pPr>
            <a:r>
              <a:rPr sz="1800" spc="-5" dirty="0">
                <a:latin typeface="Calibri"/>
                <a:cs typeface="Calibri"/>
              </a:rPr>
              <a:t>actor_3_facebook_likes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 startAt="4"/>
            </a:pPr>
            <a:endParaRPr sz="1800">
              <a:latin typeface="Calibri"/>
              <a:cs typeface="Calibri"/>
            </a:endParaRPr>
          </a:p>
          <a:p>
            <a:pPr marL="402590" indent="-218440">
              <a:lnSpc>
                <a:spcPct val="100000"/>
              </a:lnSpc>
              <a:buAutoNum type="arabicPeriod" startAt="4"/>
              <a:tabLst>
                <a:tab pos="403225" algn="l"/>
              </a:tabLst>
            </a:pPr>
            <a:r>
              <a:rPr sz="1800" spc="-5" dirty="0">
                <a:latin typeface="Calibri"/>
                <a:cs typeface="Calibri"/>
              </a:rPr>
              <a:t>actor_2_name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 startAt="4"/>
            </a:pPr>
            <a:endParaRPr sz="1800">
              <a:latin typeface="Calibri"/>
              <a:cs typeface="Calibri"/>
            </a:endParaRPr>
          </a:p>
          <a:p>
            <a:pPr marL="401320" indent="-216535">
              <a:lnSpc>
                <a:spcPct val="100000"/>
              </a:lnSpc>
              <a:buAutoNum type="arabicPeriod" startAt="4"/>
              <a:tabLst>
                <a:tab pos="401320" algn="l"/>
              </a:tabLst>
            </a:pPr>
            <a:r>
              <a:rPr sz="1800" spc="-5" dirty="0">
                <a:latin typeface="Calibri"/>
                <a:cs typeface="Calibri"/>
              </a:rPr>
              <a:t>actor_1_facebook_likes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00" y="586231"/>
            <a:ext cx="6757670" cy="619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09" indent="-22606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410845" algn="l"/>
              </a:tabLst>
            </a:pPr>
            <a:r>
              <a:rPr sz="1800" spc="-5" dirty="0">
                <a:latin typeface="Calibri"/>
                <a:cs typeface="Calibri"/>
              </a:rPr>
              <a:t>num_voted_users</a:t>
            </a:r>
            <a:endParaRPr sz="1800">
              <a:latin typeface="Calibri"/>
              <a:cs typeface="Calibri"/>
            </a:endParaRPr>
          </a:p>
          <a:p>
            <a:pPr marL="386080" indent="-205740">
              <a:lnSpc>
                <a:spcPct val="100000"/>
              </a:lnSpc>
              <a:spcBef>
                <a:spcPts val="85"/>
              </a:spcBef>
              <a:buAutoNum type="arabicPeriod" startAt="7"/>
              <a:tabLst>
                <a:tab pos="386080" algn="l"/>
              </a:tabLst>
            </a:pPr>
            <a:r>
              <a:rPr sz="1800" spc="-5" dirty="0">
                <a:latin typeface="Calibri"/>
                <a:cs typeface="Calibri"/>
              </a:rPr>
              <a:t>cast_total_facebook_likes</a:t>
            </a:r>
            <a:endParaRPr sz="1800">
              <a:latin typeface="Calibri"/>
              <a:cs typeface="Calibri"/>
            </a:endParaRPr>
          </a:p>
          <a:p>
            <a:pPr marL="386080" indent="-205740">
              <a:lnSpc>
                <a:spcPct val="100000"/>
              </a:lnSpc>
              <a:spcBef>
                <a:spcPts val="45"/>
              </a:spcBef>
              <a:buAutoNum type="arabicPeriod" startAt="7"/>
              <a:tabLst>
                <a:tab pos="386080" algn="l"/>
              </a:tabLst>
            </a:pPr>
            <a:r>
              <a:rPr sz="1800" spc="-5" dirty="0">
                <a:latin typeface="Calibri"/>
                <a:cs typeface="Calibri"/>
              </a:rPr>
              <a:t>actor_3_name</a:t>
            </a:r>
            <a:endParaRPr sz="1800">
              <a:latin typeface="Calibri"/>
              <a:cs typeface="Calibri"/>
            </a:endParaRPr>
          </a:p>
          <a:p>
            <a:pPr marL="512445" indent="-332740">
              <a:lnSpc>
                <a:spcPct val="100000"/>
              </a:lnSpc>
              <a:spcBef>
                <a:spcPts val="40"/>
              </a:spcBef>
              <a:buAutoNum type="arabicPeriod" startAt="7"/>
              <a:tabLst>
                <a:tab pos="513080" algn="l"/>
              </a:tabLst>
            </a:pPr>
            <a:r>
              <a:rPr sz="1800" spc="-5" dirty="0">
                <a:latin typeface="Calibri"/>
                <a:cs typeface="Calibri"/>
              </a:rPr>
              <a:t>facenumber_in_poster</a:t>
            </a:r>
            <a:endParaRPr sz="1800">
              <a:latin typeface="Calibri"/>
              <a:cs typeface="Calibri"/>
            </a:endParaRPr>
          </a:p>
          <a:p>
            <a:pPr marL="501650" indent="-321945">
              <a:lnSpc>
                <a:spcPct val="100000"/>
              </a:lnSpc>
              <a:spcBef>
                <a:spcPts val="45"/>
              </a:spcBef>
              <a:buAutoNum type="arabicPeriod" startAt="7"/>
              <a:tabLst>
                <a:tab pos="502284" algn="l"/>
              </a:tabLst>
            </a:pPr>
            <a:r>
              <a:rPr sz="1800" spc="-5" dirty="0">
                <a:latin typeface="Calibri"/>
                <a:cs typeface="Calibri"/>
              </a:rPr>
              <a:t>plot_keywords</a:t>
            </a:r>
            <a:endParaRPr sz="1800">
              <a:latin typeface="Calibri"/>
              <a:cs typeface="Calibri"/>
            </a:endParaRPr>
          </a:p>
          <a:p>
            <a:pPr marL="500380" indent="-320675">
              <a:lnSpc>
                <a:spcPct val="100000"/>
              </a:lnSpc>
              <a:spcBef>
                <a:spcPts val="50"/>
              </a:spcBef>
              <a:buAutoNum type="arabicPeriod" startAt="7"/>
              <a:tabLst>
                <a:tab pos="501015" algn="l"/>
              </a:tabLst>
            </a:pPr>
            <a:r>
              <a:rPr sz="1800" spc="-5" dirty="0">
                <a:latin typeface="Calibri"/>
                <a:cs typeface="Calibri"/>
              </a:rPr>
              <a:t>movie_imdb_link</a:t>
            </a:r>
            <a:endParaRPr sz="1800">
              <a:latin typeface="Calibri"/>
              <a:cs typeface="Calibri"/>
            </a:endParaRPr>
          </a:p>
          <a:p>
            <a:pPr marL="512445" indent="-332740">
              <a:lnSpc>
                <a:spcPct val="100000"/>
              </a:lnSpc>
              <a:spcBef>
                <a:spcPts val="45"/>
              </a:spcBef>
              <a:buAutoNum type="arabicPeriod" startAt="7"/>
              <a:tabLst>
                <a:tab pos="513080" algn="l"/>
              </a:tabLst>
            </a:pPr>
            <a:r>
              <a:rPr sz="1800" spc="-5" dirty="0">
                <a:latin typeface="Calibri"/>
                <a:cs typeface="Calibri"/>
              </a:rPr>
              <a:t>num_user_for_reviews</a:t>
            </a:r>
            <a:endParaRPr sz="1800">
              <a:latin typeface="Calibri"/>
              <a:cs typeface="Calibri"/>
            </a:endParaRPr>
          </a:p>
          <a:p>
            <a:pPr marL="501650" indent="-321945">
              <a:lnSpc>
                <a:spcPct val="100000"/>
              </a:lnSpc>
              <a:spcBef>
                <a:spcPts val="40"/>
              </a:spcBef>
              <a:buAutoNum type="arabicPeriod" startAt="7"/>
              <a:tabLst>
                <a:tab pos="502284" algn="l"/>
              </a:tabLst>
            </a:pPr>
            <a:r>
              <a:rPr sz="1800" spc="-5" dirty="0">
                <a:latin typeface="Calibri"/>
                <a:cs typeface="Calibri"/>
              </a:rPr>
              <a:t>Country</a:t>
            </a:r>
            <a:endParaRPr sz="1800">
              <a:latin typeface="Calibri"/>
              <a:cs typeface="Calibri"/>
            </a:endParaRPr>
          </a:p>
          <a:p>
            <a:pPr marL="180340" marR="4083050">
              <a:lnSpc>
                <a:spcPts val="2210"/>
              </a:lnSpc>
              <a:spcBef>
                <a:spcPts val="80"/>
              </a:spcBef>
              <a:buAutoNum type="arabicPeriod" startAt="7"/>
              <a:tabLst>
                <a:tab pos="502284" algn="l"/>
              </a:tabLst>
            </a:pPr>
            <a:r>
              <a:rPr sz="1800" spc="-5" dirty="0">
                <a:latin typeface="Calibri"/>
                <a:cs typeface="Calibri"/>
              </a:rPr>
              <a:t>content_rating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16.actor_2_facebook_likes</a:t>
            </a:r>
            <a:endParaRPr sz="1800">
              <a:latin typeface="Calibri"/>
              <a:cs typeface="Calibri"/>
            </a:endParaRPr>
          </a:p>
          <a:p>
            <a:pPr marL="469900" indent="-322580">
              <a:lnSpc>
                <a:spcPts val="2080"/>
              </a:lnSpc>
              <a:buAutoNum type="arabicPeriod" startAt="17"/>
              <a:tabLst>
                <a:tab pos="470534" algn="l"/>
              </a:tabLst>
            </a:pPr>
            <a:r>
              <a:rPr sz="1800" spc="-5" dirty="0">
                <a:latin typeface="Calibri"/>
                <a:cs typeface="Calibri"/>
              </a:rPr>
              <a:t>aspect_ratio</a:t>
            </a:r>
            <a:endParaRPr sz="1800">
              <a:latin typeface="Calibri"/>
              <a:cs typeface="Calibri"/>
            </a:endParaRPr>
          </a:p>
          <a:p>
            <a:pPr marL="486409" indent="-339090">
              <a:lnSpc>
                <a:spcPct val="100000"/>
              </a:lnSpc>
              <a:spcBef>
                <a:spcPts val="35"/>
              </a:spcBef>
              <a:buAutoNum type="arabicPeriod" startAt="17"/>
              <a:tabLst>
                <a:tab pos="487045" algn="l"/>
              </a:tabLst>
            </a:pPr>
            <a:r>
              <a:rPr sz="1800" spc="-15" dirty="0">
                <a:latin typeface="Calibri"/>
                <a:cs typeface="Calibri"/>
              </a:rPr>
              <a:t>movie_facebook_likes.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 startAt="17"/>
            </a:pPr>
            <a:endParaRPr sz="1850">
              <a:latin typeface="Calibri"/>
              <a:cs typeface="Calibri"/>
            </a:endParaRPr>
          </a:p>
          <a:p>
            <a:pPr marL="469900" marR="109855" lvl="1" indent="-229235">
              <a:lnSpc>
                <a:spcPct val="101699"/>
              </a:lnSpc>
              <a:buFont typeface="Symbol"/>
              <a:buChar char=""/>
              <a:tabLst>
                <a:tab pos="470534" algn="l"/>
              </a:tabLst>
            </a:pPr>
            <a:r>
              <a:rPr sz="1800" b="1" dirty="0">
                <a:latin typeface="Calibri"/>
                <a:cs typeface="Calibri"/>
              </a:rPr>
              <a:t>After </a:t>
            </a:r>
            <a:r>
              <a:rPr sz="1800" b="1" spc="-5" dirty="0">
                <a:latin typeface="Calibri"/>
                <a:cs typeface="Calibri"/>
              </a:rPr>
              <a:t>that </a:t>
            </a:r>
            <a:r>
              <a:rPr sz="1800" b="1" dirty="0">
                <a:latin typeface="Calibri"/>
                <a:cs typeface="Calibri"/>
              </a:rPr>
              <a:t>I </a:t>
            </a:r>
            <a:r>
              <a:rPr sz="1800" b="1" spc="-5" dirty="0">
                <a:latin typeface="Calibri"/>
                <a:cs typeface="Calibri"/>
              </a:rPr>
              <a:t>cleared all the rows containing any null values as </a:t>
            </a:r>
            <a:r>
              <a:rPr sz="1800" b="1" dirty="0">
                <a:latin typeface="Calibri"/>
                <a:cs typeface="Calibri"/>
              </a:rPr>
              <a:t>we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don’t </a:t>
            </a:r>
            <a:r>
              <a:rPr sz="1800" b="1" spc="-5" dirty="0">
                <a:latin typeface="Calibri"/>
                <a:cs typeface="Calibri"/>
              </a:rPr>
              <a:t>need them. </a:t>
            </a:r>
            <a:r>
              <a:rPr sz="1800" b="1" dirty="0">
                <a:latin typeface="Calibri"/>
                <a:cs typeface="Calibri"/>
              </a:rPr>
              <a:t>Now </a:t>
            </a:r>
            <a:r>
              <a:rPr sz="1800" b="1" spc="-5" dirty="0">
                <a:latin typeface="Calibri"/>
                <a:cs typeface="Calibri"/>
              </a:rPr>
              <a:t>we </a:t>
            </a:r>
            <a:r>
              <a:rPr sz="1800" b="1" dirty="0">
                <a:latin typeface="Calibri"/>
                <a:cs typeface="Calibri"/>
              </a:rPr>
              <a:t>are </a:t>
            </a:r>
            <a:r>
              <a:rPr sz="1800" b="1" spc="-5" dirty="0">
                <a:latin typeface="Calibri"/>
                <a:cs typeface="Calibri"/>
              </a:rPr>
              <a:t>left with </a:t>
            </a:r>
            <a:r>
              <a:rPr sz="1800" b="1" dirty="0">
                <a:latin typeface="Calibri"/>
                <a:cs typeface="Calibri"/>
              </a:rPr>
              <a:t>3884 </a:t>
            </a:r>
            <a:r>
              <a:rPr sz="1800" b="1" spc="-10" dirty="0">
                <a:latin typeface="Calibri"/>
                <a:cs typeface="Calibri"/>
              </a:rPr>
              <a:t>rows </a:t>
            </a:r>
            <a:r>
              <a:rPr sz="1800" b="1" dirty="0">
                <a:latin typeface="Calibri"/>
                <a:cs typeface="Calibri"/>
              </a:rPr>
              <a:t>on </a:t>
            </a: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basis of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which we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made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our</a:t>
            </a:r>
            <a:r>
              <a:rPr sz="1800" b="1" spc="-5" dirty="0">
                <a:latin typeface="Calibri"/>
                <a:cs typeface="Calibri"/>
              </a:rPr>
              <a:t> analysis.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850">
              <a:latin typeface="Calibri"/>
              <a:cs typeface="Calibri"/>
            </a:endParaRPr>
          </a:p>
          <a:p>
            <a:pPr marL="469900" marR="5080" lvl="1" indent="-229235">
              <a:lnSpc>
                <a:spcPct val="101699"/>
              </a:lnSpc>
              <a:buFont typeface="Symbol"/>
              <a:buChar char=""/>
              <a:tabLst>
                <a:tab pos="470534" algn="l"/>
              </a:tabLst>
            </a:pPr>
            <a:r>
              <a:rPr sz="1800" b="1" dirty="0">
                <a:latin typeface="Calibri"/>
                <a:cs typeface="Calibri"/>
              </a:rPr>
              <a:t>After </a:t>
            </a:r>
            <a:r>
              <a:rPr sz="1800" b="1" spc="-5" dirty="0">
                <a:latin typeface="Calibri"/>
                <a:cs typeface="Calibri"/>
              </a:rPr>
              <a:t>that </a:t>
            </a:r>
            <a:r>
              <a:rPr sz="1800" b="1" dirty="0">
                <a:latin typeface="Calibri"/>
                <a:cs typeface="Calibri"/>
              </a:rPr>
              <a:t>I </a:t>
            </a:r>
            <a:r>
              <a:rPr sz="1800" b="1" spc="-5" dirty="0">
                <a:latin typeface="Calibri"/>
                <a:cs typeface="Calibri"/>
              </a:rPr>
              <a:t>removed the movies </a:t>
            </a:r>
            <a:r>
              <a:rPr sz="1800" b="1" dirty="0">
                <a:latin typeface="Calibri"/>
                <a:cs typeface="Calibri"/>
              </a:rPr>
              <a:t>that </a:t>
            </a:r>
            <a:r>
              <a:rPr sz="1800" b="1" spc="-5" dirty="0">
                <a:latin typeface="Calibri"/>
                <a:cs typeface="Calibri"/>
              </a:rPr>
              <a:t>were duplicate using remove </a:t>
            </a:r>
            <a:r>
              <a:rPr sz="1800" b="1" spc="-4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duplicates </a:t>
            </a:r>
            <a:r>
              <a:rPr sz="1800" b="1" dirty="0">
                <a:latin typeface="Calibri"/>
                <a:cs typeface="Calibri"/>
              </a:rPr>
              <a:t>function.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Tech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Used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3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Microsoft Excel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731" y="1499972"/>
            <a:ext cx="6759575" cy="203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61340" indent="-228600">
              <a:lnSpc>
                <a:spcPct val="109500"/>
              </a:lnSpc>
              <a:spcBef>
                <a:spcPts val="100"/>
              </a:spcBef>
            </a:pPr>
            <a:r>
              <a:rPr sz="1600" b="1" spc="-25" dirty="0">
                <a:latin typeface="Arial"/>
                <a:cs typeface="Arial"/>
              </a:rPr>
              <a:t>A.</a:t>
            </a:r>
            <a:r>
              <a:rPr sz="1600" b="1" spc="1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Movie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Genre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Analysis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movie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genres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their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impact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IMDB </a:t>
            </a:r>
            <a:r>
              <a:rPr sz="2000" spc="-5" dirty="0">
                <a:latin typeface="Calibri"/>
                <a:cs typeface="Calibri"/>
              </a:rPr>
              <a:t>score.</a:t>
            </a:r>
            <a:endParaRPr sz="2000">
              <a:latin typeface="Calibri"/>
              <a:cs typeface="Calibri"/>
            </a:endParaRPr>
          </a:p>
          <a:p>
            <a:pPr marL="241300" marR="5080">
              <a:lnSpc>
                <a:spcPct val="109900"/>
              </a:lnSpc>
            </a:pPr>
            <a:r>
              <a:rPr sz="2000" b="1" spc="-5" dirty="0">
                <a:latin typeface="Calibri"/>
                <a:cs typeface="Calibri"/>
              </a:rPr>
              <a:t>Our </a:t>
            </a:r>
            <a:r>
              <a:rPr sz="2000" b="1" dirty="0">
                <a:latin typeface="Calibri"/>
                <a:cs typeface="Calibri"/>
              </a:rPr>
              <a:t>task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most common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genres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movies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 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dataset. Then,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genre,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calculate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descriptive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statistics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(mean,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median,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range,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variance,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standard deviation)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IMDB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scores.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894333"/>
            <a:ext cx="6728459" cy="3172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7950" algn="just">
              <a:lnSpc>
                <a:spcPct val="109700"/>
              </a:lnSpc>
              <a:spcBef>
                <a:spcPts val="105"/>
              </a:spcBef>
            </a:pPr>
            <a:r>
              <a:rPr sz="1800" spc="-5" dirty="0">
                <a:latin typeface="Calibri"/>
                <a:cs typeface="Calibri"/>
              </a:rPr>
              <a:t>First of </a:t>
            </a:r>
            <a:r>
              <a:rPr sz="1800" dirty="0">
                <a:latin typeface="Calibri"/>
                <a:cs typeface="Calibri"/>
              </a:rPr>
              <a:t>all I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dirty="0">
                <a:latin typeface="Calibri"/>
                <a:cs typeface="Calibri"/>
              </a:rPr>
              <a:t>text </a:t>
            </a:r>
            <a:r>
              <a:rPr sz="1800" spc="-5" dirty="0">
                <a:latin typeface="Calibri"/>
                <a:cs typeface="Calibri"/>
              </a:rPr>
              <a:t>to columns function in “Data </a:t>
            </a:r>
            <a:r>
              <a:rPr sz="1800" dirty="0">
                <a:latin typeface="Calibri"/>
                <a:cs typeface="Calibri"/>
              </a:rPr>
              <a:t>tab” to </a:t>
            </a:r>
            <a:r>
              <a:rPr sz="1800" spc="-5" dirty="0">
                <a:latin typeface="Calibri"/>
                <a:cs typeface="Calibri"/>
              </a:rPr>
              <a:t>separate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 genres being written in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single </a:t>
            </a:r>
            <a:r>
              <a:rPr sz="1800" spc="-10" dirty="0">
                <a:latin typeface="Calibri"/>
                <a:cs typeface="Calibri"/>
              </a:rPr>
              <a:t>column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5" dirty="0">
                <a:latin typeface="Calibri"/>
                <a:cs typeface="Calibri"/>
              </a:rPr>
              <a:t>to different </a:t>
            </a:r>
            <a:r>
              <a:rPr sz="1800" spc="-10" dirty="0">
                <a:latin typeface="Calibri"/>
                <a:cs typeface="Calibri"/>
              </a:rPr>
              <a:t>columns.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 </a:t>
            </a:r>
            <a:r>
              <a:rPr sz="1800" dirty="0">
                <a:latin typeface="Calibri"/>
                <a:cs typeface="Calibri"/>
              </a:rPr>
              <a:t>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-5" dirty="0">
                <a:latin typeface="Calibri"/>
                <a:cs typeface="Calibri"/>
              </a:rPr>
              <a:t> columns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dirty="0">
                <a:latin typeface="Calibri"/>
                <a:cs typeface="Calibri"/>
              </a:rPr>
              <a:t> separated</a:t>
            </a:r>
            <a:r>
              <a:rPr sz="1800" spc="-5" dirty="0">
                <a:latin typeface="Calibri"/>
                <a:cs typeface="Calibri"/>
              </a:rPr>
              <a:t> genres.</a:t>
            </a:r>
            <a:endParaRPr sz="1800">
              <a:latin typeface="Calibri"/>
              <a:cs typeface="Calibri"/>
            </a:endParaRPr>
          </a:p>
          <a:p>
            <a:pPr marL="12700" marR="93980" algn="just">
              <a:lnSpc>
                <a:spcPct val="110000"/>
              </a:lnSpc>
            </a:pPr>
            <a:r>
              <a:rPr sz="1800" dirty="0">
                <a:latin typeface="Calibri"/>
                <a:cs typeface="Calibri"/>
              </a:rPr>
              <a:t>Now I </a:t>
            </a:r>
            <a:r>
              <a:rPr sz="1800" spc="-5" dirty="0">
                <a:latin typeface="Calibri"/>
                <a:cs typeface="Calibri"/>
              </a:rPr>
              <a:t>have created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separate </a:t>
            </a:r>
            <a:r>
              <a:rPr sz="1800" dirty="0">
                <a:latin typeface="Calibri"/>
                <a:cs typeface="Calibri"/>
              </a:rPr>
              <a:t>table </a:t>
            </a:r>
            <a:r>
              <a:rPr sz="1800" spc="-10" dirty="0">
                <a:latin typeface="Calibri"/>
                <a:cs typeface="Calibri"/>
              </a:rPr>
              <a:t>containing </a:t>
            </a:r>
            <a:r>
              <a:rPr sz="1800" spc="-5" dirty="0">
                <a:latin typeface="Calibri"/>
                <a:cs typeface="Calibri"/>
              </a:rPr>
              <a:t>names of genres in </a:t>
            </a:r>
            <a:r>
              <a:rPr sz="1800" spc="-10" dirty="0">
                <a:latin typeface="Calibri"/>
                <a:cs typeface="Calibri"/>
              </a:rPr>
              <a:t>first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IMDB </a:t>
            </a:r>
            <a:r>
              <a:rPr sz="1800" spc="-5" dirty="0">
                <a:latin typeface="Calibri"/>
                <a:cs typeface="Calibri"/>
              </a:rPr>
              <a:t>rating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list corresponding</a:t>
            </a:r>
            <a:r>
              <a:rPr sz="1800" dirty="0">
                <a:latin typeface="Calibri"/>
                <a:cs typeface="Calibri"/>
              </a:rPr>
              <a:t> to that </a:t>
            </a:r>
            <a:r>
              <a:rPr sz="1800" spc="-5" dirty="0">
                <a:latin typeface="Calibri"/>
                <a:cs typeface="Calibri"/>
              </a:rPr>
              <a:t>genres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formula: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=IF(Table9[@Column1]=$U$1,Table1[@[imdb_score]],IF(Table9[@Column2]=$U$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1,Table1[@[imdb_score]],IF(Table9[@Column3]=$U$1,Table1[@[imdb_score]],IF(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Table9[@Column4]=$U$1,Table1[@[imdb_score]],IF(Table9[@Column5]=$U$1,Ta</a:t>
            </a:r>
            <a:endParaRPr sz="1600">
              <a:latin typeface="Calibri"/>
              <a:cs typeface="Calibri"/>
            </a:endParaRPr>
          </a:p>
          <a:p>
            <a:pPr marL="12700" marR="34925">
              <a:lnSpc>
                <a:spcPct val="109400"/>
              </a:lnSpc>
              <a:spcBef>
                <a:spcPts val="10"/>
              </a:spcBef>
            </a:pPr>
            <a:r>
              <a:rPr sz="1600" spc="-15" dirty="0">
                <a:latin typeface="Calibri"/>
                <a:cs typeface="Calibri"/>
              </a:rPr>
              <a:t>ble1[@[imdb_score]],IF(Table9[@Column6]=$U$1,Table1[@[imdb_score]],IF(Tabl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e9[@Column7]=$U$1,Table1[@[imdb_score]])))))))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00" y="560984"/>
            <a:ext cx="6348730" cy="198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Then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have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replaced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false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values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blanks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removed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blanks.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Similarly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genres.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given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table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follows: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alibri"/>
              <a:cs typeface="Calibri"/>
            </a:endParaRPr>
          </a:p>
          <a:p>
            <a:pPr marL="196850" marR="438784">
              <a:lnSpc>
                <a:spcPct val="11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 imdb rating for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the genres </a:t>
            </a:r>
            <a:r>
              <a:rPr sz="2000" dirty="0">
                <a:latin typeface="Calibri"/>
                <a:cs typeface="Calibri"/>
              </a:rPr>
              <a:t>are now </a:t>
            </a:r>
            <a:r>
              <a:rPr sz="2000" spc="-5" dirty="0">
                <a:latin typeface="Calibri"/>
                <a:cs typeface="Calibri"/>
              </a:rPr>
              <a:t>classified.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calculates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descriptive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statistics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following: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731" y="2649981"/>
            <a:ext cx="1414145" cy="6426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3970" marR="5080" indent="-1905">
              <a:lnSpc>
                <a:spcPct val="102099"/>
              </a:lnSpc>
              <a:spcBef>
                <a:spcPts val="50"/>
              </a:spcBef>
            </a:pP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count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0570" y="2638932"/>
            <a:ext cx="4892040" cy="6483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latin typeface="Calibri"/>
                <a:cs typeface="Calibri"/>
              </a:rPr>
              <a:t>=COUNTIF($M$2:$S$3786,'IMDB_Movies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data'!$U2)</a:t>
            </a:r>
            <a:endParaRPr sz="18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290"/>
              </a:spcBef>
            </a:pPr>
            <a:r>
              <a:rPr sz="1800" spc="-15" dirty="0">
                <a:latin typeface="Calibri"/>
                <a:cs typeface="Calibri"/>
              </a:rPr>
              <a:t>=AVERAGE(AM2:AM1960)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395" y="3272154"/>
            <a:ext cx="4364990" cy="12376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45"/>
              </a:spcBef>
              <a:tabLst>
                <a:tab pos="1682750" algn="l"/>
              </a:tabLst>
            </a:pP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median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=MEDIAN(AM2:AM1960)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mo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	</a:t>
            </a:r>
            <a:r>
              <a:rPr sz="1800" spc="-1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NG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M2:A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1</a:t>
            </a:r>
            <a:r>
              <a:rPr sz="1800" spc="-15" dirty="0">
                <a:latin typeface="Calibri"/>
                <a:cs typeface="Calibri"/>
              </a:rPr>
              <a:t>960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maximum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=MAX(AM2:AM1960)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minimum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=MIN(AM2:AM1960)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395" y="4488306"/>
            <a:ext cx="1409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2094" y="4514214"/>
            <a:ext cx="384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(maximum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minimum)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=Z2-AA2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395" y="4799202"/>
            <a:ext cx="6289675" cy="915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variance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=VAR.P(AM2:AM1960)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395"/>
              </a:lnSpc>
            </a:pPr>
            <a:r>
              <a:rPr sz="2000" spc="-5" dirty="0">
                <a:latin typeface="Calibri"/>
                <a:cs typeface="Calibri"/>
              </a:rPr>
              <a:t>For the std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square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root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562735">
              <a:lnSpc>
                <a:spcPct val="100000"/>
              </a:lnSpc>
              <a:spcBef>
                <a:spcPts val="55"/>
              </a:spcBef>
            </a:pPr>
            <a:r>
              <a:rPr sz="1800" spc="-15" dirty="0">
                <a:latin typeface="Calibri"/>
                <a:cs typeface="Calibri"/>
              </a:rPr>
              <a:t>=STDEV.P(AM2:AM1960)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19" y="2179310"/>
            <a:ext cx="7226072" cy="85123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2579" y="1081785"/>
            <a:ext cx="5846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We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found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maximum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movies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belong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Drama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genre.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731" y="581659"/>
            <a:ext cx="6422390" cy="15716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5080" indent="-228600">
              <a:lnSpc>
                <a:spcPct val="101600"/>
              </a:lnSpc>
              <a:spcBef>
                <a:spcPts val="65"/>
              </a:spcBef>
            </a:pPr>
            <a:r>
              <a:rPr sz="1600" b="1" spc="-25" dirty="0">
                <a:latin typeface="Arial"/>
                <a:cs typeface="Arial"/>
              </a:rPr>
              <a:t>B.</a:t>
            </a:r>
            <a:r>
              <a:rPr sz="16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Movie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Duration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Analysis:</a:t>
            </a:r>
            <a:r>
              <a:rPr sz="1800" b="1" spc="-225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Analyse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movie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durations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impact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IMDB </a:t>
            </a:r>
            <a:r>
              <a:rPr sz="2000" spc="-5" dirty="0">
                <a:latin typeface="Calibri"/>
                <a:cs typeface="Calibri"/>
              </a:rPr>
              <a:t>score</a:t>
            </a:r>
            <a:r>
              <a:rPr sz="1100" spc="-5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241300" marR="26034">
              <a:lnSpc>
                <a:spcPct val="1018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k:</a:t>
            </a:r>
            <a:r>
              <a:rPr sz="1800" b="1" spc="-200" dirty="0">
                <a:latin typeface="Arial"/>
                <a:cs typeface="Arial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lyse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utio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ie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urati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 identify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relationship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movie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duration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IMDB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score.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891" y="7387589"/>
            <a:ext cx="6684645" cy="2254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39370">
              <a:lnSpc>
                <a:spcPct val="101899"/>
              </a:lnSpc>
              <a:spcBef>
                <a:spcPts val="60"/>
              </a:spcBef>
            </a:pPr>
            <a:r>
              <a:rPr sz="1600" spc="-5" dirty="0">
                <a:latin typeface="Calibri"/>
                <a:cs typeface="Calibri"/>
              </a:rPr>
              <a:t>Instead of calculating statistics for </a:t>
            </a:r>
            <a:r>
              <a:rPr sz="1600" dirty="0">
                <a:latin typeface="Calibri"/>
                <a:cs typeface="Calibri"/>
              </a:rPr>
              <a:t>each </a:t>
            </a:r>
            <a:r>
              <a:rPr sz="1600" spc="-5" dirty="0">
                <a:latin typeface="Calibri"/>
                <a:cs typeface="Calibri"/>
              </a:rPr>
              <a:t>movie I created class intervals </a:t>
            </a:r>
            <a:r>
              <a:rPr sz="160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analyse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case better.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  <a:spcBef>
                <a:spcPts val="80"/>
              </a:spcBef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wrote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first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interval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subsequent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formula: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914"/>
              </a:lnSpc>
            </a:pPr>
            <a:r>
              <a:rPr sz="1600" spc="-5" dirty="0">
                <a:latin typeface="Calibri"/>
                <a:cs typeface="Calibri"/>
              </a:rPr>
              <a:t>=RIGHT(CR2,2)+1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"-"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RIGHT(CR2,2)+20</a:t>
            </a:r>
            <a:endParaRPr sz="1600">
              <a:latin typeface="Calibri"/>
              <a:cs typeface="Calibri"/>
            </a:endParaRPr>
          </a:p>
          <a:p>
            <a:pPr marL="12700" marR="151765">
              <a:lnSpc>
                <a:spcPts val="1960"/>
              </a:lnSpc>
              <a:spcBef>
                <a:spcPts val="60"/>
              </a:spcBef>
            </a:pP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created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separate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table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interval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top </a:t>
            </a:r>
            <a:r>
              <a:rPr sz="1600" spc="-10" dirty="0">
                <a:latin typeface="Calibri"/>
                <a:cs typeface="Calibri"/>
              </a:rPr>
              <a:t>rows </a:t>
            </a:r>
            <a:r>
              <a:rPr sz="1600" spc="-5" dirty="0">
                <a:latin typeface="Calibri"/>
                <a:cs typeface="Calibri"/>
              </a:rPr>
              <a:t>and list of the imbd rating belonging </a:t>
            </a:r>
            <a:r>
              <a:rPr sz="160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that class interval by using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following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formula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ts val="1875"/>
              </a:lnSpc>
            </a:pPr>
            <a:r>
              <a:rPr sz="1600" spc="-5" dirty="0">
                <a:latin typeface="Calibri"/>
                <a:cs typeface="Calibri"/>
              </a:rPr>
              <a:t>=IF((B2&gt;=21)*(B2&lt;=40),K2)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i.e.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=if((duration&gt;=21)*(duration&lt;=40),give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imdb)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latin typeface="Calibri"/>
                <a:cs typeface="Calibri"/>
              </a:rPr>
              <a:t>Then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have</a:t>
            </a:r>
            <a:r>
              <a:rPr sz="1600" dirty="0">
                <a:latin typeface="Calibri"/>
                <a:cs typeface="Calibri"/>
              </a:rPr>
              <a:t> replaced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false values 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blanks</a:t>
            </a:r>
            <a:r>
              <a:rPr sz="1600" dirty="0">
                <a:latin typeface="Calibri"/>
                <a:cs typeface="Calibri"/>
              </a:rPr>
              <a:t> and </a:t>
            </a:r>
            <a:r>
              <a:rPr sz="1600" spc="-5" dirty="0">
                <a:latin typeface="Calibri"/>
                <a:cs typeface="Calibri"/>
              </a:rPr>
              <a:t>removed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blanks.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6646" y="3325367"/>
            <a:ext cx="5097145" cy="434340"/>
          </a:xfrm>
          <a:custGeom>
            <a:avLst/>
            <a:gdLst/>
            <a:ahLst/>
            <a:cxnLst/>
            <a:rect l="l" t="t" r="r" b="b"/>
            <a:pathLst>
              <a:path w="5097145" h="434339">
                <a:moveTo>
                  <a:pt x="5096764" y="0"/>
                </a:moveTo>
                <a:lnTo>
                  <a:pt x="1524" y="0"/>
                </a:lnTo>
                <a:lnTo>
                  <a:pt x="1524" y="217170"/>
                </a:lnTo>
                <a:lnTo>
                  <a:pt x="0" y="217170"/>
                </a:lnTo>
                <a:lnTo>
                  <a:pt x="0" y="434340"/>
                </a:lnTo>
                <a:lnTo>
                  <a:pt x="2072767" y="434340"/>
                </a:lnTo>
                <a:lnTo>
                  <a:pt x="2072767" y="217170"/>
                </a:lnTo>
                <a:lnTo>
                  <a:pt x="5096764" y="217170"/>
                </a:lnTo>
                <a:lnTo>
                  <a:pt x="5096764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8462" y="629602"/>
            <a:ext cx="6759575" cy="2390775"/>
            <a:chOff x="398462" y="629602"/>
            <a:chExt cx="6759575" cy="2390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037" y="658240"/>
              <a:ext cx="6702425" cy="23334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2750" y="643889"/>
              <a:ext cx="6731000" cy="2362200"/>
            </a:xfrm>
            <a:custGeom>
              <a:avLst/>
              <a:gdLst/>
              <a:ahLst/>
              <a:cxnLst/>
              <a:rect l="l" t="t" r="r" b="b"/>
              <a:pathLst>
                <a:path w="6731000" h="2362200">
                  <a:moveTo>
                    <a:pt x="0" y="2362073"/>
                  </a:moveTo>
                  <a:lnTo>
                    <a:pt x="6731000" y="2362073"/>
                  </a:lnTo>
                  <a:lnTo>
                    <a:pt x="6731000" y="0"/>
                  </a:lnTo>
                  <a:lnTo>
                    <a:pt x="0" y="0"/>
                  </a:lnTo>
                  <a:lnTo>
                    <a:pt x="0" y="236207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15924" y="6201854"/>
            <a:ext cx="6428740" cy="3867150"/>
            <a:chOff x="515924" y="6201854"/>
            <a:chExt cx="6428740" cy="3867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499" y="6230429"/>
              <a:ext cx="6371589" cy="38098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0212" y="6216141"/>
              <a:ext cx="6400165" cy="3838575"/>
            </a:xfrm>
            <a:custGeom>
              <a:avLst/>
              <a:gdLst/>
              <a:ahLst/>
              <a:cxnLst/>
              <a:rect l="l" t="t" r="r" b="b"/>
              <a:pathLst>
                <a:path w="6400165" h="3838575">
                  <a:moveTo>
                    <a:pt x="0" y="3838448"/>
                  </a:moveTo>
                  <a:lnTo>
                    <a:pt x="6400164" y="3838448"/>
                  </a:lnTo>
                  <a:lnTo>
                    <a:pt x="6400164" y="0"/>
                  </a:lnTo>
                  <a:lnTo>
                    <a:pt x="0" y="0"/>
                  </a:lnTo>
                  <a:lnTo>
                    <a:pt x="0" y="383844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962" y="4952910"/>
            <a:ext cx="4142994" cy="104771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47548" y="3293490"/>
            <a:ext cx="6509384" cy="4559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419225" marR="5080" indent="-1407160">
              <a:lnSpc>
                <a:spcPct val="101400"/>
              </a:lnSpc>
              <a:spcBef>
                <a:spcPts val="80"/>
              </a:spcBef>
            </a:pPr>
            <a:r>
              <a:rPr sz="1400" spc="-5" dirty="0">
                <a:latin typeface="Calibri"/>
                <a:cs typeface="Calibri"/>
              </a:rPr>
              <a:t>To calculate </a:t>
            </a:r>
            <a:r>
              <a:rPr sz="1400" dirty="0">
                <a:latin typeface="Calibri"/>
                <a:cs typeface="Calibri"/>
              </a:rPr>
              <a:t>count: </a:t>
            </a:r>
            <a:r>
              <a:rPr sz="1400" spc="-5" dirty="0">
                <a:latin typeface="Calibri"/>
                <a:cs typeface="Calibri"/>
              </a:rPr>
              <a:t>=COUNTIFS('IMDB_Movies data'!$B$2:$B$3786,"&gt;=21",'IMDB_Movies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data'!$B$2:$B$3786,"&lt;=40")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6666" y="3759707"/>
            <a:ext cx="1420495" cy="217170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5" dirty="0">
                <a:latin typeface="Calibri"/>
                <a:cs typeface="Calibri"/>
              </a:rPr>
              <a:t>=AVERAGE(BJ2:BJ3)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548" y="3730878"/>
            <a:ext cx="15487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calculate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average: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calculate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median: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2426" y="3976877"/>
            <a:ext cx="1438910" cy="215900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 marL="6985">
              <a:lnSpc>
                <a:spcPts val="1525"/>
              </a:lnSpc>
            </a:pPr>
            <a:r>
              <a:rPr sz="1400" spc="-2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MED</a:t>
            </a:r>
            <a:r>
              <a:rPr sz="1400" spc="-10" dirty="0">
                <a:latin typeface="Calibri"/>
                <a:cs typeface="Calibri"/>
              </a:rPr>
              <a:t>IAN</a:t>
            </a:r>
            <a:r>
              <a:rPr sz="1400" spc="-20" dirty="0">
                <a:latin typeface="Calibri"/>
                <a:cs typeface="Calibri"/>
              </a:rPr>
              <a:t>(</a:t>
            </a:r>
            <a:r>
              <a:rPr sz="1400" spc="-15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spc="-20" dirty="0">
                <a:latin typeface="Calibri"/>
                <a:cs typeface="Calibri"/>
              </a:rPr>
              <a:t>1:</a:t>
            </a:r>
            <a:r>
              <a:rPr sz="1400" spc="-15" dirty="0">
                <a:latin typeface="Calibri"/>
                <a:cs typeface="Calibri"/>
              </a:rPr>
              <a:t>D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spc="-20" dirty="0">
                <a:latin typeface="Calibri"/>
                <a:cs typeface="Calibri"/>
              </a:rPr>
              <a:t>4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548" y="4160646"/>
            <a:ext cx="1913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calculate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deviation: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2426" y="4192777"/>
            <a:ext cx="1438910" cy="218440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-15" dirty="0">
                <a:latin typeface="Calibri"/>
                <a:cs typeface="Calibri"/>
              </a:rPr>
              <a:t>=STDEV.P(DB1:DB4)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548" y="4593462"/>
            <a:ext cx="61372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However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averages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median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deviation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duration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 </a:t>
            </a:r>
            <a:r>
              <a:rPr sz="1400" spc="-15" dirty="0">
                <a:latin typeface="Calibri"/>
                <a:cs typeface="Calibri"/>
              </a:rPr>
              <a:t>follows: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1739</Words>
  <Application>Microsoft Office PowerPoint</Application>
  <PresentationFormat>Custom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ayush yadav</cp:lastModifiedBy>
  <cp:revision>2</cp:revision>
  <dcterms:created xsi:type="dcterms:W3CDTF">2024-04-09T18:19:07Z</dcterms:created>
  <dcterms:modified xsi:type="dcterms:W3CDTF">2024-06-01T14:22:04Z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2024-03-08T00:00:00Z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2024-04-09T00:00:00Z</vt:filetime>
  </property>
</Properties>
</file>