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92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9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45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83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6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7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0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5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0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3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e1UFcypusKFJFGdivsfIoZr1gXayamQT/edit?usp=sharing&amp;ouid=113704175419499417107&amp;rtpof=true&amp;sd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7C21-82EF-0AFF-F78E-E3372A40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b="1" spc="-5" dirty="0">
                <a:solidFill>
                  <a:schemeClr val="bg1"/>
                </a:solidFill>
                <a:latin typeface="Roboto"/>
                <a:cs typeface="Roboto"/>
              </a:rPr>
              <a:t>Analyzing</a:t>
            </a:r>
            <a:r>
              <a:rPr lang="en-GB" sz="5400" b="1" dirty="0">
                <a:solidFill>
                  <a:schemeClr val="bg1"/>
                </a:solidFill>
                <a:latin typeface="Roboto"/>
                <a:cs typeface="Roboto"/>
              </a:rPr>
              <a:t> the</a:t>
            </a:r>
            <a:r>
              <a:rPr lang="en-GB" sz="5400" b="1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5400" b="1" spc="-5" dirty="0">
                <a:solidFill>
                  <a:schemeClr val="bg1"/>
                </a:solidFill>
                <a:latin typeface="Roboto"/>
                <a:cs typeface="Roboto"/>
              </a:rPr>
              <a:t>Impact</a:t>
            </a:r>
            <a:r>
              <a:rPr lang="en-GB" sz="5400" b="1" spc="5" dirty="0">
                <a:solidFill>
                  <a:schemeClr val="bg1"/>
                </a:solidFill>
                <a:latin typeface="Roboto"/>
                <a:cs typeface="Roboto"/>
              </a:rPr>
              <a:t> of </a:t>
            </a:r>
            <a:r>
              <a:rPr lang="en-GB" sz="5400" b="1" spc="10" dirty="0">
                <a:solidFill>
                  <a:schemeClr val="bg1"/>
                </a:solidFill>
                <a:latin typeface="Roboto"/>
                <a:cs typeface="Roboto"/>
              </a:rPr>
              <a:t>Car</a:t>
            </a:r>
            <a:r>
              <a:rPr lang="en-GB" sz="5400" b="1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5400" b="1" spc="-5" dirty="0">
                <a:solidFill>
                  <a:schemeClr val="bg1"/>
                </a:solidFill>
                <a:latin typeface="Roboto"/>
                <a:cs typeface="Roboto"/>
              </a:rPr>
              <a:t>Features</a:t>
            </a:r>
            <a:r>
              <a:rPr lang="en-GB" sz="5400" b="1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5400" b="1" spc="-5" dirty="0">
                <a:solidFill>
                  <a:schemeClr val="bg1"/>
                </a:solidFill>
                <a:latin typeface="Roboto"/>
                <a:cs typeface="Roboto"/>
              </a:rPr>
              <a:t>on</a:t>
            </a:r>
            <a:r>
              <a:rPr lang="en-GB" sz="5400" b="1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5400" b="1" spc="10" dirty="0">
                <a:solidFill>
                  <a:schemeClr val="bg1"/>
                </a:solidFill>
                <a:latin typeface="Roboto"/>
                <a:cs typeface="Roboto"/>
              </a:rPr>
              <a:t>Price</a:t>
            </a:r>
            <a:r>
              <a:rPr lang="en-GB" sz="5400" b="1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5400" b="1" spc="-5"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lang="en-GB" sz="5400" b="1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5400" b="1" spc="-5" dirty="0">
                <a:solidFill>
                  <a:schemeClr val="bg1"/>
                </a:solidFill>
                <a:latin typeface="Roboto"/>
                <a:cs typeface="Roboto"/>
              </a:rPr>
              <a:t>Proﬁtability</a:t>
            </a:r>
            <a:br>
              <a:rPr lang="en-GB" sz="5400" dirty="0">
                <a:latin typeface="Roboto"/>
                <a:cs typeface="Roboto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DF61-1CE0-9E1D-05D8-B2D102EF0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1800" b="1" spc="-10" dirty="0">
                <a:solidFill>
                  <a:schemeClr val="bg1"/>
                </a:solidFill>
                <a:latin typeface="Roboto"/>
                <a:cs typeface="Roboto"/>
              </a:rPr>
              <a:t>Data</a:t>
            </a:r>
            <a:r>
              <a:rPr lang="en-GB" sz="1800" b="1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Roboto"/>
                <a:cs typeface="Roboto"/>
              </a:rPr>
              <a:t>set</a:t>
            </a:r>
            <a:r>
              <a:rPr lang="en-GB" sz="1800" b="1" spc="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latin typeface="Roboto"/>
                <a:cs typeface="Roboto"/>
              </a:rPr>
              <a:t>with</a:t>
            </a:r>
            <a:r>
              <a:rPr lang="en-GB" sz="1800" b="1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b="1" spc="-5" dirty="0">
                <a:solidFill>
                  <a:schemeClr val="bg1"/>
                </a:solidFill>
                <a:latin typeface="Roboto"/>
                <a:cs typeface="Roboto"/>
              </a:rPr>
              <a:t>all</a:t>
            </a:r>
            <a:r>
              <a:rPr lang="en-GB" sz="1800" b="1" spc="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b="1" spc="-5" dirty="0">
                <a:solidFill>
                  <a:schemeClr val="bg1"/>
                </a:solidFill>
                <a:latin typeface="Roboto"/>
                <a:cs typeface="Roboto"/>
              </a:rPr>
              <a:t>task</a:t>
            </a:r>
            <a:r>
              <a:rPr lang="en-GB" sz="1800" b="1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b="1" spc="-5" dirty="0" err="1">
                <a:solidFill>
                  <a:schemeClr val="bg1"/>
                </a:solidFill>
                <a:latin typeface="Roboto"/>
                <a:cs typeface="Roboto"/>
              </a:rPr>
              <a:t>solution:</a:t>
            </a:r>
            <a:r>
              <a:rPr lang="en-GB" sz="1800" b="1" spc="-5" dirty="0" err="1">
                <a:solidFill>
                  <a:schemeClr val="bg1"/>
                </a:solidFill>
                <a:latin typeface="Roboto"/>
                <a:cs typeface="Roboto"/>
                <a:hlinkClick r:id="rId2"/>
              </a:rPr>
              <a:t>https</a:t>
            </a:r>
            <a:r>
              <a:rPr lang="en-GB" sz="1800" b="1" spc="-5" dirty="0">
                <a:solidFill>
                  <a:schemeClr val="bg1"/>
                </a:solidFill>
                <a:latin typeface="Roboto"/>
                <a:cs typeface="Roboto"/>
                <a:hlinkClick r:id="rId2"/>
              </a:rPr>
              <a:t>://docs.google.com/spreadsheets/d/1e1UFcypusKFJFGdivsfIoZr1gXayamQT/</a:t>
            </a:r>
            <a:r>
              <a:rPr lang="en-GB" sz="1800" b="1" spc="-5" dirty="0" err="1">
                <a:solidFill>
                  <a:schemeClr val="bg1"/>
                </a:solidFill>
                <a:latin typeface="Roboto"/>
                <a:cs typeface="Roboto"/>
                <a:hlinkClick r:id="rId2"/>
              </a:rPr>
              <a:t>edit?usp</a:t>
            </a:r>
            <a:r>
              <a:rPr lang="en-GB" sz="1800" b="1" spc="-5" dirty="0">
                <a:solidFill>
                  <a:schemeClr val="bg1"/>
                </a:solidFill>
                <a:latin typeface="Roboto"/>
                <a:cs typeface="Roboto"/>
                <a:hlinkClick r:id="rId2"/>
              </a:rPr>
              <a:t>=</a:t>
            </a:r>
            <a:r>
              <a:rPr lang="en-GB" sz="1800" b="1" spc="-5" dirty="0" err="1">
                <a:solidFill>
                  <a:schemeClr val="bg1"/>
                </a:solidFill>
                <a:latin typeface="Roboto"/>
                <a:cs typeface="Roboto"/>
                <a:hlinkClick r:id="rId2"/>
              </a:rPr>
              <a:t>sharing&amp;ouid</a:t>
            </a:r>
            <a:r>
              <a:rPr lang="en-GB" sz="1800" b="1" spc="-5" dirty="0">
                <a:solidFill>
                  <a:schemeClr val="bg1"/>
                </a:solidFill>
                <a:latin typeface="Roboto"/>
                <a:cs typeface="Roboto"/>
                <a:hlinkClick r:id="rId2"/>
              </a:rPr>
              <a:t>=113704175419499417107&amp;rtpof=</a:t>
            </a:r>
            <a:r>
              <a:rPr lang="en-GB" sz="1800" b="1" spc="-5" dirty="0" err="1">
                <a:solidFill>
                  <a:schemeClr val="bg1"/>
                </a:solidFill>
                <a:latin typeface="Roboto"/>
                <a:cs typeface="Roboto"/>
                <a:hlinkClick r:id="rId2"/>
              </a:rPr>
              <a:t>true&amp;sd</a:t>
            </a:r>
            <a:r>
              <a:rPr lang="en-GB" sz="1800" b="1" spc="-5" dirty="0">
                <a:solidFill>
                  <a:schemeClr val="bg1"/>
                </a:solidFill>
                <a:latin typeface="Roboto"/>
                <a:cs typeface="Roboto"/>
                <a:hlinkClick r:id="rId2"/>
              </a:rPr>
              <a:t>=true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A68E-C78A-6094-9570-B5AC277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00" y="1001660"/>
            <a:ext cx="8761413" cy="706964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z="3600" b="1" spc="-25" dirty="0">
                <a:latin typeface="Arial"/>
                <a:cs typeface="Arial"/>
              </a:rPr>
              <a:t>Task</a:t>
            </a:r>
            <a:r>
              <a:rPr lang="en-GB" sz="3600" b="1" spc="-50" dirty="0">
                <a:latin typeface="Arial"/>
                <a:cs typeface="Arial"/>
              </a:rPr>
              <a:t> 4</a:t>
            </a:r>
            <a:br>
              <a:rPr lang="en-GB" sz="3600" dirty="0">
                <a:latin typeface="Arial"/>
                <a:cs typeface="Arial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0205-249F-B186-DD33-5C6AA70E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477" y="2454210"/>
            <a:ext cx="5709523" cy="57626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average price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 vary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across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manufacturers?</a:t>
            </a:r>
            <a:endParaRPr lang="en-GB" sz="1600" dirty="0">
              <a:latin typeface="Arial"/>
              <a:cs typeface="Arial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9BD56FF-CCBC-A48B-C35E-6449BCC07A6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6503884" y="3179763"/>
            <a:ext cx="5189670" cy="354407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78E977-C55B-355A-9520-3F36D41A8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446" y="3179763"/>
            <a:ext cx="2114125" cy="3544072"/>
          </a:xfrm>
        </p:spPr>
      </p:pic>
    </p:spTree>
    <p:extLst>
      <p:ext uri="{BB962C8B-B14F-4D97-AF65-F5344CB8AC3E}">
        <p14:creationId xmlns:p14="http://schemas.microsoft.com/office/powerpoint/2010/main" val="220523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A68E-C78A-6094-9570-B5AC277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00" y="1001660"/>
            <a:ext cx="8761413" cy="706964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z="3600" b="1" spc="-25" dirty="0">
                <a:latin typeface="Arial"/>
                <a:cs typeface="Arial"/>
              </a:rPr>
              <a:t>Task</a:t>
            </a:r>
            <a:r>
              <a:rPr lang="en-GB" sz="3600" b="1" spc="-50" dirty="0">
                <a:latin typeface="Arial"/>
                <a:cs typeface="Arial"/>
              </a:rPr>
              <a:t> 5</a:t>
            </a:r>
            <a:br>
              <a:rPr lang="en-GB" sz="3600" dirty="0">
                <a:latin typeface="Arial"/>
                <a:cs typeface="Arial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0205-249F-B186-DD33-5C6AA70E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477" y="2454210"/>
            <a:ext cx="5709523" cy="576262"/>
          </a:xfrm>
        </p:spPr>
        <p:txBody>
          <a:bodyPr/>
          <a:lstStyle/>
          <a:p>
            <a:pPr marL="12700" marR="5080">
              <a:lnSpc>
                <a:spcPct val="110200"/>
              </a:lnSpc>
              <a:spcBef>
                <a:spcPts val="75"/>
              </a:spcBef>
            </a:pP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is the relationship between fuel efficiency and the number of cylinders in </a:t>
            </a:r>
            <a:r>
              <a:rPr lang="en-GB"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car's </a:t>
            </a:r>
            <a:r>
              <a:rPr lang="en-GB" sz="1600" b="1" dirty="0"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engine?</a:t>
            </a:r>
            <a:endParaRPr lang="en-GB" sz="1600" dirty="0">
              <a:latin typeface="Arial"/>
              <a:cs typeface="Arial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A340DE9F-F13B-06B9-51A0-5CF8BEF0942F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6436926" y="3179763"/>
            <a:ext cx="5256628" cy="354407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8996AB-11D1-2BFD-2DC4-3ABA127D31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075" y="3179763"/>
            <a:ext cx="2198100" cy="3544072"/>
          </a:xfrm>
        </p:spPr>
      </p:pic>
    </p:spTree>
    <p:extLst>
      <p:ext uri="{BB962C8B-B14F-4D97-AF65-F5344CB8AC3E}">
        <p14:creationId xmlns:p14="http://schemas.microsoft.com/office/powerpoint/2010/main" val="174575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F8C03-7A55-61A7-CEE9-5ADDDB1D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947" y="1325292"/>
            <a:ext cx="8825658" cy="2677648"/>
          </a:xfrm>
        </p:spPr>
        <p:txBody>
          <a:bodyPr/>
          <a:lstStyle/>
          <a:p>
            <a:pPr algn="ctr"/>
            <a:r>
              <a:rPr lang="en-IN" dirty="0"/>
              <a:t>DASHBOARD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25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715A-FDF5-373F-B312-315328FE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en-IN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CB49-CDAD-BD3A-249B-9D8D5561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distribution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car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prices vary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 brand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body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style?</a:t>
            </a:r>
            <a:endParaRPr lang="en-GB" sz="1800" dirty="0">
              <a:latin typeface="Arial"/>
              <a:cs typeface="Arial"/>
            </a:endParaRPr>
          </a:p>
          <a:p>
            <a:endParaRPr lang="en-GB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C9420034-A696-318E-907C-3B827C1E29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954" y="3186436"/>
            <a:ext cx="882565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6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715A-FDF5-373F-B312-315328FE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en-IN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CB49-CDAD-BD3A-249B-9D8D5561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0235"/>
            <a:ext cx="8825659" cy="3416300"/>
          </a:xfrm>
        </p:spPr>
        <p:txBody>
          <a:bodyPr/>
          <a:lstStyle/>
          <a:p>
            <a:pPr marL="12700" marR="5080">
              <a:lnSpc>
                <a:spcPct val="110200"/>
              </a:lnSpc>
              <a:spcBef>
                <a:spcPts val="120"/>
              </a:spcBef>
            </a:pP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Which car brands have the highest and lowest average MSRPs, and how does this vary </a:t>
            </a:r>
            <a:r>
              <a:rPr lang="en-GB" sz="1800" b="1" spc="-295" dirty="0"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body style?</a:t>
            </a:r>
            <a:endParaRPr lang="en-GB" sz="1800" dirty="0">
              <a:latin typeface="Arial"/>
              <a:cs typeface="Arial"/>
            </a:endParaRPr>
          </a:p>
          <a:p>
            <a:endParaRPr lang="en-GB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39F3BF35-28FA-202B-AF9A-A18CE7F6FEF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954" y="3429000"/>
            <a:ext cx="8825659" cy="31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715A-FDF5-373F-B312-315328FE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en-IN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CB49-CDAD-BD3A-249B-9D8D5561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6888"/>
            <a:ext cx="8825659" cy="3416300"/>
          </a:xfrm>
        </p:spPr>
        <p:txBody>
          <a:bodyPr/>
          <a:lstStyle/>
          <a:p>
            <a:pPr marL="12700" marR="5080">
              <a:lnSpc>
                <a:spcPct val="110200"/>
              </a:lnSpc>
              <a:spcBef>
                <a:spcPts val="120"/>
              </a:spcBef>
            </a:pP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the different feature such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 transmission type affect the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MSRP,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and how does </a:t>
            </a:r>
            <a:r>
              <a:rPr lang="en-GB" sz="1800" b="1" dirty="0"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this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vary by body style?</a:t>
            </a:r>
            <a:endParaRPr lang="en-GB" sz="1800" dirty="0">
              <a:latin typeface="Arial"/>
              <a:cs typeface="Arial"/>
            </a:endParaRPr>
          </a:p>
          <a:p>
            <a:endParaRPr lang="en-GB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B37790E-2DFA-870A-D15C-CE431E4404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954" y="3338938"/>
            <a:ext cx="8761413" cy="32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0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715A-FDF5-373F-B312-315328FE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en-IN" dirty="0"/>
              <a:t>TASK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CB49-CDAD-BD3A-249B-9D8D5561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7558"/>
            <a:ext cx="8825659" cy="34163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 the fuel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efficiency of cars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vary across different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body styles and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 years?</a:t>
            </a:r>
            <a:endParaRPr lang="en-GB" sz="1800" dirty="0">
              <a:latin typeface="Arial"/>
              <a:cs typeface="Arial"/>
            </a:endParaRPr>
          </a:p>
          <a:p>
            <a:endParaRPr lang="en-GB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CBD4A179-B2C4-8D08-559A-3E3ACA1C9D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954" y="3256706"/>
            <a:ext cx="847423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715A-FDF5-373F-B312-315328FE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en-IN" dirty="0"/>
              <a:t>TASK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CB49-CDAD-BD3A-249B-9D8D5561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91533"/>
            <a:ext cx="8825659" cy="3416300"/>
          </a:xfrm>
        </p:spPr>
        <p:txBody>
          <a:bodyPr/>
          <a:lstStyle/>
          <a:p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car's 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horsepower,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MPG,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price vary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across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</a:t>
            </a:r>
            <a:r>
              <a:rPr lang="en-GB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Brands?</a:t>
            </a:r>
            <a:endParaRPr lang="en-GB" sz="1800" dirty="0">
              <a:latin typeface="Arial"/>
              <a:cs typeface="Arial"/>
            </a:endParaRPr>
          </a:p>
          <a:p>
            <a:endParaRPr lang="en-GB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E7B7110-4367-C7B2-DF7A-5A3EA99270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953" y="3428999"/>
            <a:ext cx="8825659" cy="31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D03-1C2F-E0BF-0C67-3AB88253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66974"/>
            <a:ext cx="8761413" cy="706964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/>
                </a:solidFill>
                <a:latin typeface="Roboto"/>
                <a:cs typeface="Roboto"/>
              </a:rPr>
              <a:t>Key Insights:</a:t>
            </a:r>
            <a:br>
              <a:rPr lang="en-GB" sz="3600" dirty="0">
                <a:latin typeface="Roboto"/>
                <a:cs typeface="Robot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C37B-8DF9-FD3A-ED0F-B4F8CA72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63520"/>
            <a:ext cx="8825659" cy="3416300"/>
          </a:xfrm>
        </p:spPr>
        <p:txBody>
          <a:bodyPr>
            <a:normAutofit fontScale="70000" lnSpcReduction="20000"/>
          </a:bodyPr>
          <a:lstStyle/>
          <a:p>
            <a:pPr marL="12700" marR="91440">
              <a:lnSpc>
                <a:spcPct val="114999"/>
              </a:lnSpc>
            </a:pP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found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several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5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insights,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such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signiﬁcant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impact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engine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power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 </a:t>
            </a:r>
            <a:r>
              <a:rPr lang="en-GB" sz="1800" spc="-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prices,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varying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popularity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models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across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market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categories,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dirty="0"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relationship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between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fuel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eﬃciency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engine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speciﬁcations.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Relevance</a:t>
            </a:r>
            <a:r>
              <a:rPr lang="en-GB" sz="18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b="1" spc="-2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Business</a:t>
            </a:r>
            <a:r>
              <a:rPr lang="en-GB" sz="18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Problem: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lang="en-GB" sz="2000" dirty="0">
              <a:latin typeface="Roboto"/>
              <a:cs typeface="Roboto"/>
            </a:endParaRPr>
          </a:p>
          <a:p>
            <a:pPr marL="12700" marR="217804">
              <a:lnSpc>
                <a:spcPct val="114999"/>
              </a:lnSpc>
            </a:pP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These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insights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directly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address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business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problem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30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providing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actionable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information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manufacturers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optimize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pricing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strategies,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identify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proﬁtable </a:t>
            </a:r>
            <a:r>
              <a:rPr lang="en-GB" sz="1800" spc="-2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market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segments,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prioritize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product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development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efforts.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Recommendations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Based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insights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gained,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we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recommend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manufacturers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focus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lang="en-GB" dirty="0"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developing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5" dirty="0">
                <a:solidFill>
                  <a:srgbClr val="0D0D0D"/>
                </a:solidFill>
                <a:latin typeface="Roboto"/>
                <a:cs typeface="Roboto"/>
              </a:rPr>
              <a:t>fuel-eﬃcient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models,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strategically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price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based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feature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importance, </a:t>
            </a:r>
            <a:r>
              <a:rPr lang="en-GB" sz="1800" spc="-2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 tailor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marketing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strategies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target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popular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market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categories.</a:t>
            </a:r>
            <a:endParaRPr lang="en-GB" sz="1800" dirty="0">
              <a:latin typeface="Roboto"/>
              <a:cs typeface="Robot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39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D03-1C2F-E0BF-0C67-3AB88253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66974"/>
            <a:ext cx="8761413" cy="706964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/>
                </a:solidFill>
                <a:latin typeface="Roboto"/>
                <a:cs typeface="Roboto"/>
              </a:rPr>
              <a:t>Results:</a:t>
            </a:r>
            <a:br>
              <a:rPr lang="en-GB" sz="3600" dirty="0">
                <a:latin typeface="Roboto"/>
                <a:cs typeface="Robot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C37B-8DF9-FD3A-ED0F-B4F8CA72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rgbClr val="0D0D0D"/>
                </a:solidFill>
                <a:latin typeface="Roboto"/>
                <a:cs typeface="Roboto"/>
              </a:rPr>
              <a:t>Visualization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endParaRPr lang="en-GB" sz="2000" dirty="0">
              <a:latin typeface="Roboto"/>
              <a:cs typeface="Roboto"/>
            </a:endParaRPr>
          </a:p>
          <a:p>
            <a:pPr marL="12700" marR="5080" algn="just">
              <a:lnSpc>
                <a:spcPct val="114999"/>
              </a:lnSpc>
            </a:pP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We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used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visualizations such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as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pivot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tables, scatter plots,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bar charts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present the </a:t>
            </a:r>
            <a:r>
              <a:rPr lang="en-GB" sz="1800" spc="-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results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obtained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from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analysis.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These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visualizations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help stakeholders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interpret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ﬁndings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more effectively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facilitate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decision-making.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GB" sz="1800" b="1" spc="-5" dirty="0">
                <a:solidFill>
                  <a:srgbClr val="0D0D0D"/>
                </a:solidFill>
                <a:latin typeface="Roboto"/>
                <a:cs typeface="Roboto"/>
              </a:rPr>
              <a:t>Discussion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endParaRPr lang="en-GB" sz="2000" dirty="0">
              <a:latin typeface="Roboto"/>
              <a:cs typeface="Roboto"/>
            </a:endParaRPr>
          </a:p>
          <a:p>
            <a:pPr marL="12700" marR="204470">
              <a:lnSpc>
                <a:spcPct val="114999"/>
              </a:lnSpc>
            </a:pP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results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obtained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from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have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signiﬁcant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implications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for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manufacturers,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providing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valuable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insights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into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consumer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preferences,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pricing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 dynamics,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market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trends.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These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ﬁndings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guide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strategic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decisions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aimed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at </a:t>
            </a:r>
            <a:r>
              <a:rPr lang="en-GB" sz="1800" spc="-2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enhancing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proﬁtability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competitiveness.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GB" sz="1800" b="1" spc="-5" dirty="0">
                <a:solidFill>
                  <a:srgbClr val="0D0D0D"/>
                </a:solidFill>
                <a:latin typeface="Roboto"/>
                <a:cs typeface="Roboto"/>
              </a:rPr>
              <a:t>Future</a:t>
            </a:r>
            <a:r>
              <a:rPr lang="en-GB" sz="18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b="1" spc="-5" dirty="0">
                <a:solidFill>
                  <a:srgbClr val="0D0D0D"/>
                </a:solidFill>
                <a:latin typeface="Roboto"/>
                <a:cs typeface="Roboto"/>
              </a:rPr>
              <a:t>Directions:</a:t>
            </a:r>
            <a:endParaRPr lang="en-GB" sz="2000" dirty="0">
              <a:latin typeface="Roboto"/>
              <a:cs typeface="Roboto"/>
            </a:endParaRPr>
          </a:p>
          <a:p>
            <a:pPr marL="12700" marR="8890">
              <a:lnSpc>
                <a:spcPct val="114999"/>
              </a:lnSpc>
            </a:pP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Moving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forward,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additional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could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explore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dynamic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pricing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strategies,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incorporate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30" dirty="0">
                <a:solidFill>
                  <a:srgbClr val="0D0D0D"/>
                </a:solidFill>
                <a:latin typeface="Roboto"/>
                <a:cs typeface="Roboto"/>
              </a:rPr>
              <a:t>real-time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market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leverage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advanced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machine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learning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techniques </a:t>
            </a:r>
            <a:r>
              <a:rPr lang="en-GB" sz="1800" spc="-2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predictive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 err="1">
                <a:solidFill>
                  <a:srgbClr val="0D0D0D"/>
                </a:solidFill>
                <a:latin typeface="Roboto"/>
                <a:cs typeface="Roboto"/>
              </a:rPr>
              <a:t>modeling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.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Furthermore,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ongoing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monitoring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market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trends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 consumer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preferences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essential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staying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competitive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automotive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5" dirty="0">
                <a:solidFill>
                  <a:srgbClr val="0D0D0D"/>
                </a:solidFill>
                <a:latin typeface="Roboto"/>
                <a:cs typeface="Roboto"/>
              </a:rPr>
              <a:t>industry.</a:t>
            </a:r>
            <a:endParaRPr lang="en-GB" sz="18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253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D03-1C2F-E0BF-0C67-3AB88253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66974"/>
            <a:ext cx="8761413" cy="706964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/>
                </a:solidFill>
                <a:latin typeface="Roboto"/>
                <a:cs typeface="Roboto"/>
              </a:rPr>
              <a:t>Project</a:t>
            </a:r>
            <a:r>
              <a:rPr lang="en-GB" sz="3600" b="1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3600" b="1" spc="-5" dirty="0">
                <a:solidFill>
                  <a:schemeClr val="bg1"/>
                </a:solidFill>
                <a:latin typeface="Roboto"/>
                <a:cs typeface="Roboto"/>
              </a:rPr>
              <a:t>Description:</a:t>
            </a:r>
            <a:br>
              <a:rPr lang="en-GB" sz="3600" dirty="0">
                <a:latin typeface="Roboto"/>
                <a:cs typeface="Robot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C37B-8DF9-FD3A-ED0F-B4F8CA72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>
              <a:lnSpc>
                <a:spcPct val="100000"/>
              </a:lnSpc>
            </a:pP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Overview: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aims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study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how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different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features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affect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prices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 proﬁtability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automotive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5" dirty="0">
                <a:solidFill>
                  <a:srgbClr val="0D0D0D"/>
                </a:solidFill>
                <a:latin typeface="Roboto"/>
                <a:cs typeface="Roboto"/>
              </a:rPr>
              <a:t>industry.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30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 err="1">
                <a:solidFill>
                  <a:srgbClr val="0D0D0D"/>
                </a:solidFill>
                <a:latin typeface="Roboto"/>
                <a:cs typeface="Roboto"/>
              </a:rPr>
              <a:t>analyzing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dataset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containing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information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about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models,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speciﬁcations,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market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goal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offer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insights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that </a:t>
            </a:r>
            <a:r>
              <a:rPr lang="en-GB" sz="1800" spc="-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assist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manufacturers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making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better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pricing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product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development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decisions.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Business</a:t>
            </a:r>
            <a:r>
              <a:rPr lang="en-GB" sz="18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Problem: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lang="en-GB" sz="2000" dirty="0">
              <a:latin typeface="Roboto"/>
              <a:cs typeface="Roboto"/>
            </a:endParaRPr>
          </a:p>
          <a:p>
            <a:pPr marL="12700" marR="27305">
              <a:lnSpc>
                <a:spcPct val="114999"/>
              </a:lnSpc>
            </a:pP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30" dirty="0">
                <a:solidFill>
                  <a:srgbClr val="0D0D0D"/>
                </a:solidFill>
                <a:latin typeface="Roboto"/>
                <a:cs typeface="Roboto"/>
              </a:rPr>
              <a:t>today's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5" dirty="0">
                <a:solidFill>
                  <a:srgbClr val="0D0D0D"/>
                </a:solidFill>
                <a:latin typeface="Roboto"/>
                <a:cs typeface="Roboto"/>
              </a:rPr>
              <a:t>fast-changing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automotive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market,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35" dirty="0">
                <a:solidFill>
                  <a:srgbClr val="0D0D0D"/>
                </a:solidFill>
                <a:latin typeface="Roboto"/>
                <a:cs typeface="Roboto"/>
              </a:rPr>
              <a:t>it's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crucial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for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manufacturers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understand </a:t>
            </a:r>
            <a:r>
              <a:rPr lang="en-GB" sz="1800" spc="-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what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drives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consumer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demand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how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set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prices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effectively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maximize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proﬁts.</a:t>
            </a:r>
            <a:endParaRPr lang="en-GB" sz="1800" dirty="0">
              <a:latin typeface="Roboto"/>
              <a:cs typeface="Roboto"/>
            </a:endParaRPr>
          </a:p>
          <a:p>
            <a:pPr marL="12700" marR="247650">
              <a:lnSpc>
                <a:spcPct val="114999"/>
              </a:lnSpc>
            </a:pP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tackles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challenge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ﬁnding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balance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between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meeting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consumer </a:t>
            </a:r>
            <a:r>
              <a:rPr lang="en-GB" sz="1800" spc="-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needs,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incorporating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desirable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features,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setting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proﬁtable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prices.</a:t>
            </a:r>
            <a:endParaRPr lang="en-GB" sz="1800" dirty="0">
              <a:latin typeface="Roboto"/>
              <a:cs typeface="Robot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2D02-9BDA-E1A0-140F-CC0EE0C82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535" y="751352"/>
            <a:ext cx="8825658" cy="2677648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57F7-0DE8-AE0D-A741-D750FD49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AYUSH YADAV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59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820E-7FD9-A6C4-E09D-FAA5FC1E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635"/>
            <a:ext cx="8761413" cy="706964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/>
                </a:solidFill>
                <a:latin typeface="Roboto"/>
                <a:cs typeface="Roboto"/>
              </a:rPr>
              <a:t>Project</a:t>
            </a:r>
            <a:r>
              <a:rPr lang="en-GB" sz="3600" b="1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3600" b="1" spc="-5" dirty="0">
                <a:solidFill>
                  <a:schemeClr val="bg1"/>
                </a:solidFill>
                <a:latin typeface="Roboto"/>
                <a:cs typeface="Roboto"/>
              </a:rPr>
              <a:t>Description:</a:t>
            </a:r>
            <a:br>
              <a:rPr lang="en-GB" sz="3600" dirty="0">
                <a:latin typeface="Roboto"/>
                <a:cs typeface="Robot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39CB-1218-39EA-A163-17B75A54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>
              <a:lnSpc>
                <a:spcPct val="100000"/>
              </a:lnSpc>
            </a:pPr>
            <a:r>
              <a:rPr lang="en-GB" sz="1800" b="1" spc="-10" dirty="0">
                <a:solidFill>
                  <a:srgbClr val="0D0D0D"/>
                </a:solidFill>
                <a:latin typeface="Roboto"/>
                <a:cs typeface="Roboto"/>
              </a:rPr>
              <a:t>Data</a:t>
            </a:r>
            <a:r>
              <a:rPr lang="en-GB" sz="18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Sources: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lang="en-GB" sz="2000" dirty="0">
              <a:latin typeface="Roboto"/>
              <a:cs typeface="Roboto"/>
            </a:endParaRPr>
          </a:p>
          <a:p>
            <a:pPr marL="12700" marR="205740">
              <a:lnSpc>
                <a:spcPct val="114999"/>
              </a:lnSpc>
            </a:pP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main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source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for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dataset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called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"Car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Features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65" dirty="0">
                <a:solidFill>
                  <a:srgbClr val="0D0D0D"/>
                </a:solidFill>
                <a:latin typeface="Roboto"/>
                <a:cs typeface="Roboto"/>
              </a:rPr>
              <a:t>MSRP," </a:t>
            </a:r>
            <a:r>
              <a:rPr lang="en-GB" sz="18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which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was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obtained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from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Kaggle.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dataset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includes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details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about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over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11,000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 </a:t>
            </a:r>
            <a:r>
              <a:rPr lang="en-GB" sz="1800" spc="-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models,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such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make,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model,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30" dirty="0">
                <a:solidFill>
                  <a:srgbClr val="0D0D0D"/>
                </a:solidFill>
                <a:latin typeface="Roboto"/>
                <a:cs typeface="Roboto"/>
              </a:rPr>
              <a:t>year,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engine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speciﬁcations,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transmission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type,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 market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category,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fuel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eﬃciency,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popularity,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manufacturer's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suggested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retail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price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(MSRP).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GB" sz="1800" b="1" spc="-10" dirty="0">
                <a:solidFill>
                  <a:srgbClr val="0D0D0D"/>
                </a:solidFill>
                <a:latin typeface="Roboto"/>
                <a:cs typeface="Roboto"/>
              </a:rPr>
              <a:t>Data</a:t>
            </a:r>
            <a:r>
              <a:rPr lang="en-GB" sz="18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Cleaning </a:t>
            </a:r>
            <a:r>
              <a:rPr lang="en-GB" sz="1800" b="1" spc="-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 Preprocessing: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lang="en-GB" sz="2000" dirty="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Before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starting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analysis,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we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cleaned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processed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its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accuracy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reliability.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involved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tasks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like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handling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missing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values,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removing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duplicates,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standardizing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formats,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addressing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5" dirty="0">
                <a:solidFill>
                  <a:srgbClr val="0D0D0D"/>
                </a:solidFill>
                <a:latin typeface="Roboto"/>
                <a:cs typeface="Roboto"/>
              </a:rPr>
              <a:t>any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inconsistencies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errors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dataset.</a:t>
            </a:r>
            <a:endParaRPr lang="en-GB" sz="1800" dirty="0">
              <a:latin typeface="Roboto"/>
              <a:cs typeface="Robot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6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F70D-BDF1-204B-D8CF-C18FEA3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38982"/>
            <a:ext cx="8761413" cy="706964"/>
          </a:xfrm>
        </p:spPr>
        <p:txBody>
          <a:bodyPr/>
          <a:lstStyle/>
          <a:p>
            <a:r>
              <a:rPr lang="en-GB" sz="3600" b="1" spc="-5" dirty="0">
                <a:solidFill>
                  <a:schemeClr val="bg1"/>
                </a:solidFill>
                <a:latin typeface="Roboto"/>
                <a:cs typeface="Roboto"/>
              </a:rPr>
              <a:t>Approach</a:t>
            </a:r>
            <a:r>
              <a:rPr lang="en-GB" sz="3200" spc="-5" dirty="0">
                <a:solidFill>
                  <a:schemeClr val="bg1"/>
                </a:solidFill>
                <a:latin typeface="Roboto"/>
                <a:cs typeface="Roboto"/>
              </a:rPr>
              <a:t>:</a:t>
            </a:r>
            <a:br>
              <a:rPr lang="en-GB" sz="3200" dirty="0">
                <a:latin typeface="Roboto"/>
                <a:cs typeface="Robot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EB73-44C5-D8BE-99F6-13E7FC50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800" b="1" spc="-5" dirty="0">
                <a:solidFill>
                  <a:srgbClr val="0D0D0D"/>
                </a:solidFill>
                <a:latin typeface="Roboto"/>
                <a:cs typeface="Roboto"/>
              </a:rPr>
              <a:t>Analytical</a:t>
            </a:r>
            <a:r>
              <a:rPr lang="en-GB" sz="18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Methods:</a:t>
            </a:r>
            <a:endParaRPr lang="en-GB" sz="1800" dirty="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We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used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various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analytical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methods,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including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descriptive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statistics,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visualization, </a:t>
            </a:r>
            <a:r>
              <a:rPr lang="en-GB" sz="1800" spc="-2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regression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analysis,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correlation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analysis.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These methods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helped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us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uncover</a:t>
            </a:r>
            <a:r>
              <a:rPr lang="en-GB" dirty="0"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patterns, relationships,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insights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within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 dataset.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lang="en-GB" sz="18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b="1" dirty="0">
                <a:solidFill>
                  <a:srgbClr val="0D0D0D"/>
                </a:solidFill>
                <a:latin typeface="Roboto"/>
                <a:cs typeface="Roboto"/>
              </a:rPr>
              <a:t>Techniques: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lang="en-GB" sz="2000" dirty="0">
              <a:latin typeface="Roboto"/>
              <a:cs typeface="Roboto"/>
            </a:endParaRPr>
          </a:p>
          <a:p>
            <a:pPr marL="12700" marR="8890">
              <a:lnSpc>
                <a:spcPct val="114999"/>
              </a:lnSpc>
            </a:pP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Regression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was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utilized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identify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5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factors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inﬂuencing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prices.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This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 technique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helps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quantify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relationship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between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independent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variables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(car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features) </a:t>
            </a:r>
            <a:r>
              <a:rPr lang="en-GB" sz="1800" spc="-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dependent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variable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(car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price).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30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examining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coeﬃcient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values,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assessed</a:t>
            </a:r>
            <a:r>
              <a:rPr lang="en-GB" dirty="0"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relative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importance 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different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features.</a:t>
            </a:r>
            <a:endParaRPr lang="en-GB" sz="1800" dirty="0">
              <a:latin typeface="Roboto"/>
              <a:cs typeface="Robot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6C08-0FE7-CDBA-CE79-DFE861C9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38983"/>
            <a:ext cx="8761413" cy="706964"/>
          </a:xfrm>
        </p:spPr>
        <p:txBody>
          <a:bodyPr/>
          <a:lstStyle/>
          <a:p>
            <a:r>
              <a:rPr lang="en-GB" sz="3600" b="1" spc="-10" dirty="0">
                <a:solidFill>
                  <a:schemeClr val="bg1"/>
                </a:solidFill>
                <a:latin typeface="Roboto"/>
                <a:cs typeface="Roboto"/>
              </a:rPr>
              <a:t>Tech-Stack</a:t>
            </a:r>
            <a:r>
              <a:rPr lang="en-GB" sz="3600" b="1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3600" b="1" spc="-10" dirty="0">
                <a:solidFill>
                  <a:schemeClr val="bg1"/>
                </a:solidFill>
                <a:latin typeface="Roboto"/>
                <a:cs typeface="Roboto"/>
              </a:rPr>
              <a:t>Used:</a:t>
            </a:r>
            <a:br>
              <a:rPr lang="en-GB" sz="3600" dirty="0">
                <a:latin typeface="Roboto"/>
                <a:cs typeface="Robot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78CF-4B48-B327-27C9-4429CBC3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z="1800" b="1" spc="-15" dirty="0">
                <a:solidFill>
                  <a:srgbClr val="0D0D0D"/>
                </a:solidFill>
                <a:latin typeface="Roboto"/>
                <a:cs typeface="Roboto"/>
              </a:rPr>
              <a:t>Tools:</a:t>
            </a:r>
            <a:endParaRPr lang="en-GB"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lang="en-GB" sz="2000" dirty="0">
              <a:latin typeface="Roboto"/>
              <a:cs typeface="Roboto"/>
            </a:endParaRPr>
          </a:p>
          <a:p>
            <a:pPr marL="12700" marR="71755">
              <a:lnSpc>
                <a:spcPct val="114999"/>
              </a:lnSpc>
            </a:pP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primary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tool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for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was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Microsoft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Excel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because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its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versatility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handling </a:t>
            </a:r>
            <a:r>
              <a:rPr lang="en-GB" sz="1800" spc="-2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manipulation,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analysis,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visualization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tasks.</a:t>
            </a:r>
            <a:r>
              <a:rPr lang="en-GB"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0D0D0D"/>
                </a:solidFill>
                <a:latin typeface="Roboto"/>
                <a:cs typeface="Roboto"/>
              </a:rPr>
              <a:t>Excel's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40" dirty="0">
                <a:solidFill>
                  <a:srgbClr val="0D0D0D"/>
                </a:solidFill>
                <a:latin typeface="Roboto"/>
                <a:cs typeface="Roboto"/>
              </a:rPr>
              <a:t>built-in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functions,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pivot</a:t>
            </a:r>
            <a:endParaRPr lang="en-GB" sz="1800" dirty="0">
              <a:latin typeface="Roboto"/>
              <a:cs typeface="Roboto"/>
            </a:endParaRPr>
          </a:p>
          <a:p>
            <a:pPr marL="12700" marR="270510">
              <a:lnSpc>
                <a:spcPct val="114999"/>
              </a:lnSpc>
            </a:pP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tables,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charting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capabilities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facilitated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exploration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interpretation</a:t>
            </a:r>
            <a:r>
              <a:rPr lang="en-GB"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1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lang="en-GB"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lang="en-GB" sz="1800" spc="-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0D0D0D"/>
                </a:solidFill>
                <a:latin typeface="Roboto"/>
                <a:cs typeface="Roboto"/>
              </a:rPr>
              <a:t>dataset.</a:t>
            </a:r>
            <a:endParaRPr lang="en-GB" sz="1800" dirty="0">
              <a:latin typeface="Roboto"/>
              <a:cs typeface="Robot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25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6524-5180-06EC-9C75-0ED96B21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29652"/>
            <a:ext cx="8761413" cy="706964"/>
          </a:xfrm>
        </p:spPr>
        <p:txBody>
          <a:bodyPr/>
          <a:lstStyle/>
          <a:p>
            <a:r>
              <a:rPr lang="en-GB" sz="3600" b="1" spc="-10" dirty="0">
                <a:solidFill>
                  <a:schemeClr val="bg1"/>
                </a:solidFill>
                <a:latin typeface="Roboto"/>
                <a:cs typeface="Roboto"/>
              </a:rPr>
              <a:t>Insight</a:t>
            </a:r>
            <a:r>
              <a:rPr lang="en-GB" sz="3200" spc="-10" dirty="0">
                <a:solidFill>
                  <a:schemeClr val="bg1"/>
                </a:solidFill>
                <a:latin typeface="Roboto"/>
                <a:cs typeface="Roboto"/>
              </a:rPr>
              <a:t>:</a:t>
            </a:r>
            <a:br>
              <a:rPr lang="en-GB" sz="3200" dirty="0">
                <a:latin typeface="Roboto"/>
                <a:cs typeface="Robot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F3F8-D9C6-91AE-4134-38A7F2B7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3151"/>
            <a:ext cx="8825659" cy="3676649"/>
          </a:xfrm>
        </p:spPr>
        <p:txBody>
          <a:bodyPr>
            <a:normAutofit fontScale="77500" lnSpcReduction="20000"/>
          </a:bodyPr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UNDERSTANDING THE DATA AND DATA CLEANING -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Read and understand the data then check for null &amp; missing values to clean the data before analysis. And found that there are some columns have blank cell and column named MODEL has irrelevant data such as dates.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 first I treated this column and replace all dated values with N/A. because every car have some unique feature that lead to different models name so it can’t be deleted.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Used </a:t>
            </a:r>
            <a:r>
              <a:rPr lang="en-GB" sz="1800" b="0" i="0" u="none" strike="noStrike" baseline="0" dirty="0">
                <a:solidFill>
                  <a:srgbClr val="F63892"/>
                </a:solidFill>
                <a:latin typeface="Arial" panose="020B0604020202020204" pitchFamily="34" charset="0"/>
              </a:rPr>
              <a:t>=COUNTBLANK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function to find missing values and I found that there are some columns such as </a:t>
            </a:r>
            <a:r>
              <a:rPr lang="en-GB" sz="1800" b="0" i="0" u="none" strike="noStrike" baseline="0" dirty="0">
                <a:solidFill>
                  <a:srgbClr val="F63892"/>
                </a:solidFill>
                <a:latin typeface="Arial" panose="020B0604020202020204" pitchFamily="34" charset="0"/>
              </a:rPr>
              <a:t>Engine HP, Engine fuel type, Engine cylinder and No. of doors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have some missing values.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To treat the missing values I’ve imputed these values with </a:t>
            </a:r>
            <a:r>
              <a:rPr lang="en-GB" sz="1800" b="0" i="0" u="none" strike="noStrike" baseline="0" dirty="0">
                <a:solidFill>
                  <a:srgbClr val="F63892"/>
                </a:solidFill>
                <a:latin typeface="Arial" panose="020B0604020202020204" pitchFamily="34" charset="0"/>
              </a:rPr>
              <a:t>=MEDIAN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function in order to get appropriate values to fill the blank cell.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Thereafter I’ve treated column engine fuel type which contain categorical values so I replaced the blank cell with N/A values so that they are not included in the analysis or cause error result.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72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A68E-C78A-6094-9570-B5AC277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00" y="1001660"/>
            <a:ext cx="8761413" cy="706964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z="3600" b="1" spc="-25" dirty="0">
                <a:latin typeface="Arial"/>
                <a:cs typeface="Arial"/>
              </a:rPr>
              <a:t>Task</a:t>
            </a:r>
            <a:r>
              <a:rPr lang="en-GB" sz="3600" b="1" spc="-50" dirty="0">
                <a:latin typeface="Arial"/>
                <a:cs typeface="Arial"/>
              </a:rPr>
              <a:t> </a:t>
            </a:r>
            <a:r>
              <a:rPr lang="en-GB" sz="3600" b="1" dirty="0">
                <a:latin typeface="Arial"/>
                <a:cs typeface="Arial"/>
              </a:rPr>
              <a:t>1</a:t>
            </a:r>
            <a:br>
              <a:rPr lang="en-GB" sz="3600" dirty="0">
                <a:latin typeface="Arial"/>
                <a:cs typeface="Arial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0205-249F-B186-DD33-5C6AA70E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477" y="2454210"/>
            <a:ext cx="5709523" cy="576262"/>
          </a:xfrm>
        </p:spPr>
        <p:txBody>
          <a:bodyPr/>
          <a:lstStyle/>
          <a:p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popularity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car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 vary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across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 market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categories?</a:t>
            </a:r>
            <a:endParaRPr lang="en-GB" sz="1600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DCD38FFB-BEDA-2A46-DF5D-1B5044865591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782682" y="2603501"/>
            <a:ext cx="5824600" cy="4049226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7AAA54A-6857-18F5-C922-6C9B53D28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445" y="3179763"/>
            <a:ext cx="3279907" cy="3472964"/>
          </a:xfrm>
        </p:spPr>
      </p:pic>
    </p:spTree>
    <p:extLst>
      <p:ext uri="{BB962C8B-B14F-4D97-AF65-F5344CB8AC3E}">
        <p14:creationId xmlns:p14="http://schemas.microsoft.com/office/powerpoint/2010/main" val="287042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A68E-C78A-6094-9570-B5AC277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00" y="1001660"/>
            <a:ext cx="8761413" cy="706964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z="3600" b="1" spc="-25" dirty="0">
                <a:latin typeface="Arial"/>
                <a:cs typeface="Arial"/>
              </a:rPr>
              <a:t>Task</a:t>
            </a:r>
            <a:r>
              <a:rPr lang="en-GB" sz="3600" b="1" spc="-50" dirty="0">
                <a:latin typeface="Arial"/>
                <a:cs typeface="Arial"/>
              </a:rPr>
              <a:t> </a:t>
            </a:r>
            <a:r>
              <a:rPr lang="en-GB" b="1" spc="-50" dirty="0">
                <a:latin typeface="Arial"/>
                <a:cs typeface="Arial"/>
              </a:rPr>
              <a:t>2</a:t>
            </a:r>
            <a:br>
              <a:rPr lang="en-GB" sz="3600" dirty="0">
                <a:latin typeface="Arial"/>
                <a:cs typeface="Arial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0205-249F-B186-DD33-5C6AA70E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477" y="2454210"/>
            <a:ext cx="5709523" cy="57626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 between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car's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engine power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its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price?</a:t>
            </a:r>
            <a:endParaRPr lang="en-GB" sz="1600" dirty="0">
              <a:latin typeface="Arial"/>
              <a:cs typeface="Arial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AA574540-1A5B-D9DA-9866-E91B3D8804F4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6208713" y="3183299"/>
            <a:ext cx="5484842" cy="354407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07FD166-CE08-3C72-1DEA-DF9DF3F30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446" y="3179763"/>
            <a:ext cx="2589988" cy="3544072"/>
          </a:xfrm>
        </p:spPr>
      </p:pic>
    </p:spTree>
    <p:extLst>
      <p:ext uri="{BB962C8B-B14F-4D97-AF65-F5344CB8AC3E}">
        <p14:creationId xmlns:p14="http://schemas.microsoft.com/office/powerpoint/2010/main" val="344590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A68E-C78A-6094-9570-B5AC277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00" y="1001660"/>
            <a:ext cx="8761413" cy="706964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z="3600" b="1" spc="-25" dirty="0">
                <a:latin typeface="Arial"/>
                <a:cs typeface="Arial"/>
              </a:rPr>
              <a:t>Task</a:t>
            </a:r>
            <a:r>
              <a:rPr lang="en-GB" sz="3600" b="1" spc="-50" dirty="0">
                <a:latin typeface="Arial"/>
                <a:cs typeface="Arial"/>
              </a:rPr>
              <a:t> 3</a:t>
            </a:r>
            <a:br>
              <a:rPr lang="en-GB" sz="3600" dirty="0">
                <a:latin typeface="Arial"/>
                <a:cs typeface="Arial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0205-249F-B186-DD33-5C6AA70E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477" y="2454210"/>
            <a:ext cx="5709523" cy="57626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Which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most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important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determining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lang="en-GB"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car's price?</a:t>
            </a:r>
            <a:endParaRPr lang="en-GB" sz="1600" dirty="0">
              <a:latin typeface="Arial"/>
              <a:cs typeface="Arial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17F9207B-F654-F8E3-143D-6DC096646A8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74058" y="3179763"/>
            <a:ext cx="5145267" cy="3544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91411-F004-D1E9-E460-16A8FFAF1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79" y="4602036"/>
            <a:ext cx="610022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63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1092</TotalTime>
  <Words>1040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Roboto</vt:lpstr>
      <vt:lpstr>Wingdings 3</vt:lpstr>
      <vt:lpstr>Ion Boardroom</vt:lpstr>
      <vt:lpstr>Analyzing the Impact of Car Features on Price and Proﬁtability </vt:lpstr>
      <vt:lpstr>Project Description: </vt:lpstr>
      <vt:lpstr>Project Description: </vt:lpstr>
      <vt:lpstr>Approach: </vt:lpstr>
      <vt:lpstr>Tech-Stack Used: </vt:lpstr>
      <vt:lpstr>Insight: </vt:lpstr>
      <vt:lpstr>Task 1 </vt:lpstr>
      <vt:lpstr>Task 2 </vt:lpstr>
      <vt:lpstr>Task 3 </vt:lpstr>
      <vt:lpstr>Task 4 </vt:lpstr>
      <vt:lpstr>Task 5 </vt:lpstr>
      <vt:lpstr>DASHBOARD TASKS</vt:lpstr>
      <vt:lpstr>TASK 1</vt:lpstr>
      <vt:lpstr>TASK 2</vt:lpstr>
      <vt:lpstr>TASK 3</vt:lpstr>
      <vt:lpstr>TASK 4</vt:lpstr>
      <vt:lpstr>TASK 5</vt:lpstr>
      <vt:lpstr>Key Insights: </vt:lpstr>
      <vt:lpstr>Results: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Impact of Car Features on Price and Proﬁtability </dc:title>
  <dc:creator>ayush yadav</dc:creator>
  <cp:lastModifiedBy>ayush yadav</cp:lastModifiedBy>
  <cp:revision>4</cp:revision>
  <dcterms:created xsi:type="dcterms:W3CDTF">2024-04-03T20:48:54Z</dcterms:created>
  <dcterms:modified xsi:type="dcterms:W3CDTF">2024-05-31T15:50:55Z</dcterms:modified>
</cp:coreProperties>
</file>