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1" r:id="rId4"/>
    <p:sldId id="282" r:id="rId5"/>
    <p:sldId id="257" r:id="rId6"/>
    <p:sldId id="258" r:id="rId7"/>
    <p:sldId id="270" r:id="rId8"/>
    <p:sldId id="259" r:id="rId9"/>
    <p:sldId id="260" r:id="rId10"/>
    <p:sldId id="261" r:id="rId11"/>
    <p:sldId id="262" r:id="rId12"/>
    <p:sldId id="263" r:id="rId13"/>
    <p:sldId id="264" r:id="rId14"/>
    <p:sldId id="265" r:id="rId15"/>
    <p:sldId id="266" r:id="rId16"/>
    <p:sldId id="267" r:id="rId17"/>
    <p:sldId id="268" r:id="rId18"/>
    <p:sldId id="269" r:id="rId19"/>
    <p:sldId id="271" r:id="rId20"/>
    <p:sldId id="272" r:id="rId21"/>
    <p:sldId id="273" r:id="rId22"/>
    <p:sldId id="274" r:id="rId23"/>
    <p:sldId id="275" r:id="rId24"/>
    <p:sldId id="276" r:id="rId25"/>
    <p:sldId id="277" r:id="rId26"/>
    <p:sldId id="278" r:id="rId27"/>
    <p:sldId id="279" r:id="rId28"/>
    <p:sldId id="280" r:id="rId29"/>
    <p:sldId id="283" r:id="rId30"/>
    <p:sldId id="284" r:id="rId31"/>
    <p:sldId id="285" r:id="rId32"/>
    <p:sldId id="286" r:id="rId33"/>
    <p:sldId id="287" r:id="rId34"/>
    <p:sldId id="297" r:id="rId35"/>
    <p:sldId id="288" r:id="rId36"/>
    <p:sldId id="289" r:id="rId37"/>
    <p:sldId id="290" r:id="rId38"/>
    <p:sldId id="291" r:id="rId39"/>
    <p:sldId id="292" r:id="rId40"/>
    <p:sldId id="293" r:id="rId41"/>
    <p:sldId id="294" r:id="rId42"/>
    <p:sldId id="295" r:id="rId43"/>
    <p:sldId id="29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3.xml"/><Relationship Id="rId4" Type="http://schemas.openxmlformats.org/officeDocument/2006/relationships/image" Target="../media/image2.png"/><Relationship Id="rId3" Type="http://schemas.openxmlformats.org/officeDocument/2006/relationships/tags" Target="../tags/tag2.xml"/><Relationship Id="rId2" Type="http://schemas.openxmlformats.org/officeDocument/2006/relationships/image" Target="../media/image1.jpe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17.xml"/><Relationship Id="rId2" Type="http://schemas.openxmlformats.org/officeDocument/2006/relationships/image" Target="../media/image1.jpeg"/><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19.xml"/><Relationship Id="rId2" Type="http://schemas.openxmlformats.org/officeDocument/2006/relationships/image" Target="../media/image1.jpeg"/><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21.xml"/><Relationship Id="rId2" Type="http://schemas.openxmlformats.org/officeDocument/2006/relationships/image" Target="../media/image1.jpeg"/><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23.xml"/><Relationship Id="rId2" Type="http://schemas.openxmlformats.org/officeDocument/2006/relationships/image" Target="../media/image1.jpeg"/><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25.xml"/><Relationship Id="rId2" Type="http://schemas.openxmlformats.org/officeDocument/2006/relationships/image" Target="../media/image1.jpeg"/><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27.xml"/><Relationship Id="rId2" Type="http://schemas.openxmlformats.org/officeDocument/2006/relationships/image" Target="../media/image1.jpeg"/><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29.xml"/><Relationship Id="rId2" Type="http://schemas.openxmlformats.org/officeDocument/2006/relationships/image" Target="../media/image1.jpeg"/><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31.xml"/><Relationship Id="rId2" Type="http://schemas.openxmlformats.org/officeDocument/2006/relationships/image" Target="../media/image1.jpeg"/><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image" Target="../media/image1.jpeg"/><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34.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35.xml"/><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36.xml"/><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37.xml"/><Relationship Id="rId1" Type="http://schemas.openxmlformats.org/officeDocument/2006/relationships/image" Target="../media/image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38.xml"/><Relationship Id="rId1" Type="http://schemas.openxmlformats.org/officeDocument/2006/relationships/image" Target="../media/image1.jpe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39.xml"/><Relationship Id="rId1" Type="http://schemas.openxmlformats.org/officeDocument/2006/relationships/image" Target="../media/image1.jpe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tags" Target="../tags/tag40.xml"/><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41.xml"/><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43.xml"/><Relationship Id="rId2" Type="http://schemas.openxmlformats.org/officeDocument/2006/relationships/image" Target="../media/image1.jpeg"/><Relationship Id="rId1" Type="http://schemas.openxmlformats.org/officeDocument/2006/relationships/image" Target="../media/image5.pn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45.xml"/><Relationship Id="rId2" Type="http://schemas.openxmlformats.org/officeDocument/2006/relationships/image" Target="../media/image1.jpeg"/><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46.xml"/><Relationship Id="rId2" Type="http://schemas.openxmlformats.org/officeDocument/2006/relationships/image" Target="../media/image1.jpeg"/><Relationship Id="rId1" Type="http://schemas.openxmlformats.org/officeDocument/2006/relationships/image" Target="../media/image8.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47.xml"/><Relationship Id="rId2" Type="http://schemas.openxmlformats.org/officeDocument/2006/relationships/image" Target="../media/image1.jpeg"/><Relationship Id="rId1" Type="http://schemas.openxmlformats.org/officeDocument/2006/relationships/image" Target="../media/image9.png"/></Relationships>
</file>

<file path=ppt/slides/_rels/slide3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2.png"/><Relationship Id="rId2" Type="http://schemas.openxmlformats.org/officeDocument/2006/relationships/tags" Target="../tags/tag48.xml"/><Relationship Id="rId1" Type="http://schemas.openxmlformats.org/officeDocument/2006/relationships/image" Target="../media/image1.jpe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2.png"/><Relationship Id="rId2" Type="http://schemas.openxmlformats.org/officeDocument/2006/relationships/tags" Target="../tags/tag49.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image" Target="../media/image1.jpeg"/><Relationship Id="rId1" Type="http://schemas.openxmlformats.org/officeDocument/2006/relationships/image" Target="../media/image12.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2.png"/><Relationship Id="rId2" Type="http://schemas.openxmlformats.org/officeDocument/2006/relationships/tags" Target="../tags/tag51.xml"/><Relationship Id="rId1" Type="http://schemas.openxmlformats.org/officeDocument/2006/relationships/image" Target="../media/image1.jpe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52.xml"/><Relationship Id="rId1" Type="http://schemas.openxmlformats.org/officeDocument/2006/relationships/image" Target="../media/image1.jpe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53.xml"/><Relationship Id="rId1" Type="http://schemas.openxmlformats.org/officeDocument/2006/relationships/image" Target="../media/image1.jpe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54.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 Id="rId3" Type="http://schemas.openxmlformats.org/officeDocument/2006/relationships/tags" Target="../tags/tag5.xml"/><Relationship Id="rId2" Type="http://schemas.openxmlformats.org/officeDocument/2006/relationships/image" Target="../media/image1.jpeg"/><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55.xml"/><Relationship Id="rId1" Type="http://schemas.openxmlformats.org/officeDocument/2006/relationships/image" Target="../media/image1.jpe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56.xml"/><Relationship Id="rId1" Type="http://schemas.openxmlformats.org/officeDocument/2006/relationships/image" Target="../media/image1.jpe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tags" Target="../tags/tag57.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jpeg"/><Relationship Id="rId3" Type="http://schemas.openxmlformats.org/officeDocument/2006/relationships/tags" Target="../tags/tag7.xml"/><Relationship Id="rId2" Type="http://schemas.openxmlformats.org/officeDocument/2006/relationships/image" Target="../media/image2.png"/><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9.xml"/><Relationship Id="rId2" Type="http://schemas.openxmlformats.org/officeDocument/2006/relationships/image" Target="../media/image1.jpe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11.xml"/><Relationship Id="rId2" Type="http://schemas.openxmlformats.org/officeDocument/2006/relationships/image" Target="../media/image1.jpeg"/><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13.xml"/><Relationship Id="rId2" Type="http://schemas.openxmlformats.org/officeDocument/2006/relationships/image" Target="../media/image1.jpeg"/><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15.xml"/><Relationship Id="rId2" Type="http://schemas.openxmlformats.org/officeDocument/2006/relationships/image" Target="../media/image1.jpeg"/><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3999" y="6717"/>
            <a:ext cx="9144000" cy="6167120"/>
          </a:xfrm>
        </p:spPr>
        <p:txBody>
          <a:bodyPr/>
          <a:lstStyle/>
          <a:p>
            <a:r>
              <a:rPr lang="en-IN" altLang="en-US" sz="3200" dirty="0">
                <a:latin typeface="+mj-lt"/>
                <a:cs typeface="+mj-lt"/>
                <a:sym typeface="+mn-ea"/>
              </a:rPr>
              <a:t>KADI SARVA VISHWAVIDYALAYA</a:t>
            </a:r>
            <a:br>
              <a:rPr lang="en-IN" altLang="en-US" sz="3200" dirty="0">
                <a:latin typeface="+mj-lt"/>
                <a:cs typeface="+mj-lt"/>
                <a:sym typeface="+mn-ea"/>
              </a:rPr>
            </a:br>
            <a:r>
              <a:rPr lang="en-IN" altLang="en-US" sz="3200" dirty="0">
                <a:latin typeface="+mj-lt"/>
                <a:cs typeface="+mj-lt"/>
                <a:sym typeface="+mn-ea"/>
              </a:rPr>
              <a:t>B.P.COLLEGE OF COMPUTER STUDIES</a:t>
            </a:r>
            <a:br>
              <a:rPr lang="en-IN" altLang="en-US" sz="3200" dirty="0">
                <a:latin typeface="+mj-lt"/>
                <a:cs typeface="+mj-lt"/>
                <a:sym typeface="+mn-ea"/>
              </a:rPr>
            </a:br>
            <a:r>
              <a:rPr lang="en-IN" altLang="en-US" sz="3200" dirty="0">
                <a:latin typeface="+mj-lt"/>
                <a:cs typeface="+mj-lt"/>
                <a:sym typeface="+mn-ea"/>
              </a:rPr>
              <a:t>S.V.INSTITUTE OF COMPUTER STUDIES</a:t>
            </a:r>
            <a:endParaRPr lang="en-IN" altLang="en-US" sz="3200" dirty="0">
              <a:latin typeface="+mj-lt"/>
              <a:cs typeface="+mj-lt"/>
              <a:sym typeface="+mn-ea"/>
            </a:endParaRPr>
          </a:p>
          <a:p>
            <a:r>
              <a:rPr lang="en-IN" altLang="en-US" sz="1800" b="1" dirty="0">
                <a:latin typeface="+mj-lt"/>
                <a:cs typeface="+mj-lt"/>
                <a:sym typeface="+mn-ea"/>
              </a:rPr>
              <a:t>BCA SEMESTER –V </a:t>
            </a:r>
            <a:endParaRPr lang="en-IN" altLang="en-US" sz="1800" b="1" dirty="0">
              <a:latin typeface="+mj-lt"/>
              <a:cs typeface="+mj-lt"/>
              <a:sym typeface="+mn-ea"/>
            </a:endParaRPr>
          </a:p>
          <a:p>
            <a:r>
              <a:rPr lang="en-IN" altLang="en-US" sz="1800" b="1" dirty="0">
                <a:latin typeface="+mj-lt"/>
                <a:cs typeface="+mj-lt"/>
                <a:sym typeface="+mn-ea"/>
              </a:rPr>
              <a:t>BCA - 507</a:t>
            </a:r>
            <a:endParaRPr lang="en-IN" altLang="en-US" sz="1800" b="1" dirty="0">
              <a:latin typeface="+mj-lt"/>
              <a:cs typeface="+mj-lt"/>
              <a:sym typeface="+mn-ea"/>
            </a:endParaRPr>
          </a:p>
          <a:p>
            <a:r>
              <a:rPr lang="en-IN" altLang="en-US" sz="2700" dirty="0">
                <a:latin typeface="Britannic Bold" panose="020B0903060703020204" charset="0"/>
                <a:cs typeface="Britannic Bold" panose="020B0903060703020204" charset="0"/>
                <a:sym typeface="+mn-ea"/>
              </a:rPr>
              <a:t>“MyMento”</a:t>
            </a:r>
            <a:endParaRPr lang="en-IN" altLang="en-US" sz="2700" dirty="0">
              <a:latin typeface="Britannic Bold" panose="020B0903060703020204" charset="0"/>
              <a:cs typeface="Britannic Bold" panose="020B0903060703020204" charset="0"/>
              <a:sym typeface="+mn-ea"/>
            </a:endParaRPr>
          </a:p>
          <a:p>
            <a:r>
              <a:rPr lang="en-IN" altLang="en-US" sz="1800" b="1" dirty="0">
                <a:latin typeface="+mj-lt"/>
                <a:cs typeface="+mj-lt"/>
                <a:sym typeface="+mn-ea"/>
              </a:rPr>
              <a:t>Project Phase – I</a:t>
            </a:r>
            <a:br>
              <a:rPr lang="en-US" sz="1800" dirty="0">
                <a:latin typeface="+mj-lt"/>
                <a:cs typeface="+mj-lt"/>
                <a:sym typeface="+mn-ea"/>
              </a:rPr>
            </a:br>
            <a:r>
              <a:rPr lang="en-IN" altLang="en-US" sz="1800" b="1" u="sng" dirty="0">
                <a:latin typeface="+mj-lt"/>
                <a:cs typeface="+mj-lt"/>
              </a:rPr>
              <a:t>GROUP NO:- A-5</a:t>
            </a:r>
            <a:endParaRPr lang="en-IN" altLang="en-US" sz="1800" b="1" u="sng" dirty="0">
              <a:latin typeface="+mj-lt"/>
              <a:cs typeface="+mj-lt"/>
            </a:endParaRPr>
          </a:p>
        </p:txBody>
      </p:sp>
      <p:pic>
        <p:nvPicPr>
          <p:cNvPr id="8" name="Picture 7"/>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9" name="Picture 8"/>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graphicFrame>
        <p:nvGraphicFramePr>
          <p:cNvPr id="6" name="Table 5"/>
          <p:cNvGraphicFramePr/>
          <p:nvPr>
            <p:custDataLst>
              <p:tags r:id="rId5"/>
            </p:custDataLst>
          </p:nvPr>
        </p:nvGraphicFramePr>
        <p:xfrm>
          <a:off x="1435735" y="3407410"/>
          <a:ext cx="9147810" cy="3234690"/>
        </p:xfrm>
        <a:graphic>
          <a:graphicData uri="http://schemas.openxmlformats.org/drawingml/2006/table">
            <a:tbl>
              <a:tblPr firstRow="1" bandRow="1">
                <a:tableStyleId>{5C22544A-7EE6-4342-B048-85BDC9FD1C3A}</a:tableStyleId>
              </a:tblPr>
              <a:tblGrid>
                <a:gridCol w="813435"/>
                <a:gridCol w="1773555"/>
                <a:gridCol w="2901950"/>
                <a:gridCol w="1829435"/>
                <a:gridCol w="1829435"/>
              </a:tblGrid>
              <a:tr h="725170">
                <a:tc>
                  <a:txBody>
                    <a:bodyPr/>
                    <a:lstStyle/>
                    <a:p>
                      <a:pPr>
                        <a:buNone/>
                      </a:pPr>
                      <a:r>
                        <a:rPr lang="en-IN" altLang="en-US">
                          <a:solidFill>
                            <a:schemeClr val="bg1"/>
                          </a:solidFill>
                        </a:rPr>
                        <a:t>NO</a:t>
                      </a:r>
                      <a:r>
                        <a:rPr lang="en-US" altLang="en-IN">
                          <a:solidFill>
                            <a:schemeClr val="bg1"/>
                          </a:solidFill>
                        </a:rPr>
                        <a:t>.</a:t>
                      </a:r>
                      <a:endParaRPr lang="en-US" altLang="en-IN">
                        <a:solidFill>
                          <a:schemeClr val="bg1"/>
                        </a:solidFill>
                      </a:endParaRPr>
                    </a:p>
                  </a:txBody>
                  <a:tcPr/>
                </a:tc>
                <a:tc>
                  <a:txBody>
                    <a:bodyPr/>
                    <a:lstStyle/>
                    <a:p>
                      <a:pPr>
                        <a:buNone/>
                      </a:pPr>
                      <a:r>
                        <a:rPr lang="en-IN" altLang="en-US">
                          <a:solidFill>
                            <a:schemeClr val="bg1"/>
                          </a:solidFill>
                        </a:rPr>
                        <a:t>ENROLLMENT NO.</a:t>
                      </a:r>
                      <a:endParaRPr lang="en-IN" altLang="en-US">
                        <a:solidFill>
                          <a:schemeClr val="bg1"/>
                        </a:solidFill>
                      </a:endParaRPr>
                    </a:p>
                  </a:txBody>
                  <a:tcPr/>
                </a:tc>
                <a:tc>
                  <a:txBody>
                    <a:bodyPr/>
                    <a:lstStyle/>
                    <a:p>
                      <a:pPr>
                        <a:buNone/>
                      </a:pPr>
                      <a:r>
                        <a:rPr lang="en-IN" altLang="en-US">
                          <a:solidFill>
                            <a:schemeClr val="bg1"/>
                          </a:solidFill>
                        </a:rPr>
                        <a:t>             NAME</a:t>
                      </a:r>
                      <a:endParaRPr lang="en-IN" altLang="en-US">
                        <a:solidFill>
                          <a:schemeClr val="bg1"/>
                        </a:solidFill>
                      </a:endParaRPr>
                    </a:p>
                  </a:txBody>
                  <a:tcPr/>
                </a:tc>
                <a:tc>
                  <a:txBody>
                    <a:bodyPr/>
                    <a:lstStyle/>
                    <a:p>
                      <a:pPr>
                        <a:buNone/>
                      </a:pPr>
                      <a:r>
                        <a:rPr lang="en-IN" altLang="en-US">
                          <a:solidFill>
                            <a:schemeClr val="bg1"/>
                          </a:solidFill>
                        </a:rPr>
                        <a:t>ROLL  NO</a:t>
                      </a:r>
                      <a:r>
                        <a:rPr lang="en-US" altLang="en-IN">
                          <a:solidFill>
                            <a:schemeClr val="bg1"/>
                          </a:solidFill>
                        </a:rPr>
                        <a:t>.</a:t>
                      </a:r>
                      <a:endParaRPr lang="en-US" altLang="en-IN">
                        <a:solidFill>
                          <a:schemeClr val="bg1"/>
                        </a:solidFill>
                      </a:endParaRPr>
                    </a:p>
                  </a:txBody>
                  <a:tcPr/>
                </a:tc>
                <a:tc>
                  <a:txBody>
                    <a:bodyPr/>
                    <a:lstStyle/>
                    <a:p>
                      <a:pPr>
                        <a:buNone/>
                      </a:pPr>
                      <a:r>
                        <a:rPr lang="en-IN" altLang="en-US">
                          <a:solidFill>
                            <a:schemeClr val="bg1"/>
                          </a:solidFill>
                        </a:rPr>
                        <a:t>EXAM NO</a:t>
                      </a:r>
                      <a:r>
                        <a:rPr lang="en-US" altLang="en-IN">
                          <a:solidFill>
                            <a:schemeClr val="bg1"/>
                          </a:solidFill>
                        </a:rPr>
                        <a:t>.</a:t>
                      </a:r>
                      <a:endParaRPr lang="en-US" altLang="en-IN">
                        <a:solidFill>
                          <a:schemeClr val="bg1"/>
                        </a:solidFill>
                      </a:endParaRPr>
                    </a:p>
                  </a:txBody>
                  <a:tcPr/>
                </a:tc>
              </a:tr>
              <a:tr h="627380">
                <a:tc>
                  <a:txBody>
                    <a:bodyPr/>
                    <a:lstStyle/>
                    <a:p>
                      <a:pPr algn="ctr">
                        <a:buNone/>
                      </a:pPr>
                      <a:r>
                        <a:rPr lang="en-IN" altLang="en-US" b="0" dirty="0">
                          <a:solidFill>
                            <a:schemeClr val="tx1"/>
                          </a:solidFill>
                        </a:rPr>
                        <a:t>1</a:t>
                      </a:r>
                      <a:endParaRPr lang="en-IN" altLang="en-US" b="0" dirty="0">
                        <a:solidFill>
                          <a:schemeClr val="tx1"/>
                        </a:solidFill>
                      </a:endParaRPr>
                    </a:p>
                  </a:txBody>
                  <a:tcPr/>
                </a:tc>
                <a:tc>
                  <a:txBody>
                    <a:bodyPr/>
                    <a:lstStyle/>
                    <a:p>
                      <a:pPr algn="ctr">
                        <a:buNone/>
                      </a:pPr>
                      <a:r>
                        <a:rPr lang="en-US">
                          <a:solidFill>
                            <a:schemeClr val="tx1"/>
                          </a:solidFill>
                        </a:rPr>
                        <a:t>22BCA53170</a:t>
                      </a:r>
                      <a:endParaRPr lang="en-US">
                        <a:solidFill>
                          <a:schemeClr val="tx1"/>
                        </a:solidFill>
                      </a:endParaRPr>
                    </a:p>
                  </a:txBody>
                  <a:tcPr/>
                </a:tc>
                <a:tc>
                  <a:txBody>
                    <a:bodyPr/>
                    <a:lstStyle/>
                    <a:p>
                      <a:pPr algn="ctr">
                        <a:buNone/>
                      </a:pPr>
                      <a:r>
                        <a:rPr lang="en-US">
                          <a:solidFill>
                            <a:schemeClr val="tx1"/>
                          </a:solidFill>
                        </a:rPr>
                        <a:t>SINGH AYUSH</a:t>
                      </a:r>
                      <a:endParaRPr lang="en-US">
                        <a:solidFill>
                          <a:schemeClr val="tx1"/>
                        </a:solidFill>
                      </a:endParaRPr>
                    </a:p>
                  </a:txBody>
                  <a:tcPr/>
                </a:tc>
                <a:tc>
                  <a:txBody>
                    <a:bodyPr/>
                    <a:lstStyle/>
                    <a:p>
                      <a:pPr algn="ctr">
                        <a:buNone/>
                      </a:pPr>
                      <a:r>
                        <a:rPr lang="en-US">
                          <a:solidFill>
                            <a:schemeClr val="tx1"/>
                          </a:solidFill>
                        </a:rPr>
                        <a:t>22A161</a:t>
                      </a:r>
                      <a:endParaRPr lang="en-US">
                        <a:solidFill>
                          <a:schemeClr val="tx1"/>
                        </a:solidFill>
                      </a:endParaRPr>
                    </a:p>
                  </a:txBody>
                  <a:tcPr/>
                </a:tc>
                <a:tc>
                  <a:txBody>
                    <a:bodyPr/>
                    <a:lstStyle/>
                    <a:p>
                      <a:pPr>
                        <a:buNone/>
                      </a:pPr>
                      <a:endParaRPr lang="en-US">
                        <a:solidFill>
                          <a:srgbClr val="FF0000"/>
                        </a:solidFill>
                      </a:endParaRPr>
                    </a:p>
                  </a:txBody>
                  <a:tcPr/>
                </a:tc>
              </a:tr>
              <a:tr h="627380">
                <a:tc>
                  <a:txBody>
                    <a:bodyPr/>
                    <a:lstStyle/>
                    <a:p>
                      <a:pPr algn="ctr">
                        <a:buNone/>
                      </a:pPr>
                      <a:r>
                        <a:rPr lang="en-IN" altLang="en-US" dirty="0">
                          <a:solidFill>
                            <a:schemeClr val="tx1"/>
                          </a:solidFill>
                        </a:rPr>
                        <a:t> 2</a:t>
                      </a:r>
                      <a:endParaRPr lang="en-IN" altLang="en-US" dirty="0">
                        <a:solidFill>
                          <a:schemeClr val="tx1"/>
                        </a:solidFill>
                      </a:endParaRPr>
                    </a:p>
                  </a:txBody>
                  <a:tcPr/>
                </a:tc>
                <a:tc>
                  <a:txBody>
                    <a:bodyPr/>
                    <a:lstStyle/>
                    <a:p>
                      <a:pPr algn="ctr">
                        <a:buNone/>
                      </a:pPr>
                      <a:r>
                        <a:rPr lang="en-US">
                          <a:solidFill>
                            <a:schemeClr val="tx1"/>
                          </a:solidFill>
                        </a:rPr>
                        <a:t>22BCA53208</a:t>
                      </a:r>
                      <a:endParaRPr lang="en-US">
                        <a:solidFill>
                          <a:schemeClr val="tx1"/>
                        </a:solidFill>
                      </a:endParaRPr>
                    </a:p>
                  </a:txBody>
                  <a:tcPr/>
                </a:tc>
                <a:tc>
                  <a:txBody>
                    <a:bodyPr/>
                    <a:lstStyle/>
                    <a:p>
                      <a:pPr algn="ctr">
                        <a:buNone/>
                      </a:pPr>
                      <a:r>
                        <a:rPr lang="en-US">
                          <a:solidFill>
                            <a:schemeClr val="tx1"/>
                          </a:solidFill>
                        </a:rPr>
                        <a:t>RAVAL MOHIT</a:t>
                      </a:r>
                      <a:endParaRPr lang="en-US">
                        <a:solidFill>
                          <a:schemeClr val="tx1"/>
                        </a:solidFill>
                      </a:endParaRPr>
                    </a:p>
                  </a:txBody>
                  <a:tcPr/>
                </a:tc>
                <a:tc>
                  <a:txBody>
                    <a:bodyPr/>
                    <a:lstStyle/>
                    <a:p>
                      <a:pPr algn="ctr">
                        <a:buNone/>
                      </a:pPr>
                      <a:r>
                        <a:rPr lang="en-US" dirty="0">
                          <a:solidFill>
                            <a:schemeClr val="tx1"/>
                          </a:solidFill>
                        </a:rPr>
                        <a:t>22A156</a:t>
                      </a:r>
                      <a:endParaRPr lang="en-US" dirty="0">
                        <a:solidFill>
                          <a:schemeClr val="tx1"/>
                        </a:solidFill>
                      </a:endParaRPr>
                    </a:p>
                  </a:txBody>
                  <a:tcPr/>
                </a:tc>
                <a:tc>
                  <a:txBody>
                    <a:bodyPr/>
                    <a:lstStyle/>
                    <a:p>
                      <a:pPr>
                        <a:buNone/>
                      </a:pPr>
                      <a:endParaRPr lang="en-US">
                        <a:solidFill>
                          <a:srgbClr val="FF0000"/>
                        </a:solidFill>
                      </a:endParaRPr>
                    </a:p>
                  </a:txBody>
                  <a:tcPr/>
                </a:tc>
              </a:tr>
              <a:tr h="627380">
                <a:tc>
                  <a:txBody>
                    <a:bodyPr/>
                    <a:lstStyle/>
                    <a:p>
                      <a:pPr algn="ctr">
                        <a:buNone/>
                      </a:pPr>
                      <a:r>
                        <a:rPr lang="en-US" altLang="en-IN" dirty="0">
                          <a:solidFill>
                            <a:schemeClr val="tx1"/>
                          </a:solidFill>
                        </a:rPr>
                        <a:t>3</a:t>
                      </a:r>
                      <a:endParaRPr lang="en-US" altLang="en-IN" dirty="0">
                        <a:solidFill>
                          <a:schemeClr val="tx1"/>
                        </a:solidFill>
                      </a:endParaRPr>
                    </a:p>
                  </a:txBody>
                  <a:tcPr/>
                </a:tc>
                <a:tc>
                  <a:txBody>
                    <a:bodyPr/>
                    <a:lstStyle/>
                    <a:p>
                      <a:pPr algn="ctr">
                        <a:buNone/>
                      </a:pPr>
                      <a:r>
                        <a:rPr lang="en-US">
                          <a:solidFill>
                            <a:schemeClr val="tx1"/>
                          </a:solidFill>
                        </a:rPr>
                        <a:t>22BCA53027</a:t>
                      </a:r>
                      <a:endParaRPr lang="en-US">
                        <a:solidFill>
                          <a:schemeClr val="tx1"/>
                        </a:solidFill>
                      </a:endParaRPr>
                    </a:p>
                  </a:txBody>
                  <a:tcPr/>
                </a:tc>
                <a:tc>
                  <a:txBody>
                    <a:bodyPr/>
                    <a:lstStyle/>
                    <a:p>
                      <a:pPr algn="ctr">
                        <a:buNone/>
                      </a:pPr>
                      <a:r>
                        <a:rPr lang="en-US">
                          <a:solidFill>
                            <a:schemeClr val="tx1"/>
                          </a:solidFill>
                        </a:rPr>
                        <a:t>DARAJI TAKSHAL</a:t>
                      </a:r>
                      <a:endParaRPr lang="en-US">
                        <a:solidFill>
                          <a:schemeClr val="tx1"/>
                        </a:solidFill>
                      </a:endParaRPr>
                    </a:p>
                  </a:txBody>
                  <a:tcPr/>
                </a:tc>
                <a:tc>
                  <a:txBody>
                    <a:bodyPr/>
                    <a:lstStyle/>
                    <a:p>
                      <a:pPr algn="ctr">
                        <a:buNone/>
                      </a:pPr>
                      <a:r>
                        <a:rPr lang="en-US">
                          <a:solidFill>
                            <a:schemeClr val="tx1"/>
                          </a:solidFill>
                        </a:rPr>
                        <a:t>22A109</a:t>
                      </a:r>
                      <a:endParaRPr lang="en-US">
                        <a:solidFill>
                          <a:schemeClr val="tx1"/>
                        </a:solidFill>
                      </a:endParaRPr>
                    </a:p>
                  </a:txBody>
                  <a:tcPr/>
                </a:tc>
                <a:tc>
                  <a:txBody>
                    <a:bodyPr/>
                    <a:lstStyle/>
                    <a:p>
                      <a:pPr>
                        <a:buNone/>
                      </a:pPr>
                      <a:endParaRPr lang="en-US">
                        <a:solidFill>
                          <a:srgbClr val="FF0000"/>
                        </a:solidFill>
                      </a:endParaRPr>
                    </a:p>
                  </a:txBody>
                  <a:tcPr/>
                </a:tc>
              </a:tr>
              <a:tr h="627380">
                <a:tc>
                  <a:txBody>
                    <a:bodyPr/>
                    <a:lstStyle/>
                    <a:p>
                      <a:pPr algn="ctr">
                        <a:buNone/>
                      </a:pPr>
                      <a:r>
                        <a:rPr lang="en-US" altLang="en-IN" dirty="0">
                          <a:solidFill>
                            <a:schemeClr val="tx1"/>
                          </a:solidFill>
                        </a:rPr>
                        <a:t> 4</a:t>
                      </a:r>
                      <a:endParaRPr lang="en-US" altLang="en-IN" dirty="0">
                        <a:solidFill>
                          <a:schemeClr val="tx1"/>
                        </a:solidFill>
                      </a:endParaRPr>
                    </a:p>
                  </a:txBody>
                  <a:tcPr/>
                </a:tc>
                <a:tc>
                  <a:txBody>
                    <a:bodyPr/>
                    <a:lstStyle/>
                    <a:p>
                      <a:pPr algn="ctr">
                        <a:buNone/>
                      </a:pPr>
                      <a:r>
                        <a:rPr lang="en-US">
                          <a:solidFill>
                            <a:schemeClr val="tx1"/>
                          </a:solidFill>
                        </a:rPr>
                        <a:t>22BCA53083</a:t>
                      </a:r>
                      <a:endParaRPr lang="en-US">
                        <a:solidFill>
                          <a:schemeClr val="tx1"/>
                        </a:solidFill>
                      </a:endParaRPr>
                    </a:p>
                  </a:txBody>
                  <a:tcPr/>
                </a:tc>
                <a:tc>
                  <a:txBody>
                    <a:bodyPr/>
                    <a:lstStyle/>
                    <a:p>
                      <a:pPr algn="ctr">
                        <a:buNone/>
                      </a:pPr>
                      <a:r>
                        <a:rPr lang="en-US" dirty="0">
                          <a:solidFill>
                            <a:schemeClr val="tx1"/>
                          </a:solidFill>
                        </a:rPr>
                        <a:t>PANCHAL DEVARSH</a:t>
                      </a:r>
                      <a:endParaRPr lang="en-US" dirty="0">
                        <a:solidFill>
                          <a:schemeClr val="tx1"/>
                        </a:solidFill>
                      </a:endParaRPr>
                    </a:p>
                  </a:txBody>
                  <a:tcPr/>
                </a:tc>
                <a:tc>
                  <a:txBody>
                    <a:bodyPr/>
                    <a:lstStyle/>
                    <a:p>
                      <a:pPr algn="ctr">
                        <a:buNone/>
                      </a:pPr>
                      <a:r>
                        <a:rPr lang="en-US">
                          <a:solidFill>
                            <a:schemeClr val="tx1"/>
                          </a:solidFill>
                        </a:rPr>
                        <a:t>22A130</a:t>
                      </a:r>
                      <a:endParaRPr lang="en-US">
                        <a:solidFill>
                          <a:schemeClr val="tx1"/>
                        </a:solidFill>
                      </a:endParaRPr>
                    </a:p>
                  </a:txBody>
                  <a:tcPr/>
                </a:tc>
                <a:tc>
                  <a:txBody>
                    <a:bodyPr/>
                    <a:lstStyle/>
                    <a:p>
                      <a:pPr>
                        <a:buNone/>
                      </a:pPr>
                      <a:endParaRPr lang="en-US" dirty="0">
                        <a:solidFill>
                          <a:srgbClr val="FF0000"/>
                        </a:solidFill>
                      </a:endParaRPr>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4" name="Picture 3"/>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
        <p:nvSpPr>
          <p:cNvPr id="10" name="TextBox 9"/>
          <p:cNvSpPr txBox="1"/>
          <p:nvPr/>
        </p:nvSpPr>
        <p:spPr>
          <a:xfrm rot="10800000" flipV="1">
            <a:off x="3685174" y="381159"/>
            <a:ext cx="5668319" cy="430887"/>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200" b="1" dirty="0"/>
              <a:t>2.3) ADVANTAGES OF EXISTING SYSTEM</a:t>
            </a:r>
            <a:endParaRPr lang="en-US" sz="2200" b="1" dirty="0"/>
          </a:p>
        </p:txBody>
      </p:sp>
      <p:sp>
        <p:nvSpPr>
          <p:cNvPr id="9" name="TextBox 8"/>
          <p:cNvSpPr txBox="1"/>
          <p:nvPr/>
        </p:nvSpPr>
        <p:spPr>
          <a:xfrm>
            <a:off x="334705" y="1676835"/>
            <a:ext cx="11522589" cy="4832092"/>
          </a:xfrm>
          <a:prstGeom prst="rect">
            <a:avLst/>
          </a:prstGeom>
          <a:noFill/>
        </p:spPr>
        <p:txBody>
          <a:bodyPr wrap="square">
            <a:spAutoFit/>
          </a:bodyPr>
          <a:lstStyle/>
          <a:p>
            <a:pPr marL="285750" indent="-285750">
              <a:buFont typeface="Arial" panose="020B0604020202020204" pitchFamily="34" charset="0"/>
              <a:buChar char="•"/>
            </a:pPr>
            <a:r>
              <a:rPr lang="en-US" sz="2200" b="1" dirty="0"/>
              <a:t>Simplicity and Accessibility</a:t>
            </a:r>
            <a:r>
              <a:rPr lang="en-US" sz="2200" dirty="0"/>
              <a:t>: Physical records are easy to manage and access without the need for technical expertise or digital tools. Anyone familiar with traditional record-keeping can quickly retrieve information.</a:t>
            </a:r>
            <a:endParaRPr lang="en-IN" sz="2200" dirty="0"/>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US" sz="2200" b="1" dirty="0"/>
              <a:t>No Dependency on Technology</a:t>
            </a:r>
            <a:r>
              <a:rPr lang="en-US" sz="2200" dirty="0"/>
              <a:t>: Since it is a physical system, there’s no risk of data loss due to system crashes, hacking, or technological failures like software bugs or hardware breakdowns.</a:t>
            </a:r>
            <a:endParaRPr lang="en-IN" sz="2200" dirty="0"/>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US" sz="2200" b="1" dirty="0"/>
              <a:t>Personal Interaction</a:t>
            </a:r>
            <a:r>
              <a:rPr lang="en-US" sz="2200" dirty="0"/>
              <a:t>: A physical record-keeping system often allows for more personal involvement by faculty, which can help in understanding the student’s needs and tracking their progress closely.</a:t>
            </a:r>
            <a:endParaRPr lang="en-IN" sz="2200" dirty="0"/>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US" sz="2200" b="1" dirty="0"/>
              <a:t>Data Control</a:t>
            </a:r>
            <a:r>
              <a:rPr lang="en-US" sz="2200" dirty="0"/>
              <a:t>: Faculty has direct control over the data, ensuring that sensitive student information is handled with care and protected from unauthorized access that could happen in a digital system.</a:t>
            </a:r>
            <a:endParaRPr lang="en-IN"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4" name="Picture 3"/>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
        <p:nvSpPr>
          <p:cNvPr id="7" name="TextBox 6"/>
          <p:cNvSpPr txBox="1"/>
          <p:nvPr/>
        </p:nvSpPr>
        <p:spPr>
          <a:xfrm>
            <a:off x="412215" y="2019767"/>
            <a:ext cx="11367570" cy="3277820"/>
          </a:xfrm>
          <a:prstGeom prst="rect">
            <a:avLst/>
          </a:prstGeom>
          <a:noFill/>
        </p:spPr>
        <p:txBody>
          <a:bodyPr wrap="square">
            <a:spAutoFit/>
          </a:bodyPr>
          <a:lstStyle/>
          <a:p>
            <a:pPr marL="285750" indent="-285750">
              <a:buFont typeface="Arial" panose="020B0604020202020204" pitchFamily="34" charset="0"/>
              <a:buChar char="•"/>
            </a:pPr>
            <a:r>
              <a:rPr lang="en-US" sz="2300" b="1" dirty="0"/>
              <a:t>Immediate Reference</a:t>
            </a:r>
            <a:r>
              <a:rPr lang="en-US" sz="2300" dirty="0"/>
              <a:t>: In cases where digital systems are not practical or are under maintenance, physical books allow for immediate referencing of key student details without delay.</a:t>
            </a:r>
            <a:endParaRPr lang="en-IN" sz="2300" dirty="0"/>
          </a:p>
          <a:p>
            <a:pPr marL="285750" indent="-285750">
              <a:buFont typeface="Arial" panose="020B0604020202020204" pitchFamily="34" charset="0"/>
              <a:buChar char="•"/>
            </a:pPr>
            <a:endParaRPr lang="en-IN" sz="2300" dirty="0"/>
          </a:p>
          <a:p>
            <a:pPr marL="285750" indent="-285750">
              <a:buFont typeface="Arial" panose="020B0604020202020204" pitchFamily="34" charset="0"/>
              <a:buChar char="•"/>
            </a:pPr>
            <a:r>
              <a:rPr lang="en-US" sz="2300" b="1" dirty="0"/>
              <a:t>Low Initial Cost</a:t>
            </a:r>
            <a:r>
              <a:rPr lang="en-US" sz="2300" dirty="0"/>
              <a:t>: Maintaining physical records can sometimes be more cost-effective in institutions where setting up or maintaining a digital infrastructure is expensive.</a:t>
            </a:r>
            <a:endParaRPr lang="en-IN" sz="2300" dirty="0"/>
          </a:p>
          <a:p>
            <a:pPr marL="285750" indent="-285750">
              <a:buFont typeface="Arial" panose="020B0604020202020204" pitchFamily="34" charset="0"/>
              <a:buChar char="•"/>
            </a:pPr>
            <a:endParaRPr lang="en-IN" sz="2300" dirty="0"/>
          </a:p>
          <a:p>
            <a:pPr marL="285750" indent="-285750">
              <a:buFont typeface="Arial" panose="020B0604020202020204" pitchFamily="34" charset="0"/>
              <a:buChar char="•"/>
            </a:pPr>
            <a:r>
              <a:rPr lang="en-US" sz="2300" b="1" dirty="0"/>
              <a:t>Offline Availability</a:t>
            </a:r>
            <a:r>
              <a:rPr lang="en-US" sz="2300" dirty="0"/>
              <a:t>: Physical records are accessible even in areas with limited or no internet connectivity, making them reliable in environments where digital infrastructure is weak.</a:t>
            </a:r>
            <a:endParaRPr lang="en-US" sz="2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4" name="Picture 3"/>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
        <p:nvSpPr>
          <p:cNvPr id="9" name="TextBox 8"/>
          <p:cNvSpPr txBox="1"/>
          <p:nvPr/>
        </p:nvSpPr>
        <p:spPr>
          <a:xfrm rot="10800000" flipV="1">
            <a:off x="3685174" y="381159"/>
            <a:ext cx="5668319" cy="430887"/>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200" b="1" dirty="0"/>
              <a:t>2.4) DISADVANTAGES OF EXISTING SYSTEM</a:t>
            </a:r>
            <a:endParaRPr lang="en-US" sz="2200" b="1" dirty="0"/>
          </a:p>
        </p:txBody>
      </p:sp>
      <p:sp>
        <p:nvSpPr>
          <p:cNvPr id="5" name="Content Placeholder 4"/>
          <p:cNvSpPr>
            <a:spLocks noGrp="1"/>
          </p:cNvSpPr>
          <p:nvPr>
            <p:ph idx="1"/>
          </p:nvPr>
        </p:nvSpPr>
        <p:spPr>
          <a:xfrm>
            <a:off x="313319" y="1666151"/>
            <a:ext cx="11795423" cy="4880927"/>
          </a:xfrm>
        </p:spPr>
        <p:txBody>
          <a:bodyPr>
            <a:noAutofit/>
          </a:bodyPr>
          <a:lstStyle/>
          <a:p>
            <a:r>
              <a:rPr lang="en-US" sz="2300" b="1" dirty="0"/>
              <a:t>Time-Consuming</a:t>
            </a:r>
            <a:r>
              <a:rPr lang="en-US" sz="2300" dirty="0"/>
              <a:t>: Entering and retrieving data manually takes a significant amount of time, especially when handling a large number of students. This can slow down processes like report generation or updating records.	</a:t>
            </a:r>
            <a:endParaRPr lang="en-IN" sz="2300" dirty="0"/>
          </a:p>
          <a:p>
            <a:r>
              <a:rPr lang="en-US" sz="2300" b="1" dirty="0"/>
              <a:t>Prone to Errors</a:t>
            </a:r>
            <a:r>
              <a:rPr lang="en-US" sz="2300" dirty="0"/>
              <a:t>: Manual entry increases the likelihood of human errors, such as misplacing documents, incorrect data entry, or omissions, which can compromise the accuracy of records.</a:t>
            </a:r>
            <a:endParaRPr lang="en-IN" sz="2300" dirty="0"/>
          </a:p>
          <a:p>
            <a:r>
              <a:rPr lang="en-US" sz="2300" b="1" dirty="0"/>
              <a:t>Difficult to Update</a:t>
            </a:r>
            <a:r>
              <a:rPr lang="en-US" sz="2300" dirty="0"/>
              <a:t>: Updating physical records can be cumbersome, especially when changes need to be made frequently. Each update might require manual corrections or new entries, leading to inconsistencies.</a:t>
            </a:r>
            <a:endParaRPr lang="en-IN" sz="2300" dirty="0"/>
          </a:p>
          <a:p>
            <a:r>
              <a:rPr lang="en-US" sz="2300" b="1" dirty="0"/>
              <a:t>Storage Space Issues</a:t>
            </a:r>
            <a:r>
              <a:rPr lang="en-US" sz="2300" dirty="0"/>
              <a:t>: As the number of students grows, storing all the physical documents becomes a challenge. Physical records take up space and require proper organization to avoid clutter and confusion.</a:t>
            </a:r>
            <a:endParaRPr lang="en-IN" sz="2300" dirty="0"/>
          </a:p>
          <a:p>
            <a:r>
              <a:rPr lang="en-US" sz="2300" b="1" dirty="0"/>
              <a:t>Security Risks</a:t>
            </a:r>
            <a:r>
              <a:rPr lang="en-US" sz="2300" dirty="0"/>
              <a:t>: Physical documents are vulnerable to theft, loss, or damage due to accidents such as fires, floods, or mishandling. Securing sensitive data physically is more challenging compared to encryption or digital security methods.</a:t>
            </a:r>
            <a:endParaRPr lang="en-US" sz="2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4" name="Picture 3"/>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
        <p:nvSpPr>
          <p:cNvPr id="5" name="Content Placeholder 4"/>
          <p:cNvSpPr>
            <a:spLocks noGrp="1"/>
          </p:cNvSpPr>
          <p:nvPr>
            <p:ph idx="1"/>
          </p:nvPr>
        </p:nvSpPr>
        <p:spPr>
          <a:xfrm>
            <a:off x="23407" y="1634068"/>
            <a:ext cx="12145186" cy="5025658"/>
          </a:xfrm>
        </p:spPr>
        <p:txBody>
          <a:bodyPr>
            <a:noAutofit/>
          </a:bodyPr>
          <a:lstStyle/>
          <a:p>
            <a:r>
              <a:rPr lang="en-US" sz="2500" b="1" dirty="0"/>
              <a:t>Limited Accessibility</a:t>
            </a:r>
            <a:r>
              <a:rPr lang="en-US" sz="2500" dirty="0"/>
              <a:t>: Accessing data requires physically being present at the storage location, which limits the flexibility for faculty or administration to access information remotely or outside working hours</a:t>
            </a:r>
            <a:r>
              <a:rPr lang="en-IN" sz="2500" dirty="0"/>
              <a:t>.</a:t>
            </a:r>
            <a:endParaRPr lang="en-IN" sz="2500" dirty="0"/>
          </a:p>
          <a:p>
            <a:r>
              <a:rPr lang="en-US" sz="2500" b="1" dirty="0"/>
              <a:t>No Backup</a:t>
            </a:r>
            <a:r>
              <a:rPr lang="en-US" sz="2500" dirty="0"/>
              <a:t>: Unlike digital systems, physical records lack an automatic backup mechanism. If records are lost or damaged, they cannot be easily restored.</a:t>
            </a:r>
            <a:endParaRPr lang="en-IN" sz="2500" dirty="0"/>
          </a:p>
          <a:p>
            <a:r>
              <a:rPr lang="en-US" sz="2500" b="1" dirty="0"/>
              <a:t>Inefficiency in Data Sharing</a:t>
            </a:r>
            <a:r>
              <a:rPr lang="en-US" sz="2500" dirty="0"/>
              <a:t>: Sharing physical documents between departments or individuals can be slow and cumbersome, often requiring duplication and increasing the risk of misplacing information.</a:t>
            </a:r>
            <a:endParaRPr lang="en-IN" sz="2500" dirty="0"/>
          </a:p>
          <a:p>
            <a:r>
              <a:rPr lang="en-US" sz="2500" b="1" dirty="0"/>
              <a:t>Environmental Impact</a:t>
            </a:r>
            <a:r>
              <a:rPr lang="en-US" sz="2500" dirty="0"/>
              <a:t>: The need for paper, printing, and storage contributes to resource wastage and has a negative impact on the environment due to paper consumption.</a:t>
            </a:r>
            <a:endParaRPr lang="en-IN" sz="2500" dirty="0"/>
          </a:p>
          <a:p>
            <a:r>
              <a:rPr lang="en-US" sz="2500" b="1" dirty="0"/>
              <a:t>Limited Data Analysis</a:t>
            </a:r>
            <a:r>
              <a:rPr lang="en-US" sz="2500" dirty="0"/>
              <a:t>: Physical records make it difficult to analyze data efficiently. Unlike digital systems, which can generate reports, trends, or student progress automatically, manual analysis requires additional time and effort.</a:t>
            </a:r>
            <a:endParaRPr lang="en-US" sz="2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4644390"/>
          </a:xfrm>
        </p:spPr>
        <p:txBody>
          <a:bodyPr>
            <a:normAutofit fontScale="80000"/>
          </a:bodyPr>
          <a:lstStyle/>
          <a:p>
            <a:r>
              <a:rPr lang="en-US" b="1"/>
              <a:t> User Training:</a:t>
            </a:r>
            <a:endParaRPr lang="en-US"/>
          </a:p>
          <a:p>
            <a:pPr marL="0" indent="0">
              <a:buNone/>
            </a:pPr>
            <a:r>
              <a:rPr lang="en-US"/>
              <a:t> </a:t>
            </a:r>
            <a:r>
              <a:rPr lang="en-IN" altLang="en-US"/>
              <a:t>       </a:t>
            </a:r>
            <a:r>
              <a:rPr lang="en-US"/>
              <a:t> - Faculty and students may need training to use the new system effectively.</a:t>
            </a:r>
            <a:endParaRPr lang="en-US"/>
          </a:p>
          <a:p>
            <a:r>
              <a:rPr lang="en-US"/>
              <a:t> </a:t>
            </a:r>
            <a:r>
              <a:rPr lang="en-US" b="1"/>
              <a:t>User Resistance:</a:t>
            </a:r>
            <a:endParaRPr lang="en-US"/>
          </a:p>
          <a:p>
            <a:pPr marL="0" indent="0">
              <a:buNone/>
            </a:pPr>
            <a:r>
              <a:rPr lang="en-US"/>
              <a:t>  </a:t>
            </a:r>
            <a:r>
              <a:rPr lang="en-IN" altLang="en-US"/>
              <a:t>       </a:t>
            </a:r>
            <a:r>
              <a:rPr lang="en-US"/>
              <a:t>- Resistance to change from a familiar physical system to a digital one.</a:t>
            </a:r>
            <a:endParaRPr lang="en-US"/>
          </a:p>
          <a:p>
            <a:r>
              <a:rPr lang="en-US"/>
              <a:t> </a:t>
            </a:r>
            <a:r>
              <a:rPr lang="en-US" b="1"/>
              <a:t>Routine Maintenance:</a:t>
            </a:r>
            <a:endParaRPr lang="en-US" b="1"/>
          </a:p>
          <a:p>
            <a:pPr marL="0" indent="0">
              <a:buNone/>
            </a:pPr>
            <a:r>
              <a:rPr lang="en-US"/>
              <a:t> </a:t>
            </a:r>
            <a:r>
              <a:rPr lang="en-IN" altLang="en-US"/>
              <a:t>       </a:t>
            </a:r>
            <a:r>
              <a:rPr lang="en-US"/>
              <a:t> - Regular system updates and maintenance are required to ensure smooth operation.</a:t>
            </a:r>
            <a:endParaRPr lang="en-US"/>
          </a:p>
          <a:p>
            <a:r>
              <a:rPr lang="en-US"/>
              <a:t> </a:t>
            </a:r>
            <a:r>
              <a:rPr lang="en-US" b="1"/>
              <a:t>Support Services:</a:t>
            </a:r>
            <a:endParaRPr lang="en-US" b="1"/>
          </a:p>
          <a:p>
            <a:pPr marL="0" indent="0">
              <a:buNone/>
            </a:pPr>
            <a:r>
              <a:rPr lang="en-US"/>
              <a:t>  </a:t>
            </a:r>
            <a:r>
              <a:rPr lang="en-IN" altLang="en-US"/>
              <a:t>       </a:t>
            </a:r>
            <a:r>
              <a:rPr lang="en-US"/>
              <a:t>- Need for a dedicated support team to handle user issues and system troubleshooting.</a:t>
            </a:r>
            <a:endParaRPr lang="en-US"/>
          </a:p>
          <a:p>
            <a:r>
              <a:rPr lang="en-US" b="1"/>
              <a:t> Compliance:</a:t>
            </a:r>
            <a:endParaRPr lang="en-US" b="1"/>
          </a:p>
          <a:p>
            <a:pPr marL="0" indent="0">
              <a:buNone/>
            </a:pPr>
            <a:r>
              <a:rPr lang="en-US"/>
              <a:t> </a:t>
            </a:r>
            <a:r>
              <a:rPr lang="en-IN" altLang="en-US"/>
              <a:t>      </a:t>
            </a:r>
            <a:r>
              <a:rPr lang="en-US"/>
              <a:t> - Ensuring the system complies with institutional policies and regulations.</a:t>
            </a:r>
            <a:endParaRPr lang="en-US"/>
          </a:p>
        </p:txBody>
      </p:sp>
      <p:pic>
        <p:nvPicPr>
          <p:cNvPr id="8" name="Picture 7"/>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4" name="Picture 3"/>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
        <p:nvSpPr>
          <p:cNvPr id="6" name="Content Placeholder 2"/>
          <p:cNvSpPr>
            <a:spLocks noGrp="1"/>
          </p:cNvSpPr>
          <p:nvPr/>
        </p:nvSpPr>
        <p:spPr>
          <a:xfrm>
            <a:off x="838200" y="1825625"/>
            <a:ext cx="10515600" cy="4644390"/>
          </a:xfrm>
          <a:prstGeom prst="rect">
            <a:avLst/>
          </a:prstGeom>
        </p:spPr>
        <p:txBody>
          <a:bodyPr vert="horz" lIns="91440" tIns="45720" rIns="91440" bIns="45720" rtlCol="0">
            <a:normAutofit fontScale="8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 User Training:</a:t>
            </a:r>
            <a:endParaRPr lang="en-US"/>
          </a:p>
          <a:p>
            <a:pPr marL="0" indent="0">
              <a:buNone/>
            </a:pPr>
            <a:r>
              <a:rPr lang="en-US"/>
              <a:t> </a:t>
            </a:r>
            <a:r>
              <a:rPr lang="en-IN" altLang="en-US"/>
              <a:t>       </a:t>
            </a:r>
            <a:r>
              <a:rPr lang="en-US"/>
              <a:t> - Faculty and students may need training to use the new system effectively.</a:t>
            </a:r>
            <a:endParaRPr lang="en-US"/>
          </a:p>
          <a:p>
            <a:r>
              <a:rPr lang="en-US"/>
              <a:t> </a:t>
            </a:r>
            <a:r>
              <a:rPr lang="en-US" b="1"/>
              <a:t>User Resistance:</a:t>
            </a:r>
            <a:endParaRPr lang="en-US"/>
          </a:p>
          <a:p>
            <a:pPr marL="0" indent="0">
              <a:buNone/>
            </a:pPr>
            <a:r>
              <a:rPr lang="en-US"/>
              <a:t>  </a:t>
            </a:r>
            <a:r>
              <a:rPr lang="en-IN" altLang="en-US"/>
              <a:t>       </a:t>
            </a:r>
            <a:r>
              <a:rPr lang="en-US"/>
              <a:t>- Resistance to change from a familiar physical system to a digital one.</a:t>
            </a:r>
            <a:endParaRPr lang="en-US"/>
          </a:p>
          <a:p>
            <a:r>
              <a:rPr lang="en-US"/>
              <a:t> </a:t>
            </a:r>
            <a:r>
              <a:rPr lang="en-US" b="1"/>
              <a:t>Routine Maintenance:</a:t>
            </a:r>
            <a:endParaRPr lang="en-US" b="1"/>
          </a:p>
          <a:p>
            <a:pPr marL="0" indent="0">
              <a:buNone/>
            </a:pPr>
            <a:r>
              <a:rPr lang="en-US"/>
              <a:t> </a:t>
            </a:r>
            <a:r>
              <a:rPr lang="en-IN" altLang="en-US"/>
              <a:t>       </a:t>
            </a:r>
            <a:r>
              <a:rPr lang="en-US"/>
              <a:t> - Regular system updates and maintenance are required to ensure smooth operation.</a:t>
            </a:r>
            <a:endParaRPr lang="en-US"/>
          </a:p>
          <a:p>
            <a:r>
              <a:rPr lang="en-US"/>
              <a:t> </a:t>
            </a:r>
            <a:r>
              <a:rPr lang="en-US" b="1"/>
              <a:t>Support Services:</a:t>
            </a:r>
            <a:endParaRPr lang="en-US" b="1"/>
          </a:p>
          <a:p>
            <a:pPr marL="0" indent="0">
              <a:buNone/>
            </a:pPr>
            <a:r>
              <a:rPr lang="en-US"/>
              <a:t>  </a:t>
            </a:r>
            <a:r>
              <a:rPr lang="en-IN" altLang="en-US"/>
              <a:t>       </a:t>
            </a:r>
            <a:r>
              <a:rPr lang="en-US"/>
              <a:t>- Need for a dedicated support team to handle user issues and system troubleshooting.</a:t>
            </a:r>
            <a:endParaRPr lang="en-US"/>
          </a:p>
          <a:p>
            <a:r>
              <a:rPr lang="en-US" b="1"/>
              <a:t> Compliance:</a:t>
            </a:r>
            <a:endParaRPr lang="en-US" b="1"/>
          </a:p>
          <a:p>
            <a:pPr marL="0" indent="0">
              <a:buNone/>
            </a:pPr>
            <a:r>
              <a:rPr lang="en-US"/>
              <a:t> </a:t>
            </a:r>
            <a:r>
              <a:rPr lang="en-IN" altLang="en-US"/>
              <a:t>      </a:t>
            </a:r>
            <a:r>
              <a:rPr lang="en-US"/>
              <a:t> - Ensuring the system complies with institutional policies and regulations.</a:t>
            </a:r>
            <a:endParaRPr lang="en-US"/>
          </a:p>
        </p:txBody>
      </p:sp>
      <p:sp>
        <p:nvSpPr>
          <p:cNvPr id="11" name="TextBox 10"/>
          <p:cNvSpPr txBox="1"/>
          <p:nvPr/>
        </p:nvSpPr>
        <p:spPr>
          <a:xfrm rot="10800000" flipV="1">
            <a:off x="2119630" y="381000"/>
            <a:ext cx="7233920" cy="42989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200" b="1" dirty="0"/>
              <a:t>2.5) OPERATION LEVEL PROBLEM</a:t>
            </a:r>
            <a:r>
              <a:rPr lang="en-US" altLang="en-IN" sz="2200" b="1" dirty="0"/>
              <a:t> OF PROPOSED SYSTEM</a:t>
            </a:r>
            <a:endParaRPr lang="en-US" altLang="en-IN" sz="22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66151"/>
            <a:ext cx="10515600" cy="5805170"/>
          </a:xfrm>
        </p:spPr>
        <p:txBody>
          <a:bodyPr/>
          <a:lstStyle/>
          <a:p>
            <a:r>
              <a:rPr lang="en-US" sz="2200" b="1"/>
              <a:t>Data Entry:</a:t>
            </a:r>
            <a:endParaRPr lang="en-US" sz="2200"/>
          </a:p>
          <a:p>
            <a:pPr marL="0" indent="0">
              <a:buNone/>
            </a:pPr>
            <a:r>
              <a:rPr lang="en-US" sz="2200"/>
              <a:t> </a:t>
            </a:r>
            <a:r>
              <a:rPr lang="en-IN" altLang="en-US" sz="2200"/>
              <a:t>       </a:t>
            </a:r>
            <a:r>
              <a:rPr lang="en-US" sz="2200"/>
              <a:t> - Initial and ongoing data entry requires accuracy and diligence.</a:t>
            </a:r>
            <a:endParaRPr lang="en-US" sz="2200"/>
          </a:p>
          <a:p>
            <a:r>
              <a:rPr lang="en-US" sz="2200" b="1"/>
              <a:t> Access Control:</a:t>
            </a:r>
            <a:endParaRPr lang="en-US" sz="2200" b="1"/>
          </a:p>
          <a:p>
            <a:pPr marL="0" indent="0">
              <a:buNone/>
            </a:pPr>
            <a:r>
              <a:rPr lang="en-US" sz="2200"/>
              <a:t> </a:t>
            </a:r>
            <a:r>
              <a:rPr lang="en-IN" altLang="en-US" sz="2200"/>
              <a:t>       </a:t>
            </a:r>
            <a:r>
              <a:rPr lang="en-US" sz="2200"/>
              <a:t> - Managing user permissions and access rights can be complex.</a:t>
            </a:r>
            <a:endParaRPr lang="en-US" sz="2200"/>
          </a:p>
          <a:p>
            <a:r>
              <a:rPr lang="en-US" sz="2200" b="1"/>
              <a:t>Monitoring:</a:t>
            </a:r>
            <a:endParaRPr lang="en-US" sz="2200" b="1"/>
          </a:p>
          <a:p>
            <a:pPr marL="0" indent="0">
              <a:buNone/>
            </a:pPr>
            <a:r>
              <a:rPr lang="en-US" sz="2200"/>
              <a:t>  </a:t>
            </a:r>
            <a:r>
              <a:rPr lang="en-IN" altLang="en-US" sz="2200"/>
              <a:t>       </a:t>
            </a:r>
            <a:r>
              <a:rPr lang="en-US" sz="2200"/>
              <a:t>- Continuous monitoring of system performance and usage.</a:t>
            </a:r>
            <a:endParaRPr lang="en-US" sz="2200"/>
          </a:p>
          <a:p>
            <a:r>
              <a:rPr lang="en-US" sz="2200" b="1"/>
              <a:t>Resource Allocation:</a:t>
            </a:r>
            <a:endParaRPr lang="en-US" sz="2200" b="1"/>
          </a:p>
          <a:p>
            <a:pPr marL="0" indent="0">
              <a:buNone/>
            </a:pPr>
            <a:r>
              <a:rPr lang="en-US" sz="2200"/>
              <a:t>  </a:t>
            </a:r>
            <a:r>
              <a:rPr lang="en-IN" altLang="en-US" sz="2200"/>
              <a:t>       </a:t>
            </a:r>
            <a:r>
              <a:rPr lang="en-US" sz="2200"/>
              <a:t>- Allocation of resources for system upkeep and improvement.</a:t>
            </a:r>
            <a:endParaRPr lang="en-US" sz="2200"/>
          </a:p>
          <a:p>
            <a:r>
              <a:rPr lang="en-US" sz="2200" b="1"/>
              <a:t>Feedback Loop:</a:t>
            </a:r>
            <a:endParaRPr lang="en-US" sz="2200"/>
          </a:p>
          <a:p>
            <a:pPr marL="0" indent="0">
              <a:buNone/>
            </a:pPr>
            <a:r>
              <a:rPr lang="en-US" sz="2200"/>
              <a:t> </a:t>
            </a:r>
            <a:r>
              <a:rPr lang="en-IN" altLang="en-US" sz="2200"/>
              <a:t>       </a:t>
            </a:r>
            <a:r>
              <a:rPr lang="en-US" sz="2200"/>
              <a:t> - Implementing a feedback system for continuous improvement based on user experiences.</a:t>
            </a:r>
            <a:endParaRPr lang="en-US" sz="2200"/>
          </a:p>
        </p:txBody>
      </p:sp>
      <p:pic>
        <p:nvPicPr>
          <p:cNvPr id="8" name="Picture 7"/>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4" name="Picture 3"/>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sz="2200"/>
              <a:t>System downtime and software bugs can disrupt access and functionality. Data migration from physical books is challenging. Scalability issues may arise with increased users. Integration with existing systems can be difficult. Performance must be optimized for peak usage times. Security vulnerabilities pose risks of cyberattacks and data breaches. Reliable backup and recovery solutions are essential. User authentication needs to be secure and efficient. Continuous technical support is necessary to address issues and assist users.</a:t>
            </a:r>
            <a:endParaRPr lang="en-US" sz="2200"/>
          </a:p>
        </p:txBody>
      </p:sp>
      <p:pic>
        <p:nvPicPr>
          <p:cNvPr id="8" name="Picture 7"/>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4" name="Picture 3"/>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
        <p:nvSpPr>
          <p:cNvPr id="9" name="TextBox 8"/>
          <p:cNvSpPr txBox="1"/>
          <p:nvPr/>
        </p:nvSpPr>
        <p:spPr>
          <a:xfrm rot="10800000" flipV="1">
            <a:off x="2305685" y="381000"/>
            <a:ext cx="7047865" cy="42989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200" b="1" dirty="0"/>
              <a:t>2.6) TECHNICAL LEVEL PROBLEM</a:t>
            </a:r>
            <a:r>
              <a:rPr lang="en-US" altLang="en-IN" sz="2200" b="1" dirty="0"/>
              <a:t> OF PROPOSED SYSTEM</a:t>
            </a:r>
            <a:endParaRPr lang="en-US" altLang="en-IN" sz="22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sz="2200"/>
              <a:t>Ensuring data accuracy and consistency is crucial, along with protecting privacy from unauthorized access. There’s a need to avoid redundancy and maintain data integrity while managing appropriate access levels. Data retention policies must be established, and regular backups are essential to prevent loss. Efficient data retrieval and accurate analysis are necessary for meaningful insights and reporting.</a:t>
            </a:r>
            <a:endParaRPr lang="en-US" sz="2200"/>
          </a:p>
        </p:txBody>
      </p:sp>
      <p:pic>
        <p:nvPicPr>
          <p:cNvPr id="8" name="Picture 7"/>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4" name="Picture 3"/>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
        <p:nvSpPr>
          <p:cNvPr id="9" name="TextBox 8"/>
          <p:cNvSpPr txBox="1"/>
          <p:nvPr/>
        </p:nvSpPr>
        <p:spPr>
          <a:xfrm rot="10800000" flipV="1">
            <a:off x="2347595" y="381000"/>
            <a:ext cx="7530465" cy="429895"/>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200" b="1" dirty="0"/>
              <a:t>2.7) INFORMATION LEVEL PROBLEM</a:t>
            </a:r>
            <a:r>
              <a:rPr lang="en-US" altLang="en-IN" sz="2200" b="1" dirty="0"/>
              <a:t> OF PROPOSED SYSTEM</a:t>
            </a:r>
            <a:endParaRPr lang="en-US" altLang="en-IN" sz="22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7" name="Picture 6"/>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
        <p:nvSpPr>
          <p:cNvPr id="9" name="TextBox 8"/>
          <p:cNvSpPr txBox="1"/>
          <p:nvPr/>
        </p:nvSpPr>
        <p:spPr>
          <a:xfrm>
            <a:off x="3237522" y="131164"/>
            <a:ext cx="5113411" cy="430887"/>
          </a:xfrm>
          <a:prstGeom prst="rect">
            <a:avLst/>
          </a:prstGeom>
          <a:noFill/>
        </p:spPr>
        <p:txBody>
          <a:bodyPr wrap="square" rtlCol="0">
            <a:spAutoFit/>
          </a:bodyPr>
          <a:lstStyle/>
          <a:p>
            <a:pPr algn="ctr"/>
            <a:r>
              <a:rPr lang="en-IN" sz="2200" b="1" u="sng" dirty="0"/>
              <a:t>TASK 3</a:t>
            </a:r>
            <a:endParaRPr lang="en-US" sz="2200" b="1" u="sng" dirty="0"/>
          </a:p>
        </p:txBody>
      </p:sp>
      <p:sp>
        <p:nvSpPr>
          <p:cNvPr id="11" name="TextBox 10"/>
          <p:cNvSpPr txBox="1"/>
          <p:nvPr/>
        </p:nvSpPr>
        <p:spPr>
          <a:xfrm rot="10800000" flipV="1">
            <a:off x="4285391" y="859727"/>
            <a:ext cx="5668319" cy="430887"/>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200" b="1" dirty="0"/>
              <a:t>3.1) PROPOSED SYSTEM</a:t>
            </a:r>
            <a:endParaRPr lang="en-US" sz="2200" b="1" dirty="0"/>
          </a:p>
        </p:txBody>
      </p:sp>
      <p:sp>
        <p:nvSpPr>
          <p:cNvPr id="12" name="TextBox 11"/>
          <p:cNvSpPr txBox="1"/>
          <p:nvPr/>
        </p:nvSpPr>
        <p:spPr>
          <a:xfrm>
            <a:off x="461358" y="1876367"/>
            <a:ext cx="11730642" cy="4324261"/>
          </a:xfrm>
          <a:prstGeom prst="rect">
            <a:avLst/>
          </a:prstGeom>
          <a:noFill/>
        </p:spPr>
        <p:txBody>
          <a:bodyPr wrap="square" rtlCol="0">
            <a:spAutoFit/>
          </a:bodyPr>
          <a:lstStyle/>
          <a:p>
            <a:pPr marL="342900" indent="-342900" algn="l">
              <a:buFont typeface="Arial" panose="020B0604020202020204" pitchFamily="34" charset="0"/>
              <a:buChar char="•"/>
            </a:pPr>
            <a:r>
              <a:rPr lang="en-US" sz="2500" dirty="0"/>
              <a:t>The MyMento platform is a web-based system designed to manage student information, including academic records, attendance, and mentor details.</a:t>
            </a:r>
            <a:endParaRPr lang="en-IN" sz="2500" dirty="0"/>
          </a:p>
          <a:p>
            <a:pPr marL="342900" indent="-342900" algn="l">
              <a:buFont typeface="Arial" panose="020B0604020202020204" pitchFamily="34" charset="0"/>
              <a:buChar char="•"/>
            </a:pPr>
            <a:endParaRPr lang="en-IN" sz="2500" dirty="0"/>
          </a:p>
          <a:p>
            <a:pPr marL="342900" indent="-342900" algn="l">
              <a:buFont typeface="Arial" panose="020B0604020202020204" pitchFamily="34" charset="0"/>
              <a:buChar char="•"/>
            </a:pPr>
            <a:r>
              <a:rPr lang="en-US" sz="2500" dirty="0"/>
              <a:t>It ensures secure access for students, faculty, and parents, while also streamlining communication and maintaining data integrity</a:t>
            </a:r>
            <a:endParaRPr lang="en-IN" sz="2500" dirty="0"/>
          </a:p>
          <a:p>
            <a:pPr marL="342900" indent="-342900" algn="l">
              <a:buFont typeface="Arial" panose="020B0604020202020204" pitchFamily="34" charset="0"/>
              <a:buChar char="•"/>
            </a:pPr>
            <a:endParaRPr lang="en-IN" sz="2500" dirty="0"/>
          </a:p>
          <a:p>
            <a:pPr marL="342900" indent="-342900" algn="l">
              <a:buFont typeface="Arial" panose="020B0604020202020204" pitchFamily="34" charset="0"/>
              <a:buChar char="•"/>
            </a:pPr>
            <a:r>
              <a:rPr lang="en-US" sz="2500" dirty="0"/>
              <a:t>Facilitate streamlined communication between students, faculty, and mentors.</a:t>
            </a:r>
            <a:endParaRPr lang="en-IN" sz="2500" dirty="0"/>
          </a:p>
          <a:p>
            <a:pPr marL="342900" indent="-342900" algn="l">
              <a:buFont typeface="Arial" panose="020B0604020202020204" pitchFamily="34" charset="0"/>
              <a:buChar char="•"/>
            </a:pPr>
            <a:endParaRPr lang="en-IN" sz="2500" dirty="0"/>
          </a:p>
          <a:p>
            <a:pPr marL="342900" indent="-342900" algn="l">
              <a:buFont typeface="Arial" panose="020B0604020202020204" pitchFamily="34" charset="0"/>
              <a:buChar char="•"/>
            </a:pPr>
            <a:r>
              <a:rPr lang="en-US" sz="2500" dirty="0"/>
              <a:t>Automate notifications for important updates and events.</a:t>
            </a:r>
            <a:endParaRPr lang="en-IN" sz="2500" dirty="0"/>
          </a:p>
          <a:p>
            <a:pPr marL="342900" indent="-342900" algn="l">
              <a:buFont typeface="Arial" panose="020B0604020202020204" pitchFamily="34" charset="0"/>
              <a:buChar char="•"/>
            </a:pPr>
            <a:endParaRPr lang="en-IN" sz="2500" dirty="0"/>
          </a:p>
          <a:p>
            <a:pPr marL="342900" indent="-342900" algn="l">
              <a:buFont typeface="Arial" panose="020B0604020202020204" pitchFamily="34" charset="0"/>
              <a:buChar char="•"/>
            </a:pPr>
            <a:r>
              <a:rPr lang="en-US" sz="2500" dirty="0"/>
              <a:t>Provide reporting and analytics tools for performance and attendance tracking</a:t>
            </a:r>
            <a:endParaRPr lang="en-US" sz="2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0" y="0"/>
            <a:ext cx="1659434" cy="1659434"/>
          </a:xfrm>
          <a:prstGeom prst="rect">
            <a:avLst/>
          </a:prstGeom>
        </p:spPr>
      </p:pic>
      <p:pic>
        <p:nvPicPr>
          <p:cNvPr id="8" name="Picture 7"/>
          <p:cNvPicPr>
            <a:picLocks noChangeAspect="1"/>
          </p:cNvPicPr>
          <p:nvPr>
            <p:custDataLst>
              <p:tags r:id="rId2"/>
            </p:custDataLst>
          </p:nvPr>
        </p:nvPicPr>
        <p:blipFill>
          <a:blip r:embed="rId3"/>
          <a:stretch>
            <a:fillRect/>
          </a:stretch>
        </p:blipFill>
        <p:spPr>
          <a:xfrm>
            <a:off x="10449308" y="6717"/>
            <a:ext cx="1659434" cy="1659434"/>
          </a:xfrm>
          <a:prstGeom prst="rect">
            <a:avLst/>
          </a:prstGeom>
        </p:spPr>
      </p:pic>
      <p:sp>
        <p:nvSpPr>
          <p:cNvPr id="10" name="TextBox 9"/>
          <p:cNvSpPr txBox="1"/>
          <p:nvPr/>
        </p:nvSpPr>
        <p:spPr>
          <a:xfrm rot="10800000" flipV="1">
            <a:off x="3796929" y="836434"/>
            <a:ext cx="5668319" cy="430887"/>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200" b="1" dirty="0"/>
              <a:t>3.2) PROPOSED SYSTEM ADVANTAGES</a:t>
            </a:r>
            <a:endParaRPr lang="en-US" sz="2200" b="1" dirty="0"/>
          </a:p>
        </p:txBody>
      </p:sp>
      <p:sp>
        <p:nvSpPr>
          <p:cNvPr id="11" name="TextBox 10"/>
          <p:cNvSpPr txBox="1"/>
          <p:nvPr/>
        </p:nvSpPr>
        <p:spPr>
          <a:xfrm>
            <a:off x="1324691" y="2186075"/>
            <a:ext cx="9542617" cy="3631763"/>
          </a:xfrm>
          <a:prstGeom prst="rect">
            <a:avLst/>
          </a:prstGeom>
          <a:noFill/>
        </p:spPr>
        <p:txBody>
          <a:bodyPr wrap="square" rtlCol="0">
            <a:spAutoFit/>
          </a:bodyPr>
          <a:lstStyle/>
          <a:p>
            <a:pPr marL="285750" indent="-285750" algn="l">
              <a:buFont typeface="Arial" panose="020B0604020202020204" pitchFamily="34" charset="0"/>
              <a:buChar char="•"/>
            </a:pPr>
            <a:r>
              <a:rPr lang="en-US" sz="2300" b="1" dirty="0"/>
              <a:t>Efficiency</a:t>
            </a:r>
            <a:r>
              <a:rPr lang="en-US" sz="2300" dirty="0"/>
              <a:t>: Automated data entry and updates save time and reduce manual work.</a:t>
            </a:r>
            <a:endParaRPr lang="en-IN" sz="2300" dirty="0"/>
          </a:p>
          <a:p>
            <a:pPr marL="285750" indent="-285750" algn="l">
              <a:buFont typeface="Arial" panose="020B0604020202020204" pitchFamily="34" charset="0"/>
              <a:buChar char="•"/>
            </a:pPr>
            <a:endParaRPr lang="en-IN" sz="2300" dirty="0"/>
          </a:p>
          <a:p>
            <a:pPr marL="285750" indent="-285750" algn="l">
              <a:buFont typeface="Arial" panose="020B0604020202020204" pitchFamily="34" charset="0"/>
              <a:buChar char="•"/>
            </a:pPr>
            <a:r>
              <a:rPr lang="en-US" sz="2300" b="1" dirty="0"/>
              <a:t>Accuracy</a:t>
            </a:r>
            <a:r>
              <a:rPr lang="en-US" sz="2300" dirty="0"/>
              <a:t>: Reduces human errors in record-keeping.</a:t>
            </a:r>
            <a:endParaRPr lang="en-IN" sz="2300" dirty="0"/>
          </a:p>
          <a:p>
            <a:pPr marL="285750" indent="-285750" algn="l">
              <a:buFont typeface="Arial" panose="020B0604020202020204" pitchFamily="34" charset="0"/>
              <a:buChar char="•"/>
            </a:pPr>
            <a:endParaRPr lang="en-IN" sz="2300" dirty="0"/>
          </a:p>
          <a:p>
            <a:pPr marL="285750" indent="-285750" algn="l">
              <a:buFont typeface="Arial" panose="020B0604020202020204" pitchFamily="34" charset="0"/>
              <a:buChar char="•"/>
            </a:pPr>
            <a:r>
              <a:rPr lang="en-US" sz="2300" b="1" dirty="0"/>
              <a:t>Accessibility</a:t>
            </a:r>
            <a:r>
              <a:rPr lang="en-US" sz="2300" dirty="0"/>
              <a:t>: Provides 24/7 access to information for students and faculty</a:t>
            </a:r>
            <a:r>
              <a:rPr lang="en-IN" sz="2300" dirty="0"/>
              <a:t>.</a:t>
            </a:r>
            <a:endParaRPr lang="en-IN" sz="2300" dirty="0"/>
          </a:p>
          <a:p>
            <a:pPr marL="285750" indent="-285750" algn="l">
              <a:buFont typeface="Arial" panose="020B0604020202020204" pitchFamily="34" charset="0"/>
              <a:buChar char="•"/>
            </a:pPr>
            <a:endParaRPr lang="en-IN" sz="2300" dirty="0"/>
          </a:p>
          <a:p>
            <a:pPr marL="285750" indent="-285750" algn="l">
              <a:buFont typeface="Arial" panose="020B0604020202020204" pitchFamily="34" charset="0"/>
              <a:buChar char="•"/>
            </a:pPr>
            <a:r>
              <a:rPr lang="en-US" sz="2300" b="1" dirty="0"/>
              <a:t>Security</a:t>
            </a:r>
            <a:r>
              <a:rPr lang="en-US" sz="2300" dirty="0"/>
              <a:t>: Ensures data integrity with controlled access.</a:t>
            </a:r>
            <a:endParaRPr lang="en-IN" sz="2300" dirty="0"/>
          </a:p>
          <a:p>
            <a:pPr marL="285750" indent="-285750" algn="l">
              <a:buFont typeface="Arial" panose="020B0604020202020204" pitchFamily="34" charset="0"/>
              <a:buChar char="•"/>
            </a:pPr>
            <a:endParaRPr lang="en-IN" sz="2300" dirty="0"/>
          </a:p>
          <a:p>
            <a:pPr marL="285750" indent="-285750" algn="l">
              <a:buFont typeface="Arial" panose="020B0604020202020204" pitchFamily="34" charset="0"/>
              <a:buChar char="•"/>
            </a:pPr>
            <a:r>
              <a:rPr lang="en-US" sz="2300" b="1" dirty="0"/>
              <a:t>Scalability</a:t>
            </a:r>
            <a:r>
              <a:rPr lang="en-US" sz="2300" dirty="0"/>
              <a:t>: Capable of handling growing data and user numbers </a:t>
            </a:r>
            <a:endParaRPr lang="en-US" sz="23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p:cNvGraphicFramePr>
            <a:graphicFrameLocks noGrp="1"/>
          </p:cNvGraphicFramePr>
          <p:nvPr/>
        </p:nvGraphicFramePr>
        <p:xfrm>
          <a:off x="560103" y="430887"/>
          <a:ext cx="11071793" cy="6125619"/>
        </p:xfrm>
        <a:graphic>
          <a:graphicData uri="http://schemas.openxmlformats.org/drawingml/2006/table">
            <a:tbl>
              <a:tblPr firstRow="1" bandRow="1">
                <a:tableStyleId>{72833802-FEF1-4C79-8D5D-14CF1EAF98D9}</a:tableStyleId>
              </a:tblPr>
              <a:tblGrid>
                <a:gridCol w="870505"/>
                <a:gridCol w="8781219"/>
                <a:gridCol w="1420069"/>
              </a:tblGrid>
              <a:tr h="322001">
                <a:tc>
                  <a:txBody>
                    <a:bodyPr/>
                    <a:lstStyle/>
                    <a:p>
                      <a:pPr algn="ctr"/>
                      <a:r>
                        <a:rPr lang="en-IN" sz="1600" dirty="0">
                          <a:solidFill>
                            <a:schemeClr val="bg1"/>
                          </a:solidFill>
                          <a:latin typeface="Times New Roman" panose="02020603050405020304" pitchFamily="18" charset="0"/>
                          <a:cs typeface="Times New Roman" panose="02020603050405020304" pitchFamily="18" charset="0"/>
                        </a:rPr>
                        <a:t>Sr No.</a:t>
                      </a:r>
                      <a:endParaRPr lang="en-US" sz="16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600" dirty="0">
                          <a:solidFill>
                            <a:schemeClr val="bg1"/>
                          </a:solidFill>
                          <a:latin typeface="Times New Roman" panose="02020603050405020304" pitchFamily="18" charset="0"/>
                          <a:cs typeface="Times New Roman" panose="02020603050405020304" pitchFamily="18" charset="0"/>
                        </a:rPr>
                        <a:t>TOPIC</a:t>
                      </a:r>
                      <a:endParaRPr lang="en-IN" sz="16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r>
                        <a:rPr lang="en-US" sz="1600" dirty="0">
                          <a:solidFill>
                            <a:schemeClr val="bg1"/>
                          </a:solidFill>
                          <a:latin typeface="Times New Roman" panose="02020603050405020304" pitchFamily="18" charset="0"/>
                          <a:cs typeface="Times New Roman" panose="02020603050405020304" pitchFamily="18" charset="0"/>
                        </a:rPr>
                        <a:t>SLIDE NO</a:t>
                      </a:r>
                      <a:endParaRPr lang="en-IN" sz="16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r>
              <a:tr h="322001">
                <a:tc>
                  <a:txBody>
                    <a:bodyPr/>
                    <a:lstStyle/>
                    <a:p>
                      <a:pPr algn="ctr"/>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1</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kern="1200" dirty="0">
                          <a:solidFill>
                            <a:schemeClr val="tx1"/>
                          </a:solidFill>
                          <a:effectLst/>
                          <a:latin typeface="Times New Roman" panose="02020603050405020304" pitchFamily="18" charset="0"/>
                          <a:ea typeface="+mn-ea"/>
                          <a:cs typeface="Times New Roman" panose="02020603050405020304" pitchFamily="18" charset="0"/>
                        </a:rPr>
                        <a:t>T</a:t>
                      </a:r>
                      <a:r>
                        <a:rPr lang="en-IN" sz="1600" b="1" kern="1200" dirty="0">
                          <a:solidFill>
                            <a:schemeClr val="tx1"/>
                          </a:solidFill>
                          <a:effectLst/>
                          <a:latin typeface="Times New Roman" panose="02020603050405020304" pitchFamily="18" charset="0"/>
                          <a:ea typeface="+mn-ea"/>
                          <a:cs typeface="Times New Roman" panose="02020603050405020304" pitchFamily="18" charset="0"/>
                        </a:rPr>
                        <a:t>ASK 1</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1.1)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PROJECT TITLE.</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1.2)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PROJECT DEFINITION.</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1.3)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TECHNOLOGY USED (FRONT END / BACK END).</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2</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kern="1200" dirty="0">
                          <a:solidFill>
                            <a:schemeClr val="tx1"/>
                          </a:solidFill>
                          <a:effectLst/>
                          <a:latin typeface="Times New Roman" panose="02020603050405020304" pitchFamily="18" charset="0"/>
                          <a:ea typeface="+mn-ea"/>
                          <a:cs typeface="Times New Roman" panose="02020603050405020304" pitchFamily="18" charset="0"/>
                        </a:rPr>
                        <a:t>TASK 2</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2.1)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PROJECT SCOPE AND OBJECTIVE.</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2.2 ) </a:t>
                      </a:r>
                      <a:r>
                        <a:rPr lang="en-US" sz="1600" b="0" dirty="0">
                          <a:solidFill>
                            <a:schemeClr val="tx1">
                              <a:lumMod val="95000"/>
                              <a:lumOff val="5000"/>
                            </a:schemeClr>
                          </a:solidFill>
                          <a:latin typeface="Times New Roman" panose="02020603050405020304" pitchFamily="18" charset="0"/>
                          <a:cs typeface="Times New Roman" panose="02020603050405020304" pitchFamily="18" charset="0"/>
                        </a:rPr>
                        <a:t>STUDY OF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EXISTING SYSTEM.</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2.3) </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ADVANTAGES </a:t>
                      </a:r>
                      <a:r>
                        <a:rPr lang="en-IN" sz="1600" dirty="0">
                          <a:solidFill>
                            <a:schemeClr val="tx1">
                              <a:lumMod val="95000"/>
                              <a:lumOff val="5000"/>
                            </a:schemeClr>
                          </a:solidFill>
                          <a:latin typeface="Times New Roman" panose="02020603050405020304" pitchFamily="18" charset="0"/>
                          <a:cs typeface="Times New Roman" panose="02020603050405020304" pitchFamily="18" charset="0"/>
                        </a:rPr>
                        <a:t>OF EXISTING SYSTEM</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2.4)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DISADVANTAGES OF EXISTING SYSTEM</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2.5)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OPERATION LEVEL PROBLEM</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2.6)</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TECHNICAL LEVEL PROBLEM</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2.7)</a:t>
                      </a:r>
                      <a:r>
                        <a:rPr lang="en-US" sz="16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INFORMATION LEVEL PROBLEM</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691">
                <a:tc>
                  <a:txBody>
                    <a:bodyPr/>
                    <a:lstStyle/>
                    <a:p>
                      <a:pPr algn="ctr"/>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3</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TASK 3</a:t>
                      </a:r>
                      <a:endParaRPr lang="en-US"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69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600" b="1" kern="1200" dirty="0">
                          <a:solidFill>
                            <a:schemeClr val="tx1"/>
                          </a:solidFill>
                          <a:effectLst/>
                          <a:latin typeface="Times New Roman" panose="02020603050405020304" pitchFamily="18" charset="0"/>
                          <a:ea typeface="+mn-ea"/>
                          <a:cs typeface="Times New Roman" panose="02020603050405020304" pitchFamily="18" charset="0"/>
                        </a:rPr>
                        <a:t>3.1) </a:t>
                      </a:r>
                      <a:r>
                        <a:rPr lang="en-IN" sz="1600" b="0" kern="1200" dirty="0">
                          <a:solidFill>
                            <a:schemeClr val="tx1"/>
                          </a:solidFill>
                          <a:effectLst/>
                          <a:latin typeface="Times New Roman" panose="02020603050405020304" pitchFamily="18" charset="0"/>
                          <a:ea typeface="+mn-ea"/>
                          <a:cs typeface="Times New Roman" panose="02020603050405020304" pitchFamily="18" charset="0"/>
                        </a:rPr>
                        <a:t>PROPOSED SYSTEM</a:t>
                      </a: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7199">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3.2)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PROPOSED SYSTEM ADVANTAGES </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7199">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3.3)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PROPOSED SYSTEM DISADVANTAGES</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7199">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3.4)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SRS INCLUDING FUNCTIONAL REQUIREMENT</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3246672" y="0"/>
            <a:ext cx="5113411" cy="430887"/>
          </a:xfrm>
          <a:prstGeom prst="rect">
            <a:avLst/>
          </a:prstGeom>
          <a:noFill/>
        </p:spPr>
        <p:txBody>
          <a:bodyPr wrap="square" rtlCol="0">
            <a:spAutoFit/>
          </a:bodyPr>
          <a:lstStyle/>
          <a:p>
            <a:pPr algn="ctr"/>
            <a:r>
              <a:rPr lang="en-IN" sz="2200" b="1" u="sng" dirty="0"/>
              <a:t>INDEX</a:t>
            </a:r>
            <a:endParaRPr lang="en-US" sz="2200" b="1" u="sng"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1154" y="1852379"/>
            <a:ext cx="10450948" cy="4324585"/>
          </a:xfrm>
        </p:spPr>
        <p:txBody>
          <a:bodyPr>
            <a:normAutofit fontScale="85000" lnSpcReduction="20000"/>
          </a:bodyPr>
          <a:lstStyle/>
          <a:p>
            <a:r>
              <a:rPr lang="en-US" b="1" dirty="0"/>
              <a:t>Initial Setup Cost</a:t>
            </a:r>
            <a:r>
              <a:rPr lang="en-US" dirty="0"/>
              <a:t>: High development and implementation expenses.</a:t>
            </a:r>
            <a:endParaRPr lang="en-IN" dirty="0"/>
          </a:p>
          <a:p>
            <a:endParaRPr lang="en-IN" dirty="0"/>
          </a:p>
          <a:p>
            <a:r>
              <a:rPr lang="en-US" b="1" dirty="0"/>
              <a:t>Learning Curve</a:t>
            </a:r>
            <a:r>
              <a:rPr lang="en-US" dirty="0"/>
              <a:t>: Faculty and students may need time to adapt</a:t>
            </a:r>
            <a:r>
              <a:rPr lang="en-IN" dirty="0"/>
              <a:t>.</a:t>
            </a:r>
            <a:endParaRPr lang="en-IN" dirty="0"/>
          </a:p>
          <a:p>
            <a:endParaRPr lang="en-IN" dirty="0"/>
          </a:p>
          <a:p>
            <a:r>
              <a:rPr lang="en-US" b="1" dirty="0"/>
              <a:t>Data Security Risks</a:t>
            </a:r>
            <a:r>
              <a:rPr lang="en-US" dirty="0"/>
              <a:t>: Potential vulnerabilities to cyberattacks.</a:t>
            </a:r>
            <a:endParaRPr lang="en-IN" dirty="0"/>
          </a:p>
          <a:p>
            <a:endParaRPr lang="en-IN" dirty="0"/>
          </a:p>
          <a:p>
            <a:r>
              <a:rPr lang="en-US" b="1" dirty="0"/>
              <a:t>Dependence on Internet</a:t>
            </a:r>
            <a:r>
              <a:rPr lang="en-US" dirty="0"/>
              <a:t>: Requires a stable connection for access</a:t>
            </a:r>
            <a:r>
              <a:rPr lang="en-IN" dirty="0"/>
              <a:t>.</a:t>
            </a:r>
            <a:endParaRPr lang="en-IN" dirty="0"/>
          </a:p>
          <a:p>
            <a:endParaRPr lang="en-IN" dirty="0"/>
          </a:p>
          <a:p>
            <a:r>
              <a:rPr lang="en-US" dirty="0"/>
              <a:t> </a:t>
            </a:r>
            <a:r>
              <a:rPr lang="en-US" b="1" dirty="0"/>
              <a:t>Maintenance</a:t>
            </a:r>
            <a:r>
              <a:rPr lang="en-US" dirty="0"/>
              <a:t>: Requires regular updates and ongoing system upkeep.</a:t>
            </a:r>
            <a:endParaRPr lang="en-IN" dirty="0"/>
          </a:p>
          <a:p>
            <a:endParaRPr lang="en-IN" dirty="0"/>
          </a:p>
          <a:p>
            <a:r>
              <a:rPr lang="en-US" b="1" dirty="0"/>
              <a:t>Privacy Concerns</a:t>
            </a:r>
            <a:r>
              <a:rPr lang="en-US" dirty="0"/>
              <a:t>: Risk of unauthorized access to sensitive student information</a:t>
            </a:r>
            <a:r>
              <a:rPr lang="en-IN" dirty="0"/>
              <a:t>.</a:t>
            </a:r>
            <a:endParaRPr lang="en-US" dirty="0"/>
          </a:p>
        </p:txBody>
      </p:sp>
      <p:pic>
        <p:nvPicPr>
          <p:cNvPr id="7" name="Picture 6"/>
          <p:cNvPicPr>
            <a:picLocks noChangeAspect="1"/>
          </p:cNvPicPr>
          <p:nvPr/>
        </p:nvPicPr>
        <p:blipFill>
          <a:blip r:embed="rId1"/>
          <a:stretch>
            <a:fillRect/>
          </a:stretch>
        </p:blipFill>
        <p:spPr>
          <a:xfrm>
            <a:off x="0" y="0"/>
            <a:ext cx="1659434" cy="1659434"/>
          </a:xfrm>
          <a:prstGeom prst="rect">
            <a:avLst/>
          </a:prstGeom>
        </p:spPr>
      </p:pic>
      <p:pic>
        <p:nvPicPr>
          <p:cNvPr id="9" name="Picture 8"/>
          <p:cNvPicPr>
            <a:picLocks noChangeAspect="1"/>
          </p:cNvPicPr>
          <p:nvPr>
            <p:custDataLst>
              <p:tags r:id="rId2"/>
            </p:custDataLst>
          </p:nvPr>
        </p:nvPicPr>
        <p:blipFill>
          <a:blip r:embed="rId3"/>
          <a:stretch>
            <a:fillRect/>
          </a:stretch>
        </p:blipFill>
        <p:spPr>
          <a:xfrm>
            <a:off x="10449308" y="6717"/>
            <a:ext cx="1659434" cy="1659434"/>
          </a:xfrm>
          <a:prstGeom prst="rect">
            <a:avLst/>
          </a:prstGeom>
        </p:spPr>
      </p:pic>
      <p:sp>
        <p:nvSpPr>
          <p:cNvPr id="11" name="TextBox 10"/>
          <p:cNvSpPr txBox="1"/>
          <p:nvPr/>
        </p:nvSpPr>
        <p:spPr>
          <a:xfrm rot="10800000" flipV="1">
            <a:off x="3261840" y="681037"/>
            <a:ext cx="5668319" cy="430887"/>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200" b="1" dirty="0"/>
              <a:t>3.3) PROPOSED SYSTEM DISADVANTAGES</a:t>
            </a:r>
            <a:endParaRPr lang="en-US" sz="22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9717" y="1666151"/>
            <a:ext cx="10936633" cy="4691420"/>
          </a:xfrm>
        </p:spPr>
        <p:txBody>
          <a:bodyPr>
            <a:noAutofit/>
          </a:bodyPr>
          <a:lstStyle/>
          <a:p>
            <a:pPr marL="457200" lvl="0" indent="-457200">
              <a:buFont typeface="+mj-lt"/>
              <a:buAutoNum type="arabicPeriod"/>
            </a:pPr>
            <a:r>
              <a:rPr lang="en-IN" sz="2000" b="1" dirty="0">
                <a:effectLst/>
                <a:latin typeface="Calibri" panose="020F0502020204030204" charset="0"/>
                <a:ea typeface="Calibri" panose="020F0502020204030204" charset="0"/>
                <a:cs typeface="Times New Roman" panose="02020603050405020304" pitchFamily="18" charset="0"/>
              </a:rPr>
              <a:t> </a:t>
            </a:r>
            <a:r>
              <a:rPr lang="en-US" sz="2100" b="1" dirty="0">
                <a:effectLst/>
                <a:latin typeface="Calibri" panose="020F0502020204030204" charset="0"/>
                <a:ea typeface="Calibri" panose="020F0502020204030204" charset="0"/>
                <a:cs typeface="Times New Roman" panose="02020603050405020304" pitchFamily="18" charset="0"/>
              </a:rPr>
              <a:t>User Management:</a:t>
            </a:r>
            <a:endParaRPr lang="en-IN" sz="2100" dirty="0">
              <a:effectLst/>
              <a:latin typeface="Calibri" panose="020F0502020204030204" charset="0"/>
              <a:ea typeface="Calibri" panose="020F0502020204030204" charset="0"/>
              <a:cs typeface="Times New Roman" panose="02020603050405020304" pitchFamily="18" charset="0"/>
            </a:endParaRPr>
          </a:p>
          <a:p>
            <a:pPr lvl="1"/>
            <a:r>
              <a:rPr lang="en-US" sz="2100" b="1" dirty="0">
                <a:effectLst/>
                <a:latin typeface="Calibri" panose="020F0502020204030204" charset="0"/>
                <a:ea typeface="Calibri" panose="020F0502020204030204" charset="0"/>
                <a:cs typeface="Times New Roman" panose="02020603050405020304" pitchFamily="18" charset="0"/>
              </a:rPr>
              <a:t>Student Access:</a:t>
            </a:r>
            <a:r>
              <a:rPr lang="en-IN" sz="2100" b="1" dirty="0">
                <a:latin typeface="Calibri" panose="020F0502020204030204" charset="0"/>
                <a:ea typeface="Calibri" panose="020F0502020204030204" charset="0"/>
                <a:cs typeface="Times New Roman" panose="02020603050405020304" pitchFamily="18" charset="0"/>
              </a:rPr>
              <a:t> </a:t>
            </a:r>
            <a:r>
              <a:rPr lang="en-US" sz="2100" dirty="0">
                <a:effectLst/>
                <a:latin typeface="Calibri" panose="020F0502020204030204" charset="0"/>
                <a:ea typeface="Calibri" panose="020F0502020204030204" charset="0"/>
                <a:cs typeface="Times New Roman" panose="02020603050405020304" pitchFamily="18" charset="0"/>
              </a:rPr>
              <a:t>View personal information, mark</a:t>
            </a:r>
            <a:r>
              <a:rPr lang="en-IN" sz="2100" dirty="0">
                <a:effectLst/>
                <a:latin typeface="Calibri" panose="020F0502020204030204" charset="0"/>
                <a:ea typeface="Calibri" panose="020F0502020204030204" charset="0"/>
                <a:cs typeface="Times New Roman" panose="02020603050405020304" pitchFamily="18" charset="0"/>
              </a:rPr>
              <a:t>sheet</a:t>
            </a:r>
            <a:r>
              <a:rPr lang="en-IN" sz="2100" dirty="0">
                <a:latin typeface="Calibri" panose="020F0502020204030204" charset="0"/>
                <a:ea typeface="Calibri" panose="020F0502020204030204" charset="0"/>
                <a:cs typeface="Times New Roman" panose="02020603050405020304" pitchFamily="18" charset="0"/>
              </a:rPr>
              <a:t> </a:t>
            </a:r>
            <a:r>
              <a:rPr lang="en-US" sz="2100" dirty="0">
                <a:effectLst/>
                <a:latin typeface="Calibri" panose="020F0502020204030204" charset="0"/>
                <a:ea typeface="Calibri" panose="020F0502020204030204" charset="0"/>
                <a:cs typeface="Times New Roman" panose="02020603050405020304" pitchFamily="18" charset="0"/>
              </a:rPr>
              <a:t>, attendance, and mentor details.</a:t>
            </a:r>
            <a:endParaRPr lang="en-IN" sz="2100" dirty="0">
              <a:effectLst/>
              <a:latin typeface="Calibri" panose="020F0502020204030204" charset="0"/>
              <a:ea typeface="Calibri" panose="020F0502020204030204" charset="0"/>
              <a:cs typeface="Times New Roman" panose="02020603050405020304" pitchFamily="18" charset="0"/>
            </a:endParaRPr>
          </a:p>
          <a:p>
            <a:pPr lvl="1"/>
            <a:r>
              <a:rPr lang="en-US" sz="2100" b="1" dirty="0">
                <a:effectLst/>
                <a:latin typeface="Calibri" panose="020F0502020204030204" charset="0"/>
                <a:ea typeface="Calibri" panose="020F0502020204030204" charset="0"/>
                <a:cs typeface="Times New Roman" panose="02020603050405020304" pitchFamily="18" charset="0"/>
              </a:rPr>
              <a:t>Admin Access (Faculty):</a:t>
            </a:r>
            <a:r>
              <a:rPr lang="en-US" sz="2100" dirty="0">
                <a:effectLst/>
                <a:latin typeface="Calibri" panose="020F0502020204030204" charset="0"/>
                <a:ea typeface="Calibri" panose="020F0502020204030204" charset="0"/>
                <a:cs typeface="Times New Roman" panose="02020603050405020304" pitchFamily="18" charset="0"/>
              </a:rPr>
              <a:t>Manage student details, academic records, attendance, and mentors.</a:t>
            </a:r>
            <a:endParaRPr lang="en-IN" sz="2100" dirty="0">
              <a:latin typeface="Calibri" panose="020F0502020204030204" charset="0"/>
              <a:ea typeface="Calibri" panose="020F0502020204030204" charset="0"/>
              <a:cs typeface="Times New Roman" panose="02020603050405020304" pitchFamily="18" charset="0"/>
            </a:endParaRPr>
          </a:p>
          <a:p>
            <a:pPr marL="514350" indent="-514350">
              <a:buFont typeface="+mj-lt"/>
              <a:buAutoNum type="arabicPeriod"/>
            </a:pPr>
            <a:r>
              <a:rPr lang="en-US" sz="2100" b="1" dirty="0">
                <a:effectLst/>
                <a:latin typeface="Calibri" panose="020F0502020204030204" charset="0"/>
                <a:ea typeface="Calibri" panose="020F0502020204030204" charset="0"/>
                <a:cs typeface="Times New Roman" panose="02020603050405020304" pitchFamily="18" charset="0"/>
              </a:rPr>
              <a:t>Data Management:</a:t>
            </a:r>
            <a:endParaRPr lang="en-IN" sz="2100" dirty="0">
              <a:effectLst/>
              <a:latin typeface="Calibri" panose="020F0502020204030204" charset="0"/>
              <a:ea typeface="Calibri" panose="020F0502020204030204" charset="0"/>
              <a:cs typeface="Times New Roman" panose="02020603050405020304" pitchFamily="18" charset="0"/>
            </a:endParaRPr>
          </a:p>
          <a:p>
            <a:pPr lvl="1"/>
            <a:r>
              <a:rPr lang="en-US" sz="2100" dirty="0">
                <a:effectLst/>
                <a:latin typeface="Calibri" panose="020F0502020204030204" charset="0"/>
                <a:ea typeface="Calibri" panose="020F0502020204030204" charset="0"/>
                <a:cs typeface="Times New Roman" panose="02020603050405020304" pitchFamily="18" charset="0"/>
              </a:rPr>
              <a:t>Store and update personal information, academic records, and attendance.</a:t>
            </a:r>
            <a:endParaRPr lang="en-IN" sz="2100" dirty="0">
              <a:latin typeface="Calibri" panose="020F0502020204030204" charset="0"/>
              <a:ea typeface="Calibri" panose="020F0502020204030204" charset="0"/>
              <a:cs typeface="Times New Roman" panose="02020603050405020304" pitchFamily="18" charset="0"/>
            </a:endParaRPr>
          </a:p>
          <a:p>
            <a:pPr marL="457200" indent="-457200">
              <a:buFont typeface="+mj-lt"/>
              <a:buAutoNum type="arabicPeriod"/>
            </a:pPr>
            <a:r>
              <a:rPr lang="en-US" sz="2100" b="1" dirty="0">
                <a:effectLst/>
                <a:latin typeface="Calibri" panose="020F0502020204030204" charset="0"/>
                <a:ea typeface="Calibri" panose="020F0502020204030204" charset="0"/>
                <a:cs typeface="Times New Roman" panose="02020603050405020304" pitchFamily="18" charset="0"/>
              </a:rPr>
              <a:t>Security and Permissions:</a:t>
            </a:r>
            <a:endParaRPr lang="en-IN" sz="2100" dirty="0">
              <a:effectLst/>
              <a:latin typeface="Calibri" panose="020F0502020204030204" charset="0"/>
              <a:ea typeface="Calibri" panose="020F0502020204030204" charset="0"/>
              <a:cs typeface="Times New Roman" panose="02020603050405020304" pitchFamily="18" charset="0"/>
            </a:endParaRPr>
          </a:p>
          <a:p>
            <a:pPr lvl="1"/>
            <a:r>
              <a:rPr lang="en-US" sz="2100" dirty="0">
                <a:effectLst/>
                <a:latin typeface="Calibri" panose="020F0502020204030204" charset="0"/>
                <a:ea typeface="Calibri" panose="020F0502020204030204" charset="0"/>
                <a:cs typeface="Times New Roman" panose="02020603050405020304" pitchFamily="18" charset="0"/>
              </a:rPr>
              <a:t>Students can view only their details.</a:t>
            </a:r>
            <a:endParaRPr lang="en-IN" sz="2100" dirty="0">
              <a:effectLst/>
              <a:latin typeface="Calibri" panose="020F0502020204030204" charset="0"/>
              <a:ea typeface="Calibri" panose="020F0502020204030204" charset="0"/>
              <a:cs typeface="Times New Roman" panose="02020603050405020304" pitchFamily="18" charset="0"/>
            </a:endParaRPr>
          </a:p>
          <a:p>
            <a:pPr lvl="1"/>
            <a:r>
              <a:rPr lang="en-US" sz="2100" dirty="0">
                <a:effectLst/>
                <a:latin typeface="Calibri" panose="020F0502020204030204" charset="0"/>
                <a:ea typeface="Calibri" panose="020F0502020204030204" charset="0"/>
                <a:cs typeface="Times New Roman" panose="02020603050405020304" pitchFamily="18" charset="0"/>
              </a:rPr>
              <a:t>Admins have control over data changes.</a:t>
            </a:r>
            <a:endParaRPr lang="en-IN" sz="2100" dirty="0">
              <a:latin typeface="Calibri" panose="020F0502020204030204" charset="0"/>
              <a:ea typeface="Calibri" panose="020F0502020204030204" charset="0"/>
              <a:cs typeface="Times New Roman" panose="02020603050405020304" pitchFamily="18" charset="0"/>
            </a:endParaRPr>
          </a:p>
          <a:p>
            <a:pPr marL="457200" indent="-457200">
              <a:buFont typeface="+mj-lt"/>
              <a:buAutoNum type="arabicPeriod"/>
            </a:pPr>
            <a:r>
              <a:rPr lang="en-US" sz="2100" b="1" dirty="0">
                <a:effectLst/>
                <a:latin typeface="Calibri" panose="020F0502020204030204" charset="0"/>
                <a:ea typeface="Calibri" panose="020F0502020204030204" charset="0"/>
                <a:cs typeface="Times New Roman" panose="02020603050405020304" pitchFamily="18" charset="0"/>
              </a:rPr>
              <a:t>Communication and Notifications:</a:t>
            </a:r>
            <a:endParaRPr lang="en-IN" sz="2100" dirty="0">
              <a:effectLst/>
              <a:latin typeface="Calibri" panose="020F0502020204030204" charset="0"/>
              <a:ea typeface="Calibri" panose="020F0502020204030204" charset="0"/>
              <a:cs typeface="Times New Roman" panose="02020603050405020304" pitchFamily="18" charset="0"/>
            </a:endParaRPr>
          </a:p>
          <a:p>
            <a:pPr lvl="1"/>
            <a:r>
              <a:rPr lang="en-US" sz="2100" dirty="0">
                <a:effectLst/>
                <a:latin typeface="Calibri" panose="020F0502020204030204" charset="0"/>
                <a:ea typeface="Calibri" panose="020F0502020204030204" charset="0"/>
                <a:cs typeface="Times New Roman" panose="02020603050405020304" pitchFamily="18" charset="0"/>
              </a:rPr>
              <a:t>Display mentor details.</a:t>
            </a:r>
            <a:endParaRPr lang="en-IN" sz="2100" dirty="0">
              <a:effectLst/>
              <a:latin typeface="Calibri" panose="020F0502020204030204" charset="0"/>
              <a:ea typeface="Calibri" panose="020F0502020204030204" charset="0"/>
              <a:cs typeface="Times New Roman" panose="02020603050405020304" pitchFamily="18" charset="0"/>
            </a:endParaRPr>
          </a:p>
          <a:p>
            <a:pPr lvl="1"/>
            <a:r>
              <a:rPr lang="en-US" sz="2100" dirty="0">
                <a:effectLst/>
                <a:latin typeface="Calibri" panose="020F0502020204030204" charset="0"/>
                <a:ea typeface="Calibri" panose="020F0502020204030204" charset="0"/>
                <a:cs typeface="Times New Roman" panose="02020603050405020304" pitchFamily="18" charset="0"/>
              </a:rPr>
              <a:t>Notify users of updates.</a:t>
            </a:r>
            <a:endParaRPr lang="en-IN" sz="2100" dirty="0">
              <a:effectLst/>
              <a:latin typeface="Calibri" panose="020F0502020204030204" charset="0"/>
              <a:ea typeface="Calibri" panose="020F0502020204030204"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0" y="0"/>
            <a:ext cx="1659434" cy="1659434"/>
          </a:xfrm>
          <a:prstGeom prst="rect">
            <a:avLst/>
          </a:prstGeom>
        </p:spPr>
      </p:pic>
      <p:pic>
        <p:nvPicPr>
          <p:cNvPr id="7" name="Picture 6"/>
          <p:cNvPicPr>
            <a:picLocks noChangeAspect="1"/>
          </p:cNvPicPr>
          <p:nvPr>
            <p:custDataLst>
              <p:tags r:id="rId2"/>
            </p:custDataLst>
          </p:nvPr>
        </p:nvPicPr>
        <p:blipFill>
          <a:blip r:embed="rId3"/>
          <a:stretch>
            <a:fillRect/>
          </a:stretch>
        </p:blipFill>
        <p:spPr>
          <a:xfrm>
            <a:off x="10449308" y="6717"/>
            <a:ext cx="1659434" cy="1659434"/>
          </a:xfrm>
          <a:prstGeom prst="rect">
            <a:avLst/>
          </a:prstGeom>
        </p:spPr>
      </p:pic>
      <p:sp>
        <p:nvSpPr>
          <p:cNvPr id="9" name="TextBox 8"/>
          <p:cNvSpPr txBox="1"/>
          <p:nvPr/>
        </p:nvSpPr>
        <p:spPr>
          <a:xfrm rot="10800000" flipV="1">
            <a:off x="2809740" y="500430"/>
            <a:ext cx="6572519" cy="430887"/>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200" b="1" dirty="0"/>
              <a:t>3.4) SRS INCLUDING FUNCTIONAL REQUIREMENT</a:t>
            </a:r>
            <a:endParaRPr lang="en-US" sz="22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0"/>
            <a:ext cx="1659434" cy="1659434"/>
          </a:xfrm>
          <a:prstGeom prst="rect">
            <a:avLst/>
          </a:prstGeom>
        </p:spPr>
      </p:pic>
      <p:pic>
        <p:nvPicPr>
          <p:cNvPr id="7" name="Picture 6"/>
          <p:cNvPicPr>
            <a:picLocks noChangeAspect="1"/>
          </p:cNvPicPr>
          <p:nvPr>
            <p:custDataLst>
              <p:tags r:id="rId2"/>
            </p:custDataLst>
          </p:nvPr>
        </p:nvPicPr>
        <p:blipFill>
          <a:blip r:embed="rId3"/>
          <a:stretch>
            <a:fillRect/>
          </a:stretch>
        </p:blipFill>
        <p:spPr>
          <a:xfrm>
            <a:off x="10449308" y="6717"/>
            <a:ext cx="1659434" cy="1659434"/>
          </a:xfrm>
          <a:prstGeom prst="rect">
            <a:avLst/>
          </a:prstGeom>
        </p:spPr>
      </p:pic>
      <p:sp>
        <p:nvSpPr>
          <p:cNvPr id="9" name="TextBox 8"/>
          <p:cNvSpPr txBox="1"/>
          <p:nvPr/>
        </p:nvSpPr>
        <p:spPr>
          <a:xfrm rot="10800000" flipV="1">
            <a:off x="2809740" y="500430"/>
            <a:ext cx="6572519" cy="430887"/>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200" b="1" dirty="0"/>
              <a:t>3.5) SRS INCLUDING NON-FUNCTIONAL REQUIREMENT</a:t>
            </a:r>
            <a:endParaRPr lang="en-US" sz="2200" b="1" dirty="0"/>
          </a:p>
        </p:txBody>
      </p:sp>
      <p:sp>
        <p:nvSpPr>
          <p:cNvPr id="13" name="Content Placeholder 2"/>
          <p:cNvSpPr txBox="1">
            <a:spLocks noGrp="1"/>
          </p:cNvSpPr>
          <p:nvPr>
            <p:ph idx="1"/>
          </p:nvPr>
        </p:nvSpPr>
        <p:spPr>
          <a:xfrm>
            <a:off x="829717" y="1916194"/>
            <a:ext cx="10936287" cy="46910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0" indent="-457200">
              <a:buFont typeface="+mj-lt"/>
              <a:buAutoNum type="arabicPeriod"/>
            </a:pPr>
            <a:r>
              <a:rPr lang="en-US" sz="2400" b="1" dirty="0">
                <a:effectLst/>
                <a:latin typeface="Calibri" panose="020F0502020204030204" charset="0"/>
                <a:ea typeface="Calibri" panose="020F0502020204030204" charset="0"/>
                <a:cs typeface="Times New Roman" panose="02020603050405020304" pitchFamily="18" charset="0"/>
              </a:rPr>
              <a:t>Scalability:</a:t>
            </a:r>
            <a:endParaRPr lang="en-IN" sz="2400" dirty="0">
              <a:effectLst/>
              <a:latin typeface="Calibri" panose="020F0502020204030204" charset="0"/>
              <a:ea typeface="Calibri" panose="020F0502020204030204" charset="0"/>
              <a:cs typeface="Times New Roman" panose="02020603050405020304" pitchFamily="18" charset="0"/>
            </a:endParaRPr>
          </a:p>
          <a:p>
            <a:pPr lvl="1"/>
            <a:r>
              <a:rPr lang="en-US" dirty="0">
                <a:effectLst/>
                <a:latin typeface="Calibri" panose="020F0502020204030204" charset="0"/>
                <a:ea typeface="Calibri" panose="020F0502020204030204" charset="0"/>
                <a:cs typeface="Times New Roman" panose="02020603050405020304" pitchFamily="18" charset="0"/>
              </a:rPr>
              <a:t>Ability to scale horizontally and vertically as the user base grows.</a:t>
            </a:r>
            <a:endParaRPr lang="en-IN" dirty="0">
              <a:latin typeface="Calibri" panose="020F0502020204030204" charset="0"/>
              <a:ea typeface="Calibri" panose="020F0502020204030204" charset="0"/>
              <a:cs typeface="Times New Roman" panose="02020603050405020304" pitchFamily="18" charset="0"/>
            </a:endParaRPr>
          </a:p>
          <a:p>
            <a:pPr marL="514350" indent="-514350">
              <a:buFont typeface="+mj-lt"/>
              <a:buAutoNum type="arabicPeriod"/>
            </a:pPr>
            <a:r>
              <a:rPr lang="en-US" sz="2400" b="1" dirty="0">
                <a:effectLst/>
                <a:latin typeface="Calibri" panose="020F0502020204030204" charset="0"/>
                <a:ea typeface="Calibri" panose="020F0502020204030204" charset="0"/>
                <a:cs typeface="Times New Roman" panose="02020603050405020304" pitchFamily="18" charset="0"/>
              </a:rPr>
              <a:t>Maintainability:</a:t>
            </a:r>
            <a:endParaRPr lang="en-IN" sz="2400" dirty="0">
              <a:effectLst/>
              <a:latin typeface="Calibri" panose="020F0502020204030204" charset="0"/>
              <a:ea typeface="Calibri" panose="020F0502020204030204" charset="0"/>
              <a:cs typeface="Times New Roman" panose="02020603050405020304" pitchFamily="18" charset="0"/>
            </a:endParaRPr>
          </a:p>
          <a:p>
            <a:pPr lvl="1"/>
            <a:r>
              <a:rPr lang="en-US" dirty="0">
                <a:effectLst/>
                <a:latin typeface="Calibri" panose="020F0502020204030204" charset="0"/>
                <a:ea typeface="Calibri" panose="020F0502020204030204" charset="0"/>
                <a:cs typeface="Times New Roman" panose="02020603050405020304" pitchFamily="18" charset="0"/>
              </a:rPr>
              <a:t>Regular updates and maintenance for smooth operation.</a:t>
            </a:r>
            <a:endParaRPr lang="en-IN" dirty="0">
              <a:effectLst/>
              <a:latin typeface="Calibri" panose="020F0502020204030204" charset="0"/>
              <a:ea typeface="Calibri" panose="020F0502020204030204" charset="0"/>
              <a:cs typeface="Times New Roman" panose="02020603050405020304" pitchFamily="18" charset="0"/>
            </a:endParaRPr>
          </a:p>
          <a:p>
            <a:pPr lvl="1"/>
            <a:r>
              <a:rPr lang="en-US" dirty="0">
                <a:effectLst/>
                <a:latin typeface="Calibri" panose="020F0502020204030204" charset="0"/>
                <a:ea typeface="Calibri" panose="020F0502020204030204" charset="0"/>
                <a:cs typeface="Times New Roman" panose="02020603050405020304" pitchFamily="18" charset="0"/>
              </a:rPr>
              <a:t>Modular design to allow easy upgrades and modifications.</a:t>
            </a:r>
            <a:endParaRPr lang="en-IN" dirty="0">
              <a:latin typeface="Calibri" panose="020F0502020204030204" charset="0"/>
              <a:ea typeface="Calibri" panose="020F0502020204030204" charset="0"/>
              <a:cs typeface="Times New Roman" panose="02020603050405020304" pitchFamily="18" charset="0"/>
            </a:endParaRPr>
          </a:p>
          <a:p>
            <a:pPr marL="514350" indent="-514350">
              <a:buFont typeface="+mj-lt"/>
              <a:buAutoNum type="arabicPeriod"/>
            </a:pPr>
            <a:r>
              <a:rPr lang="en-US" sz="2400" b="1" dirty="0">
                <a:effectLst/>
                <a:latin typeface="Calibri" panose="020F0502020204030204" charset="0"/>
                <a:ea typeface="Calibri" panose="020F0502020204030204" charset="0"/>
                <a:cs typeface="Times New Roman" panose="02020603050405020304" pitchFamily="18" charset="0"/>
              </a:rPr>
              <a:t>Portability:</a:t>
            </a:r>
            <a:endParaRPr lang="en-IN" sz="2400" dirty="0">
              <a:effectLst/>
              <a:latin typeface="Calibri" panose="020F0502020204030204" charset="0"/>
              <a:ea typeface="Calibri" panose="020F0502020204030204" charset="0"/>
              <a:cs typeface="Times New Roman" panose="02020603050405020304" pitchFamily="18" charset="0"/>
            </a:endParaRPr>
          </a:p>
          <a:p>
            <a:pPr lvl="1"/>
            <a:r>
              <a:rPr lang="en-US" dirty="0">
                <a:effectLst/>
                <a:latin typeface="Calibri" panose="020F0502020204030204" charset="0"/>
                <a:ea typeface="Calibri" panose="020F0502020204030204" charset="0"/>
                <a:cs typeface="Times New Roman" panose="02020603050405020304" pitchFamily="18" charset="0"/>
              </a:rPr>
              <a:t>Compatibility with various devices and operating systems</a:t>
            </a:r>
            <a:endParaRPr lang="en-IN" dirty="0">
              <a:effectLst/>
              <a:latin typeface="Calibri" panose="020F0502020204030204" charset="0"/>
              <a:ea typeface="Calibri" panose="020F0502020204030204" charset="0"/>
              <a:cs typeface="Times New Roman" panose="02020603050405020304" pitchFamily="18" charset="0"/>
            </a:endParaRPr>
          </a:p>
          <a:p>
            <a:pPr marL="514350" indent="-514350">
              <a:buFont typeface="+mj-lt"/>
              <a:buAutoNum type="arabicPeriod"/>
            </a:pPr>
            <a:r>
              <a:rPr lang="en-US" sz="2400" b="1" dirty="0">
                <a:effectLst/>
                <a:latin typeface="Calibri" panose="020F0502020204030204" charset="0"/>
                <a:ea typeface="Calibri" panose="020F0502020204030204" charset="0"/>
                <a:cs typeface="Times New Roman" panose="02020603050405020304" pitchFamily="18" charset="0"/>
              </a:rPr>
              <a:t>Compliance:</a:t>
            </a:r>
            <a:endParaRPr lang="en-IN" sz="2400" dirty="0">
              <a:effectLst/>
              <a:latin typeface="Calibri" panose="020F0502020204030204" charset="0"/>
              <a:ea typeface="Calibri" panose="020F0502020204030204" charset="0"/>
              <a:cs typeface="Times New Roman" panose="02020603050405020304" pitchFamily="18" charset="0"/>
            </a:endParaRPr>
          </a:p>
          <a:p>
            <a:pPr lvl="1"/>
            <a:r>
              <a:rPr lang="en-US" dirty="0">
                <a:effectLst/>
                <a:latin typeface="Calibri" panose="020F0502020204030204" charset="0"/>
                <a:ea typeface="Calibri" panose="020F0502020204030204" charset="0"/>
                <a:cs typeface="Times New Roman" panose="02020603050405020304" pitchFamily="18" charset="0"/>
              </a:rPr>
              <a:t>Adherence to educational data privacy regulations.</a:t>
            </a:r>
            <a:endParaRPr lang="en-IN" dirty="0">
              <a:latin typeface="Calibri" panose="020F0502020204030204" charset="0"/>
              <a:ea typeface="Calibri" panose="020F0502020204030204" charset="0"/>
              <a:cs typeface="Times New Roman" panose="02020603050405020304" pitchFamily="18" charset="0"/>
            </a:endParaRPr>
          </a:p>
          <a:p>
            <a:pPr marL="514350" indent="-514350">
              <a:buFont typeface="+mj-lt"/>
              <a:buAutoNum type="arabicPeriod"/>
            </a:pPr>
            <a:endParaRPr lang="en-IN">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0"/>
            <a:ext cx="1659434" cy="1659434"/>
          </a:xfrm>
          <a:prstGeom prst="rect">
            <a:avLst/>
          </a:prstGeom>
        </p:spPr>
      </p:pic>
      <p:pic>
        <p:nvPicPr>
          <p:cNvPr id="7" name="Picture 6"/>
          <p:cNvPicPr>
            <a:picLocks noChangeAspect="1"/>
          </p:cNvPicPr>
          <p:nvPr>
            <p:custDataLst>
              <p:tags r:id="rId2"/>
            </p:custDataLst>
          </p:nvPr>
        </p:nvPicPr>
        <p:blipFill>
          <a:blip r:embed="rId3"/>
          <a:stretch>
            <a:fillRect/>
          </a:stretch>
        </p:blipFill>
        <p:spPr>
          <a:xfrm>
            <a:off x="10449308" y="6717"/>
            <a:ext cx="1659434" cy="1659434"/>
          </a:xfrm>
          <a:prstGeom prst="rect">
            <a:avLst/>
          </a:prstGeom>
        </p:spPr>
      </p:pic>
      <p:sp>
        <p:nvSpPr>
          <p:cNvPr id="9" name="TextBox 8"/>
          <p:cNvSpPr txBox="1"/>
          <p:nvPr/>
        </p:nvSpPr>
        <p:spPr>
          <a:xfrm rot="10800000" flipV="1">
            <a:off x="3302871" y="836434"/>
            <a:ext cx="6572519" cy="446276"/>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300" b="1" dirty="0"/>
              <a:t>3.6) TECHNICAL FEASIBILITY STUDY</a:t>
            </a:r>
            <a:endParaRPr lang="en-US" sz="2300" b="1" dirty="0"/>
          </a:p>
        </p:txBody>
      </p:sp>
      <p:sp>
        <p:nvSpPr>
          <p:cNvPr id="3" name="TextBox 2"/>
          <p:cNvSpPr txBox="1"/>
          <p:nvPr/>
        </p:nvSpPr>
        <p:spPr>
          <a:xfrm>
            <a:off x="566062" y="1568904"/>
            <a:ext cx="11542680" cy="2011128"/>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2" charset="2"/>
              <a:buChar char=""/>
              <a:tabLst>
                <a:tab pos="457200" algn="l"/>
              </a:tabLst>
            </a:pPr>
            <a:r>
              <a:rPr lang="en-US" sz="2100" b="1" dirty="0">
                <a:effectLst/>
                <a:latin typeface="Calibri" panose="020F0502020204030204" charset="0"/>
                <a:ea typeface="Calibri" panose="020F0502020204030204" charset="0"/>
                <a:cs typeface="Times New Roman" panose="02020603050405020304" pitchFamily="18" charset="0"/>
              </a:rPr>
              <a:t>Technology Stack:</a:t>
            </a:r>
            <a:r>
              <a:rPr lang="en-US" sz="2100" dirty="0">
                <a:effectLst/>
                <a:latin typeface="Calibri" panose="020F0502020204030204" charset="0"/>
                <a:ea typeface="Calibri" panose="020F0502020204030204" charset="0"/>
                <a:cs typeface="Times New Roman" panose="02020603050405020304" pitchFamily="18" charset="0"/>
              </a:rPr>
              <a:t> The proposed system will use modern web technologies (e.g., HTML, CSS, JavaScript) and a robust backend (e.g. Python) with a secure database (e.g., MySQL).</a:t>
            </a:r>
            <a:endParaRPr lang="en-IN" sz="21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2" charset="2"/>
              <a:buChar char=""/>
              <a:tabLst>
                <a:tab pos="457200" algn="l"/>
              </a:tabLst>
            </a:pPr>
            <a:r>
              <a:rPr lang="en-US" sz="2100" b="1" dirty="0">
                <a:effectLst/>
                <a:latin typeface="Calibri" panose="020F0502020204030204" charset="0"/>
                <a:ea typeface="Calibri" panose="020F0502020204030204" charset="0"/>
                <a:cs typeface="Times New Roman" panose="02020603050405020304" pitchFamily="18" charset="0"/>
              </a:rPr>
              <a:t>Infrastructure:</a:t>
            </a:r>
            <a:r>
              <a:rPr lang="en-US" sz="2100" dirty="0">
                <a:effectLst/>
                <a:latin typeface="Calibri" panose="020F0502020204030204" charset="0"/>
                <a:ea typeface="Calibri" panose="020F0502020204030204" charset="0"/>
                <a:cs typeface="Times New Roman" panose="02020603050405020304" pitchFamily="18" charset="0"/>
              </a:rPr>
              <a:t> The system will be hosted on reliable cloud platforms (e.g., AWS, Azure) with scalability features.</a:t>
            </a:r>
            <a:endParaRPr lang="en-IN" sz="21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2" charset="2"/>
              <a:buChar char=""/>
              <a:tabLst>
                <a:tab pos="457200" algn="l"/>
              </a:tabLst>
            </a:pPr>
            <a:r>
              <a:rPr lang="en-US" sz="2100" b="1" dirty="0">
                <a:effectLst/>
                <a:latin typeface="Calibri" panose="020F0502020204030204" charset="0"/>
                <a:ea typeface="Calibri" panose="020F0502020204030204" charset="0"/>
                <a:cs typeface="Times New Roman" panose="02020603050405020304" pitchFamily="18" charset="0"/>
              </a:rPr>
              <a:t>Integration:</a:t>
            </a:r>
            <a:r>
              <a:rPr lang="en-US" sz="2100" dirty="0">
                <a:effectLst/>
                <a:latin typeface="Calibri" panose="020F0502020204030204" charset="0"/>
                <a:ea typeface="Calibri" panose="020F0502020204030204" charset="0"/>
                <a:cs typeface="Times New Roman" panose="02020603050405020304" pitchFamily="18" charset="0"/>
              </a:rPr>
              <a:t> The system will integrate with existing academic systems and databases.</a:t>
            </a:r>
            <a:endParaRPr lang="en-IN" sz="2100" dirty="0">
              <a:effectLst/>
              <a:latin typeface="Calibri" panose="020F0502020204030204" charset="0"/>
              <a:ea typeface="Calibri" panose="020F0502020204030204" charset="0"/>
              <a:cs typeface="Times New Roman" panose="02020603050405020304" pitchFamily="18" charset="0"/>
            </a:endParaRPr>
          </a:p>
        </p:txBody>
      </p:sp>
      <p:sp>
        <p:nvSpPr>
          <p:cNvPr id="6" name="TextBox 5"/>
          <p:cNvSpPr txBox="1"/>
          <p:nvPr/>
        </p:nvSpPr>
        <p:spPr>
          <a:xfrm rot="10800000" flipV="1">
            <a:off x="3302871" y="3802788"/>
            <a:ext cx="7146437" cy="430887"/>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200" b="1" dirty="0"/>
              <a:t>3.7) OPERATIONAL FEASIBILITY STUDY</a:t>
            </a:r>
            <a:endParaRPr lang="en-US" sz="2200" b="1" dirty="0"/>
          </a:p>
        </p:txBody>
      </p:sp>
      <p:sp>
        <p:nvSpPr>
          <p:cNvPr id="10" name="TextBox 9"/>
          <p:cNvSpPr txBox="1"/>
          <p:nvPr/>
        </p:nvSpPr>
        <p:spPr>
          <a:xfrm>
            <a:off x="566062" y="4456432"/>
            <a:ext cx="10636165" cy="1665328"/>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2" charset="2"/>
              <a:buChar char=""/>
              <a:tabLst>
                <a:tab pos="457200" algn="l"/>
              </a:tabLst>
            </a:pPr>
            <a:r>
              <a:rPr lang="en-US" sz="2100" b="1" dirty="0">
                <a:effectLst/>
                <a:latin typeface="Calibri" panose="020F0502020204030204" charset="0"/>
                <a:ea typeface="Calibri" panose="020F0502020204030204" charset="0"/>
                <a:cs typeface="Times New Roman" panose="02020603050405020304" pitchFamily="18" charset="0"/>
              </a:rPr>
              <a:t>User Training:</a:t>
            </a:r>
            <a:r>
              <a:rPr lang="en-US" sz="2100" dirty="0">
                <a:effectLst/>
                <a:latin typeface="Calibri" panose="020F0502020204030204" charset="0"/>
                <a:ea typeface="Calibri" panose="020F0502020204030204" charset="0"/>
                <a:cs typeface="Times New Roman" panose="02020603050405020304" pitchFamily="18" charset="0"/>
              </a:rPr>
              <a:t>Training sessions for faculty and students to ease the transition from physical to digital systems.</a:t>
            </a:r>
            <a:endParaRPr lang="en-IN" sz="21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2" charset="2"/>
              <a:buChar char=""/>
              <a:tabLst>
                <a:tab pos="457200" algn="l"/>
              </a:tabLst>
            </a:pPr>
            <a:r>
              <a:rPr lang="en-US" sz="2100" b="1" dirty="0">
                <a:effectLst/>
                <a:latin typeface="Calibri" panose="020F0502020204030204" charset="0"/>
                <a:ea typeface="Calibri" panose="020F0502020204030204" charset="0"/>
                <a:cs typeface="Times New Roman" panose="02020603050405020304" pitchFamily="18" charset="0"/>
              </a:rPr>
              <a:t>Support:</a:t>
            </a:r>
            <a:r>
              <a:rPr lang="en-US" sz="2100" dirty="0">
                <a:effectLst/>
                <a:latin typeface="Calibri" panose="020F0502020204030204" charset="0"/>
                <a:ea typeface="Calibri" panose="020F0502020204030204" charset="0"/>
                <a:cs typeface="Times New Roman" panose="02020603050405020304" pitchFamily="18" charset="0"/>
              </a:rPr>
              <a:t>A dedicated support team for technical issues and troubleshooting.</a:t>
            </a:r>
            <a:endParaRPr lang="en-IN" sz="21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2" charset="2"/>
              <a:buChar char=""/>
              <a:tabLst>
                <a:tab pos="457200" algn="l"/>
              </a:tabLst>
            </a:pPr>
            <a:r>
              <a:rPr lang="en-US" sz="2100" b="1" dirty="0">
                <a:effectLst/>
                <a:latin typeface="Calibri" panose="020F0502020204030204" charset="0"/>
                <a:ea typeface="Calibri" panose="020F0502020204030204" charset="0"/>
                <a:cs typeface="Times New Roman" panose="02020603050405020304" pitchFamily="18" charset="0"/>
              </a:rPr>
              <a:t>Routine Maintenance:</a:t>
            </a:r>
            <a:r>
              <a:rPr lang="en-US" sz="2100" dirty="0">
                <a:effectLst/>
                <a:latin typeface="Calibri" panose="020F0502020204030204" charset="0"/>
                <a:ea typeface="Calibri" panose="020F0502020204030204" charset="0"/>
                <a:cs typeface="Times New Roman" panose="02020603050405020304" pitchFamily="18" charset="0"/>
              </a:rPr>
              <a:t>Regular system updates and maintenance.</a:t>
            </a:r>
            <a:endParaRPr lang="en-IN" sz="21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1"/>
          <a:stretch>
            <a:fillRect/>
          </a:stretch>
        </p:blipFill>
        <p:spPr>
          <a:xfrm>
            <a:off x="0" y="0"/>
            <a:ext cx="1456585" cy="1456585"/>
          </a:xfrm>
          <a:prstGeom prst="rect">
            <a:avLst/>
          </a:prstGeom>
        </p:spPr>
      </p:pic>
      <p:pic>
        <p:nvPicPr>
          <p:cNvPr id="9" name="Picture 8"/>
          <p:cNvPicPr>
            <a:picLocks noChangeAspect="1"/>
          </p:cNvPicPr>
          <p:nvPr>
            <p:custDataLst>
              <p:tags r:id="rId2"/>
            </p:custDataLst>
          </p:nvPr>
        </p:nvPicPr>
        <p:blipFill>
          <a:blip r:embed="rId3"/>
          <a:stretch>
            <a:fillRect/>
          </a:stretch>
        </p:blipFill>
        <p:spPr>
          <a:xfrm>
            <a:off x="10652156" y="6717"/>
            <a:ext cx="1456585" cy="1456585"/>
          </a:xfrm>
          <a:prstGeom prst="rect">
            <a:avLst/>
          </a:prstGeom>
        </p:spPr>
      </p:pic>
      <p:sp>
        <p:nvSpPr>
          <p:cNvPr id="11" name="TextBox 10"/>
          <p:cNvSpPr txBox="1"/>
          <p:nvPr/>
        </p:nvSpPr>
        <p:spPr>
          <a:xfrm rot="10800000" flipV="1">
            <a:off x="3625109" y="829717"/>
            <a:ext cx="6572519" cy="446276"/>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300" b="1" dirty="0"/>
              <a:t>3.8) ECONOMICAL FEASIBILITY STUDY</a:t>
            </a:r>
            <a:endParaRPr lang="en-US" sz="2300" b="1" dirty="0"/>
          </a:p>
        </p:txBody>
      </p:sp>
      <p:sp>
        <p:nvSpPr>
          <p:cNvPr id="13" name="TextBox 12"/>
          <p:cNvSpPr txBox="1"/>
          <p:nvPr/>
        </p:nvSpPr>
        <p:spPr>
          <a:xfrm>
            <a:off x="91037" y="1463302"/>
            <a:ext cx="12192000" cy="5401415"/>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2" charset="2"/>
              <a:buChar char=""/>
              <a:tabLst>
                <a:tab pos="457200" algn="l"/>
              </a:tabLst>
            </a:pPr>
            <a:r>
              <a:rPr lang="en-IN" sz="2200" b="1" dirty="0">
                <a:effectLst/>
                <a:latin typeface="Calibri" panose="020F0502020204030204" charset="0"/>
                <a:ea typeface="Calibri" panose="020F0502020204030204" charset="0"/>
                <a:cs typeface="Times New Roman" panose="02020603050405020304" pitchFamily="18" charset="0"/>
              </a:rPr>
              <a:t>Initial Costs</a:t>
            </a:r>
            <a:r>
              <a:rPr lang="en-IN" sz="2200" dirty="0">
                <a:effectLst/>
                <a:latin typeface="Calibri" panose="020F0502020204030204" charset="0"/>
                <a:ea typeface="Calibri" panose="020F0502020204030204" charset="0"/>
                <a:cs typeface="Times New Roman" panose="02020603050405020304" pitchFamily="18" charset="0"/>
              </a:rPr>
              <a:t>: The development and implementation of the system require significant upfront investment. This includes software development, hardware setup, and integration with existing systems.</a:t>
            </a:r>
            <a:endParaRPr lang="en-IN" sz="22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2" charset="2"/>
              <a:buChar char=""/>
              <a:tabLst>
                <a:tab pos="457200" algn="l"/>
              </a:tabLst>
            </a:pPr>
            <a:endParaRPr lang="en-IN" sz="2200" dirty="0">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2" charset="2"/>
              <a:buChar char=""/>
              <a:tabLst>
                <a:tab pos="457200" algn="l"/>
              </a:tabLst>
            </a:pPr>
            <a:r>
              <a:rPr lang="en-IN" sz="2200" b="1" dirty="0">
                <a:effectLst/>
                <a:latin typeface="Calibri" panose="020F0502020204030204" charset="0"/>
                <a:ea typeface="Calibri" panose="020F0502020204030204" charset="0"/>
                <a:cs typeface="Times New Roman" panose="02020603050405020304" pitchFamily="18" charset="0"/>
              </a:rPr>
              <a:t>Ongoing Costs</a:t>
            </a:r>
            <a:r>
              <a:rPr lang="en-IN" sz="2200" dirty="0">
                <a:effectLst/>
                <a:latin typeface="Calibri" panose="020F0502020204030204" charset="0"/>
                <a:ea typeface="Calibri" panose="020F0502020204030204" charset="0"/>
                <a:cs typeface="Times New Roman" panose="02020603050405020304" pitchFamily="18" charset="0"/>
              </a:rPr>
              <a:t>: These include regular maintenance, cloud hosting (e.g., AWS, Azure), support services, and periodic updates to ensure the system runs smoothly .</a:t>
            </a:r>
            <a:endParaRPr lang="en-IN" sz="22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2" charset="2"/>
              <a:buChar char=""/>
              <a:tabLst>
                <a:tab pos="457200" algn="l"/>
              </a:tabLst>
            </a:pPr>
            <a:endParaRPr lang="en-IN" sz="22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2" charset="2"/>
              <a:buChar char=""/>
              <a:tabLst>
                <a:tab pos="457200" algn="l"/>
              </a:tabLst>
            </a:pPr>
            <a:r>
              <a:rPr lang="en-IN" sz="2200" b="1" dirty="0">
                <a:effectLst/>
                <a:latin typeface="Calibri" panose="020F0502020204030204" charset="0"/>
                <a:ea typeface="Calibri" panose="020F0502020204030204" charset="0"/>
                <a:cs typeface="Times New Roman" panose="02020603050405020304" pitchFamily="18" charset="0"/>
              </a:rPr>
              <a:t>Cost-Benefit Analysis</a:t>
            </a:r>
            <a:r>
              <a:rPr lang="en-IN" sz="2200" dirty="0">
                <a:effectLst/>
                <a:latin typeface="Calibri" panose="020F0502020204030204" charset="0"/>
                <a:ea typeface="Calibri" panose="020F0502020204030204" charset="0"/>
                <a:cs typeface="Times New Roman" panose="02020603050405020304" pitchFamily="18" charset="0"/>
              </a:rPr>
              <a:t>: The long-term benefits of the system, such as increased efficiency, improved data accuracy, reduced manual labor, and enhanced user satisfaction. The system also saves on physical resources, reducing paperwork and storage needs.</a:t>
            </a:r>
            <a:endParaRPr lang="en-IN" sz="22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2" charset="2"/>
              <a:buChar char=""/>
              <a:tabLst>
                <a:tab pos="457200" algn="l"/>
              </a:tabLst>
            </a:pPr>
            <a:endParaRPr lang="en-IN" sz="2200" dirty="0">
              <a:effectLst/>
              <a:latin typeface="Calibri" panose="020F0502020204030204" charset="0"/>
              <a:ea typeface="Calibri" panose="020F050202020403020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2" charset="2"/>
              <a:buChar char=""/>
              <a:tabLst>
                <a:tab pos="457200" algn="l"/>
              </a:tabLst>
            </a:pPr>
            <a:r>
              <a:rPr lang="en-IN" sz="2200" b="1" dirty="0">
                <a:effectLst/>
                <a:latin typeface="Calibri" panose="020F0502020204030204" charset="0"/>
                <a:ea typeface="Calibri" panose="020F0502020204030204" charset="0"/>
                <a:cs typeface="Times New Roman" panose="02020603050405020304" pitchFamily="18" charset="0"/>
              </a:rPr>
              <a:t>Scalability</a:t>
            </a:r>
            <a:r>
              <a:rPr lang="en-IN" sz="2200" dirty="0">
                <a:effectLst/>
                <a:latin typeface="Calibri" panose="020F0502020204030204" charset="0"/>
                <a:ea typeface="Calibri" panose="020F0502020204030204" charset="0"/>
                <a:cs typeface="Times New Roman" panose="02020603050405020304" pitchFamily="18" charset="0"/>
              </a:rPr>
              <a:t>: The system is designed to scale with the increasing number of users, ensuring that future costs will be managed effectively as the user base grows .</a:t>
            </a:r>
            <a:endParaRPr lang="en-IN" sz="2200" dirty="0">
              <a:effectLst/>
              <a:latin typeface="Calibri" panose="020F0502020204030204" charset="0"/>
              <a:ea typeface="Calibri" panose="020F0502020204030204"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0"/>
            <a:ext cx="1659434" cy="1659434"/>
          </a:xfrm>
          <a:prstGeom prst="rect">
            <a:avLst/>
          </a:prstGeom>
        </p:spPr>
      </p:pic>
      <p:pic>
        <p:nvPicPr>
          <p:cNvPr id="7" name="Picture 6"/>
          <p:cNvPicPr>
            <a:picLocks noChangeAspect="1"/>
          </p:cNvPicPr>
          <p:nvPr>
            <p:custDataLst>
              <p:tags r:id="rId2"/>
            </p:custDataLst>
          </p:nvPr>
        </p:nvPicPr>
        <p:blipFill>
          <a:blip r:embed="rId3"/>
          <a:stretch>
            <a:fillRect/>
          </a:stretch>
        </p:blipFill>
        <p:spPr>
          <a:xfrm>
            <a:off x="10449308" y="6717"/>
            <a:ext cx="1659434" cy="1659434"/>
          </a:xfrm>
          <a:prstGeom prst="rect">
            <a:avLst/>
          </a:prstGeom>
        </p:spPr>
      </p:pic>
      <p:sp>
        <p:nvSpPr>
          <p:cNvPr id="9" name="TextBox 8"/>
          <p:cNvSpPr txBox="1"/>
          <p:nvPr/>
        </p:nvSpPr>
        <p:spPr>
          <a:xfrm rot="10800000" flipV="1">
            <a:off x="3876789" y="390158"/>
            <a:ext cx="6572519" cy="446276"/>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300" b="1" dirty="0"/>
              <a:t>3.9) SCHEDULE FEASIBILITY STUDY</a:t>
            </a:r>
            <a:endParaRPr lang="en-US" sz="2300" b="1" dirty="0"/>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rcRect l="1270" t="7363" r="1891"/>
          <a:stretch>
            <a:fillRect/>
          </a:stretch>
        </p:blipFill>
        <p:spPr>
          <a:xfrm>
            <a:off x="1371694" y="1659434"/>
            <a:ext cx="9327054" cy="5191849"/>
          </a:xfrm>
          <a:prstGeom prst="rect">
            <a:avLst/>
          </a:prstGeom>
        </p:spPr>
      </p:pic>
      <p:sp>
        <p:nvSpPr>
          <p:cNvPr id="12" name="Rectangle 11"/>
          <p:cNvSpPr/>
          <p:nvPr/>
        </p:nvSpPr>
        <p:spPr>
          <a:xfrm>
            <a:off x="5334248" y="6114036"/>
            <a:ext cx="1549365" cy="27089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700" dirty="0">
                <a:solidFill>
                  <a:schemeClr val="tx1"/>
                </a:solidFill>
              </a:rPr>
              <a:t>Existing System</a:t>
            </a:r>
            <a:endParaRPr lang="en-US" sz="17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3499" y="1263221"/>
            <a:ext cx="10515600" cy="5151907"/>
          </a:xfrm>
        </p:spPr>
        <p:txBody>
          <a:bodyPr>
            <a:noAutofit/>
          </a:bodyPr>
          <a:lstStyle/>
          <a:p>
            <a:pPr>
              <a:buFont typeface="Wingdings" panose="05000000000000000000" pitchFamily="2" charset="2"/>
              <a:buChar char="Ø"/>
            </a:pPr>
            <a:r>
              <a:rPr lang="en-US" sz="2300" b="1" dirty="0"/>
              <a:t>Login</a:t>
            </a:r>
            <a:r>
              <a:rPr lang="en-IN" sz="2300" dirty="0"/>
              <a:t>:- </a:t>
            </a:r>
            <a:endParaRPr lang="en-IN" sz="2300" dirty="0"/>
          </a:p>
          <a:p>
            <a:r>
              <a:rPr lang="en-US" sz="2300" dirty="0"/>
              <a:t>Input:User credentials (username and password).	</a:t>
            </a:r>
            <a:endParaRPr lang="en-IN" sz="2300" dirty="0"/>
          </a:p>
          <a:p>
            <a:r>
              <a:rPr lang="en-US" sz="2300" dirty="0"/>
              <a:t>Process:Verify the credentials with the stored database information.	</a:t>
            </a:r>
            <a:endParaRPr lang="en-IN" sz="2300" dirty="0"/>
          </a:p>
          <a:p>
            <a:r>
              <a:rPr lang="en-US" sz="2300" dirty="0"/>
              <a:t>Output:Access granted to the system or prompt to retry.</a:t>
            </a:r>
            <a:endParaRPr lang="en-IN" sz="2300" dirty="0"/>
          </a:p>
          <a:p>
            <a:pPr>
              <a:buFont typeface="Wingdings" panose="05000000000000000000" pitchFamily="2" charset="2"/>
              <a:buChar char="Ø"/>
            </a:pPr>
            <a:r>
              <a:rPr lang="en-IN" sz="2300" dirty="0"/>
              <a:t> </a:t>
            </a:r>
            <a:r>
              <a:rPr lang="en-US" sz="2300" b="1" dirty="0"/>
              <a:t>Registration</a:t>
            </a:r>
            <a:r>
              <a:rPr lang="en-IN" sz="2300" b="1" dirty="0"/>
              <a:t>:-</a:t>
            </a:r>
            <a:r>
              <a:rPr lang="en-US" sz="2300" dirty="0"/>
              <a:t>	</a:t>
            </a:r>
            <a:endParaRPr lang="en-IN" sz="2300" dirty="0"/>
          </a:p>
          <a:p>
            <a:r>
              <a:rPr lang="en-US" sz="2300" dirty="0"/>
              <a:t>Input:Student information (name, email, student ID, etc.).</a:t>
            </a:r>
            <a:endParaRPr lang="en-IN" sz="2300" dirty="0"/>
          </a:p>
          <a:p>
            <a:r>
              <a:rPr lang="en-US" sz="2300" dirty="0"/>
              <a:t>Process:Authenticate the information and create a new account in the database.</a:t>
            </a:r>
            <a:endParaRPr lang="en-IN" sz="2300" dirty="0"/>
          </a:p>
          <a:p>
            <a:r>
              <a:rPr lang="en-US" sz="2300" dirty="0"/>
              <a:t>Output:Registration successful or retry message.</a:t>
            </a:r>
            <a:r>
              <a:rPr lang="en-IN" sz="2300" dirty="0"/>
              <a:t>                                                                                       </a:t>
            </a:r>
            <a:endParaRPr lang="en-IN" sz="2300" dirty="0"/>
          </a:p>
          <a:p>
            <a:pPr>
              <a:buFont typeface="Wingdings" panose="05000000000000000000" pitchFamily="2" charset="2"/>
              <a:buChar char="Ø"/>
            </a:pPr>
            <a:r>
              <a:rPr lang="en-US" sz="2300" b="1" dirty="0"/>
              <a:t>Attendance Tracking</a:t>
            </a:r>
            <a:r>
              <a:rPr lang="en-IN" sz="2300" dirty="0"/>
              <a:t>:- </a:t>
            </a:r>
            <a:endParaRPr lang="en-IN" sz="2300" dirty="0"/>
          </a:p>
          <a:p>
            <a:r>
              <a:rPr lang="en-US" sz="2300" dirty="0"/>
              <a:t>Input:Student attendance details (date, class, status).</a:t>
            </a:r>
            <a:endParaRPr lang="en-IN" sz="2300" dirty="0"/>
          </a:p>
          <a:p>
            <a:r>
              <a:rPr lang="en-US" sz="2300" dirty="0"/>
              <a:t>Process:Record the attendance in the database and update records.</a:t>
            </a:r>
            <a:endParaRPr lang="en-IN" sz="2300" dirty="0"/>
          </a:p>
          <a:p>
            <a:r>
              <a:rPr lang="en-US" sz="2300" dirty="0"/>
              <a:t>Output:Attendance data saved or error message.</a:t>
            </a:r>
            <a:r>
              <a:rPr lang="en-IN" sz="2300" dirty="0"/>
              <a:t>                                                                                </a:t>
            </a:r>
            <a:endParaRPr lang="en-IN" sz="2300" dirty="0"/>
          </a:p>
        </p:txBody>
      </p:sp>
      <p:sp>
        <p:nvSpPr>
          <p:cNvPr id="5" name="TextBox 4"/>
          <p:cNvSpPr txBox="1"/>
          <p:nvPr/>
        </p:nvSpPr>
        <p:spPr>
          <a:xfrm rot="10800000" flipV="1">
            <a:off x="3735040" y="689498"/>
            <a:ext cx="6572519" cy="446276"/>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300" b="1" dirty="0"/>
              <a:t>4.1) PROPOSED SYSTEM MODULE</a:t>
            </a:r>
            <a:endParaRPr lang="en-US" sz="2300" b="1" dirty="0"/>
          </a:p>
        </p:txBody>
      </p:sp>
      <p:sp>
        <p:nvSpPr>
          <p:cNvPr id="7" name="TextBox 6"/>
          <p:cNvSpPr txBox="1"/>
          <p:nvPr/>
        </p:nvSpPr>
        <p:spPr>
          <a:xfrm>
            <a:off x="3237522" y="131164"/>
            <a:ext cx="5113411" cy="430887"/>
          </a:xfrm>
          <a:prstGeom prst="rect">
            <a:avLst/>
          </a:prstGeom>
          <a:noFill/>
        </p:spPr>
        <p:txBody>
          <a:bodyPr wrap="square" rtlCol="0">
            <a:spAutoFit/>
          </a:bodyPr>
          <a:lstStyle/>
          <a:p>
            <a:pPr algn="ctr"/>
            <a:r>
              <a:rPr lang="en-IN" sz="2200" b="1" u="sng" dirty="0"/>
              <a:t>TASK 4</a:t>
            </a:r>
            <a:endParaRPr lang="en-US" sz="2200" b="1" u="sng" dirty="0"/>
          </a:p>
        </p:txBody>
      </p:sp>
      <p:pic>
        <p:nvPicPr>
          <p:cNvPr id="4" name="Picture 3"/>
          <p:cNvPicPr>
            <a:picLocks noChangeAspect="1"/>
          </p:cNvPicPr>
          <p:nvPr/>
        </p:nvPicPr>
        <p:blipFill>
          <a:blip r:embed="rId1"/>
          <a:stretch>
            <a:fillRect/>
          </a:stretch>
        </p:blipFill>
        <p:spPr>
          <a:xfrm>
            <a:off x="0" y="0"/>
            <a:ext cx="1659434" cy="1659434"/>
          </a:xfrm>
          <a:prstGeom prst="rect">
            <a:avLst/>
          </a:prstGeom>
        </p:spPr>
      </p:pic>
      <p:pic>
        <p:nvPicPr>
          <p:cNvPr id="8" name="Picture 7"/>
          <p:cNvPicPr>
            <a:picLocks noChangeAspect="1"/>
          </p:cNvPicPr>
          <p:nvPr>
            <p:custDataLst>
              <p:tags r:id="rId2"/>
            </p:custDataLst>
          </p:nvPr>
        </p:nvPicPr>
        <p:blipFill>
          <a:blip r:embed="rId3"/>
          <a:stretch>
            <a:fillRect/>
          </a:stretch>
        </p:blipFill>
        <p:spPr>
          <a:xfrm>
            <a:off x="10449308" y="6717"/>
            <a:ext cx="1659434" cy="165943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28969" y="1659434"/>
            <a:ext cx="11353800" cy="5786194"/>
          </a:xfrm>
        </p:spPr>
        <p:txBody>
          <a:bodyPr>
            <a:normAutofit/>
          </a:bodyPr>
          <a:lstStyle/>
          <a:p>
            <a:pPr>
              <a:buFont typeface="Wingdings" panose="05000000000000000000" pitchFamily="2" charset="2"/>
              <a:buChar char="Ø"/>
            </a:pPr>
            <a:r>
              <a:rPr lang="en-US" sz="2400" b="1" dirty="0"/>
              <a:t>Performance Tracking</a:t>
            </a:r>
            <a:r>
              <a:rPr lang="en-IN" sz="2400" dirty="0"/>
              <a:t>:- </a:t>
            </a:r>
            <a:endParaRPr lang="en-IN" sz="2400" dirty="0"/>
          </a:p>
          <a:p>
            <a:r>
              <a:rPr lang="en-US" sz="2400" dirty="0"/>
              <a:t>Input:Academic scores and progress reports.</a:t>
            </a:r>
            <a:endParaRPr lang="en-IN" sz="2400" dirty="0"/>
          </a:p>
          <a:p>
            <a:r>
              <a:rPr lang="en-US" sz="2400" dirty="0"/>
              <a:t>Process:Update and store the performance data for each student.	</a:t>
            </a:r>
            <a:endParaRPr lang="en-IN" sz="2400" dirty="0"/>
          </a:p>
          <a:p>
            <a:r>
              <a:rPr lang="en-US" sz="2400" dirty="0"/>
              <a:t>Output:Generate performance reports or notification for missing data.</a:t>
            </a:r>
            <a:endParaRPr lang="en-IN" sz="2400" dirty="0"/>
          </a:p>
          <a:p>
            <a:endParaRPr lang="en-IN" sz="2400" dirty="0"/>
          </a:p>
          <a:p>
            <a:pPr>
              <a:buFont typeface="Wingdings" panose="05000000000000000000" pitchFamily="2" charset="2"/>
              <a:buChar char="Ø"/>
            </a:pPr>
            <a:r>
              <a:rPr lang="en-US" sz="2400" b="1" dirty="0"/>
              <a:t>Notification</a:t>
            </a:r>
            <a:r>
              <a:rPr lang="en-IN" sz="2400" dirty="0"/>
              <a:t>:-</a:t>
            </a:r>
            <a:endParaRPr lang="en-IN" sz="2400" dirty="0"/>
          </a:p>
          <a:p>
            <a:r>
              <a:rPr lang="en-US" sz="2400" dirty="0"/>
              <a:t>Input:Details of low attendance, mentoring book updates, or other system alerts.</a:t>
            </a:r>
            <a:endParaRPr lang="en-IN" sz="2400" dirty="0"/>
          </a:p>
          <a:p>
            <a:r>
              <a:rPr lang="en-US" sz="2400" dirty="0"/>
              <a:t>Process:Send notifications to users about low attendance or mentor updates.</a:t>
            </a:r>
            <a:endParaRPr lang="en-IN" sz="2400" dirty="0"/>
          </a:p>
          <a:p>
            <a:r>
              <a:rPr lang="en-US" sz="2400" dirty="0"/>
              <a:t>Output:Notifications sent successfully or retry.</a:t>
            </a:r>
            <a:endParaRPr lang="en-US" sz="2400" dirty="0"/>
          </a:p>
        </p:txBody>
      </p:sp>
      <p:pic>
        <p:nvPicPr>
          <p:cNvPr id="4" name="Picture 3"/>
          <p:cNvPicPr>
            <a:picLocks noChangeAspect="1"/>
          </p:cNvPicPr>
          <p:nvPr>
            <p:custDataLst>
              <p:tags r:id="rId1"/>
            </p:custDataLst>
          </p:nvPr>
        </p:nvPicPr>
        <p:blipFill>
          <a:blip r:embed="rId2"/>
          <a:stretch>
            <a:fillRect/>
          </a:stretch>
        </p:blipFill>
        <p:spPr>
          <a:xfrm>
            <a:off x="10449308" y="6717"/>
            <a:ext cx="1659434" cy="1659434"/>
          </a:xfrm>
          <a:prstGeom prst="rect">
            <a:avLst/>
          </a:prstGeom>
        </p:spPr>
      </p:pic>
      <p:pic>
        <p:nvPicPr>
          <p:cNvPr id="6" name="Picture 5"/>
          <p:cNvPicPr>
            <a:picLocks noChangeAspect="1"/>
          </p:cNvPicPr>
          <p:nvPr/>
        </p:nvPicPr>
        <p:blipFill>
          <a:blip r:embed="rId3"/>
          <a:stretch>
            <a:fillRect/>
          </a:stretch>
        </p:blipFill>
        <p:spPr>
          <a:xfrm>
            <a:off x="0" y="0"/>
            <a:ext cx="1659434" cy="165943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rot="10800000" flipV="1">
            <a:off x="4479452" y="123660"/>
            <a:ext cx="6572519" cy="446276"/>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300" b="1" dirty="0"/>
              <a:t>4.2) SCREEN DESIGNING</a:t>
            </a:r>
            <a:endParaRPr lang="en-US" sz="2300" b="1" dirty="0"/>
          </a:p>
        </p:txBody>
      </p:sp>
      <p:pic>
        <p:nvPicPr>
          <p:cNvPr id="10" name="Picture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88360" y="1302559"/>
            <a:ext cx="5215280" cy="5208643"/>
          </a:xfrm>
          <a:prstGeom prst="rect">
            <a:avLst/>
          </a:prstGeom>
        </p:spPr>
      </p:pic>
      <p:sp>
        <p:nvSpPr>
          <p:cNvPr id="11" name="TextBox 10"/>
          <p:cNvSpPr txBox="1"/>
          <p:nvPr/>
        </p:nvSpPr>
        <p:spPr>
          <a:xfrm>
            <a:off x="5454873" y="793076"/>
            <a:ext cx="1828800" cy="461665"/>
          </a:xfrm>
          <a:prstGeom prst="rect">
            <a:avLst/>
          </a:prstGeom>
          <a:noFill/>
        </p:spPr>
        <p:txBody>
          <a:bodyPr wrap="square" rtlCol="0">
            <a:spAutoFit/>
          </a:bodyPr>
          <a:lstStyle/>
          <a:p>
            <a:pPr algn="l"/>
            <a:r>
              <a:rPr lang="en-IN" sz="2400" dirty="0"/>
              <a:t>1) LOGO</a:t>
            </a:r>
            <a:r>
              <a:rPr lang="en-IN" dirty="0"/>
              <a:t> </a:t>
            </a:r>
            <a:endParaRPr lang="en-US" dirty="0"/>
          </a:p>
        </p:txBody>
      </p:sp>
      <p:pic>
        <p:nvPicPr>
          <p:cNvPr id="3" name="Picture 2"/>
          <p:cNvPicPr>
            <a:picLocks noChangeAspect="1"/>
          </p:cNvPicPr>
          <p:nvPr/>
        </p:nvPicPr>
        <p:blipFill>
          <a:blip r:embed="rId2"/>
          <a:stretch>
            <a:fillRect/>
          </a:stretch>
        </p:blipFill>
        <p:spPr>
          <a:xfrm>
            <a:off x="0" y="0"/>
            <a:ext cx="1659434" cy="1659434"/>
          </a:xfrm>
          <a:prstGeom prst="rect">
            <a:avLst/>
          </a:prstGeom>
        </p:spPr>
      </p:pic>
      <p:pic>
        <p:nvPicPr>
          <p:cNvPr id="5" name="Picture 4"/>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custDataLst>
              <p:tags r:id="rId1"/>
            </p:custDataLst>
          </p:nvPr>
        </p:nvPicPr>
        <p:blipFill>
          <a:blip r:embed="rId2"/>
          <a:stretch>
            <a:fillRect/>
          </a:stretch>
        </p:blipFill>
        <p:spPr>
          <a:xfrm>
            <a:off x="10449308" y="6717"/>
            <a:ext cx="1659434" cy="1659434"/>
          </a:xfrm>
          <a:prstGeom prst="rect">
            <a:avLst/>
          </a:prstGeom>
        </p:spPr>
      </p:pic>
      <p:pic>
        <p:nvPicPr>
          <p:cNvPr id="7" name="Picture 6"/>
          <p:cNvPicPr>
            <a:picLocks noChangeAspect="1"/>
          </p:cNvPicPr>
          <p:nvPr/>
        </p:nvPicPr>
        <p:blipFill>
          <a:blip r:embed="rId3"/>
          <a:stretch>
            <a:fillRect/>
          </a:stretch>
        </p:blipFill>
        <p:spPr>
          <a:xfrm>
            <a:off x="0" y="0"/>
            <a:ext cx="1659434" cy="1659434"/>
          </a:xfrm>
          <a:prstGeom prst="rect">
            <a:avLst/>
          </a:prstGeom>
        </p:spPr>
      </p:pic>
      <p:sp>
        <p:nvSpPr>
          <p:cNvPr id="6" name="TextBox 5"/>
          <p:cNvSpPr txBox="1"/>
          <p:nvPr/>
        </p:nvSpPr>
        <p:spPr>
          <a:xfrm>
            <a:off x="5031540" y="337179"/>
            <a:ext cx="3142050" cy="461665"/>
          </a:xfrm>
          <a:prstGeom prst="rect">
            <a:avLst/>
          </a:prstGeom>
          <a:noFill/>
        </p:spPr>
        <p:txBody>
          <a:bodyPr wrap="square" rtlCol="0">
            <a:spAutoFit/>
          </a:bodyPr>
          <a:lstStyle/>
          <a:p>
            <a:pPr algn="l"/>
            <a:r>
              <a:rPr lang="en-IN" sz="2400" dirty="0"/>
              <a:t>2) MAIN PAGE</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0600" y="1344917"/>
            <a:ext cx="8698708" cy="48730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2"/>
          <p:cNvGraphicFramePr>
            <a:graphicFrameLocks noGrp="1"/>
          </p:cNvGraphicFramePr>
          <p:nvPr/>
        </p:nvGraphicFramePr>
        <p:xfrm>
          <a:off x="560103" y="430887"/>
          <a:ext cx="11071793" cy="6125619"/>
        </p:xfrm>
        <a:graphic>
          <a:graphicData uri="http://schemas.openxmlformats.org/drawingml/2006/table">
            <a:tbl>
              <a:tblPr firstRow="1" bandRow="1">
                <a:tableStyleId>{72833802-FEF1-4C79-8D5D-14CF1EAF98D9}</a:tableStyleId>
              </a:tblPr>
              <a:tblGrid>
                <a:gridCol w="870505"/>
                <a:gridCol w="8781219"/>
                <a:gridCol w="1420069"/>
              </a:tblGrid>
              <a:tr h="322001">
                <a:tc>
                  <a:txBody>
                    <a:bodyPr/>
                    <a:lstStyle/>
                    <a:p>
                      <a:pPr algn="ctr"/>
                      <a:r>
                        <a:rPr lang="en-IN" sz="1600" dirty="0">
                          <a:solidFill>
                            <a:schemeClr val="bg1"/>
                          </a:solidFill>
                          <a:latin typeface="Times New Roman" panose="02020603050405020304" pitchFamily="18" charset="0"/>
                          <a:cs typeface="Times New Roman" panose="02020603050405020304" pitchFamily="18" charset="0"/>
                        </a:rPr>
                        <a:t>Sr No.</a:t>
                      </a:r>
                      <a:endParaRPr lang="en-US" sz="16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pPr algn="ctr"/>
                      <a:r>
                        <a:rPr lang="en-US" sz="1600">
                          <a:solidFill>
                            <a:schemeClr val="bg1"/>
                          </a:solidFill>
                          <a:latin typeface="Times New Roman" panose="02020603050405020304" pitchFamily="18" charset="0"/>
                          <a:cs typeface="Times New Roman" panose="02020603050405020304" pitchFamily="18" charset="0"/>
                        </a:rPr>
                        <a:t>TOPIC</a:t>
                      </a:r>
                      <a:endParaRPr lang="en-IN" sz="16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c>
                  <a:txBody>
                    <a:bodyPr/>
                    <a:lstStyle/>
                    <a:p>
                      <a:r>
                        <a:rPr lang="en-US" sz="1600">
                          <a:solidFill>
                            <a:schemeClr val="bg1"/>
                          </a:solidFill>
                          <a:latin typeface="Times New Roman" panose="02020603050405020304" pitchFamily="18" charset="0"/>
                          <a:cs typeface="Times New Roman" panose="02020603050405020304" pitchFamily="18" charset="0"/>
                        </a:rPr>
                        <a:t>SLIDE NO</a:t>
                      </a:r>
                      <a:endParaRPr lang="en-IN" sz="1600"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50000"/>
                      </a:schemeClr>
                    </a:solidFill>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3.5)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SRS INCLUDING NON FUNCTIONAL REQUIREMENT</a:t>
                      </a:r>
                      <a:endParaRPr lang="en-IN" sz="1600" b="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3.6)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OPERATIONAL FEASIBILITY STUDY</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3.7)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TECHNICAL FEASIBILITY STUDY</a:t>
                      </a:r>
                      <a:endParaRPr lang="en-IN" sz="1600" b="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3.8)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ECONOMICAL FEASIBILITY STUDY</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3.9)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SCHEDULED FEASIBILITY STUDY</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4</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TASK 4</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4.1)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PROPOSED SYSTEM MODULE</a:t>
                      </a: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4.2)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SCREEN DESIGNING</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5</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TASK 5</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5.1)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ENTITY RELATIONSHIP DIAGRAM</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5.2)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DATA FLOW DIAGRAM</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22001">
                <a:tc>
                  <a:txBody>
                    <a:bodyPr/>
                    <a:lstStyle/>
                    <a:p>
                      <a:pPr algn="ctr"/>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6</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TASK 6</a:t>
                      </a: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69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6.1) </a:t>
                      </a:r>
                      <a:r>
                        <a:rPr lang="en-IN" sz="1600" b="0" dirty="0">
                          <a:solidFill>
                            <a:schemeClr val="tx1">
                              <a:lumMod val="95000"/>
                              <a:lumOff val="5000"/>
                            </a:schemeClr>
                          </a:solidFill>
                          <a:latin typeface="Times New Roman" panose="02020603050405020304" pitchFamily="18" charset="0"/>
                          <a:cs typeface="Times New Roman" panose="02020603050405020304" pitchFamily="18" charset="0"/>
                        </a:rPr>
                        <a:t>DATA DICTIONARY</a:t>
                      </a:r>
                      <a:endParaRPr lang="en-US"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7691">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IN"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7199">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7199">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37199">
                <a:tc>
                  <a:txBody>
                    <a:bodyPr/>
                    <a:lstStyle/>
                    <a:p>
                      <a:pPr algn="ct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45267" y="0"/>
            <a:ext cx="4184101" cy="461665"/>
          </a:xfrm>
          <a:prstGeom prst="rect">
            <a:avLst/>
          </a:prstGeom>
          <a:noFill/>
        </p:spPr>
        <p:txBody>
          <a:bodyPr wrap="square" rtlCol="0">
            <a:spAutoFit/>
          </a:bodyPr>
          <a:lstStyle/>
          <a:p>
            <a:pPr algn="l"/>
            <a:r>
              <a:rPr lang="en-IN" sz="2400" dirty="0"/>
              <a:t>3) TEACHER REGISTER PAGE </a:t>
            </a:r>
            <a:r>
              <a:rPr lang="en-IN" dirty="0"/>
              <a:t> </a:t>
            </a:r>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49693" y="461665"/>
            <a:ext cx="9692613" cy="6036797"/>
          </a:xfrm>
          <a:prstGeom prst="rect">
            <a:avLst/>
          </a:prstGeom>
        </p:spPr>
      </p:pic>
      <p:pic>
        <p:nvPicPr>
          <p:cNvPr id="3" name="Picture 2"/>
          <p:cNvPicPr>
            <a:picLocks noChangeAspect="1"/>
          </p:cNvPicPr>
          <p:nvPr/>
        </p:nvPicPr>
        <p:blipFill>
          <a:blip r:embed="rId2"/>
          <a:stretch>
            <a:fillRect/>
          </a:stretch>
        </p:blipFill>
        <p:spPr>
          <a:xfrm>
            <a:off x="0" y="0"/>
            <a:ext cx="1270000" cy="1270000"/>
          </a:xfrm>
          <a:prstGeom prst="rect">
            <a:avLst/>
          </a:prstGeom>
        </p:spPr>
      </p:pic>
      <p:pic>
        <p:nvPicPr>
          <p:cNvPr id="7" name="Picture 6"/>
          <p:cNvPicPr>
            <a:picLocks noChangeAspect="1"/>
          </p:cNvPicPr>
          <p:nvPr>
            <p:custDataLst>
              <p:tags r:id="rId3"/>
            </p:custDataLst>
          </p:nvPr>
        </p:nvPicPr>
        <p:blipFill>
          <a:blip r:embed="rId4"/>
          <a:stretch>
            <a:fillRect/>
          </a:stretch>
        </p:blipFill>
        <p:spPr>
          <a:xfrm>
            <a:off x="10838742" y="6717"/>
            <a:ext cx="1270000" cy="1270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45267" y="0"/>
            <a:ext cx="4184101" cy="461665"/>
          </a:xfrm>
          <a:prstGeom prst="rect">
            <a:avLst/>
          </a:prstGeom>
          <a:noFill/>
        </p:spPr>
        <p:txBody>
          <a:bodyPr wrap="square" rtlCol="0">
            <a:spAutoFit/>
          </a:bodyPr>
          <a:lstStyle/>
          <a:p>
            <a:pPr algn="l"/>
            <a:r>
              <a:rPr lang="en-IN" sz="2400" dirty="0"/>
              <a:t>4) STUDENT REGISTER PAGE </a:t>
            </a:r>
            <a:r>
              <a:rPr lang="en-IN" dirty="0"/>
              <a:t> </a:t>
            </a:r>
            <a:endParaRPr lang="en-US"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22036" y="455658"/>
            <a:ext cx="9547928" cy="5946684"/>
          </a:xfrm>
          <a:prstGeom prst="rect">
            <a:avLst/>
          </a:prstGeom>
        </p:spPr>
      </p:pic>
      <p:pic>
        <p:nvPicPr>
          <p:cNvPr id="3" name="Picture 2"/>
          <p:cNvPicPr>
            <a:picLocks noChangeAspect="1"/>
          </p:cNvPicPr>
          <p:nvPr/>
        </p:nvPicPr>
        <p:blipFill>
          <a:blip r:embed="rId2"/>
          <a:stretch>
            <a:fillRect/>
          </a:stretch>
        </p:blipFill>
        <p:spPr>
          <a:xfrm>
            <a:off x="0" y="0"/>
            <a:ext cx="1270000" cy="1270000"/>
          </a:xfrm>
          <a:prstGeom prst="rect">
            <a:avLst/>
          </a:prstGeom>
        </p:spPr>
      </p:pic>
      <p:pic>
        <p:nvPicPr>
          <p:cNvPr id="5" name="Picture 4"/>
          <p:cNvPicPr>
            <a:picLocks noChangeAspect="1"/>
          </p:cNvPicPr>
          <p:nvPr>
            <p:custDataLst>
              <p:tags r:id="rId3"/>
            </p:custDataLst>
          </p:nvPr>
        </p:nvPicPr>
        <p:blipFill>
          <a:blip r:embed="rId4"/>
          <a:stretch>
            <a:fillRect/>
          </a:stretch>
        </p:blipFill>
        <p:spPr>
          <a:xfrm>
            <a:off x="10838742" y="6717"/>
            <a:ext cx="1270000" cy="1270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945267" y="0"/>
            <a:ext cx="4184101" cy="461665"/>
          </a:xfrm>
          <a:prstGeom prst="rect">
            <a:avLst/>
          </a:prstGeom>
          <a:noFill/>
        </p:spPr>
        <p:txBody>
          <a:bodyPr wrap="square" rtlCol="0">
            <a:spAutoFit/>
          </a:bodyPr>
          <a:lstStyle/>
          <a:p>
            <a:pPr algn="l"/>
            <a:r>
              <a:rPr lang="en-IN" sz="2400" dirty="0"/>
              <a:t>5) PARENT REGISTER PAGE </a:t>
            </a:r>
            <a:r>
              <a:rPr lang="en-IN" dirty="0"/>
              <a:t> </a:t>
            </a:r>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3446" y="506363"/>
            <a:ext cx="9385107" cy="5845274"/>
          </a:xfrm>
          <a:prstGeom prst="rect">
            <a:avLst/>
          </a:prstGeom>
        </p:spPr>
      </p:pic>
      <p:pic>
        <p:nvPicPr>
          <p:cNvPr id="3" name="Picture 2"/>
          <p:cNvPicPr>
            <a:picLocks noChangeAspect="1"/>
          </p:cNvPicPr>
          <p:nvPr/>
        </p:nvPicPr>
        <p:blipFill>
          <a:blip r:embed="rId2"/>
          <a:stretch>
            <a:fillRect/>
          </a:stretch>
        </p:blipFill>
        <p:spPr>
          <a:xfrm>
            <a:off x="0" y="0"/>
            <a:ext cx="1270000" cy="1270000"/>
          </a:xfrm>
          <a:prstGeom prst="rect">
            <a:avLst/>
          </a:prstGeom>
        </p:spPr>
      </p:pic>
      <p:pic>
        <p:nvPicPr>
          <p:cNvPr id="7" name="Picture 6"/>
          <p:cNvPicPr>
            <a:picLocks noChangeAspect="1"/>
          </p:cNvPicPr>
          <p:nvPr>
            <p:custDataLst>
              <p:tags r:id="rId3"/>
            </p:custDataLst>
          </p:nvPr>
        </p:nvPicPr>
        <p:blipFill>
          <a:blip r:embed="rId4"/>
          <a:stretch>
            <a:fillRect/>
          </a:stretch>
        </p:blipFill>
        <p:spPr>
          <a:xfrm>
            <a:off x="10838742" y="6717"/>
            <a:ext cx="1270000" cy="1270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7522" y="131164"/>
            <a:ext cx="5113411" cy="430887"/>
          </a:xfrm>
          <a:prstGeom prst="rect">
            <a:avLst/>
          </a:prstGeom>
          <a:noFill/>
        </p:spPr>
        <p:txBody>
          <a:bodyPr wrap="square" rtlCol="0">
            <a:spAutoFit/>
          </a:bodyPr>
          <a:lstStyle/>
          <a:p>
            <a:pPr algn="ctr"/>
            <a:r>
              <a:rPr lang="en-IN" sz="2200" b="1" u="sng" dirty="0"/>
              <a:t>TASK 5</a:t>
            </a:r>
            <a:endParaRPr lang="en-US" sz="2200" b="1" u="sng" dirty="0"/>
          </a:p>
        </p:txBody>
      </p:sp>
      <p:pic>
        <p:nvPicPr>
          <p:cNvPr id="7" name="Picture 6"/>
          <p:cNvPicPr>
            <a:picLocks noChangeAspect="1"/>
          </p:cNvPicPr>
          <p:nvPr/>
        </p:nvPicPr>
        <p:blipFill>
          <a:blip r:embed="rId1"/>
          <a:stretch>
            <a:fillRect/>
          </a:stretch>
        </p:blipFill>
        <p:spPr>
          <a:xfrm>
            <a:off x="0" y="0"/>
            <a:ext cx="1563077" cy="1563077"/>
          </a:xfrm>
          <a:prstGeom prst="rect">
            <a:avLst/>
          </a:prstGeom>
        </p:spPr>
      </p:pic>
      <p:pic>
        <p:nvPicPr>
          <p:cNvPr id="9" name="Picture 8"/>
          <p:cNvPicPr>
            <a:picLocks noChangeAspect="1"/>
          </p:cNvPicPr>
          <p:nvPr>
            <p:custDataLst>
              <p:tags r:id="rId2"/>
            </p:custDataLst>
          </p:nvPr>
        </p:nvPicPr>
        <p:blipFill>
          <a:blip r:embed="rId3"/>
          <a:stretch>
            <a:fillRect/>
          </a:stretch>
        </p:blipFill>
        <p:spPr>
          <a:xfrm>
            <a:off x="10545665" y="6716"/>
            <a:ext cx="1563077" cy="1563077"/>
          </a:xfrm>
          <a:prstGeom prst="rect">
            <a:avLst/>
          </a:prstGeom>
        </p:spPr>
      </p:pic>
      <p:sp>
        <p:nvSpPr>
          <p:cNvPr id="11" name="TextBox 10"/>
          <p:cNvSpPr txBox="1"/>
          <p:nvPr/>
        </p:nvSpPr>
        <p:spPr>
          <a:xfrm rot="10800000" flipV="1">
            <a:off x="3735040" y="689498"/>
            <a:ext cx="6572519" cy="446276"/>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300" b="1" dirty="0"/>
              <a:t>5.1) ENTITY RELATIONSHIP DIAGRAM</a:t>
            </a:r>
            <a:endParaRPr lang="en-US" sz="2300" b="1"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967" y="1135775"/>
            <a:ext cx="6572520" cy="549695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rot="10800000" flipV="1">
            <a:off x="3876789" y="383441"/>
            <a:ext cx="6572519" cy="446276"/>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300" b="1" dirty="0"/>
              <a:t>5.2) DATA FLOW DIAGRAM</a:t>
            </a:r>
            <a:endParaRPr lang="en-US" sz="2300" b="1" dirty="0"/>
          </a:p>
        </p:txBody>
      </p:sp>
      <p:pic>
        <p:nvPicPr>
          <p:cNvPr id="8" name="Picture 7"/>
          <p:cNvPicPr>
            <a:picLocks noChangeAspect="1"/>
          </p:cNvPicPr>
          <p:nvPr/>
        </p:nvPicPr>
        <p:blipFill>
          <a:blip r:embed="rId1"/>
          <a:stretch>
            <a:fillRect/>
          </a:stretch>
        </p:blipFill>
        <p:spPr>
          <a:xfrm>
            <a:off x="0" y="0"/>
            <a:ext cx="1659434" cy="1659434"/>
          </a:xfrm>
          <a:prstGeom prst="rect">
            <a:avLst/>
          </a:prstGeom>
        </p:spPr>
      </p:pic>
      <p:pic>
        <p:nvPicPr>
          <p:cNvPr id="10" name="Picture 9"/>
          <p:cNvPicPr>
            <a:picLocks noChangeAspect="1"/>
          </p:cNvPicPr>
          <p:nvPr>
            <p:custDataLst>
              <p:tags r:id="rId2"/>
            </p:custDataLst>
          </p:nvPr>
        </p:nvPicPr>
        <p:blipFill>
          <a:blip r:embed="rId3"/>
          <a:stretch>
            <a:fillRect/>
          </a:stretch>
        </p:blipFill>
        <p:spPr>
          <a:xfrm>
            <a:off x="10449308" y="6717"/>
            <a:ext cx="1659434" cy="1659434"/>
          </a:xfrm>
          <a:prstGeom prst="rect">
            <a:avLst/>
          </a:prstGeom>
        </p:spPr>
      </p:pic>
      <p:sp>
        <p:nvSpPr>
          <p:cNvPr id="11" name="TextBox 10"/>
          <p:cNvSpPr txBox="1"/>
          <p:nvPr/>
        </p:nvSpPr>
        <p:spPr>
          <a:xfrm>
            <a:off x="4583641" y="836434"/>
            <a:ext cx="1828800" cy="430887"/>
          </a:xfrm>
          <a:prstGeom prst="rect">
            <a:avLst/>
          </a:prstGeom>
          <a:noFill/>
        </p:spPr>
        <p:txBody>
          <a:bodyPr wrap="square" rtlCol="0">
            <a:spAutoFit/>
          </a:bodyPr>
          <a:lstStyle/>
          <a:p>
            <a:pPr algn="l"/>
            <a:r>
              <a:rPr lang="en-IN" sz="2200" b="1" u="sng" dirty="0"/>
              <a:t>Context Level</a:t>
            </a:r>
            <a:endParaRPr lang="en-US" sz="2200" b="1" u="sng" dirty="0"/>
          </a:p>
        </p:txBody>
      </p:sp>
      <p:pic>
        <p:nvPicPr>
          <p:cNvPr id="2" name="Picture 1" descr="CONTEXTLEVEL.drawio"/>
          <p:cNvPicPr>
            <a:picLocks noChangeAspect="1"/>
          </p:cNvPicPr>
          <p:nvPr/>
        </p:nvPicPr>
        <p:blipFill>
          <a:blip r:embed="rId4"/>
          <a:stretch>
            <a:fillRect/>
          </a:stretch>
        </p:blipFill>
        <p:spPr>
          <a:xfrm>
            <a:off x="699135" y="1528445"/>
            <a:ext cx="11409680" cy="5118735"/>
          </a:xfrm>
          <a:prstGeom prst="rect">
            <a:avLst/>
          </a:prstGeom>
        </p:spPr>
      </p:pic>
      <p:cxnSp>
        <p:nvCxnSpPr>
          <p:cNvPr id="4" name="Straight Connector 3"/>
          <p:cNvCxnSpPr/>
          <p:nvPr/>
        </p:nvCxnSpPr>
        <p:spPr>
          <a:xfrm>
            <a:off x="5387340" y="4653280"/>
            <a:ext cx="1725295"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sp>
        <p:nvSpPr>
          <p:cNvPr id="6" name="Text Box 5"/>
          <p:cNvSpPr txBox="1"/>
          <p:nvPr/>
        </p:nvSpPr>
        <p:spPr>
          <a:xfrm>
            <a:off x="5981700" y="4284980"/>
            <a:ext cx="4064000" cy="368300"/>
          </a:xfrm>
          <a:prstGeom prst="rect">
            <a:avLst/>
          </a:prstGeom>
          <a:noFill/>
        </p:spPr>
        <p:txBody>
          <a:bodyPr wrap="square" rtlCol="0">
            <a:spAutoFit/>
          </a:bodyPr>
          <a:p>
            <a:r>
              <a:rPr lang="en-US"/>
              <a:t>0.0</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39971" y="528395"/>
            <a:ext cx="1828800" cy="430887"/>
          </a:xfrm>
          <a:prstGeom prst="rect">
            <a:avLst/>
          </a:prstGeom>
          <a:noFill/>
        </p:spPr>
        <p:txBody>
          <a:bodyPr wrap="square" rtlCol="0">
            <a:spAutoFit/>
          </a:bodyPr>
          <a:lstStyle/>
          <a:p>
            <a:pPr algn="l"/>
            <a:r>
              <a:rPr lang="en-IN" sz="2200" b="1" u="sng" dirty="0"/>
              <a:t>1st  Level DFD</a:t>
            </a:r>
            <a:endParaRPr lang="en-US" sz="2200" b="1" u="sng" dirty="0"/>
          </a:p>
        </p:txBody>
      </p:sp>
      <p:pic>
        <p:nvPicPr>
          <p:cNvPr id="3" name="Content Placeholder 4" descr="FIRSTLEVEL.drawio"/>
          <p:cNvPicPr>
            <a:picLocks noGrp="1" noChangeAspect="1"/>
          </p:cNvPicPr>
          <p:nvPr>
            <p:ph idx="1"/>
          </p:nvPr>
        </p:nvPicPr>
        <p:blipFill>
          <a:blip r:embed="rId1"/>
          <a:stretch>
            <a:fillRect/>
          </a:stretch>
        </p:blipFill>
        <p:spPr>
          <a:xfrm>
            <a:off x="489198" y="1389115"/>
            <a:ext cx="11130346" cy="5462168"/>
          </a:xfrm>
          <a:prstGeom prst="rect">
            <a:avLst/>
          </a:prstGeom>
        </p:spPr>
      </p:pic>
      <p:pic>
        <p:nvPicPr>
          <p:cNvPr id="6" name="Picture 5"/>
          <p:cNvPicPr>
            <a:picLocks noChangeAspect="1"/>
          </p:cNvPicPr>
          <p:nvPr/>
        </p:nvPicPr>
        <p:blipFill>
          <a:blip r:embed="rId2"/>
          <a:stretch>
            <a:fillRect/>
          </a:stretch>
        </p:blipFill>
        <p:spPr>
          <a:xfrm>
            <a:off x="0" y="0"/>
            <a:ext cx="1474244" cy="1474244"/>
          </a:xfrm>
          <a:prstGeom prst="rect">
            <a:avLst/>
          </a:prstGeom>
        </p:spPr>
      </p:pic>
      <p:pic>
        <p:nvPicPr>
          <p:cNvPr id="8" name="Picture 7"/>
          <p:cNvPicPr>
            <a:picLocks noChangeAspect="1"/>
          </p:cNvPicPr>
          <p:nvPr>
            <p:custDataLst>
              <p:tags r:id="rId3"/>
            </p:custDataLst>
          </p:nvPr>
        </p:nvPicPr>
        <p:blipFill>
          <a:blip r:embed="rId4"/>
          <a:stretch>
            <a:fillRect/>
          </a:stretch>
        </p:blipFill>
        <p:spPr>
          <a:xfrm>
            <a:off x="10634498" y="6717"/>
            <a:ext cx="1474244" cy="1474244"/>
          </a:xfrm>
          <a:prstGeom prst="rect">
            <a:avLst/>
          </a:prstGeom>
        </p:spPr>
      </p:pic>
      <p:cxnSp>
        <p:nvCxnSpPr>
          <p:cNvPr id="2" name="Straight Connector 1"/>
          <p:cNvCxnSpPr/>
          <p:nvPr/>
        </p:nvCxnSpPr>
        <p:spPr>
          <a:xfrm flipV="1">
            <a:off x="2857500" y="2861945"/>
            <a:ext cx="660400" cy="8255"/>
          </a:xfrm>
          <a:prstGeom prst="line">
            <a:avLst/>
          </a:prstGeom>
        </p:spPr>
        <p:style>
          <a:lnRef idx="2">
            <a:schemeClr val="accent1"/>
          </a:lnRef>
          <a:fillRef idx="0">
            <a:srgbClr val="FFFFFF"/>
          </a:fillRef>
          <a:effectRef idx="0">
            <a:srgbClr val="FFFFFF"/>
          </a:effectRef>
          <a:fontRef idx="minor">
            <a:schemeClr val="tx1"/>
          </a:fontRef>
        </p:style>
      </p:cxnSp>
      <p:cxnSp>
        <p:nvCxnSpPr>
          <p:cNvPr id="4" name="Straight Connector 3"/>
          <p:cNvCxnSpPr/>
          <p:nvPr/>
        </p:nvCxnSpPr>
        <p:spPr>
          <a:xfrm>
            <a:off x="6464300" y="2878455"/>
            <a:ext cx="727710" cy="8890"/>
          </a:xfrm>
          <a:prstGeom prst="line">
            <a:avLst/>
          </a:prstGeom>
        </p:spPr>
        <p:style>
          <a:lnRef idx="2">
            <a:schemeClr val="accent1"/>
          </a:lnRef>
          <a:fillRef idx="0">
            <a:srgbClr val="FFFFFF"/>
          </a:fillRef>
          <a:effectRef idx="0">
            <a:srgbClr val="FFFFFF"/>
          </a:effectRef>
          <a:fontRef idx="minor">
            <a:schemeClr val="tx1"/>
          </a:fontRef>
        </p:style>
      </p:cxnSp>
      <p:cxnSp>
        <p:nvCxnSpPr>
          <p:cNvPr id="9" name="Straight Connector 8"/>
          <p:cNvCxnSpPr/>
          <p:nvPr/>
        </p:nvCxnSpPr>
        <p:spPr>
          <a:xfrm flipV="1">
            <a:off x="1892300" y="4563745"/>
            <a:ext cx="753110" cy="16510"/>
          </a:xfrm>
          <a:prstGeom prst="line">
            <a:avLst/>
          </a:prstGeom>
        </p:spPr>
        <p:style>
          <a:lnRef idx="2">
            <a:schemeClr val="accent1"/>
          </a:lnRef>
          <a:fillRef idx="0">
            <a:srgbClr val="FFFFFF"/>
          </a:fillRef>
          <a:effectRef idx="0">
            <a:srgbClr val="FFFFFF"/>
          </a:effectRef>
          <a:fontRef idx="minor">
            <a:schemeClr val="tx1"/>
          </a:fontRef>
        </p:style>
      </p:cxnSp>
      <p:cxnSp>
        <p:nvCxnSpPr>
          <p:cNvPr id="10" name="Straight Connector 9"/>
          <p:cNvCxnSpPr/>
          <p:nvPr/>
        </p:nvCxnSpPr>
        <p:spPr>
          <a:xfrm>
            <a:off x="6506210" y="4944745"/>
            <a:ext cx="702945" cy="8255"/>
          </a:xfrm>
          <a:prstGeom prst="line">
            <a:avLst/>
          </a:prstGeom>
        </p:spPr>
        <p:style>
          <a:lnRef idx="2">
            <a:schemeClr val="accent1"/>
          </a:lnRef>
          <a:fillRef idx="0">
            <a:srgbClr val="FFFFFF"/>
          </a:fillRef>
          <a:effectRef idx="0">
            <a:srgbClr val="FFFFFF"/>
          </a:effectRef>
          <a:fontRef idx="minor">
            <a:schemeClr val="tx1"/>
          </a:fontRef>
        </p:style>
      </p:cxnSp>
      <p:sp>
        <p:nvSpPr>
          <p:cNvPr id="11" name="Text Box 10"/>
          <p:cNvSpPr txBox="1"/>
          <p:nvPr/>
        </p:nvSpPr>
        <p:spPr>
          <a:xfrm>
            <a:off x="3035300" y="2657475"/>
            <a:ext cx="4064000" cy="229870"/>
          </a:xfrm>
          <a:prstGeom prst="rect">
            <a:avLst/>
          </a:prstGeom>
          <a:noFill/>
        </p:spPr>
        <p:txBody>
          <a:bodyPr wrap="square" rtlCol="0">
            <a:spAutoFit/>
          </a:bodyPr>
          <a:p>
            <a:r>
              <a:rPr lang="en-US" sz="900"/>
              <a:t>1.1</a:t>
            </a:r>
            <a:endParaRPr lang="en-US" sz="900"/>
          </a:p>
        </p:txBody>
      </p:sp>
      <p:sp>
        <p:nvSpPr>
          <p:cNvPr id="13" name="Text Box 12"/>
          <p:cNvSpPr txBox="1"/>
          <p:nvPr/>
        </p:nvSpPr>
        <p:spPr>
          <a:xfrm>
            <a:off x="6680200" y="2698750"/>
            <a:ext cx="4064000" cy="368300"/>
          </a:xfrm>
          <a:prstGeom prst="rect">
            <a:avLst/>
          </a:prstGeom>
          <a:noFill/>
        </p:spPr>
        <p:txBody>
          <a:bodyPr wrap="square" rtlCol="0">
            <a:spAutoFit/>
          </a:bodyPr>
          <a:p>
            <a:r>
              <a:rPr lang="en-US" sz="900">
                <a:sym typeface="+mn-ea"/>
              </a:rPr>
              <a:t>1.2</a:t>
            </a:r>
            <a:endParaRPr lang="en-US" sz="900"/>
          </a:p>
          <a:p>
            <a:endParaRPr lang="en-US" sz="900"/>
          </a:p>
        </p:txBody>
      </p:sp>
      <p:sp>
        <p:nvSpPr>
          <p:cNvPr id="14" name="Text Box 13"/>
          <p:cNvSpPr txBox="1"/>
          <p:nvPr/>
        </p:nvSpPr>
        <p:spPr>
          <a:xfrm>
            <a:off x="2065655" y="4387850"/>
            <a:ext cx="4064000" cy="368300"/>
          </a:xfrm>
          <a:prstGeom prst="rect">
            <a:avLst/>
          </a:prstGeom>
          <a:noFill/>
        </p:spPr>
        <p:txBody>
          <a:bodyPr wrap="square" rtlCol="0">
            <a:spAutoFit/>
          </a:bodyPr>
          <a:p>
            <a:r>
              <a:rPr lang="en-US" sz="900">
                <a:sym typeface="+mn-ea"/>
              </a:rPr>
              <a:t>1.3</a:t>
            </a:r>
            <a:endParaRPr lang="en-US" sz="900"/>
          </a:p>
          <a:p>
            <a:endParaRPr lang="en-US" sz="900"/>
          </a:p>
        </p:txBody>
      </p:sp>
      <p:sp>
        <p:nvSpPr>
          <p:cNvPr id="15" name="Text Box 14"/>
          <p:cNvSpPr txBox="1"/>
          <p:nvPr/>
        </p:nvSpPr>
        <p:spPr>
          <a:xfrm>
            <a:off x="6688455" y="4756150"/>
            <a:ext cx="4064000" cy="368300"/>
          </a:xfrm>
          <a:prstGeom prst="rect">
            <a:avLst/>
          </a:prstGeom>
          <a:noFill/>
        </p:spPr>
        <p:txBody>
          <a:bodyPr wrap="square" rtlCol="0">
            <a:spAutoFit/>
          </a:bodyPr>
          <a:p>
            <a:r>
              <a:rPr lang="en-US" sz="900">
                <a:sym typeface="+mn-ea"/>
              </a:rPr>
              <a:t>1.4</a:t>
            </a:r>
            <a:endParaRPr lang="en-US" sz="900"/>
          </a:p>
          <a:p>
            <a:endParaRPr lang="en-US" sz="9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0"/>
            <a:ext cx="1474244" cy="1474244"/>
          </a:xfrm>
          <a:prstGeom prst="rect">
            <a:avLst/>
          </a:prstGeom>
        </p:spPr>
      </p:pic>
      <p:pic>
        <p:nvPicPr>
          <p:cNvPr id="7" name="Picture 6"/>
          <p:cNvPicPr>
            <a:picLocks noChangeAspect="1"/>
          </p:cNvPicPr>
          <p:nvPr>
            <p:custDataLst>
              <p:tags r:id="rId2"/>
            </p:custDataLst>
          </p:nvPr>
        </p:nvPicPr>
        <p:blipFill>
          <a:blip r:embed="rId3"/>
          <a:stretch>
            <a:fillRect/>
          </a:stretch>
        </p:blipFill>
        <p:spPr>
          <a:xfrm>
            <a:off x="10634498" y="6717"/>
            <a:ext cx="1474244" cy="1474244"/>
          </a:xfrm>
          <a:prstGeom prst="rect">
            <a:avLst/>
          </a:prstGeom>
        </p:spPr>
      </p:pic>
      <p:pic>
        <p:nvPicPr>
          <p:cNvPr id="3" name="Content Placeholder 6" descr="SECONDLEVEL.drawio"/>
          <p:cNvPicPr>
            <a:picLocks noGrp="1" noChangeAspect="1"/>
          </p:cNvPicPr>
          <p:nvPr>
            <p:ph idx="1"/>
          </p:nvPr>
        </p:nvPicPr>
        <p:blipFill>
          <a:blip r:embed="rId4"/>
          <a:stretch>
            <a:fillRect/>
          </a:stretch>
        </p:blipFill>
        <p:spPr>
          <a:xfrm>
            <a:off x="771525" y="1167333"/>
            <a:ext cx="10665460" cy="5147310"/>
          </a:xfrm>
          <a:prstGeom prst="rect">
            <a:avLst/>
          </a:prstGeom>
        </p:spPr>
      </p:pic>
      <p:sp>
        <p:nvSpPr>
          <p:cNvPr id="6" name="TextBox 5"/>
          <p:cNvSpPr txBox="1"/>
          <p:nvPr/>
        </p:nvSpPr>
        <p:spPr>
          <a:xfrm>
            <a:off x="5139971" y="543357"/>
            <a:ext cx="1828800" cy="430887"/>
          </a:xfrm>
          <a:prstGeom prst="rect">
            <a:avLst/>
          </a:prstGeom>
          <a:noFill/>
        </p:spPr>
        <p:txBody>
          <a:bodyPr wrap="square" rtlCol="0">
            <a:spAutoFit/>
          </a:bodyPr>
          <a:lstStyle/>
          <a:p>
            <a:pPr algn="l"/>
            <a:r>
              <a:rPr lang="en-IN" sz="2200" b="1" u="sng" dirty="0"/>
              <a:t>2nd Level DFD</a:t>
            </a:r>
            <a:endParaRPr lang="en-US" sz="2200" b="1" u="sng" dirty="0"/>
          </a:p>
        </p:txBody>
      </p:sp>
      <p:sp>
        <p:nvSpPr>
          <p:cNvPr id="15" name="Text Box 14"/>
          <p:cNvSpPr txBox="1"/>
          <p:nvPr/>
        </p:nvSpPr>
        <p:spPr>
          <a:xfrm>
            <a:off x="2387600" y="2266950"/>
            <a:ext cx="4064000" cy="368300"/>
          </a:xfrm>
          <a:prstGeom prst="rect">
            <a:avLst/>
          </a:prstGeom>
          <a:noFill/>
        </p:spPr>
        <p:txBody>
          <a:bodyPr wrap="square" rtlCol="0">
            <a:spAutoFit/>
          </a:bodyPr>
          <a:p>
            <a:r>
              <a:rPr lang="en-US" sz="900"/>
              <a:t>2.1</a:t>
            </a:r>
            <a:endParaRPr lang="en-US" sz="900"/>
          </a:p>
          <a:p>
            <a:endParaRPr lang="en-US" sz="900"/>
          </a:p>
        </p:txBody>
      </p:sp>
      <p:sp>
        <p:nvSpPr>
          <p:cNvPr id="2" name="Text Box 1"/>
          <p:cNvSpPr txBox="1"/>
          <p:nvPr/>
        </p:nvSpPr>
        <p:spPr>
          <a:xfrm>
            <a:off x="8246745" y="3647440"/>
            <a:ext cx="4064000" cy="368300"/>
          </a:xfrm>
          <a:prstGeom prst="rect">
            <a:avLst/>
          </a:prstGeom>
          <a:noFill/>
        </p:spPr>
        <p:txBody>
          <a:bodyPr wrap="square" rtlCol="0">
            <a:spAutoFit/>
          </a:bodyPr>
          <a:p>
            <a:r>
              <a:rPr lang="en-US" sz="900"/>
              <a:t>2.2</a:t>
            </a:r>
            <a:endParaRPr lang="en-US" sz="900"/>
          </a:p>
          <a:p>
            <a:endParaRPr lang="en-US" sz="900"/>
          </a:p>
        </p:txBody>
      </p:sp>
      <p:sp>
        <p:nvSpPr>
          <p:cNvPr id="4" name="Text Box 3"/>
          <p:cNvSpPr txBox="1"/>
          <p:nvPr/>
        </p:nvSpPr>
        <p:spPr>
          <a:xfrm>
            <a:off x="2972435" y="4476750"/>
            <a:ext cx="4064000" cy="368300"/>
          </a:xfrm>
          <a:prstGeom prst="rect">
            <a:avLst/>
          </a:prstGeom>
          <a:noFill/>
        </p:spPr>
        <p:txBody>
          <a:bodyPr wrap="square" rtlCol="0">
            <a:spAutoFit/>
          </a:bodyPr>
          <a:p>
            <a:r>
              <a:rPr lang="en-US" sz="900"/>
              <a:t>2.3</a:t>
            </a:r>
            <a:endParaRPr lang="en-US" sz="900"/>
          </a:p>
          <a:p>
            <a:endParaRPr lang="en-US" sz="900"/>
          </a:p>
        </p:txBody>
      </p:sp>
      <p:cxnSp>
        <p:nvCxnSpPr>
          <p:cNvPr id="8" name="Straight Connector 7"/>
          <p:cNvCxnSpPr/>
          <p:nvPr/>
        </p:nvCxnSpPr>
        <p:spPr>
          <a:xfrm flipV="1">
            <a:off x="2146300" y="2477770"/>
            <a:ext cx="889000" cy="8255"/>
          </a:xfrm>
          <a:prstGeom prst="line">
            <a:avLst/>
          </a:prstGeom>
        </p:spPr>
        <p:style>
          <a:lnRef idx="2">
            <a:schemeClr val="accent1"/>
          </a:lnRef>
          <a:fillRef idx="0">
            <a:srgbClr val="FFFFFF"/>
          </a:fillRef>
          <a:effectRef idx="0">
            <a:srgbClr val="FFFFFF"/>
          </a:effectRef>
          <a:fontRef idx="minor">
            <a:schemeClr val="tx1"/>
          </a:fontRef>
        </p:style>
      </p:cxnSp>
      <p:cxnSp>
        <p:nvCxnSpPr>
          <p:cNvPr id="9" name="Straight Connector 8"/>
          <p:cNvCxnSpPr/>
          <p:nvPr/>
        </p:nvCxnSpPr>
        <p:spPr>
          <a:xfrm flipV="1">
            <a:off x="2730500" y="4657090"/>
            <a:ext cx="889000" cy="8255"/>
          </a:xfrm>
          <a:prstGeom prst="line">
            <a:avLst/>
          </a:prstGeom>
        </p:spPr>
        <p:style>
          <a:lnRef idx="2">
            <a:schemeClr val="accent1"/>
          </a:lnRef>
          <a:fillRef idx="0">
            <a:srgbClr val="FFFFFF"/>
          </a:fillRef>
          <a:effectRef idx="0">
            <a:srgbClr val="FFFFFF"/>
          </a:effectRef>
          <a:fontRef idx="minor">
            <a:schemeClr val="tx1"/>
          </a:fontRef>
        </p:style>
      </p:cxnSp>
      <p:cxnSp>
        <p:nvCxnSpPr>
          <p:cNvPr id="10" name="Straight Connector 9"/>
          <p:cNvCxnSpPr/>
          <p:nvPr/>
        </p:nvCxnSpPr>
        <p:spPr>
          <a:xfrm flipV="1">
            <a:off x="8021955" y="3827145"/>
            <a:ext cx="889000" cy="825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1299210" y="2408061"/>
          <a:ext cx="9912504" cy="4165724"/>
        </p:xfrm>
        <a:graphic>
          <a:graphicData uri="http://schemas.openxmlformats.org/drawingml/2006/table">
            <a:tbl>
              <a:tblPr/>
              <a:tblGrid>
                <a:gridCol w="1118667"/>
                <a:gridCol w="2206497"/>
                <a:gridCol w="2232085"/>
                <a:gridCol w="1898125"/>
                <a:gridCol w="2457130"/>
              </a:tblGrid>
              <a:tr h="871789">
                <a:tc>
                  <a:txBody>
                    <a:bodyPr/>
                    <a:lstStyle/>
                    <a:p>
                      <a:pPr indent="0" algn="ctr">
                        <a:buNone/>
                      </a:pPr>
                      <a:r>
                        <a:rPr lang="en-US" sz="1800" b="1">
                          <a:solidFill>
                            <a:srgbClr val="000000"/>
                          </a:solidFill>
                          <a:latin typeface="+mn-ea"/>
                          <a:cs typeface="+mn-ea"/>
                        </a:rPr>
                        <a:t>NO</a:t>
                      </a:r>
                      <a:endParaRPr lang="en-US" sz="1800" b="1">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1" dirty="0">
                          <a:solidFill>
                            <a:srgbClr val="000000"/>
                          </a:solidFill>
                          <a:latin typeface="+mn-ea"/>
                          <a:cs typeface="+mn-ea"/>
                        </a:rPr>
                        <a:t>FIELD NAME</a:t>
                      </a:r>
                      <a:endParaRPr lang="en-US" sz="1800" b="1" dirty="0">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mn-ea"/>
                          <a:cs typeface="+mn-ea"/>
                        </a:rPr>
                        <a:t>DATA TYPE</a:t>
                      </a:r>
                      <a:endParaRPr lang="en-US" sz="1800" b="1">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mn-ea"/>
                          <a:cs typeface="+mn-ea"/>
                        </a:rPr>
                        <a:t>SIZE</a:t>
                      </a:r>
                      <a:endParaRPr lang="en-US" sz="1800" b="1">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mn-ea"/>
                          <a:cs typeface="+mn-ea"/>
                        </a:rPr>
                        <a:t>CONSTRAINT</a:t>
                      </a:r>
                      <a:endParaRPr lang="en-US" sz="1800" b="1">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r>
              <a:tr h="1003669">
                <a:tc>
                  <a:txBody>
                    <a:bodyPr/>
                    <a:lstStyle/>
                    <a:p>
                      <a:pPr indent="0" algn="ctr">
                        <a:buNone/>
                      </a:pPr>
                      <a:r>
                        <a:rPr lang="en-US" sz="1800" b="0">
                          <a:solidFill>
                            <a:srgbClr val="000000"/>
                          </a:solidFill>
                          <a:latin typeface="+mn-ea"/>
                          <a:cs typeface="+mn-ea"/>
                        </a:rPr>
                        <a:t>1</a:t>
                      </a:r>
                      <a:endParaRPr lang="en-US" sz="1800" b="0">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0">
                          <a:latin typeface="+mn-ea"/>
                          <a:cs typeface="+mn-ea"/>
                        </a:rPr>
                        <a:t>USER_ID</a:t>
                      </a:r>
                      <a:endParaRPr lang="en-US" sz="1800" b="0">
                        <a:latin typeface="+mn-ea"/>
                        <a:ea typeface="等线"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mn-ea"/>
                          <a:cs typeface="+mn-ea"/>
                        </a:rPr>
                        <a:t>VARCHAR</a:t>
                      </a:r>
                      <a:endParaRPr lang="en-US" sz="1800" b="0">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mn-ea"/>
                          <a:cs typeface="+mn-ea"/>
                        </a:rPr>
                        <a:t>20</a:t>
                      </a:r>
                      <a:endParaRPr lang="en-US" sz="1800" b="0">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mn-ea"/>
                          <a:cs typeface="+mn-ea"/>
                        </a:rPr>
                        <a:t>PRIMARY KEY</a:t>
                      </a:r>
                      <a:endParaRPr lang="en-US" sz="1800" b="0">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r>
              <a:tr h="1002135">
                <a:tc>
                  <a:txBody>
                    <a:bodyPr/>
                    <a:lstStyle/>
                    <a:p>
                      <a:pPr indent="0" algn="ctr">
                        <a:buNone/>
                      </a:pPr>
                      <a:r>
                        <a:rPr lang="en-US" sz="1800" b="0">
                          <a:solidFill>
                            <a:srgbClr val="000000"/>
                          </a:solidFill>
                          <a:latin typeface="+mn-ea"/>
                          <a:cs typeface="+mn-ea"/>
                        </a:rPr>
                        <a:t>2</a:t>
                      </a:r>
                      <a:endParaRPr lang="en-US" sz="1800" b="0">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mn-ea"/>
                          <a:cs typeface="+mn-ea"/>
                        </a:rPr>
                        <a:t>USER_NAME</a:t>
                      </a:r>
                      <a:endParaRPr lang="en-US" sz="1800" b="0" dirty="0">
                        <a:latin typeface="+mn-ea"/>
                        <a:ea typeface="Times New Roman" panose="02020603050405020304" pitchFamily="18"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mn-ea"/>
                          <a:cs typeface="+mn-ea"/>
                        </a:rPr>
                        <a:t>CHAR</a:t>
                      </a:r>
                      <a:endParaRPr lang="en-US" sz="1800" b="0">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mn-ea"/>
                          <a:cs typeface="+mn-ea"/>
                        </a:rPr>
                        <a:t>20</a:t>
                      </a:r>
                      <a:endParaRPr lang="en-US" sz="1800" b="0">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mn-ea"/>
                          <a:cs typeface="+mn-ea"/>
                        </a:rPr>
                        <a:t>NOT NULL</a:t>
                      </a:r>
                      <a:endParaRPr lang="en-US" sz="1800" b="0">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r>
              <a:tr h="1288131">
                <a:tc>
                  <a:txBody>
                    <a:bodyPr/>
                    <a:lstStyle/>
                    <a:p>
                      <a:pPr indent="0" algn="ctr">
                        <a:buNone/>
                      </a:pPr>
                      <a:r>
                        <a:rPr lang="en-IN" altLang="en-US" sz="1800" b="0">
                          <a:solidFill>
                            <a:srgbClr val="000000"/>
                          </a:solidFill>
                          <a:latin typeface="+mn-ea"/>
                          <a:ea typeface="Calibri" panose="020F0502020204030204" charset="0"/>
                          <a:cs typeface="+mn-ea"/>
                        </a:rPr>
                        <a:t>3</a:t>
                      </a:r>
                      <a:endParaRPr lang="en-IN" altLang="en-US" sz="1800" b="0">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1" dirty="0">
                          <a:latin typeface="+mn-ea"/>
                          <a:cs typeface="+mn-ea"/>
                        </a:rPr>
                        <a:t>ROLE</a:t>
                      </a:r>
                      <a:endParaRPr lang="en-US" sz="1800" b="1" dirty="0">
                        <a:latin typeface="+mn-ea"/>
                        <a:cs typeface="+mn-ea"/>
                      </a:endParaRPr>
                    </a:p>
                    <a:p>
                      <a:pPr indent="0" algn="ctr">
                        <a:buNone/>
                      </a:pPr>
                      <a:r>
                        <a:rPr lang="en-US" sz="1800" b="0" dirty="0">
                          <a:latin typeface="+mn-ea"/>
                          <a:cs typeface="+mn-ea"/>
                        </a:rPr>
                        <a:t>- MENTOR(ADMIN)</a:t>
                      </a:r>
                      <a:endParaRPr lang="en-US" sz="1800" b="0" dirty="0">
                        <a:latin typeface="+mn-ea"/>
                        <a:cs typeface="+mn-ea"/>
                      </a:endParaRPr>
                    </a:p>
                    <a:p>
                      <a:pPr indent="0" algn="ctr">
                        <a:buNone/>
                      </a:pPr>
                      <a:r>
                        <a:rPr lang="en-IN" altLang="en-US" sz="1800" b="0" dirty="0">
                          <a:latin typeface="+mn-ea"/>
                          <a:cs typeface="+mn-ea"/>
                        </a:rPr>
                        <a:t>-</a:t>
                      </a:r>
                      <a:r>
                        <a:rPr lang="en-US" sz="1800" b="0" dirty="0">
                          <a:latin typeface="+mn-ea"/>
                          <a:cs typeface="+mn-ea"/>
                        </a:rPr>
                        <a:t>STUDENT</a:t>
                      </a:r>
                      <a:endParaRPr lang="en-US" sz="1800" b="0" dirty="0">
                        <a:latin typeface="+mn-ea"/>
                        <a:cs typeface="+mn-ea"/>
                      </a:endParaRPr>
                    </a:p>
                    <a:p>
                      <a:pPr indent="0" algn="ctr">
                        <a:buNone/>
                      </a:pPr>
                      <a:r>
                        <a:rPr lang="en-US" sz="1800" b="0" dirty="0">
                          <a:latin typeface="+mn-ea"/>
                          <a:cs typeface="+mn-ea"/>
                        </a:rPr>
                        <a:t>- PARENTS </a:t>
                      </a:r>
                      <a:endParaRPr lang="en-US" sz="1800" b="0" dirty="0">
                        <a:latin typeface="+mn-ea"/>
                        <a:ea typeface="Times New Roman" panose="02020603050405020304" pitchFamily="18"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mn-ea"/>
                          <a:cs typeface="+mn-ea"/>
                        </a:rPr>
                        <a:t>VARCHAR</a:t>
                      </a:r>
                      <a:endParaRPr lang="en-US" sz="1800" b="0">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mn-ea"/>
                          <a:cs typeface="+mn-ea"/>
                        </a:rPr>
                        <a:t>20</a:t>
                      </a:r>
                      <a:endParaRPr lang="en-US" sz="1800" b="0">
                        <a:solidFill>
                          <a:srgbClr val="000000"/>
                        </a:solidFill>
                        <a:latin typeface="+mn-ea"/>
                        <a:ea typeface="Calibri" panose="020F0502020204030204"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c>
                  <a:txBody>
                    <a:bodyPr/>
                    <a:lstStyle/>
                    <a:p>
                      <a:pPr indent="0" algn="ctr">
                        <a:buNone/>
                      </a:pPr>
                      <a:r>
                        <a:rPr lang="en-US" sz="1800" b="0" dirty="0">
                          <a:latin typeface="+mn-ea"/>
                          <a:cs typeface="+mn-ea"/>
                        </a:rPr>
                        <a:t>NOT NULL</a:t>
                      </a:r>
                      <a:endParaRPr lang="en-US" sz="1800" b="0" dirty="0">
                        <a:latin typeface="+mn-ea"/>
                        <a:ea typeface="Times New Roman" panose="02020603050405020304" pitchFamily="18" charset="0"/>
                        <a:cs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12700" cap="flat" cmpd="sng">
                      <a:solidFill>
                        <a:srgbClr val="000008"/>
                      </a:solidFill>
                      <a:prstDash val="solid"/>
                      <a:headEnd type="none" w="med" len="med"/>
                      <a:tailEnd type="none" w="med" len="med"/>
                    </a:lnB>
                    <a:lnTlToBr>
                      <a:noFill/>
                    </a:lnTlToBr>
                    <a:lnBlToTr>
                      <a:noFill/>
                    </a:lnBlToTr>
                    <a:noFill/>
                  </a:tcPr>
                </a:tc>
              </a:tr>
            </a:tbl>
          </a:graphicData>
        </a:graphic>
      </p:graphicFrame>
      <p:sp>
        <p:nvSpPr>
          <p:cNvPr id="7" name="TextBox 6"/>
          <p:cNvSpPr txBox="1"/>
          <p:nvPr/>
        </p:nvSpPr>
        <p:spPr>
          <a:xfrm>
            <a:off x="3237522" y="131164"/>
            <a:ext cx="5113411" cy="430887"/>
          </a:xfrm>
          <a:prstGeom prst="rect">
            <a:avLst/>
          </a:prstGeom>
          <a:noFill/>
        </p:spPr>
        <p:txBody>
          <a:bodyPr wrap="square" rtlCol="0">
            <a:spAutoFit/>
          </a:bodyPr>
          <a:lstStyle/>
          <a:p>
            <a:pPr algn="ctr"/>
            <a:r>
              <a:rPr lang="en-IN" sz="2200" b="1" u="sng" dirty="0"/>
              <a:t>TASK 6</a:t>
            </a:r>
            <a:endParaRPr lang="en-US" sz="2200" b="1" u="sng" dirty="0"/>
          </a:p>
        </p:txBody>
      </p:sp>
      <p:sp>
        <p:nvSpPr>
          <p:cNvPr id="9" name="TextBox 8"/>
          <p:cNvSpPr txBox="1"/>
          <p:nvPr/>
        </p:nvSpPr>
        <p:spPr>
          <a:xfrm rot="10800000" flipV="1">
            <a:off x="4639195" y="606579"/>
            <a:ext cx="6572519" cy="446276"/>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300" b="1" dirty="0"/>
              <a:t>6.1) DATA DICTIONARY</a:t>
            </a:r>
            <a:endParaRPr lang="en-US" sz="2300" b="1" dirty="0"/>
          </a:p>
        </p:txBody>
      </p:sp>
      <p:pic>
        <p:nvPicPr>
          <p:cNvPr id="11" name="Picture 10"/>
          <p:cNvPicPr>
            <a:picLocks noChangeAspect="1"/>
          </p:cNvPicPr>
          <p:nvPr/>
        </p:nvPicPr>
        <p:blipFill>
          <a:blip r:embed="rId1"/>
          <a:stretch>
            <a:fillRect/>
          </a:stretch>
        </p:blipFill>
        <p:spPr>
          <a:xfrm>
            <a:off x="0" y="0"/>
            <a:ext cx="1659434" cy="1659434"/>
          </a:xfrm>
          <a:prstGeom prst="rect">
            <a:avLst/>
          </a:prstGeom>
        </p:spPr>
      </p:pic>
      <p:pic>
        <p:nvPicPr>
          <p:cNvPr id="13" name="Picture 12"/>
          <p:cNvPicPr>
            <a:picLocks noChangeAspect="1"/>
          </p:cNvPicPr>
          <p:nvPr>
            <p:custDataLst>
              <p:tags r:id="rId2"/>
            </p:custDataLst>
          </p:nvPr>
        </p:nvPicPr>
        <p:blipFill>
          <a:blip r:embed="rId3"/>
          <a:stretch>
            <a:fillRect/>
          </a:stretch>
        </p:blipFill>
        <p:spPr>
          <a:xfrm>
            <a:off x="10449308" y="6717"/>
            <a:ext cx="1659434" cy="1659434"/>
          </a:xfrm>
          <a:prstGeom prst="rect">
            <a:avLst/>
          </a:prstGeom>
        </p:spPr>
      </p:pic>
      <p:sp>
        <p:nvSpPr>
          <p:cNvPr id="14" name="TextBox 13"/>
          <p:cNvSpPr txBox="1"/>
          <p:nvPr/>
        </p:nvSpPr>
        <p:spPr>
          <a:xfrm>
            <a:off x="3799438" y="1097383"/>
            <a:ext cx="4593124" cy="815608"/>
          </a:xfrm>
          <a:prstGeom prst="rect">
            <a:avLst/>
          </a:prstGeom>
          <a:noFill/>
        </p:spPr>
        <p:txBody>
          <a:bodyPr wrap="square" rtlCol="0">
            <a:spAutoFit/>
          </a:bodyPr>
          <a:lstStyle/>
          <a:p>
            <a:pPr algn="l"/>
            <a:endParaRPr lang="en-IN" sz="2200" b="1" u="sng" dirty="0"/>
          </a:p>
          <a:p>
            <a:pPr algn="ctr"/>
            <a:r>
              <a:rPr lang="en-IN" sz="2500" b="1" u="sng" dirty="0"/>
              <a:t>1. USER TABLE </a:t>
            </a:r>
            <a:endParaRPr lang="en-IN" sz="2500" b="1" u="sng"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68518" y="-25150"/>
            <a:ext cx="4593124" cy="815608"/>
          </a:xfrm>
          <a:prstGeom prst="rect">
            <a:avLst/>
          </a:prstGeom>
          <a:noFill/>
        </p:spPr>
        <p:txBody>
          <a:bodyPr wrap="square" rtlCol="0">
            <a:spAutoFit/>
          </a:bodyPr>
          <a:lstStyle/>
          <a:p>
            <a:pPr algn="l"/>
            <a:endParaRPr lang="en-IN" sz="2200" b="1" u="sng" dirty="0"/>
          </a:p>
          <a:p>
            <a:pPr algn="ctr"/>
            <a:r>
              <a:rPr lang="en-IN" sz="2500" b="1" u="sng" dirty="0"/>
              <a:t>2. STUDENT TABLE </a:t>
            </a:r>
            <a:endParaRPr lang="en-IN" sz="2500" b="1" u="sng" dirty="0"/>
          </a:p>
        </p:txBody>
      </p:sp>
      <p:pic>
        <p:nvPicPr>
          <p:cNvPr id="7" name="Picture 6"/>
          <p:cNvPicPr>
            <a:picLocks noChangeAspect="1"/>
          </p:cNvPicPr>
          <p:nvPr/>
        </p:nvPicPr>
        <p:blipFill>
          <a:blip r:embed="rId1"/>
          <a:stretch>
            <a:fillRect/>
          </a:stretch>
        </p:blipFill>
        <p:spPr>
          <a:xfrm>
            <a:off x="0" y="0"/>
            <a:ext cx="1311209" cy="1311209"/>
          </a:xfrm>
          <a:prstGeom prst="rect">
            <a:avLst/>
          </a:prstGeom>
        </p:spPr>
      </p:pic>
      <p:pic>
        <p:nvPicPr>
          <p:cNvPr id="9" name="Picture 8"/>
          <p:cNvPicPr>
            <a:picLocks noChangeAspect="1"/>
          </p:cNvPicPr>
          <p:nvPr>
            <p:custDataLst>
              <p:tags r:id="rId2"/>
            </p:custDataLst>
          </p:nvPr>
        </p:nvPicPr>
        <p:blipFill>
          <a:blip r:embed="rId3"/>
          <a:stretch>
            <a:fillRect/>
          </a:stretch>
        </p:blipFill>
        <p:spPr>
          <a:xfrm>
            <a:off x="10784400" y="-25150"/>
            <a:ext cx="1311209" cy="1311209"/>
          </a:xfrm>
          <a:prstGeom prst="rect">
            <a:avLst/>
          </a:prstGeom>
        </p:spPr>
      </p:pic>
      <p:graphicFrame>
        <p:nvGraphicFramePr>
          <p:cNvPr id="6" name="Content Placeholder 4"/>
          <p:cNvGraphicFramePr>
            <a:graphicFrameLocks noGrp="1"/>
          </p:cNvGraphicFramePr>
          <p:nvPr>
            <p:ph idx="1"/>
          </p:nvPr>
        </p:nvGraphicFramePr>
        <p:xfrm>
          <a:off x="676657" y="1311209"/>
          <a:ext cx="10742295" cy="5462270"/>
        </p:xfrm>
        <a:graphic>
          <a:graphicData uri="http://schemas.openxmlformats.org/drawingml/2006/table">
            <a:tbl>
              <a:tblPr/>
              <a:tblGrid>
                <a:gridCol w="2146935"/>
                <a:gridCol w="2477135"/>
                <a:gridCol w="1819275"/>
                <a:gridCol w="2150110"/>
                <a:gridCol w="2148840"/>
              </a:tblGrid>
              <a:tr h="487045">
                <a:tc>
                  <a:txBody>
                    <a:bodyPr/>
                    <a:lstStyle/>
                    <a:p>
                      <a:pPr marL="68580" indent="0" algn="ctr">
                        <a:lnSpc>
                          <a:spcPct val="114000"/>
                        </a:lnSpc>
                        <a:spcBef>
                          <a:spcPct val="0"/>
                        </a:spcBef>
                        <a:spcAft>
                          <a:spcPct val="0"/>
                        </a:spcAft>
                      </a:pPr>
                      <a:r>
                        <a:rPr sz="1900" b="1">
                          <a:latin typeface="Calibri" panose="020F0502020204030204"/>
                          <a:ea typeface="Calibri" panose="020F0502020204030204"/>
                        </a:rPr>
                        <a:t>NO</a:t>
                      </a:r>
                      <a:endParaRPr sz="19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b="1">
                          <a:latin typeface="Calibri" panose="020F0502020204030204"/>
                          <a:ea typeface="Calibri" panose="020F0502020204030204"/>
                        </a:rPr>
                        <a:t>FIELD NAME</a:t>
                      </a:r>
                      <a:endParaRPr sz="19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b="1">
                          <a:latin typeface="Calibri" panose="020F0502020204030204"/>
                          <a:ea typeface="Calibri" panose="020F0502020204030204"/>
                        </a:rPr>
                        <a:t>DATATYPE</a:t>
                      </a:r>
                      <a:endParaRPr sz="19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b="1">
                          <a:latin typeface="Calibri" panose="020F0502020204030204"/>
                          <a:ea typeface="Calibri" panose="020F0502020204030204"/>
                        </a:rPr>
                        <a:t>SIZE</a:t>
                      </a:r>
                      <a:endParaRPr sz="19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b="1">
                          <a:latin typeface="Calibri" panose="020F0502020204030204"/>
                          <a:ea typeface="Calibri" panose="020F0502020204030204"/>
                        </a:rPr>
                        <a:t>CONSTRAINT</a:t>
                      </a:r>
                      <a:endParaRPr sz="19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1960">
                <a:tc>
                  <a:txBody>
                    <a:bodyPr/>
                    <a:lstStyle/>
                    <a:p>
                      <a:pPr marL="68580" indent="0" algn="ctr">
                        <a:lnSpc>
                          <a:spcPct val="114000"/>
                        </a:lnSpc>
                        <a:spcBef>
                          <a:spcPct val="0"/>
                        </a:spcBef>
                        <a:spcAft>
                          <a:spcPct val="0"/>
                        </a:spcAft>
                      </a:pPr>
                      <a:r>
                        <a:rPr sz="1900">
                          <a:latin typeface="Calibri" panose="020F0502020204030204"/>
                          <a:ea typeface="Calibri" panose="020F0502020204030204"/>
                        </a:rPr>
                        <a:t>1</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1900">
                          <a:latin typeface="Calibri" panose="020F0502020204030204"/>
                          <a:ea typeface="Calibri" panose="020F0502020204030204"/>
                        </a:rPr>
                        <a:t>STUDENT_ID</a:t>
                      </a:r>
                      <a:endParaRPr lang="en-IN"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VARCHAR</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10</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 </a:t>
                      </a:r>
                      <a:r>
                        <a:rPr lang="en-US" sz="1900">
                          <a:latin typeface="Calibri" panose="020F0502020204030204"/>
                          <a:ea typeface="Calibri" panose="020F0502020204030204"/>
                        </a:rPr>
                        <a:t>PRIMARY KEY </a:t>
                      </a:r>
                      <a:endParaRPr lang="en-US"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82295">
                <a:tc>
                  <a:txBody>
                    <a:bodyPr/>
                    <a:lstStyle/>
                    <a:p>
                      <a:pPr marL="68580" indent="0" algn="ctr">
                        <a:lnSpc>
                          <a:spcPct val="114000"/>
                        </a:lnSpc>
                        <a:spcBef>
                          <a:spcPct val="0"/>
                        </a:spcBef>
                        <a:spcAft>
                          <a:spcPct val="0"/>
                        </a:spcAft>
                      </a:pPr>
                      <a:r>
                        <a:rPr sz="1900">
                          <a:latin typeface="Calibri" panose="020F0502020204030204"/>
                          <a:ea typeface="Calibri" panose="020F0502020204030204"/>
                        </a:rPr>
                        <a:t>2</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1900">
                          <a:latin typeface="Calibri" panose="020F0502020204030204"/>
                          <a:ea typeface="Calibri" panose="020F0502020204030204"/>
                        </a:rPr>
                        <a:t>STU_NAME</a:t>
                      </a:r>
                      <a:endParaRPr lang="en-IN"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VARCHAR</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20</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US" sz="1900">
                          <a:latin typeface="Calibri" panose="020F0502020204030204"/>
                          <a:ea typeface="Calibri" panose="020F0502020204030204"/>
                        </a:rPr>
                        <a:t>NOT NULL</a:t>
                      </a:r>
                      <a:endParaRPr lang="en-US" sz="1900">
                        <a:latin typeface="Calibri" panose="020F0502020204030204"/>
                        <a:ea typeface="Calibri" panose="020F0502020204030204"/>
                      </a:endParaRPr>
                    </a:p>
                    <a:p>
                      <a:pPr marL="68580" indent="0" algn="ctr">
                        <a:lnSpc>
                          <a:spcPct val="114000"/>
                        </a:lnSpc>
                        <a:spcBef>
                          <a:spcPct val="0"/>
                        </a:spcBef>
                        <a:spcAft>
                          <a:spcPct val="0"/>
                        </a:spcAft>
                      </a:pPr>
                      <a:endParaRPr lang="en-US"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86410">
                <a:tc>
                  <a:txBody>
                    <a:bodyPr/>
                    <a:lstStyle/>
                    <a:p>
                      <a:pPr marL="68580" indent="0" algn="ctr">
                        <a:lnSpc>
                          <a:spcPct val="114000"/>
                        </a:lnSpc>
                        <a:spcBef>
                          <a:spcPct val="0"/>
                        </a:spcBef>
                        <a:spcAft>
                          <a:spcPct val="0"/>
                        </a:spcAft>
                      </a:pPr>
                      <a:r>
                        <a:rPr sz="1900">
                          <a:latin typeface="Calibri" panose="020F0502020204030204"/>
                          <a:ea typeface="Calibri" panose="020F0502020204030204"/>
                        </a:rPr>
                        <a:t>3</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1900">
                          <a:latin typeface="Calibri" panose="020F0502020204030204"/>
                          <a:ea typeface="Calibri" panose="020F0502020204030204"/>
                        </a:rPr>
                        <a:t>ADDRESS</a:t>
                      </a:r>
                      <a:endParaRPr lang="en-IN"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VARCHAR</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50</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US" sz="1900">
                          <a:latin typeface="Calibri" panose="020F0502020204030204"/>
                          <a:ea typeface="Calibri" panose="020F0502020204030204"/>
                        </a:rPr>
                        <a:t>NOT NULL</a:t>
                      </a:r>
                      <a:r>
                        <a:rPr sz="1900">
                          <a:latin typeface="Calibri" panose="020F0502020204030204"/>
                          <a:ea typeface="Calibri" panose="020F0502020204030204"/>
                        </a:rPr>
                        <a:t> </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85775">
                <a:tc>
                  <a:txBody>
                    <a:bodyPr/>
                    <a:lstStyle/>
                    <a:p>
                      <a:pPr marL="68580" indent="0" algn="ctr">
                        <a:lnSpc>
                          <a:spcPct val="114000"/>
                        </a:lnSpc>
                        <a:spcBef>
                          <a:spcPct val="0"/>
                        </a:spcBef>
                        <a:spcAft>
                          <a:spcPct val="0"/>
                        </a:spcAft>
                      </a:pPr>
                      <a:r>
                        <a:rPr sz="1900">
                          <a:latin typeface="Calibri" panose="020F0502020204030204"/>
                          <a:ea typeface="Calibri" panose="020F0502020204030204"/>
                        </a:rPr>
                        <a:t>4</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MOBILE NUMBER</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NUMBER</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10</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 </a:t>
                      </a:r>
                      <a:r>
                        <a:rPr lang="en-US" sz="1900">
                          <a:latin typeface="Calibri" panose="020F0502020204030204"/>
                          <a:ea typeface="Calibri" panose="020F0502020204030204"/>
                        </a:rPr>
                        <a:t>NOT NULL</a:t>
                      </a:r>
                      <a:endParaRPr lang="en-US"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85775">
                <a:tc>
                  <a:txBody>
                    <a:bodyPr/>
                    <a:lstStyle/>
                    <a:p>
                      <a:pPr marL="68580" indent="0" algn="ctr">
                        <a:lnSpc>
                          <a:spcPct val="114000"/>
                        </a:lnSpc>
                        <a:spcBef>
                          <a:spcPct val="0"/>
                        </a:spcBef>
                        <a:spcAft>
                          <a:spcPct val="0"/>
                        </a:spcAft>
                      </a:pPr>
                      <a:r>
                        <a:rPr sz="1900">
                          <a:latin typeface="Calibri" panose="020F0502020204030204"/>
                          <a:ea typeface="Calibri" panose="020F0502020204030204"/>
                        </a:rPr>
                        <a:t>5</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E-MAIL</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VARCHAR</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20</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 </a:t>
                      </a:r>
                      <a:r>
                        <a:rPr sz="1900">
                          <a:latin typeface="Calibri" panose="020F0502020204030204"/>
                          <a:ea typeface="Calibri" panose="020F0502020204030204"/>
                          <a:sym typeface="+mn-ea"/>
                        </a:rPr>
                        <a:t> </a:t>
                      </a:r>
                      <a:r>
                        <a:rPr lang="en-IN" sz="1900">
                          <a:latin typeface="Calibri" panose="020F0502020204030204"/>
                          <a:ea typeface="Calibri" panose="020F0502020204030204"/>
                          <a:sym typeface="+mn-ea"/>
                        </a:rPr>
                        <a:t>UNIQUE</a:t>
                      </a:r>
                      <a:endParaRPr lang="en-IN" sz="1900">
                        <a:latin typeface="Calibri" panose="020F0502020204030204"/>
                        <a:ea typeface="Calibri" panose="020F0502020204030204"/>
                        <a:sym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87045">
                <a:tc>
                  <a:txBody>
                    <a:bodyPr/>
                    <a:lstStyle/>
                    <a:p>
                      <a:pPr marL="68580" indent="0" algn="ctr">
                        <a:lnSpc>
                          <a:spcPct val="114000"/>
                        </a:lnSpc>
                        <a:spcBef>
                          <a:spcPct val="0"/>
                        </a:spcBef>
                        <a:spcAft>
                          <a:spcPct val="0"/>
                        </a:spcAft>
                      </a:pPr>
                      <a:r>
                        <a:rPr sz="1900">
                          <a:latin typeface="Calibri" panose="020F0502020204030204"/>
                          <a:ea typeface="Calibri" panose="020F0502020204030204"/>
                        </a:rPr>
                        <a:t>6</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1900">
                          <a:latin typeface="Calibri" panose="020F0502020204030204"/>
                          <a:ea typeface="Calibri" panose="020F0502020204030204"/>
                        </a:rPr>
                        <a:t>ROLL_NO</a:t>
                      </a:r>
                      <a:endParaRPr lang="en-IN"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VARCHAR</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20</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 </a:t>
                      </a:r>
                      <a:r>
                        <a:rPr sz="1900">
                          <a:latin typeface="Calibri" panose="020F0502020204030204"/>
                          <a:ea typeface="Calibri" panose="020F0502020204030204"/>
                          <a:sym typeface="+mn-ea"/>
                        </a:rPr>
                        <a:t> </a:t>
                      </a:r>
                      <a:r>
                        <a:rPr lang="en-US" sz="1900">
                          <a:latin typeface="Calibri" panose="020F0502020204030204"/>
                          <a:ea typeface="Calibri" panose="020F0502020204030204"/>
                          <a:sym typeface="+mn-ea"/>
                        </a:rPr>
                        <a:t>NOT NULL</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87680">
                <a:tc>
                  <a:txBody>
                    <a:bodyPr/>
                    <a:lstStyle/>
                    <a:p>
                      <a:pPr marL="68580" indent="0" algn="ctr">
                        <a:lnSpc>
                          <a:spcPct val="114000"/>
                        </a:lnSpc>
                        <a:spcBef>
                          <a:spcPct val="0"/>
                        </a:spcBef>
                        <a:spcAft>
                          <a:spcPct val="0"/>
                        </a:spcAft>
                      </a:pPr>
                      <a:r>
                        <a:rPr sz="1900">
                          <a:latin typeface="Calibri" panose="020F0502020204030204"/>
                          <a:ea typeface="Calibri" panose="020F0502020204030204"/>
                        </a:rPr>
                        <a:t>7</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1900">
                          <a:latin typeface="Calibri" panose="020F0502020204030204"/>
                          <a:ea typeface="Calibri" panose="020F0502020204030204"/>
                        </a:rPr>
                        <a:t>ENROLLMENT_NO</a:t>
                      </a:r>
                      <a:endParaRPr lang="en-IN"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1900" dirty="0" err="1">
                          <a:latin typeface="Calibri" panose="020F0502020204030204"/>
                          <a:ea typeface="Calibri" panose="020F0502020204030204"/>
                        </a:rPr>
                        <a:t>VARCHAR</a:t>
                      </a:r>
                      <a:endParaRPr lang="en-IN" sz="1900" dirty="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20</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sym typeface="+mn-ea"/>
                        </a:rPr>
                        <a:t> </a:t>
                      </a:r>
                      <a:r>
                        <a:rPr lang="en-US" sz="1900">
                          <a:latin typeface="Calibri" panose="020F0502020204030204"/>
                          <a:ea typeface="Calibri" panose="020F0502020204030204"/>
                          <a:sym typeface="+mn-ea"/>
                        </a:rPr>
                        <a:t>NOT NULL</a:t>
                      </a:r>
                      <a:r>
                        <a:rPr sz="1900">
                          <a:latin typeface="Calibri" panose="020F0502020204030204"/>
                          <a:ea typeface="Calibri" panose="020F0502020204030204"/>
                        </a:rPr>
                        <a:t> </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86410">
                <a:tc>
                  <a:txBody>
                    <a:bodyPr/>
                    <a:lstStyle/>
                    <a:p>
                      <a:pPr marL="68580" indent="0" algn="ctr">
                        <a:lnSpc>
                          <a:spcPct val="114000"/>
                        </a:lnSpc>
                        <a:spcBef>
                          <a:spcPct val="0"/>
                        </a:spcBef>
                        <a:spcAft>
                          <a:spcPct val="0"/>
                        </a:spcAft>
                      </a:pPr>
                      <a:r>
                        <a:rPr sz="1900">
                          <a:latin typeface="Calibri" panose="020F0502020204030204"/>
                          <a:ea typeface="Calibri" panose="020F0502020204030204"/>
                        </a:rPr>
                        <a:t>8</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1900">
                          <a:latin typeface="Calibri" panose="020F0502020204030204"/>
                          <a:ea typeface="Calibri" panose="020F0502020204030204"/>
                        </a:rPr>
                        <a:t>SEMESTER</a:t>
                      </a:r>
                      <a:endParaRPr lang="en-IN"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1900" dirty="0">
                          <a:latin typeface="Calibri" panose="020F0502020204030204"/>
                          <a:ea typeface="Calibri" panose="020F0502020204030204"/>
                        </a:rPr>
                        <a:t>NUMBER</a:t>
                      </a:r>
                      <a:endParaRPr lang="en-IN" sz="1900" dirty="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20</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 </a:t>
                      </a:r>
                      <a:r>
                        <a:rPr sz="1900">
                          <a:latin typeface="Calibri" panose="020F0502020204030204"/>
                          <a:ea typeface="Calibri" panose="020F0502020204030204"/>
                          <a:sym typeface="+mn-ea"/>
                        </a:rPr>
                        <a:t> </a:t>
                      </a:r>
                      <a:r>
                        <a:rPr lang="en-US" sz="1900">
                          <a:latin typeface="Calibri" panose="020F0502020204030204"/>
                          <a:ea typeface="Calibri" panose="020F0502020204030204"/>
                          <a:sym typeface="+mn-ea"/>
                        </a:rPr>
                        <a:t>NOT NULL</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85775">
                <a:tc>
                  <a:txBody>
                    <a:bodyPr/>
                    <a:lstStyle/>
                    <a:p>
                      <a:pPr marL="68580" indent="0" algn="ctr">
                        <a:lnSpc>
                          <a:spcPct val="114000"/>
                        </a:lnSpc>
                        <a:spcBef>
                          <a:spcPct val="0"/>
                        </a:spcBef>
                        <a:spcAft>
                          <a:spcPct val="0"/>
                        </a:spcAft>
                      </a:pPr>
                      <a:r>
                        <a:rPr sz="1900">
                          <a:latin typeface="Calibri" panose="020F0502020204030204"/>
                          <a:ea typeface="Calibri" panose="020F0502020204030204"/>
                        </a:rPr>
                        <a:t>9</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1900">
                          <a:latin typeface="Calibri" panose="020F0502020204030204"/>
                          <a:ea typeface="Calibri" panose="020F0502020204030204"/>
                        </a:rPr>
                        <a:t>DIVISION</a:t>
                      </a:r>
                      <a:endParaRPr lang="en-IN"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rPr>
                        <a:t>CHAR </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1900">
                          <a:latin typeface="Calibri" panose="020F0502020204030204"/>
                          <a:ea typeface="Calibri" panose="020F0502020204030204"/>
                        </a:rPr>
                        <a:t>10</a:t>
                      </a:r>
                      <a:endParaRPr lang="en-IN"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1900">
                          <a:latin typeface="Calibri" panose="020F0502020204030204"/>
                          <a:ea typeface="Calibri" panose="020F0502020204030204"/>
                          <a:sym typeface="+mn-ea"/>
                        </a:rPr>
                        <a:t> </a:t>
                      </a:r>
                      <a:r>
                        <a:rPr lang="en-US" sz="1900">
                          <a:latin typeface="Calibri" panose="020F0502020204030204"/>
                          <a:ea typeface="Calibri" panose="020F0502020204030204"/>
                          <a:sym typeface="+mn-ea"/>
                        </a:rPr>
                        <a:t>NOT NULL</a:t>
                      </a:r>
                      <a:r>
                        <a:rPr sz="1900">
                          <a:latin typeface="Calibri" panose="020F0502020204030204"/>
                          <a:ea typeface="Calibri" panose="020F0502020204030204"/>
                        </a:rPr>
                        <a:t> </a:t>
                      </a:r>
                      <a:endParaRPr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87045">
                <a:tc>
                  <a:txBody>
                    <a:bodyPr/>
                    <a:lstStyle/>
                    <a:p>
                      <a:pPr marL="68580" indent="0" algn="ctr">
                        <a:lnSpc>
                          <a:spcPct val="114000"/>
                        </a:lnSpc>
                        <a:spcBef>
                          <a:spcPct val="0"/>
                        </a:spcBef>
                        <a:spcAft>
                          <a:spcPct val="0"/>
                        </a:spcAft>
                        <a:buNone/>
                      </a:pPr>
                      <a:r>
                        <a:rPr lang="en-IN" altLang="en-US" sz="1900">
                          <a:latin typeface="Calibri" panose="020F0502020204030204"/>
                          <a:ea typeface="Calibri" panose="020F0502020204030204"/>
                        </a:rPr>
                        <a:t>10</a:t>
                      </a:r>
                      <a:endParaRPr lang="en-IN" altLang="en-US"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sz="1900">
                          <a:latin typeface="Calibri" panose="020F0502020204030204"/>
                          <a:ea typeface="Calibri" panose="020F0502020204030204"/>
                        </a:rPr>
                        <a:t>USER_ID</a:t>
                      </a:r>
                      <a:endParaRPr lang="en-IN"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altLang="en-US" sz="1900">
                          <a:latin typeface="Calibri" panose="020F0502020204030204"/>
                          <a:ea typeface="Calibri" panose="020F0502020204030204"/>
                        </a:rPr>
                        <a:t>VARCHAR</a:t>
                      </a:r>
                      <a:endParaRPr lang="en-IN" altLang="en-US"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sz="1900">
                          <a:latin typeface="Calibri" panose="020F0502020204030204"/>
                          <a:ea typeface="Calibri" panose="020F0502020204030204"/>
                        </a:rPr>
                        <a:t>20</a:t>
                      </a:r>
                      <a:endParaRPr lang="en-IN" sz="19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altLang="en-US" sz="1900" dirty="0">
                          <a:latin typeface="Calibri" panose="020F0502020204030204"/>
                          <a:ea typeface="Calibri" panose="020F0502020204030204"/>
                        </a:rPr>
                        <a:t>FOREIGN KEY</a:t>
                      </a:r>
                      <a:endParaRPr lang="en-IN" altLang="en-US" sz="1900" dirty="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0"/>
            <a:ext cx="1659434" cy="1659434"/>
          </a:xfrm>
          <a:prstGeom prst="rect">
            <a:avLst/>
          </a:prstGeom>
        </p:spPr>
      </p:pic>
      <p:pic>
        <p:nvPicPr>
          <p:cNvPr id="7" name="Picture 6"/>
          <p:cNvPicPr>
            <a:picLocks noChangeAspect="1"/>
          </p:cNvPicPr>
          <p:nvPr>
            <p:custDataLst>
              <p:tags r:id="rId2"/>
            </p:custDataLst>
          </p:nvPr>
        </p:nvPicPr>
        <p:blipFill>
          <a:blip r:embed="rId3"/>
          <a:stretch>
            <a:fillRect/>
          </a:stretch>
        </p:blipFill>
        <p:spPr>
          <a:xfrm>
            <a:off x="10449308" y="6717"/>
            <a:ext cx="1659434" cy="1659434"/>
          </a:xfrm>
          <a:prstGeom prst="rect">
            <a:avLst/>
          </a:prstGeom>
        </p:spPr>
      </p:pic>
      <p:graphicFrame>
        <p:nvGraphicFramePr>
          <p:cNvPr id="3" name="Table 2"/>
          <p:cNvGraphicFramePr/>
          <p:nvPr/>
        </p:nvGraphicFramePr>
        <p:xfrm>
          <a:off x="536730" y="2009221"/>
          <a:ext cx="11088654" cy="4351711"/>
        </p:xfrm>
        <a:graphic>
          <a:graphicData uri="http://schemas.openxmlformats.org/drawingml/2006/table">
            <a:tbl>
              <a:tblPr/>
              <a:tblGrid>
                <a:gridCol w="2216158"/>
                <a:gridCol w="2557004"/>
                <a:gridCol w="1877933"/>
                <a:gridCol w="2219435"/>
                <a:gridCol w="2218124"/>
              </a:tblGrid>
              <a:tr h="497411">
                <a:tc>
                  <a:txBody>
                    <a:bodyPr/>
                    <a:lstStyle/>
                    <a:p>
                      <a:pPr marL="68580" indent="0" algn="ctr">
                        <a:lnSpc>
                          <a:spcPct val="114000"/>
                        </a:lnSpc>
                        <a:spcBef>
                          <a:spcPct val="0"/>
                        </a:spcBef>
                        <a:spcAft>
                          <a:spcPct val="0"/>
                        </a:spcAft>
                      </a:pPr>
                      <a:r>
                        <a:rPr sz="2100" b="1">
                          <a:latin typeface="Calibri" panose="020F0502020204030204"/>
                          <a:ea typeface="Calibri" panose="020F0502020204030204"/>
                        </a:rPr>
                        <a:t>NO</a:t>
                      </a:r>
                      <a:endParaRPr sz="21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b="1">
                          <a:latin typeface="Calibri" panose="020F0502020204030204"/>
                          <a:ea typeface="Calibri" panose="020F0502020204030204"/>
                        </a:rPr>
                        <a:t>FIELD NAME</a:t>
                      </a:r>
                      <a:endParaRPr sz="21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b="1">
                          <a:latin typeface="Calibri" panose="020F0502020204030204"/>
                          <a:ea typeface="Calibri" panose="020F0502020204030204"/>
                        </a:rPr>
                        <a:t>DATATYPE</a:t>
                      </a:r>
                      <a:endParaRPr sz="21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b="1">
                          <a:latin typeface="Calibri" panose="020F0502020204030204"/>
                          <a:ea typeface="Calibri" panose="020F0502020204030204"/>
                        </a:rPr>
                        <a:t>SIZE</a:t>
                      </a:r>
                      <a:endParaRPr sz="21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b="1">
                          <a:latin typeface="Calibri" panose="020F0502020204030204"/>
                          <a:ea typeface="Calibri" panose="020F0502020204030204"/>
                        </a:rPr>
                        <a:t>CONSTRAINT</a:t>
                      </a:r>
                      <a:endParaRPr sz="21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51367">
                <a:tc>
                  <a:txBody>
                    <a:bodyPr/>
                    <a:lstStyle/>
                    <a:p>
                      <a:pPr marL="68580" indent="0" algn="ctr">
                        <a:lnSpc>
                          <a:spcPct val="114000"/>
                        </a:lnSpc>
                        <a:spcBef>
                          <a:spcPct val="0"/>
                        </a:spcBef>
                        <a:spcAft>
                          <a:spcPct val="0"/>
                        </a:spcAft>
                      </a:pPr>
                      <a:r>
                        <a:rPr sz="2100" dirty="0">
                          <a:latin typeface="Calibri" panose="020F0502020204030204"/>
                          <a:ea typeface="Calibri" panose="020F0502020204030204"/>
                        </a:rPr>
                        <a:t>1</a:t>
                      </a:r>
                      <a:endParaRPr sz="2100" dirty="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100">
                          <a:latin typeface="Calibri" panose="020F0502020204030204"/>
                          <a:ea typeface="Calibri" panose="020F0502020204030204"/>
                        </a:rPr>
                        <a:t>MENTOR_ID</a:t>
                      </a:r>
                      <a:endParaRPr lang="en-IN"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VARCHAR</a:t>
                      </a:r>
                      <a:endParaRPr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10</a:t>
                      </a:r>
                      <a:endParaRPr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 </a:t>
                      </a:r>
                      <a:r>
                        <a:rPr lang="en-US" sz="2100">
                          <a:latin typeface="Calibri" panose="020F0502020204030204"/>
                          <a:ea typeface="Calibri" panose="020F0502020204030204"/>
                        </a:rPr>
                        <a:t>PRIMARY KEY </a:t>
                      </a:r>
                      <a:endParaRPr lang="en-US"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94689">
                <a:tc>
                  <a:txBody>
                    <a:bodyPr/>
                    <a:lstStyle/>
                    <a:p>
                      <a:pPr marL="68580" indent="0" algn="ctr">
                        <a:lnSpc>
                          <a:spcPct val="114000"/>
                        </a:lnSpc>
                        <a:spcBef>
                          <a:spcPct val="0"/>
                        </a:spcBef>
                        <a:spcAft>
                          <a:spcPct val="0"/>
                        </a:spcAft>
                      </a:pPr>
                      <a:r>
                        <a:rPr sz="2100">
                          <a:latin typeface="Calibri" panose="020F0502020204030204"/>
                          <a:ea typeface="Calibri" panose="020F0502020204030204"/>
                        </a:rPr>
                        <a:t>2</a:t>
                      </a:r>
                      <a:endParaRPr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100">
                          <a:latin typeface="Calibri" panose="020F0502020204030204"/>
                          <a:ea typeface="Calibri" panose="020F0502020204030204"/>
                        </a:rPr>
                        <a:t>MENTOR_NAME</a:t>
                      </a:r>
                      <a:endParaRPr lang="en-IN"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VARCHAR</a:t>
                      </a:r>
                      <a:endParaRPr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20</a:t>
                      </a:r>
                      <a:endParaRPr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US" sz="2100">
                          <a:latin typeface="Calibri" panose="020F0502020204030204"/>
                          <a:ea typeface="Calibri" panose="020F0502020204030204"/>
                        </a:rPr>
                        <a:t>NOT NULL</a:t>
                      </a:r>
                      <a:endParaRPr lang="en-US" sz="2100">
                        <a:latin typeface="Calibri" panose="020F0502020204030204"/>
                        <a:ea typeface="Calibri" panose="020F0502020204030204"/>
                      </a:endParaRPr>
                    </a:p>
                    <a:p>
                      <a:pPr marL="68580" indent="0" algn="ctr">
                        <a:lnSpc>
                          <a:spcPct val="114000"/>
                        </a:lnSpc>
                        <a:spcBef>
                          <a:spcPct val="0"/>
                        </a:spcBef>
                        <a:spcAft>
                          <a:spcPct val="0"/>
                        </a:spcAft>
                      </a:pPr>
                      <a:endParaRPr lang="en-US"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96114">
                <a:tc>
                  <a:txBody>
                    <a:bodyPr/>
                    <a:lstStyle/>
                    <a:p>
                      <a:pPr marL="68580" indent="0" algn="ctr">
                        <a:lnSpc>
                          <a:spcPct val="114000"/>
                        </a:lnSpc>
                        <a:spcBef>
                          <a:spcPct val="0"/>
                        </a:spcBef>
                        <a:spcAft>
                          <a:spcPct val="0"/>
                        </a:spcAft>
                      </a:pPr>
                      <a:r>
                        <a:rPr lang="en-IN" sz="2100">
                          <a:latin typeface="Calibri" panose="020F0502020204030204"/>
                          <a:ea typeface="Calibri" panose="020F0502020204030204"/>
                        </a:rPr>
                        <a:t>3</a:t>
                      </a:r>
                      <a:endParaRPr lang="en-IN"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dirty="0">
                          <a:latin typeface="Calibri" panose="020F0502020204030204"/>
                          <a:ea typeface="Calibri" panose="020F0502020204030204"/>
                        </a:rPr>
                        <a:t>MOBILE NUMBER</a:t>
                      </a:r>
                      <a:endParaRPr sz="2100" dirty="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NUMBER</a:t>
                      </a:r>
                      <a:endParaRPr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10</a:t>
                      </a:r>
                      <a:endParaRPr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 </a:t>
                      </a:r>
                      <a:r>
                        <a:rPr lang="en-US" sz="2100">
                          <a:latin typeface="Calibri" panose="020F0502020204030204"/>
                          <a:ea typeface="Calibri" panose="020F0502020204030204"/>
                        </a:rPr>
                        <a:t>NOT NULL</a:t>
                      </a:r>
                      <a:endParaRPr lang="en-US"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96114">
                <a:tc>
                  <a:txBody>
                    <a:bodyPr/>
                    <a:lstStyle/>
                    <a:p>
                      <a:pPr marL="68580" indent="0" algn="ctr">
                        <a:lnSpc>
                          <a:spcPct val="114000"/>
                        </a:lnSpc>
                        <a:spcBef>
                          <a:spcPct val="0"/>
                        </a:spcBef>
                        <a:spcAft>
                          <a:spcPct val="0"/>
                        </a:spcAft>
                      </a:pPr>
                      <a:r>
                        <a:rPr lang="en-IN" sz="2100">
                          <a:latin typeface="Calibri" panose="020F0502020204030204"/>
                          <a:ea typeface="Calibri" panose="020F0502020204030204"/>
                        </a:rPr>
                        <a:t>4</a:t>
                      </a:r>
                      <a:endParaRPr lang="en-IN"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E-MAIL</a:t>
                      </a:r>
                      <a:endParaRPr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VARCHAR</a:t>
                      </a:r>
                      <a:endParaRPr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20</a:t>
                      </a:r>
                      <a:endParaRPr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 </a:t>
                      </a:r>
                      <a:r>
                        <a:rPr sz="2100">
                          <a:latin typeface="Calibri" panose="020F0502020204030204"/>
                          <a:ea typeface="Calibri" panose="020F0502020204030204"/>
                          <a:sym typeface="+mn-ea"/>
                        </a:rPr>
                        <a:t> </a:t>
                      </a:r>
                      <a:r>
                        <a:rPr lang="en-IN" sz="2100">
                          <a:latin typeface="Calibri" panose="020F0502020204030204"/>
                          <a:ea typeface="Calibri" panose="020F0502020204030204"/>
                          <a:sym typeface="+mn-ea"/>
                        </a:rPr>
                        <a:t>UNIQUE</a:t>
                      </a:r>
                      <a:endParaRPr lang="en-IN" sz="2100">
                        <a:latin typeface="Calibri" panose="020F0502020204030204"/>
                        <a:ea typeface="Calibri" panose="020F0502020204030204"/>
                        <a:sym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96763">
                <a:tc>
                  <a:txBody>
                    <a:bodyPr/>
                    <a:lstStyle/>
                    <a:p>
                      <a:pPr marL="68580" indent="0" algn="ctr">
                        <a:lnSpc>
                          <a:spcPct val="114000"/>
                        </a:lnSpc>
                        <a:spcBef>
                          <a:spcPct val="0"/>
                        </a:spcBef>
                        <a:spcAft>
                          <a:spcPct val="0"/>
                        </a:spcAft>
                      </a:pPr>
                      <a:r>
                        <a:rPr lang="en-IN" sz="2100">
                          <a:latin typeface="Calibri" panose="020F0502020204030204"/>
                          <a:ea typeface="Calibri" panose="020F0502020204030204"/>
                        </a:rPr>
                        <a:t>5</a:t>
                      </a:r>
                      <a:endParaRPr lang="en-IN"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100">
                          <a:latin typeface="Calibri" panose="020F0502020204030204"/>
                          <a:ea typeface="Calibri" panose="020F0502020204030204"/>
                        </a:rPr>
                        <a:t>SEMESTER</a:t>
                      </a:r>
                      <a:endParaRPr lang="en-IN"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100">
                          <a:latin typeface="Calibri" panose="020F0502020204030204"/>
                          <a:ea typeface="Calibri" panose="020F0502020204030204"/>
                        </a:rPr>
                        <a:t>NUMBER</a:t>
                      </a:r>
                      <a:endParaRPr lang="en-IN"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20</a:t>
                      </a:r>
                      <a:endParaRPr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 </a:t>
                      </a:r>
                      <a:r>
                        <a:rPr sz="2100">
                          <a:latin typeface="Calibri" panose="020F0502020204030204"/>
                          <a:ea typeface="Calibri" panose="020F0502020204030204"/>
                          <a:sym typeface="+mn-ea"/>
                        </a:rPr>
                        <a:t> </a:t>
                      </a:r>
                      <a:r>
                        <a:rPr lang="en-US" sz="2100">
                          <a:latin typeface="Calibri" panose="020F0502020204030204"/>
                          <a:ea typeface="Calibri" panose="020F0502020204030204"/>
                          <a:sym typeface="+mn-ea"/>
                        </a:rPr>
                        <a:t>NOT NULL</a:t>
                      </a:r>
                      <a:endParaRPr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96114">
                <a:tc>
                  <a:txBody>
                    <a:bodyPr/>
                    <a:lstStyle/>
                    <a:p>
                      <a:pPr marL="68580" indent="0" algn="ctr">
                        <a:lnSpc>
                          <a:spcPct val="114000"/>
                        </a:lnSpc>
                        <a:spcBef>
                          <a:spcPct val="0"/>
                        </a:spcBef>
                        <a:spcAft>
                          <a:spcPct val="0"/>
                        </a:spcAft>
                      </a:pPr>
                      <a:r>
                        <a:rPr lang="en-IN" sz="2100">
                          <a:latin typeface="Calibri" panose="020F0502020204030204"/>
                          <a:ea typeface="Calibri" panose="020F0502020204030204"/>
                        </a:rPr>
                        <a:t>6</a:t>
                      </a:r>
                      <a:endParaRPr lang="en-IN"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100">
                          <a:latin typeface="Calibri" panose="020F0502020204030204"/>
                          <a:ea typeface="Calibri" panose="020F0502020204030204"/>
                        </a:rPr>
                        <a:t>DIVISION</a:t>
                      </a:r>
                      <a:endParaRPr lang="en-IN"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rPr>
                        <a:t>CHAR </a:t>
                      </a:r>
                      <a:endParaRPr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100">
                          <a:latin typeface="Calibri" panose="020F0502020204030204"/>
                          <a:ea typeface="Calibri" panose="020F0502020204030204"/>
                        </a:rPr>
                        <a:t>10</a:t>
                      </a:r>
                      <a:endParaRPr lang="en-IN"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100">
                          <a:latin typeface="Calibri" panose="020F0502020204030204"/>
                          <a:ea typeface="Calibri" panose="020F0502020204030204"/>
                          <a:sym typeface="+mn-ea"/>
                        </a:rPr>
                        <a:t> </a:t>
                      </a:r>
                      <a:r>
                        <a:rPr lang="en-US" sz="2100">
                          <a:latin typeface="Calibri" panose="020F0502020204030204"/>
                          <a:ea typeface="Calibri" panose="020F0502020204030204"/>
                          <a:sym typeface="+mn-ea"/>
                        </a:rPr>
                        <a:t>NOT NULL</a:t>
                      </a:r>
                      <a:r>
                        <a:rPr sz="2100">
                          <a:latin typeface="Calibri" panose="020F0502020204030204"/>
                          <a:ea typeface="Calibri" panose="020F0502020204030204"/>
                        </a:rPr>
                        <a:t> </a:t>
                      </a:r>
                      <a:endParaRPr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51693">
                <a:tc>
                  <a:txBody>
                    <a:bodyPr/>
                    <a:lstStyle/>
                    <a:p>
                      <a:pPr marL="68580" indent="0" algn="ctr">
                        <a:lnSpc>
                          <a:spcPct val="114000"/>
                        </a:lnSpc>
                        <a:spcBef>
                          <a:spcPct val="0"/>
                        </a:spcBef>
                        <a:spcAft>
                          <a:spcPct val="0"/>
                        </a:spcAft>
                        <a:buNone/>
                      </a:pPr>
                      <a:r>
                        <a:rPr lang="en-IN" sz="2100">
                          <a:latin typeface="Calibri" panose="020F0502020204030204"/>
                          <a:ea typeface="Calibri" panose="020F0502020204030204"/>
                        </a:rPr>
                        <a:t>7</a:t>
                      </a:r>
                      <a:endParaRPr lang="en-IN"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sz="2100">
                          <a:latin typeface="Calibri" panose="020F0502020204030204"/>
                          <a:ea typeface="Calibri" panose="020F0502020204030204"/>
                        </a:rPr>
                        <a:t>USER_ID</a:t>
                      </a:r>
                      <a:endParaRPr lang="en-IN"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altLang="en-US" sz="2100">
                          <a:latin typeface="Calibri" panose="020F0502020204030204"/>
                          <a:ea typeface="Calibri" panose="020F0502020204030204"/>
                        </a:rPr>
                        <a:t>VARCHAR</a:t>
                      </a:r>
                      <a:endParaRPr lang="en-IN" altLang="en-US"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sz="2100">
                          <a:latin typeface="Calibri" panose="020F0502020204030204"/>
                          <a:ea typeface="Calibri" panose="020F0502020204030204"/>
                        </a:rPr>
                        <a:t>10</a:t>
                      </a:r>
                      <a:endParaRPr lang="en-IN" sz="21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altLang="en-US" sz="2100" dirty="0">
                          <a:latin typeface="Calibri" panose="020F0502020204030204"/>
                          <a:ea typeface="Calibri" panose="020F0502020204030204"/>
                          <a:sym typeface="+mn-ea"/>
                        </a:rPr>
                        <a:t>FOREIGN KEY</a:t>
                      </a:r>
                      <a:endParaRPr lang="en-IN" altLang="en-US" sz="2100" dirty="0">
                        <a:latin typeface="Calibri" panose="020F0502020204030204"/>
                        <a:ea typeface="Calibri" panose="020F0502020204030204"/>
                      </a:endParaRPr>
                    </a:p>
                    <a:p>
                      <a:pPr marL="68580" indent="0" algn="ctr">
                        <a:lnSpc>
                          <a:spcPct val="114000"/>
                        </a:lnSpc>
                        <a:spcBef>
                          <a:spcPct val="0"/>
                        </a:spcBef>
                        <a:spcAft>
                          <a:spcPct val="0"/>
                        </a:spcAft>
                        <a:buNone/>
                      </a:pPr>
                      <a:endParaRPr lang="en-US" sz="2100" dirty="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
        <p:nvSpPr>
          <p:cNvPr id="6" name="TextBox 5"/>
          <p:cNvSpPr txBox="1"/>
          <p:nvPr/>
        </p:nvSpPr>
        <p:spPr>
          <a:xfrm>
            <a:off x="3799438" y="6717"/>
            <a:ext cx="4593124" cy="815608"/>
          </a:xfrm>
          <a:prstGeom prst="rect">
            <a:avLst/>
          </a:prstGeom>
          <a:noFill/>
        </p:spPr>
        <p:txBody>
          <a:bodyPr wrap="square" rtlCol="0">
            <a:spAutoFit/>
          </a:bodyPr>
          <a:lstStyle/>
          <a:p>
            <a:pPr algn="l"/>
            <a:endParaRPr lang="en-IN" sz="2200" b="1" u="sng" dirty="0"/>
          </a:p>
          <a:p>
            <a:pPr algn="ctr"/>
            <a:r>
              <a:rPr lang="en-IN" sz="2500" b="1" u="sng" dirty="0"/>
              <a:t>3. MENTOR TABLE </a:t>
            </a:r>
            <a:endParaRPr lang="en-IN" sz="2500" b="1" u="sng"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9" name="Picture 8"/>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
        <p:nvSpPr>
          <p:cNvPr id="2" name="TextBox 1"/>
          <p:cNvSpPr txBox="1"/>
          <p:nvPr/>
        </p:nvSpPr>
        <p:spPr>
          <a:xfrm>
            <a:off x="3237522" y="131164"/>
            <a:ext cx="5113411" cy="430887"/>
          </a:xfrm>
          <a:prstGeom prst="rect">
            <a:avLst/>
          </a:prstGeom>
          <a:noFill/>
        </p:spPr>
        <p:txBody>
          <a:bodyPr wrap="square" rtlCol="0">
            <a:spAutoFit/>
          </a:bodyPr>
          <a:lstStyle/>
          <a:p>
            <a:pPr algn="ctr"/>
            <a:r>
              <a:rPr lang="en-IN" sz="2200" b="1" u="sng" dirty="0"/>
              <a:t>TASK 1</a:t>
            </a:r>
            <a:endParaRPr lang="en-US" sz="2200" b="1" u="sng" dirty="0"/>
          </a:p>
        </p:txBody>
      </p:sp>
      <p:sp>
        <p:nvSpPr>
          <p:cNvPr id="3" name="TextBox 2"/>
          <p:cNvSpPr txBox="1"/>
          <p:nvPr/>
        </p:nvSpPr>
        <p:spPr>
          <a:xfrm rot="10800000" flipV="1">
            <a:off x="4719825" y="755562"/>
            <a:ext cx="3143510" cy="415498"/>
          </a:xfrm>
          <a:prstGeom prst="rect">
            <a:avLst/>
          </a:prstGeom>
          <a:noFill/>
        </p:spPr>
        <p:txBody>
          <a:bodyPr wrap="square" rtlCol="0">
            <a:spAutoFit/>
          </a:bodyPr>
          <a:lstStyle/>
          <a:p>
            <a:pPr algn="l"/>
            <a:r>
              <a:rPr lang="en-IN" sz="2100" b="1" dirty="0"/>
              <a:t>1.1) PROJECT TITLE</a:t>
            </a:r>
            <a:endParaRPr lang="en-US" sz="2100" b="1" dirty="0"/>
          </a:p>
        </p:txBody>
      </p:sp>
      <p:pic>
        <p:nvPicPr>
          <p:cNvPr id="4" name="Picture 3" descr="MYMENTO-LOGO-removebg-preview"/>
          <p:cNvPicPr>
            <a:picLocks noChangeAspect="1"/>
          </p:cNvPicPr>
          <p:nvPr/>
        </p:nvPicPr>
        <p:blipFill>
          <a:blip r:embed="rId5"/>
          <a:stretch>
            <a:fillRect/>
          </a:stretch>
        </p:blipFill>
        <p:spPr>
          <a:xfrm>
            <a:off x="2171065" y="-591185"/>
            <a:ext cx="7849870" cy="784987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0" y="0"/>
            <a:ext cx="1659434" cy="1659434"/>
          </a:xfrm>
          <a:prstGeom prst="rect">
            <a:avLst/>
          </a:prstGeom>
        </p:spPr>
      </p:pic>
      <p:pic>
        <p:nvPicPr>
          <p:cNvPr id="7" name="Picture 6"/>
          <p:cNvPicPr>
            <a:picLocks noChangeAspect="1"/>
          </p:cNvPicPr>
          <p:nvPr>
            <p:custDataLst>
              <p:tags r:id="rId2"/>
            </p:custDataLst>
          </p:nvPr>
        </p:nvPicPr>
        <p:blipFill>
          <a:blip r:embed="rId3"/>
          <a:stretch>
            <a:fillRect/>
          </a:stretch>
        </p:blipFill>
        <p:spPr>
          <a:xfrm>
            <a:off x="10449308" y="6717"/>
            <a:ext cx="1659434" cy="1659434"/>
          </a:xfrm>
          <a:prstGeom prst="rect">
            <a:avLst/>
          </a:prstGeom>
        </p:spPr>
      </p:pic>
      <p:sp>
        <p:nvSpPr>
          <p:cNvPr id="9" name="TextBox 8"/>
          <p:cNvSpPr txBox="1"/>
          <p:nvPr/>
        </p:nvSpPr>
        <p:spPr>
          <a:xfrm>
            <a:off x="3799438" y="6717"/>
            <a:ext cx="4593124" cy="815608"/>
          </a:xfrm>
          <a:prstGeom prst="rect">
            <a:avLst/>
          </a:prstGeom>
          <a:noFill/>
        </p:spPr>
        <p:txBody>
          <a:bodyPr wrap="square" rtlCol="0">
            <a:spAutoFit/>
          </a:bodyPr>
          <a:lstStyle/>
          <a:p>
            <a:pPr algn="l"/>
            <a:endParaRPr lang="en-IN" sz="2200" b="1" u="sng" dirty="0"/>
          </a:p>
          <a:p>
            <a:pPr algn="ctr"/>
            <a:r>
              <a:rPr lang="en-IN" sz="2500" b="1" u="sng" dirty="0"/>
              <a:t>4. ATTENDANCE TABLE </a:t>
            </a:r>
            <a:endParaRPr lang="en-IN" sz="2500" b="1" u="sng" dirty="0"/>
          </a:p>
        </p:txBody>
      </p:sp>
      <p:graphicFrame>
        <p:nvGraphicFramePr>
          <p:cNvPr id="3" name="Table 2"/>
          <p:cNvGraphicFramePr/>
          <p:nvPr/>
        </p:nvGraphicFramePr>
        <p:xfrm>
          <a:off x="268365" y="2317832"/>
          <a:ext cx="11655270" cy="3040651"/>
        </p:xfrm>
        <a:graphic>
          <a:graphicData uri="http://schemas.openxmlformats.org/drawingml/2006/table">
            <a:tbl>
              <a:tblPr/>
              <a:tblGrid>
                <a:gridCol w="2329400"/>
                <a:gridCol w="2687664"/>
                <a:gridCol w="1973893"/>
                <a:gridCol w="2332846"/>
                <a:gridCol w="2331467"/>
              </a:tblGrid>
              <a:tr h="535449">
                <a:tc>
                  <a:txBody>
                    <a:bodyPr/>
                    <a:lstStyle/>
                    <a:p>
                      <a:pPr marL="68580" indent="0" algn="ctr">
                        <a:lnSpc>
                          <a:spcPct val="114000"/>
                        </a:lnSpc>
                        <a:spcBef>
                          <a:spcPct val="0"/>
                        </a:spcBef>
                        <a:spcAft>
                          <a:spcPct val="0"/>
                        </a:spcAft>
                      </a:pPr>
                      <a:r>
                        <a:rPr sz="2200" b="1">
                          <a:latin typeface="Calibri" panose="020F0502020204030204"/>
                          <a:ea typeface="Calibri" panose="020F0502020204030204"/>
                        </a:rPr>
                        <a:t>NO</a:t>
                      </a:r>
                      <a:endParaRPr sz="22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200" b="1">
                          <a:latin typeface="Calibri" panose="020F0502020204030204"/>
                          <a:ea typeface="Calibri" panose="020F0502020204030204"/>
                        </a:rPr>
                        <a:t>FIELD NAME</a:t>
                      </a:r>
                      <a:endParaRPr sz="22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200" b="1">
                          <a:latin typeface="Calibri" panose="020F0502020204030204"/>
                          <a:ea typeface="Calibri" panose="020F0502020204030204"/>
                        </a:rPr>
                        <a:t>DATATYPE</a:t>
                      </a:r>
                      <a:endParaRPr sz="22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200" b="1">
                          <a:latin typeface="Calibri" panose="020F0502020204030204"/>
                          <a:ea typeface="Calibri" panose="020F0502020204030204"/>
                        </a:rPr>
                        <a:t>SIZE</a:t>
                      </a:r>
                      <a:endParaRPr sz="22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200" b="1">
                          <a:latin typeface="Calibri" panose="020F0502020204030204"/>
                          <a:ea typeface="Calibri" panose="020F0502020204030204"/>
                        </a:rPr>
                        <a:t>CONSTRAINT</a:t>
                      </a:r>
                      <a:endParaRPr sz="22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85883">
                <a:tc>
                  <a:txBody>
                    <a:bodyPr/>
                    <a:lstStyle/>
                    <a:p>
                      <a:pPr marL="68580" indent="0" algn="ctr">
                        <a:lnSpc>
                          <a:spcPct val="114000"/>
                        </a:lnSpc>
                        <a:spcBef>
                          <a:spcPct val="0"/>
                        </a:spcBef>
                        <a:spcAft>
                          <a:spcPct val="0"/>
                        </a:spcAft>
                      </a:pPr>
                      <a:r>
                        <a:rPr sz="2200">
                          <a:latin typeface="Calibri" panose="020F0502020204030204"/>
                          <a:ea typeface="Calibri" panose="020F0502020204030204"/>
                        </a:rPr>
                        <a:t>1</a:t>
                      </a:r>
                      <a:endParaRPr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200">
                          <a:latin typeface="Calibri" panose="020F0502020204030204"/>
                          <a:ea typeface="Calibri" panose="020F0502020204030204"/>
                        </a:rPr>
                        <a:t>ATTENDENCE_ID</a:t>
                      </a:r>
                      <a:endParaRPr lang="en-IN"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200">
                          <a:latin typeface="Calibri" panose="020F0502020204030204"/>
                          <a:ea typeface="Calibri" panose="020F0502020204030204"/>
                        </a:rPr>
                        <a:t>VARCHAR</a:t>
                      </a:r>
                      <a:endParaRPr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200">
                          <a:latin typeface="Calibri" panose="020F0502020204030204"/>
                          <a:ea typeface="Calibri" panose="020F0502020204030204"/>
                        </a:rPr>
                        <a:t>10</a:t>
                      </a:r>
                      <a:endParaRPr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200">
                          <a:latin typeface="Calibri" panose="020F0502020204030204"/>
                          <a:ea typeface="Calibri" panose="020F0502020204030204"/>
                        </a:rPr>
                        <a:t> </a:t>
                      </a:r>
                      <a:r>
                        <a:rPr lang="en-US" sz="2200">
                          <a:latin typeface="Calibri" panose="020F0502020204030204"/>
                          <a:ea typeface="Calibri" panose="020F0502020204030204"/>
                        </a:rPr>
                        <a:t>PRIMARY KEY </a:t>
                      </a:r>
                      <a:endParaRPr lang="en-US"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640165">
                <a:tc>
                  <a:txBody>
                    <a:bodyPr/>
                    <a:lstStyle/>
                    <a:p>
                      <a:pPr marL="68580" indent="0" algn="ctr">
                        <a:lnSpc>
                          <a:spcPct val="114000"/>
                        </a:lnSpc>
                        <a:spcBef>
                          <a:spcPct val="0"/>
                        </a:spcBef>
                        <a:spcAft>
                          <a:spcPct val="0"/>
                        </a:spcAft>
                      </a:pPr>
                      <a:r>
                        <a:rPr sz="2200">
                          <a:latin typeface="Calibri" panose="020F0502020204030204"/>
                          <a:ea typeface="Calibri" panose="020F0502020204030204"/>
                        </a:rPr>
                        <a:t>2</a:t>
                      </a:r>
                      <a:endParaRPr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200">
                          <a:latin typeface="Calibri" panose="020F0502020204030204"/>
                          <a:ea typeface="Calibri" panose="020F0502020204030204"/>
                        </a:rPr>
                        <a:t>USER_ID</a:t>
                      </a:r>
                      <a:endParaRPr lang="en-IN"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200">
                          <a:latin typeface="Calibri" panose="020F0502020204030204"/>
                          <a:ea typeface="Calibri" panose="020F0502020204030204"/>
                        </a:rPr>
                        <a:t>VARCHAR</a:t>
                      </a:r>
                      <a:endParaRPr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200">
                          <a:latin typeface="Calibri" panose="020F0502020204030204"/>
                          <a:ea typeface="Calibri" panose="020F0502020204030204"/>
                        </a:rPr>
                        <a:t>20</a:t>
                      </a:r>
                      <a:endParaRPr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altLang="en-US" sz="2200">
                          <a:latin typeface="Calibri" panose="020F0502020204030204"/>
                          <a:ea typeface="Calibri" panose="020F0502020204030204"/>
                        </a:rPr>
                        <a:t>FOREIGN KEY</a:t>
                      </a:r>
                      <a:endParaRPr lang="en-US" sz="2200">
                        <a:latin typeface="Calibri" panose="020F0502020204030204"/>
                        <a:ea typeface="Calibri" panose="020F0502020204030204"/>
                      </a:endParaRPr>
                    </a:p>
                    <a:p>
                      <a:pPr marL="68580" indent="0" algn="ctr">
                        <a:lnSpc>
                          <a:spcPct val="114000"/>
                        </a:lnSpc>
                        <a:spcBef>
                          <a:spcPct val="0"/>
                        </a:spcBef>
                        <a:spcAft>
                          <a:spcPct val="0"/>
                        </a:spcAft>
                      </a:pPr>
                      <a:endParaRPr lang="en-US"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34053">
                <a:tc>
                  <a:txBody>
                    <a:bodyPr/>
                    <a:lstStyle/>
                    <a:p>
                      <a:pPr marL="68580" indent="0" algn="ctr">
                        <a:lnSpc>
                          <a:spcPct val="114000"/>
                        </a:lnSpc>
                        <a:spcBef>
                          <a:spcPct val="0"/>
                        </a:spcBef>
                        <a:spcAft>
                          <a:spcPct val="0"/>
                        </a:spcAft>
                      </a:pPr>
                      <a:r>
                        <a:rPr lang="en-IN" sz="2200">
                          <a:latin typeface="Calibri" panose="020F0502020204030204"/>
                          <a:ea typeface="Calibri" panose="020F0502020204030204"/>
                        </a:rPr>
                        <a:t>3</a:t>
                      </a:r>
                      <a:endParaRPr lang="en-IN"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200">
                          <a:latin typeface="Calibri" panose="020F0502020204030204"/>
                          <a:ea typeface="Calibri" panose="020F0502020204030204"/>
                        </a:rPr>
                        <a:t>ATTENDENCE_DATE</a:t>
                      </a:r>
                      <a:endParaRPr lang="en-IN"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200" dirty="0">
                          <a:latin typeface="Calibri" panose="020F0502020204030204"/>
                          <a:ea typeface="Calibri" panose="020F0502020204030204"/>
                        </a:rPr>
                        <a:t>DATE AND TIME</a:t>
                      </a:r>
                      <a:endParaRPr lang="en-IN" sz="2200" dirty="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200">
                          <a:latin typeface="Calibri" panose="020F0502020204030204"/>
                          <a:ea typeface="Calibri" panose="020F0502020204030204"/>
                        </a:rPr>
                        <a:t>10</a:t>
                      </a:r>
                      <a:endParaRPr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200">
                          <a:latin typeface="Calibri" panose="020F0502020204030204"/>
                          <a:ea typeface="Calibri" panose="020F0502020204030204"/>
                        </a:rPr>
                        <a:t> </a:t>
                      </a:r>
                      <a:r>
                        <a:rPr lang="en-US" sz="2200">
                          <a:latin typeface="Calibri" panose="020F0502020204030204"/>
                          <a:ea typeface="Calibri" panose="020F0502020204030204"/>
                        </a:rPr>
                        <a:t>NOT NULL</a:t>
                      </a:r>
                      <a:endParaRPr lang="en-US"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34053">
                <a:tc>
                  <a:txBody>
                    <a:bodyPr/>
                    <a:lstStyle/>
                    <a:p>
                      <a:pPr marL="68580" indent="0" algn="ctr">
                        <a:lnSpc>
                          <a:spcPct val="114000"/>
                        </a:lnSpc>
                        <a:spcBef>
                          <a:spcPct val="0"/>
                        </a:spcBef>
                        <a:spcAft>
                          <a:spcPct val="0"/>
                        </a:spcAft>
                      </a:pPr>
                      <a:r>
                        <a:rPr lang="en-IN" sz="2200">
                          <a:latin typeface="Calibri" panose="020F0502020204030204"/>
                          <a:ea typeface="Calibri" panose="020F0502020204030204"/>
                        </a:rPr>
                        <a:t>4</a:t>
                      </a:r>
                      <a:endParaRPr lang="en-IN"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200">
                          <a:latin typeface="Calibri" panose="020F0502020204030204"/>
                          <a:ea typeface="Calibri" panose="020F0502020204030204"/>
                        </a:rPr>
                        <a:t>ATTENDENCE_STATUS</a:t>
                      </a:r>
                      <a:endParaRPr lang="en-IN"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200">
                          <a:latin typeface="Calibri" panose="020F0502020204030204"/>
                          <a:ea typeface="Calibri" panose="020F0502020204030204"/>
                        </a:rPr>
                        <a:t>VARCHAR</a:t>
                      </a:r>
                      <a:endParaRPr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200">
                          <a:latin typeface="Calibri" panose="020F0502020204030204"/>
                          <a:ea typeface="Calibri" panose="020F0502020204030204"/>
                        </a:rPr>
                        <a:t>20</a:t>
                      </a:r>
                      <a:endParaRPr sz="22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200" dirty="0">
                          <a:latin typeface="Calibri" panose="020F0502020204030204"/>
                          <a:ea typeface="Calibri" panose="020F0502020204030204"/>
                        </a:rPr>
                        <a:t> </a:t>
                      </a:r>
                      <a:r>
                        <a:rPr sz="2200" dirty="0">
                          <a:latin typeface="Calibri" panose="020F0502020204030204"/>
                          <a:ea typeface="Calibri" panose="020F0502020204030204"/>
                          <a:sym typeface="+mn-ea"/>
                        </a:rPr>
                        <a:t> </a:t>
                      </a:r>
                      <a:r>
                        <a:rPr lang="en-IN" sz="2200" dirty="0">
                          <a:latin typeface="Calibri" panose="020F0502020204030204"/>
                          <a:ea typeface="Calibri" panose="020F0502020204030204"/>
                          <a:sym typeface="+mn-ea"/>
                        </a:rPr>
                        <a:t>NOT NULL</a:t>
                      </a:r>
                      <a:endParaRPr lang="en-IN" sz="2200" dirty="0">
                        <a:latin typeface="Calibri" panose="020F0502020204030204"/>
                        <a:ea typeface="Calibri" panose="020F0502020204030204"/>
                        <a:sym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99438" y="6717"/>
            <a:ext cx="4593124" cy="815608"/>
          </a:xfrm>
          <a:prstGeom prst="rect">
            <a:avLst/>
          </a:prstGeom>
          <a:noFill/>
        </p:spPr>
        <p:txBody>
          <a:bodyPr wrap="square" rtlCol="0">
            <a:spAutoFit/>
          </a:bodyPr>
          <a:lstStyle/>
          <a:p>
            <a:pPr algn="l"/>
            <a:endParaRPr lang="en-IN" sz="2200" b="1" u="sng" dirty="0"/>
          </a:p>
          <a:p>
            <a:pPr algn="ctr"/>
            <a:r>
              <a:rPr lang="en-IN" sz="2500" b="1" u="sng" dirty="0"/>
              <a:t>5. RECORD TABLE </a:t>
            </a:r>
            <a:endParaRPr lang="en-IN" sz="2500" b="1" u="sng" dirty="0"/>
          </a:p>
        </p:txBody>
      </p:sp>
      <p:pic>
        <p:nvPicPr>
          <p:cNvPr id="7" name="Picture 6"/>
          <p:cNvPicPr>
            <a:picLocks noChangeAspect="1"/>
          </p:cNvPicPr>
          <p:nvPr/>
        </p:nvPicPr>
        <p:blipFill>
          <a:blip r:embed="rId1"/>
          <a:stretch>
            <a:fillRect/>
          </a:stretch>
        </p:blipFill>
        <p:spPr>
          <a:xfrm>
            <a:off x="0" y="0"/>
            <a:ext cx="1659434" cy="1659434"/>
          </a:xfrm>
          <a:prstGeom prst="rect">
            <a:avLst/>
          </a:prstGeom>
        </p:spPr>
      </p:pic>
      <p:pic>
        <p:nvPicPr>
          <p:cNvPr id="9" name="Picture 8"/>
          <p:cNvPicPr>
            <a:picLocks noChangeAspect="1"/>
          </p:cNvPicPr>
          <p:nvPr>
            <p:custDataLst>
              <p:tags r:id="rId2"/>
            </p:custDataLst>
          </p:nvPr>
        </p:nvPicPr>
        <p:blipFill>
          <a:blip r:embed="rId3"/>
          <a:stretch>
            <a:fillRect/>
          </a:stretch>
        </p:blipFill>
        <p:spPr>
          <a:xfrm>
            <a:off x="10449308" y="6717"/>
            <a:ext cx="1659434" cy="1659434"/>
          </a:xfrm>
          <a:prstGeom prst="rect">
            <a:avLst/>
          </a:prstGeom>
        </p:spPr>
      </p:pic>
      <p:graphicFrame>
        <p:nvGraphicFramePr>
          <p:cNvPr id="3" name="Table 2"/>
          <p:cNvGraphicFramePr/>
          <p:nvPr/>
        </p:nvGraphicFramePr>
        <p:xfrm>
          <a:off x="564515" y="1878965"/>
          <a:ext cx="10742295" cy="3520821"/>
        </p:xfrm>
        <a:graphic>
          <a:graphicData uri="http://schemas.openxmlformats.org/drawingml/2006/table">
            <a:tbl>
              <a:tblPr/>
              <a:tblGrid>
                <a:gridCol w="2146935"/>
                <a:gridCol w="2477135"/>
                <a:gridCol w="1819275"/>
                <a:gridCol w="2150110"/>
                <a:gridCol w="2148840"/>
              </a:tblGrid>
              <a:tr h="487045">
                <a:tc>
                  <a:txBody>
                    <a:bodyPr/>
                    <a:lstStyle/>
                    <a:p>
                      <a:pPr marL="68580" indent="0" algn="ctr">
                        <a:lnSpc>
                          <a:spcPct val="114000"/>
                        </a:lnSpc>
                        <a:spcBef>
                          <a:spcPct val="0"/>
                        </a:spcBef>
                        <a:spcAft>
                          <a:spcPct val="0"/>
                        </a:spcAft>
                      </a:pPr>
                      <a:r>
                        <a:rPr sz="2400" b="1">
                          <a:latin typeface="Calibri" panose="020F0502020204030204"/>
                          <a:ea typeface="Calibri" panose="020F0502020204030204"/>
                        </a:rPr>
                        <a:t>NO</a:t>
                      </a:r>
                      <a:endParaRPr sz="24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b="1">
                          <a:latin typeface="Calibri" panose="020F0502020204030204"/>
                          <a:ea typeface="Calibri" panose="020F0502020204030204"/>
                        </a:rPr>
                        <a:t>FIELD NAME</a:t>
                      </a:r>
                      <a:endParaRPr sz="24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b="1">
                          <a:latin typeface="Calibri" panose="020F0502020204030204"/>
                          <a:ea typeface="Calibri" panose="020F0502020204030204"/>
                        </a:rPr>
                        <a:t>DATATYPE</a:t>
                      </a:r>
                      <a:endParaRPr sz="24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b="1">
                          <a:latin typeface="Calibri" panose="020F0502020204030204"/>
                          <a:ea typeface="Calibri" panose="020F0502020204030204"/>
                        </a:rPr>
                        <a:t>SIZE</a:t>
                      </a:r>
                      <a:endParaRPr sz="24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b="1">
                          <a:latin typeface="Calibri" panose="020F0502020204030204"/>
                          <a:ea typeface="Calibri" panose="020F0502020204030204"/>
                        </a:rPr>
                        <a:t>CONSTRAINT</a:t>
                      </a:r>
                      <a:endParaRPr sz="24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41960">
                <a:tc>
                  <a:txBody>
                    <a:bodyPr/>
                    <a:lstStyle/>
                    <a:p>
                      <a:pPr marL="68580" indent="0" algn="ctr">
                        <a:lnSpc>
                          <a:spcPct val="114000"/>
                        </a:lnSpc>
                        <a:spcBef>
                          <a:spcPct val="0"/>
                        </a:spcBef>
                        <a:spcAft>
                          <a:spcPct val="0"/>
                        </a:spcAft>
                      </a:pPr>
                      <a:r>
                        <a:rPr sz="2400">
                          <a:latin typeface="Calibri" panose="020F0502020204030204"/>
                          <a:ea typeface="Calibri" panose="020F0502020204030204"/>
                        </a:rPr>
                        <a:t>1</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400">
                          <a:latin typeface="Calibri" panose="020F0502020204030204"/>
                          <a:ea typeface="Calibri" panose="020F0502020204030204"/>
                        </a:rPr>
                        <a:t>RECORD_ID</a:t>
                      </a:r>
                      <a:endParaRPr lang="en-IN"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VARCHAR</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10</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 </a:t>
                      </a:r>
                      <a:r>
                        <a:rPr lang="en-US" sz="2400">
                          <a:latin typeface="Calibri" panose="020F0502020204030204"/>
                          <a:ea typeface="Calibri" panose="020F0502020204030204"/>
                        </a:rPr>
                        <a:t>PRIMARY KEY </a:t>
                      </a:r>
                      <a:endParaRPr lang="en-US"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82295">
                <a:tc>
                  <a:txBody>
                    <a:bodyPr/>
                    <a:lstStyle/>
                    <a:p>
                      <a:pPr marL="68580" indent="0" algn="ctr">
                        <a:lnSpc>
                          <a:spcPct val="114000"/>
                        </a:lnSpc>
                        <a:spcBef>
                          <a:spcPct val="0"/>
                        </a:spcBef>
                        <a:spcAft>
                          <a:spcPct val="0"/>
                        </a:spcAft>
                      </a:pPr>
                      <a:r>
                        <a:rPr sz="2400">
                          <a:latin typeface="Calibri" panose="020F0502020204030204"/>
                          <a:ea typeface="Calibri" panose="020F0502020204030204"/>
                        </a:rPr>
                        <a:t>2</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400" dirty="0">
                          <a:latin typeface="Calibri" panose="020F0502020204030204"/>
                          <a:ea typeface="Calibri" panose="020F0502020204030204"/>
                        </a:rPr>
                        <a:t>FEES RECEIPT</a:t>
                      </a:r>
                      <a:endParaRPr lang="en-IN" sz="2400" dirty="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VARCHAR</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20</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US" sz="2400">
                          <a:latin typeface="Calibri" panose="020F0502020204030204"/>
                          <a:ea typeface="Calibri" panose="020F0502020204030204"/>
                        </a:rPr>
                        <a:t>NOT NULL</a:t>
                      </a:r>
                      <a:endParaRPr lang="en-US" sz="2400">
                        <a:latin typeface="Calibri" panose="020F0502020204030204"/>
                        <a:ea typeface="Calibri" panose="020F0502020204030204"/>
                      </a:endParaRPr>
                    </a:p>
                    <a:p>
                      <a:pPr marL="68580" indent="0" algn="ctr">
                        <a:lnSpc>
                          <a:spcPct val="114000"/>
                        </a:lnSpc>
                        <a:spcBef>
                          <a:spcPct val="0"/>
                        </a:spcBef>
                        <a:spcAft>
                          <a:spcPct val="0"/>
                        </a:spcAft>
                      </a:pPr>
                      <a:endParaRPr lang="en-US"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85775">
                <a:tc>
                  <a:txBody>
                    <a:bodyPr/>
                    <a:lstStyle/>
                    <a:p>
                      <a:pPr marL="68580" indent="0" algn="ctr">
                        <a:lnSpc>
                          <a:spcPct val="114000"/>
                        </a:lnSpc>
                        <a:spcBef>
                          <a:spcPct val="0"/>
                        </a:spcBef>
                        <a:spcAft>
                          <a:spcPct val="0"/>
                        </a:spcAft>
                      </a:pPr>
                      <a:r>
                        <a:rPr lang="en-IN" sz="2400">
                          <a:latin typeface="Calibri" panose="020F0502020204030204"/>
                          <a:ea typeface="Calibri" panose="020F0502020204030204"/>
                        </a:rPr>
                        <a:t>3</a:t>
                      </a:r>
                      <a:endParaRPr lang="en-IN"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400" dirty="0">
                          <a:latin typeface="Calibri" panose="020F0502020204030204"/>
                          <a:ea typeface="Calibri" panose="020F0502020204030204"/>
                        </a:rPr>
                        <a:t>SEMESTER MARKS</a:t>
                      </a:r>
                      <a:endParaRPr lang="en-IN" sz="2400" dirty="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NUMBER</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10</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 </a:t>
                      </a:r>
                      <a:r>
                        <a:rPr lang="en-US" sz="2400">
                          <a:latin typeface="Calibri" panose="020F0502020204030204"/>
                          <a:ea typeface="Calibri" panose="020F0502020204030204"/>
                        </a:rPr>
                        <a:t>NOT NULL</a:t>
                      </a:r>
                      <a:endParaRPr lang="en-US"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85775">
                <a:tc>
                  <a:txBody>
                    <a:bodyPr/>
                    <a:lstStyle/>
                    <a:p>
                      <a:pPr marL="68580" indent="0" algn="ctr">
                        <a:lnSpc>
                          <a:spcPct val="114000"/>
                        </a:lnSpc>
                        <a:spcBef>
                          <a:spcPct val="0"/>
                        </a:spcBef>
                        <a:spcAft>
                          <a:spcPct val="0"/>
                        </a:spcAft>
                      </a:pPr>
                      <a:r>
                        <a:rPr lang="en-IN" sz="2400">
                          <a:latin typeface="Calibri" panose="020F0502020204030204"/>
                          <a:ea typeface="Calibri" panose="020F0502020204030204"/>
                        </a:rPr>
                        <a:t>4</a:t>
                      </a:r>
                      <a:endParaRPr lang="en-IN"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400">
                          <a:latin typeface="Calibri" panose="020F0502020204030204"/>
                          <a:ea typeface="Calibri" panose="020F0502020204030204"/>
                        </a:rPr>
                        <a:t>MARKSHEET</a:t>
                      </a:r>
                      <a:endParaRPr lang="en-IN"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VARCHAR</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20</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 </a:t>
                      </a:r>
                      <a:r>
                        <a:rPr sz="2400">
                          <a:latin typeface="Calibri" panose="020F0502020204030204"/>
                          <a:ea typeface="Calibri" panose="020F0502020204030204"/>
                          <a:sym typeface="+mn-ea"/>
                        </a:rPr>
                        <a:t> </a:t>
                      </a:r>
                      <a:r>
                        <a:rPr lang="en-IN" sz="2400">
                          <a:latin typeface="Calibri" panose="020F0502020204030204"/>
                          <a:ea typeface="Calibri" panose="020F0502020204030204"/>
                          <a:sym typeface="+mn-ea"/>
                        </a:rPr>
                        <a:t>UNIQUE</a:t>
                      </a:r>
                      <a:endParaRPr lang="en-IN" sz="2400">
                        <a:latin typeface="Calibri" panose="020F0502020204030204"/>
                        <a:ea typeface="Calibri" panose="020F0502020204030204"/>
                        <a:sym typeface="+mn-ea"/>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85775">
                <a:tc>
                  <a:txBody>
                    <a:bodyPr/>
                    <a:lstStyle/>
                    <a:p>
                      <a:pPr marL="68580" indent="0" algn="ctr">
                        <a:lnSpc>
                          <a:spcPct val="114000"/>
                        </a:lnSpc>
                        <a:spcBef>
                          <a:spcPct val="0"/>
                        </a:spcBef>
                        <a:spcAft>
                          <a:spcPct val="0"/>
                        </a:spcAft>
                        <a:buNone/>
                      </a:pPr>
                      <a:r>
                        <a:rPr lang="en-IN" sz="2400">
                          <a:latin typeface="Calibri" panose="020F0502020204030204"/>
                          <a:ea typeface="Calibri" panose="020F0502020204030204"/>
                        </a:rPr>
                        <a:t>5</a:t>
                      </a:r>
                      <a:endParaRPr lang="en-IN"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sz="2400">
                          <a:latin typeface="Calibri" panose="020F0502020204030204"/>
                          <a:ea typeface="Calibri" panose="020F0502020204030204"/>
                        </a:rPr>
                        <a:t>USER_ID</a:t>
                      </a:r>
                      <a:endParaRPr lang="en-IN"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altLang="en-US" sz="2400">
                          <a:latin typeface="Calibri" panose="020F0502020204030204"/>
                          <a:ea typeface="Calibri" panose="020F0502020204030204"/>
                        </a:rPr>
                        <a:t>VARCHAR</a:t>
                      </a:r>
                      <a:endParaRPr lang="en-IN" altLang="en-US"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sz="2400">
                          <a:latin typeface="Calibri" panose="020F0502020204030204"/>
                          <a:ea typeface="Calibri" panose="020F0502020204030204"/>
                        </a:rPr>
                        <a:t>10</a:t>
                      </a:r>
                      <a:endParaRPr lang="en-IN"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altLang="en-US" sz="2400" dirty="0">
                          <a:latin typeface="Calibri" panose="020F0502020204030204"/>
                          <a:ea typeface="Calibri" panose="020F0502020204030204"/>
                          <a:sym typeface="+mn-ea"/>
                        </a:rPr>
                        <a:t>FOREIGN KEY</a:t>
                      </a:r>
                      <a:endParaRPr lang="en-IN" altLang="en-US" sz="2400" dirty="0">
                        <a:latin typeface="Calibri" panose="020F0502020204030204"/>
                        <a:ea typeface="Calibri" panose="020F0502020204030204"/>
                      </a:endParaRPr>
                    </a:p>
                    <a:p>
                      <a:pPr marL="68580" indent="0" algn="ctr">
                        <a:lnSpc>
                          <a:spcPct val="114000"/>
                        </a:lnSpc>
                        <a:spcBef>
                          <a:spcPct val="0"/>
                        </a:spcBef>
                        <a:spcAft>
                          <a:spcPct val="0"/>
                        </a:spcAft>
                        <a:buNone/>
                      </a:pPr>
                      <a:endParaRPr lang="en-US" sz="2400" dirty="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
        <p:nvSpPr>
          <p:cNvPr id="4" name="Text Box 3"/>
          <p:cNvSpPr txBox="1"/>
          <p:nvPr/>
        </p:nvSpPr>
        <p:spPr>
          <a:xfrm>
            <a:off x="9433560" y="4159250"/>
            <a:ext cx="1633855" cy="403860"/>
          </a:xfrm>
          <a:prstGeom prst="rect">
            <a:avLst/>
          </a:prstGeom>
          <a:solidFill>
            <a:schemeClr val="bg1"/>
          </a:solidFill>
          <a:ln>
            <a:solidFill>
              <a:schemeClr val="bg1"/>
            </a:solidFill>
          </a:ln>
        </p:spPr>
        <p:txBody>
          <a:bodyPr wrap="square" rtlCol="0">
            <a:noAutofit/>
          </a:bodyPr>
          <a:p>
            <a:r>
              <a:rPr lang="en-US" sz="2400"/>
              <a:t>NOT NULL</a:t>
            </a:r>
            <a:endParaRPr 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99438" y="6717"/>
            <a:ext cx="4593124" cy="815608"/>
          </a:xfrm>
          <a:prstGeom prst="rect">
            <a:avLst/>
          </a:prstGeom>
          <a:noFill/>
        </p:spPr>
        <p:txBody>
          <a:bodyPr wrap="square" rtlCol="0">
            <a:spAutoFit/>
          </a:bodyPr>
          <a:lstStyle/>
          <a:p>
            <a:pPr algn="l"/>
            <a:endParaRPr lang="en-IN" sz="2200" b="1" u="sng" dirty="0"/>
          </a:p>
          <a:p>
            <a:pPr algn="ctr"/>
            <a:r>
              <a:rPr lang="en-IN" sz="2500" b="1" u="sng" dirty="0"/>
              <a:t>6. NOTIFICATION TABLE </a:t>
            </a:r>
            <a:endParaRPr lang="en-IN" sz="2500" b="1" u="sng" dirty="0"/>
          </a:p>
        </p:txBody>
      </p:sp>
      <p:pic>
        <p:nvPicPr>
          <p:cNvPr id="7" name="Picture 6"/>
          <p:cNvPicPr>
            <a:picLocks noChangeAspect="1"/>
          </p:cNvPicPr>
          <p:nvPr/>
        </p:nvPicPr>
        <p:blipFill>
          <a:blip r:embed="rId1"/>
          <a:stretch>
            <a:fillRect/>
          </a:stretch>
        </p:blipFill>
        <p:spPr>
          <a:xfrm>
            <a:off x="0" y="0"/>
            <a:ext cx="1659434" cy="1659434"/>
          </a:xfrm>
          <a:prstGeom prst="rect">
            <a:avLst/>
          </a:prstGeom>
        </p:spPr>
      </p:pic>
      <p:pic>
        <p:nvPicPr>
          <p:cNvPr id="9" name="Picture 8"/>
          <p:cNvPicPr>
            <a:picLocks noChangeAspect="1"/>
          </p:cNvPicPr>
          <p:nvPr>
            <p:custDataLst>
              <p:tags r:id="rId2"/>
            </p:custDataLst>
          </p:nvPr>
        </p:nvPicPr>
        <p:blipFill>
          <a:blip r:embed="rId3"/>
          <a:stretch>
            <a:fillRect/>
          </a:stretch>
        </p:blipFill>
        <p:spPr>
          <a:xfrm>
            <a:off x="10449308" y="6717"/>
            <a:ext cx="1659434" cy="1659434"/>
          </a:xfrm>
          <a:prstGeom prst="rect">
            <a:avLst/>
          </a:prstGeom>
        </p:spPr>
      </p:pic>
      <p:graphicFrame>
        <p:nvGraphicFramePr>
          <p:cNvPr id="3" name="Table 2"/>
          <p:cNvGraphicFramePr/>
          <p:nvPr/>
        </p:nvGraphicFramePr>
        <p:xfrm>
          <a:off x="530857" y="2040149"/>
          <a:ext cx="11130286" cy="3447436"/>
        </p:xfrm>
        <a:graphic>
          <a:graphicData uri="http://schemas.openxmlformats.org/drawingml/2006/table">
            <a:tbl>
              <a:tblPr/>
              <a:tblGrid>
                <a:gridCol w="2224478"/>
                <a:gridCol w="2566604"/>
                <a:gridCol w="1884984"/>
                <a:gridCol w="2227768"/>
                <a:gridCol w="2226452"/>
              </a:tblGrid>
              <a:tr h="533197">
                <a:tc>
                  <a:txBody>
                    <a:bodyPr/>
                    <a:lstStyle/>
                    <a:p>
                      <a:pPr marL="68580" indent="0" algn="ctr">
                        <a:lnSpc>
                          <a:spcPct val="114000"/>
                        </a:lnSpc>
                        <a:spcBef>
                          <a:spcPct val="0"/>
                        </a:spcBef>
                        <a:spcAft>
                          <a:spcPct val="0"/>
                        </a:spcAft>
                      </a:pPr>
                      <a:r>
                        <a:rPr sz="2400" b="1">
                          <a:latin typeface="Calibri" panose="020F0502020204030204"/>
                          <a:ea typeface="Calibri" panose="020F0502020204030204"/>
                        </a:rPr>
                        <a:t>NO</a:t>
                      </a:r>
                      <a:endParaRPr sz="24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b="1">
                          <a:latin typeface="Calibri" panose="020F0502020204030204"/>
                          <a:ea typeface="Calibri" panose="020F0502020204030204"/>
                        </a:rPr>
                        <a:t>FIELD NAME</a:t>
                      </a:r>
                      <a:endParaRPr sz="24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b="1">
                          <a:latin typeface="Calibri" panose="020F0502020204030204"/>
                          <a:ea typeface="Calibri" panose="020F0502020204030204"/>
                        </a:rPr>
                        <a:t>DATATYPE</a:t>
                      </a:r>
                      <a:endParaRPr sz="24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b="1">
                          <a:latin typeface="Calibri" panose="020F0502020204030204"/>
                          <a:ea typeface="Calibri" panose="020F0502020204030204"/>
                        </a:rPr>
                        <a:t>SIZE</a:t>
                      </a:r>
                      <a:endParaRPr sz="24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b="1">
                          <a:latin typeface="Calibri" panose="020F0502020204030204"/>
                          <a:ea typeface="Calibri" panose="020F0502020204030204"/>
                        </a:rPr>
                        <a:t>CONSTRAINT</a:t>
                      </a:r>
                      <a:endParaRPr sz="2400" b="1">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1270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83840">
                <a:tc>
                  <a:txBody>
                    <a:bodyPr/>
                    <a:lstStyle/>
                    <a:p>
                      <a:pPr marL="68580" indent="0" algn="ctr">
                        <a:lnSpc>
                          <a:spcPct val="114000"/>
                        </a:lnSpc>
                        <a:spcBef>
                          <a:spcPct val="0"/>
                        </a:spcBef>
                        <a:spcAft>
                          <a:spcPct val="0"/>
                        </a:spcAft>
                      </a:pPr>
                      <a:r>
                        <a:rPr sz="2400">
                          <a:latin typeface="Calibri" panose="020F0502020204030204"/>
                          <a:ea typeface="Calibri" panose="020F0502020204030204"/>
                        </a:rPr>
                        <a:t>1</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400">
                          <a:latin typeface="Calibri" panose="020F0502020204030204"/>
                          <a:ea typeface="Calibri" panose="020F0502020204030204"/>
                        </a:rPr>
                        <a:t>NOTIFICATION_ID</a:t>
                      </a:r>
                      <a:endParaRPr lang="en-IN"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VARCHAR</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10</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 </a:t>
                      </a:r>
                      <a:r>
                        <a:rPr lang="en-US" sz="2400">
                          <a:latin typeface="Calibri" panose="020F0502020204030204"/>
                          <a:ea typeface="Calibri" panose="020F0502020204030204"/>
                        </a:rPr>
                        <a:t>PRIMARY KEY </a:t>
                      </a:r>
                      <a:endParaRPr lang="en-US"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637473">
                <a:tc>
                  <a:txBody>
                    <a:bodyPr/>
                    <a:lstStyle/>
                    <a:p>
                      <a:pPr marL="68580" indent="0" algn="ctr">
                        <a:lnSpc>
                          <a:spcPct val="114000"/>
                        </a:lnSpc>
                        <a:spcBef>
                          <a:spcPct val="0"/>
                        </a:spcBef>
                        <a:spcAft>
                          <a:spcPct val="0"/>
                        </a:spcAft>
                      </a:pPr>
                      <a:r>
                        <a:rPr sz="2400">
                          <a:latin typeface="Calibri" panose="020F0502020204030204"/>
                          <a:ea typeface="Calibri" panose="020F0502020204030204"/>
                        </a:rPr>
                        <a:t>2</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400">
                          <a:latin typeface="Calibri" panose="020F0502020204030204"/>
                          <a:ea typeface="Calibri" panose="020F0502020204030204"/>
                        </a:rPr>
                        <a:t>MESSAGE</a:t>
                      </a:r>
                      <a:endParaRPr lang="en-IN"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VARCHAR</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20</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US" sz="2400">
                          <a:latin typeface="Calibri" panose="020F0502020204030204"/>
                          <a:ea typeface="Calibri" panose="020F0502020204030204"/>
                        </a:rPr>
                        <a:t>NOT NULL</a:t>
                      </a:r>
                      <a:endParaRPr lang="en-US" sz="2400">
                        <a:latin typeface="Calibri" panose="020F0502020204030204"/>
                        <a:ea typeface="Calibri" panose="020F0502020204030204"/>
                      </a:endParaRPr>
                    </a:p>
                    <a:p>
                      <a:pPr marL="68580" indent="0" algn="ctr">
                        <a:lnSpc>
                          <a:spcPct val="114000"/>
                        </a:lnSpc>
                        <a:spcBef>
                          <a:spcPct val="0"/>
                        </a:spcBef>
                        <a:spcAft>
                          <a:spcPct val="0"/>
                        </a:spcAft>
                      </a:pPr>
                      <a:endParaRPr lang="en-US"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31807">
                <a:tc>
                  <a:txBody>
                    <a:bodyPr/>
                    <a:lstStyle/>
                    <a:p>
                      <a:pPr marL="68580" indent="0" algn="ctr">
                        <a:lnSpc>
                          <a:spcPct val="114000"/>
                        </a:lnSpc>
                        <a:spcBef>
                          <a:spcPct val="0"/>
                        </a:spcBef>
                        <a:spcAft>
                          <a:spcPct val="0"/>
                        </a:spcAft>
                      </a:pPr>
                      <a:r>
                        <a:rPr lang="en-IN" sz="2400">
                          <a:latin typeface="Calibri" panose="020F0502020204030204"/>
                          <a:ea typeface="Calibri" panose="020F0502020204030204"/>
                        </a:rPr>
                        <a:t>3</a:t>
                      </a:r>
                      <a:endParaRPr lang="en-IN"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400">
                          <a:latin typeface="Calibri" panose="020F0502020204030204"/>
                          <a:ea typeface="Calibri" panose="020F0502020204030204"/>
                        </a:rPr>
                        <a:t>DATE &amp; TIME</a:t>
                      </a:r>
                      <a:endParaRPr lang="en-IN"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lang="en-IN" sz="2400" dirty="0">
                          <a:latin typeface="Calibri" panose="020F0502020204030204"/>
                          <a:ea typeface="Calibri" panose="020F0502020204030204"/>
                        </a:rPr>
                        <a:t>DATE AND TIME</a:t>
                      </a:r>
                      <a:endParaRPr lang="en-IN" sz="2400" dirty="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10</a:t>
                      </a:r>
                      <a:endParaRPr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pPr>
                      <a:r>
                        <a:rPr sz="2400">
                          <a:latin typeface="Calibri" panose="020F0502020204030204"/>
                          <a:ea typeface="Calibri" panose="020F0502020204030204"/>
                        </a:rPr>
                        <a:t> </a:t>
                      </a:r>
                      <a:r>
                        <a:rPr lang="en-US" sz="2400">
                          <a:latin typeface="Calibri" panose="020F0502020204030204"/>
                          <a:ea typeface="Calibri" panose="020F0502020204030204"/>
                        </a:rPr>
                        <a:t>NOT NULL</a:t>
                      </a:r>
                      <a:endParaRPr lang="en-US"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91384">
                <a:tc>
                  <a:txBody>
                    <a:bodyPr/>
                    <a:lstStyle/>
                    <a:p>
                      <a:pPr marL="68580" indent="0" algn="ctr">
                        <a:lnSpc>
                          <a:spcPct val="114000"/>
                        </a:lnSpc>
                        <a:spcBef>
                          <a:spcPct val="0"/>
                        </a:spcBef>
                        <a:spcAft>
                          <a:spcPct val="0"/>
                        </a:spcAft>
                        <a:buNone/>
                      </a:pPr>
                      <a:r>
                        <a:rPr lang="en-IN" sz="2400">
                          <a:latin typeface="Calibri" panose="020F0502020204030204"/>
                          <a:ea typeface="Calibri" panose="020F0502020204030204"/>
                        </a:rPr>
                        <a:t>4</a:t>
                      </a:r>
                      <a:endParaRPr lang="en-IN"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sz="2400">
                          <a:latin typeface="Calibri" panose="020F0502020204030204"/>
                          <a:ea typeface="Calibri" panose="020F0502020204030204"/>
                        </a:rPr>
                        <a:t>USER_ID</a:t>
                      </a:r>
                      <a:endParaRPr lang="en-IN"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altLang="en-US" sz="2400" dirty="0" err="1">
                          <a:latin typeface="Calibri" panose="020F0502020204030204"/>
                          <a:ea typeface="Calibri" panose="020F0502020204030204"/>
                        </a:rPr>
                        <a:t>VARCHAR</a:t>
                      </a:r>
                      <a:endParaRPr lang="en-IN" altLang="en-US" sz="2400" dirty="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sz="2400">
                          <a:latin typeface="Calibri" panose="020F0502020204030204"/>
                          <a:ea typeface="Calibri" panose="020F0502020204030204"/>
                        </a:rPr>
                        <a:t>10</a:t>
                      </a:r>
                      <a:endParaRPr lang="en-IN" sz="240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68580" indent="0" algn="ctr">
                        <a:lnSpc>
                          <a:spcPct val="114000"/>
                        </a:lnSpc>
                        <a:spcBef>
                          <a:spcPct val="0"/>
                        </a:spcBef>
                        <a:spcAft>
                          <a:spcPct val="0"/>
                        </a:spcAft>
                        <a:buNone/>
                      </a:pPr>
                      <a:r>
                        <a:rPr lang="en-IN" altLang="en-US" sz="2400" dirty="0">
                          <a:latin typeface="Calibri" panose="020F0502020204030204"/>
                          <a:ea typeface="Calibri" panose="020F0502020204030204"/>
                          <a:sym typeface="+mn-ea"/>
                        </a:rPr>
                        <a:t>FOREIGN KEY</a:t>
                      </a:r>
                      <a:endParaRPr lang="en-IN" altLang="en-US" sz="2400" dirty="0">
                        <a:latin typeface="Calibri" panose="020F0502020204030204"/>
                        <a:ea typeface="Calibri" panose="020F0502020204030204"/>
                      </a:endParaRPr>
                    </a:p>
                    <a:p>
                      <a:pPr marL="68580" indent="0" algn="ctr">
                        <a:lnSpc>
                          <a:spcPct val="114000"/>
                        </a:lnSpc>
                        <a:spcBef>
                          <a:spcPct val="0"/>
                        </a:spcBef>
                        <a:spcAft>
                          <a:spcPct val="0"/>
                        </a:spcAft>
                        <a:buNone/>
                      </a:pPr>
                      <a:endParaRPr lang="en-US" sz="2400" dirty="0">
                        <a:latin typeface="Calibri" panose="020F0502020204030204"/>
                        <a:ea typeface="Calibri" panose="020F0502020204030204"/>
                      </a:endParaRPr>
                    </a:p>
                  </a:txBody>
                  <a:tcPr marL="68580" marR="68580" marT="0" marB="0">
                    <a:lnL w="12700" cap="flat" cmpd="sng">
                      <a:solidFill>
                        <a:srgbClr val="000008"/>
                      </a:solidFill>
                      <a:prstDash val="solid"/>
                      <a:headEnd type="none" w="med" len="med"/>
                      <a:tailEnd type="none" w="med" len="med"/>
                    </a:lnL>
                    <a:lnR w="1270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72920"/>
            <a:ext cx="10515600" cy="5654675"/>
          </a:xfrm>
        </p:spPr>
        <p:txBody>
          <a:bodyPr/>
          <a:lstStyle/>
          <a:p>
            <a:pPr>
              <a:buFont typeface="Wingdings" panose="05000000000000000000" charset="0"/>
              <a:buChar char="Ø"/>
            </a:pPr>
            <a:r>
              <a:rPr lang="en-IN" altLang="en-US" b="1" dirty="0"/>
              <a:t> </a:t>
            </a:r>
            <a:r>
              <a:rPr lang="en-IN" altLang="en-US" sz="3200" b="1" dirty="0"/>
              <a:t>Definition </a:t>
            </a:r>
            <a:r>
              <a:rPr lang="en-IN" altLang="en-US" b="1" dirty="0"/>
              <a:t>: </a:t>
            </a:r>
            <a:endParaRPr lang="en-IN" altLang="en-US" b="1" dirty="0"/>
          </a:p>
          <a:p>
            <a:pPr marL="0" indent="0" algn="l">
              <a:lnSpc>
                <a:spcPct val="150000"/>
              </a:lnSpc>
              <a:buFont typeface="Wingdings" panose="05000000000000000000" charset="0"/>
              <a:buNone/>
            </a:pPr>
            <a:r>
              <a:rPr lang="en-IN" altLang="en-US" sz="2400" b="1" dirty="0"/>
              <a:t>                              </a:t>
            </a:r>
            <a:r>
              <a:rPr lang="en-IN" altLang="en-US" sz="2400" b="1" dirty="0">
                <a:latin typeface="Arial" panose="020B0604020202020204" pitchFamily="34" charset="0"/>
                <a:cs typeface="Arial" panose="020B0604020202020204" pitchFamily="34" charset="0"/>
              </a:rPr>
              <a:t>  </a:t>
            </a:r>
            <a:r>
              <a:rPr lang="en-IN" altLang="en-US" sz="2400" b="1" dirty="0">
                <a:latin typeface="+mj-lt"/>
                <a:cs typeface="+mj-lt"/>
              </a:rPr>
              <a:t> </a:t>
            </a:r>
            <a:r>
              <a:rPr lang="en-IN" altLang="en-US" sz="2400" b="1" dirty="0" err="1">
                <a:latin typeface="+mj-lt"/>
                <a:cs typeface="+mj-lt"/>
              </a:rPr>
              <a:t>Mymento</a:t>
            </a:r>
            <a:r>
              <a:rPr lang="en-IN" altLang="en-US" sz="2400" b="1" dirty="0">
                <a:latin typeface="+mj-lt"/>
                <a:cs typeface="+mj-lt"/>
              </a:rPr>
              <a:t> is a web-based platform designed to manage and display student information, including academic records, attendance, and mentor details. It allows secure access for students, faculty, and parents, ensuring data integrity and streamlined communication while preventing </a:t>
            </a:r>
            <a:r>
              <a:rPr lang="en-IN" altLang="en-US" sz="2400" b="1" dirty="0" err="1">
                <a:latin typeface="+mj-lt"/>
                <a:cs typeface="+mj-lt"/>
              </a:rPr>
              <a:t>unauthorized</a:t>
            </a:r>
            <a:r>
              <a:rPr lang="en-IN" altLang="en-US" sz="2400" b="1" dirty="0">
                <a:latin typeface="+mj-lt"/>
                <a:cs typeface="+mj-lt"/>
              </a:rPr>
              <a:t> changes to critical information.</a:t>
            </a:r>
            <a:br>
              <a:rPr lang="en-IN" altLang="en-US" sz="2400" dirty="0">
                <a:latin typeface="+mj-lt"/>
                <a:cs typeface="+mj-lt"/>
              </a:rPr>
            </a:br>
            <a:r>
              <a:rPr lang="en-IN" altLang="en-US" sz="2400" dirty="0">
                <a:latin typeface="Arial" panose="020B0604020202020204" pitchFamily="34" charset="0"/>
                <a:cs typeface="Arial" panose="020B0604020202020204" pitchFamily="34" charset="0"/>
              </a:rPr>
              <a:t>                     </a:t>
            </a:r>
            <a:endParaRPr lang="en-IN" altLang="en-US" sz="2400" dirty="0">
              <a:latin typeface="Arial" panose="020B0604020202020204" pitchFamily="34" charset="0"/>
              <a:cs typeface="Arial" panose="020B0604020202020204" pitchFamily="34" charset="0"/>
            </a:endParaRPr>
          </a:p>
          <a:p>
            <a:pPr marL="0" indent="0" algn="l">
              <a:buFont typeface="Wingdings" panose="05000000000000000000" charset="0"/>
              <a:buNone/>
            </a:pPr>
            <a:endParaRPr lang="en-IN" altLang="en-US" sz="2400" dirty="0">
              <a:latin typeface="Arial" panose="020B0604020202020204" pitchFamily="34" charset="0"/>
              <a:cs typeface="Arial" panose="020B0604020202020204" pitchFamily="34" charset="0"/>
            </a:endParaRPr>
          </a:p>
        </p:txBody>
      </p:sp>
      <p:pic>
        <p:nvPicPr>
          <p:cNvPr id="9" name="Picture 8"/>
          <p:cNvPicPr>
            <a:picLocks noChangeAspect="1"/>
          </p:cNvPicPr>
          <p:nvPr>
            <p:custDataLst>
              <p:tags r:id="rId1"/>
            </p:custDataLst>
          </p:nvPr>
        </p:nvPicPr>
        <p:blipFill>
          <a:blip r:embed="rId2"/>
          <a:stretch>
            <a:fillRect/>
          </a:stretch>
        </p:blipFill>
        <p:spPr>
          <a:xfrm>
            <a:off x="10449308" y="6717"/>
            <a:ext cx="1659434" cy="1659434"/>
          </a:xfrm>
          <a:prstGeom prst="rect">
            <a:avLst/>
          </a:prstGeom>
        </p:spPr>
      </p:pic>
      <p:pic>
        <p:nvPicPr>
          <p:cNvPr id="8" name="Picture 7"/>
          <p:cNvPicPr>
            <a:picLocks noChangeAspect="1"/>
          </p:cNvPicPr>
          <p:nvPr>
            <p:custDataLst>
              <p:tags r:id="rId3"/>
            </p:custDataLst>
          </p:nvPr>
        </p:nvPicPr>
        <p:blipFill>
          <a:blip r:embed="rId4"/>
          <a:stretch>
            <a:fillRect/>
          </a:stretch>
        </p:blipFill>
        <p:spPr>
          <a:xfrm>
            <a:off x="1" y="-25366"/>
            <a:ext cx="1659434" cy="1659434"/>
          </a:xfrm>
          <a:prstGeom prst="rect">
            <a:avLst/>
          </a:prstGeom>
        </p:spPr>
      </p:pic>
      <p:sp>
        <p:nvSpPr>
          <p:cNvPr id="5" name="TextBox 4"/>
          <p:cNvSpPr txBox="1"/>
          <p:nvPr/>
        </p:nvSpPr>
        <p:spPr>
          <a:xfrm rot="10800000" flipV="1">
            <a:off x="3919975" y="596602"/>
            <a:ext cx="3792444" cy="415498"/>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100" b="1" dirty="0"/>
              <a:t>1.2) PROJECT DEFINITION</a:t>
            </a:r>
            <a:endParaRPr lang="en-US" sz="21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7" name="Picture 6"/>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
        <p:nvSpPr>
          <p:cNvPr id="9" name="TextBox 8"/>
          <p:cNvSpPr txBox="1"/>
          <p:nvPr/>
        </p:nvSpPr>
        <p:spPr>
          <a:xfrm rot="10800000" flipV="1">
            <a:off x="4817322" y="596602"/>
            <a:ext cx="3143510" cy="415498"/>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100" b="1" dirty="0"/>
              <a:t>1.3) TECHNOLOGY USED</a:t>
            </a:r>
            <a:endParaRPr lang="en-US" sz="2100" b="1" dirty="0"/>
          </a:p>
        </p:txBody>
      </p:sp>
      <p:sp>
        <p:nvSpPr>
          <p:cNvPr id="10" name="TextBox 9"/>
          <p:cNvSpPr txBox="1"/>
          <p:nvPr/>
        </p:nvSpPr>
        <p:spPr>
          <a:xfrm>
            <a:off x="2290504" y="2828835"/>
            <a:ext cx="8988521" cy="1200329"/>
          </a:xfrm>
          <a:prstGeom prst="rect">
            <a:avLst/>
          </a:prstGeom>
          <a:noFill/>
        </p:spPr>
        <p:txBody>
          <a:bodyPr wrap="square" rtlCol="0">
            <a:spAutoFit/>
          </a:bodyPr>
          <a:lstStyle/>
          <a:p>
            <a:pPr marL="342900" indent="-342900" algn="l">
              <a:buFont typeface="Arial" panose="020B0604020202020204" pitchFamily="34" charset="0"/>
              <a:buChar char="•"/>
            </a:pPr>
            <a:r>
              <a:rPr lang="en-IN" sz="2400" b="1" dirty="0"/>
              <a:t>Front End :  </a:t>
            </a:r>
            <a:r>
              <a:rPr lang="en-IN" sz="2400" dirty="0"/>
              <a:t> 1) HTML          2) CSS          3)JAVASCRIPT</a:t>
            </a:r>
            <a:endParaRPr lang="en-IN" sz="2400" dirty="0"/>
          </a:p>
          <a:p>
            <a:pPr marL="342900" indent="-342900" algn="l">
              <a:buFont typeface="Arial" panose="020B0604020202020204" pitchFamily="34" charset="0"/>
              <a:buChar char="•"/>
            </a:pPr>
            <a:endParaRPr lang="en-IN" sz="2400" dirty="0"/>
          </a:p>
          <a:p>
            <a:pPr marL="342900" indent="-342900" algn="l">
              <a:buFont typeface="Arial" panose="020B0604020202020204" pitchFamily="34" charset="0"/>
              <a:buChar char="•"/>
            </a:pPr>
            <a:r>
              <a:rPr lang="en-IN" sz="2400" b="1" dirty="0"/>
              <a:t>Back End :  </a:t>
            </a:r>
            <a:r>
              <a:rPr lang="en-IN" sz="2400" dirty="0"/>
              <a:t> 1) MYSQL      2) PYTHON</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590" y="1784350"/>
            <a:ext cx="10515600" cy="4850765"/>
          </a:xfrm>
        </p:spPr>
        <p:txBody>
          <a:bodyPr>
            <a:normAutofit fontScale="75000" lnSpcReduction="20000"/>
          </a:bodyPr>
          <a:lstStyle/>
          <a:p>
            <a:pPr marL="0" indent="0">
              <a:buNone/>
            </a:pPr>
            <a:r>
              <a:rPr lang="en-US">
                <a:latin typeface="+mn-ea"/>
                <a:cs typeface="+mn-ea"/>
              </a:rPr>
              <a:t>1. </a:t>
            </a:r>
            <a:r>
              <a:rPr lang="en-US" b="1" u="sng">
                <a:latin typeface="+mn-ea"/>
                <a:cs typeface="+mn-ea"/>
              </a:rPr>
              <a:t>User Management</a:t>
            </a:r>
            <a:endParaRPr lang="en-US" b="1" u="sng">
              <a:latin typeface="+mn-ea"/>
              <a:cs typeface="+mn-ea"/>
            </a:endParaRPr>
          </a:p>
          <a:p>
            <a:r>
              <a:rPr lang="en-US">
                <a:latin typeface="+mn-ea"/>
                <a:cs typeface="+mn-ea"/>
              </a:rPr>
              <a:t> Student Access:</a:t>
            </a:r>
            <a:endParaRPr lang="en-US">
              <a:latin typeface="+mn-ea"/>
              <a:cs typeface="+mn-ea"/>
            </a:endParaRPr>
          </a:p>
          <a:p>
            <a:pPr marL="0" indent="0">
              <a:buNone/>
            </a:pPr>
            <a:r>
              <a:rPr lang="en-US">
                <a:latin typeface="+mn-ea"/>
                <a:cs typeface="+mn-ea"/>
              </a:rPr>
              <a:t>   </a:t>
            </a:r>
            <a:r>
              <a:rPr lang="en-IN" altLang="en-US">
                <a:latin typeface="+mn-ea"/>
                <a:cs typeface="+mn-ea"/>
              </a:rPr>
              <a:t>      </a:t>
            </a:r>
            <a:r>
              <a:rPr lang="en-US">
                <a:latin typeface="+mn-ea"/>
                <a:cs typeface="+mn-ea"/>
              </a:rPr>
              <a:t>  - View and update personal info, marksheets, attendance, and mentor details.</a:t>
            </a:r>
            <a:endParaRPr lang="en-US">
              <a:latin typeface="+mn-ea"/>
              <a:cs typeface="+mn-ea"/>
            </a:endParaRPr>
          </a:p>
          <a:p>
            <a:pPr>
              <a:buFont typeface="Arial" panose="020B0604020202020204" pitchFamily="34" charset="0"/>
              <a:buChar char="•"/>
            </a:pPr>
            <a:r>
              <a:rPr lang="en-IN" altLang="en-US">
                <a:latin typeface="+mn-ea"/>
                <a:cs typeface="+mn-ea"/>
              </a:rPr>
              <a:t>  </a:t>
            </a:r>
            <a:r>
              <a:rPr lang="en-US">
                <a:latin typeface="+mn-ea"/>
                <a:cs typeface="+mn-ea"/>
              </a:rPr>
              <a:t>Admin Access (Faculty):</a:t>
            </a:r>
            <a:endParaRPr lang="en-US">
              <a:latin typeface="+mn-ea"/>
              <a:cs typeface="+mn-ea"/>
            </a:endParaRPr>
          </a:p>
          <a:p>
            <a:pPr marL="0" indent="0">
              <a:buNone/>
            </a:pPr>
            <a:r>
              <a:rPr lang="en-US">
                <a:latin typeface="+mn-ea"/>
                <a:cs typeface="+mn-ea"/>
              </a:rPr>
              <a:t>     </a:t>
            </a:r>
            <a:r>
              <a:rPr lang="en-IN" altLang="en-US">
                <a:latin typeface="+mn-ea"/>
                <a:cs typeface="+mn-ea"/>
              </a:rPr>
              <a:t>      </a:t>
            </a:r>
            <a:r>
              <a:rPr lang="en-US">
                <a:latin typeface="+mn-ea"/>
                <a:cs typeface="+mn-ea"/>
              </a:rPr>
              <a:t>- Manage student details, academic records, attendance, and mentors.</a:t>
            </a:r>
            <a:endParaRPr lang="en-US">
              <a:latin typeface="+mn-ea"/>
              <a:cs typeface="+mn-ea"/>
            </a:endParaRPr>
          </a:p>
          <a:p>
            <a:endParaRPr lang="en-US">
              <a:latin typeface="+mn-ea"/>
              <a:cs typeface="+mn-ea"/>
            </a:endParaRPr>
          </a:p>
          <a:p>
            <a:pPr marL="0" indent="0">
              <a:buNone/>
            </a:pPr>
            <a:r>
              <a:rPr lang="en-US">
                <a:latin typeface="+mn-ea"/>
                <a:cs typeface="+mn-ea"/>
              </a:rPr>
              <a:t>2. </a:t>
            </a:r>
            <a:r>
              <a:rPr lang="en-US" b="1" u="sng">
                <a:latin typeface="+mn-ea"/>
                <a:cs typeface="+mn-ea"/>
              </a:rPr>
              <a:t>Data Management</a:t>
            </a:r>
            <a:endParaRPr lang="en-US" b="1" u="sng">
              <a:latin typeface="+mn-ea"/>
              <a:cs typeface="+mn-ea"/>
            </a:endParaRPr>
          </a:p>
          <a:p>
            <a:pPr marL="0" indent="0">
              <a:buNone/>
            </a:pPr>
            <a:r>
              <a:rPr lang="en-IN" altLang="en-US">
                <a:latin typeface="+mn-ea"/>
                <a:cs typeface="+mn-ea"/>
              </a:rPr>
              <a:t>           </a:t>
            </a:r>
            <a:r>
              <a:rPr lang="en-US">
                <a:latin typeface="+mn-ea"/>
                <a:cs typeface="+mn-ea"/>
              </a:rPr>
              <a:t>- Store and update personal info, academic records, and attendance.</a:t>
            </a:r>
            <a:endParaRPr lang="en-US">
              <a:latin typeface="+mn-ea"/>
              <a:cs typeface="+mn-ea"/>
            </a:endParaRPr>
          </a:p>
          <a:p>
            <a:endParaRPr lang="en-US">
              <a:latin typeface="+mn-ea"/>
              <a:cs typeface="+mn-ea"/>
            </a:endParaRPr>
          </a:p>
          <a:p>
            <a:pPr marL="0" indent="0">
              <a:buNone/>
            </a:pPr>
            <a:r>
              <a:rPr lang="en-US">
                <a:latin typeface="+mn-ea"/>
                <a:cs typeface="+mn-ea"/>
              </a:rPr>
              <a:t>3. </a:t>
            </a:r>
            <a:r>
              <a:rPr lang="en-US" b="1" u="sng">
                <a:latin typeface="+mn-ea"/>
                <a:cs typeface="+mn-ea"/>
              </a:rPr>
              <a:t>Security and Permissions</a:t>
            </a:r>
            <a:endParaRPr lang="en-US" b="1" u="sng">
              <a:latin typeface="+mn-ea"/>
              <a:cs typeface="+mn-ea"/>
            </a:endParaRPr>
          </a:p>
          <a:p>
            <a:pPr marL="0" indent="0">
              <a:buNone/>
            </a:pPr>
            <a:r>
              <a:rPr lang="en-IN" altLang="en-US">
                <a:latin typeface="+mn-ea"/>
                <a:cs typeface="+mn-ea"/>
              </a:rPr>
              <a:t>           </a:t>
            </a:r>
            <a:r>
              <a:rPr lang="en-US">
                <a:latin typeface="+mn-ea"/>
                <a:cs typeface="+mn-ea"/>
              </a:rPr>
              <a:t>- Students view and update their details.</a:t>
            </a:r>
            <a:endParaRPr lang="en-US">
              <a:latin typeface="+mn-ea"/>
              <a:cs typeface="+mn-ea"/>
            </a:endParaRPr>
          </a:p>
          <a:p>
            <a:pPr marL="0" indent="0">
              <a:buNone/>
            </a:pPr>
            <a:r>
              <a:rPr lang="en-US">
                <a:latin typeface="+mn-ea"/>
                <a:cs typeface="+mn-ea"/>
              </a:rPr>
              <a:t>   </a:t>
            </a:r>
            <a:r>
              <a:rPr lang="en-IN" altLang="en-US">
                <a:latin typeface="+mn-ea"/>
                <a:cs typeface="+mn-ea"/>
              </a:rPr>
              <a:t>        </a:t>
            </a:r>
            <a:r>
              <a:rPr lang="en-US">
                <a:latin typeface="+mn-ea"/>
                <a:cs typeface="+mn-ea"/>
              </a:rPr>
              <a:t>- Admins control data changes.</a:t>
            </a:r>
            <a:endParaRPr lang="en-US">
              <a:latin typeface="+mn-ea"/>
              <a:cs typeface="+mn-ea"/>
            </a:endParaRPr>
          </a:p>
          <a:p>
            <a:pPr marL="0" indent="0">
              <a:buNone/>
            </a:pPr>
            <a:endParaRPr lang="en-US">
              <a:latin typeface="+mn-ea"/>
              <a:cs typeface="+mn-ea"/>
            </a:endParaRPr>
          </a:p>
        </p:txBody>
      </p:sp>
      <p:pic>
        <p:nvPicPr>
          <p:cNvPr id="8" name="Picture 7"/>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9" name="Picture 8"/>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
        <p:nvSpPr>
          <p:cNvPr id="5" name="TextBox 4"/>
          <p:cNvSpPr txBox="1"/>
          <p:nvPr/>
        </p:nvSpPr>
        <p:spPr>
          <a:xfrm>
            <a:off x="3237522" y="131164"/>
            <a:ext cx="5113411" cy="430887"/>
          </a:xfrm>
          <a:prstGeom prst="rect">
            <a:avLst/>
          </a:prstGeom>
          <a:noFill/>
        </p:spPr>
        <p:txBody>
          <a:bodyPr wrap="square" rtlCol="0">
            <a:spAutoFit/>
          </a:bodyPr>
          <a:lstStyle/>
          <a:p>
            <a:pPr algn="ctr"/>
            <a:r>
              <a:rPr lang="en-IN" sz="2200" b="1" u="sng" dirty="0"/>
              <a:t>TASK 2</a:t>
            </a:r>
            <a:endParaRPr lang="en-US" sz="2200" b="1" u="sng" dirty="0"/>
          </a:p>
        </p:txBody>
      </p:sp>
      <p:sp>
        <p:nvSpPr>
          <p:cNvPr id="11" name="TextBox 10"/>
          <p:cNvSpPr txBox="1"/>
          <p:nvPr/>
        </p:nvSpPr>
        <p:spPr>
          <a:xfrm rot="10800000" flipV="1">
            <a:off x="3503844" y="680250"/>
            <a:ext cx="4723310" cy="430887"/>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200" b="1" dirty="0"/>
              <a:t>2.1) PROJECT SCOPE AND OBJECTIVE</a:t>
            </a:r>
            <a:endParaRPr lang="en-US" sz="2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38325" y="755015"/>
            <a:ext cx="10515600" cy="6102985"/>
          </a:xfrm>
        </p:spPr>
        <p:txBody>
          <a:bodyPr>
            <a:noAutofit/>
          </a:bodyPr>
          <a:lstStyle/>
          <a:p>
            <a:pPr marL="0" indent="0">
              <a:buNone/>
            </a:pPr>
            <a:r>
              <a:rPr lang="en-US" sz="2000" b="1" dirty="0"/>
              <a:t>4. </a:t>
            </a:r>
            <a:r>
              <a:rPr lang="en-US" sz="2000" b="1" u="sng" dirty="0"/>
              <a:t>Communication and Notifications</a:t>
            </a:r>
            <a:endParaRPr lang="en-US" sz="2000" b="1" u="sng" dirty="0"/>
          </a:p>
          <a:p>
            <a:pPr marL="0" indent="0">
              <a:buNone/>
            </a:pPr>
            <a:r>
              <a:rPr lang="en-US" sz="2000" dirty="0"/>
              <a:t>   - Display mentor details.</a:t>
            </a:r>
            <a:endParaRPr lang="en-US" sz="2000" dirty="0"/>
          </a:p>
          <a:p>
            <a:pPr marL="0" indent="0">
              <a:buNone/>
            </a:pPr>
            <a:r>
              <a:rPr lang="en-US" sz="2000" dirty="0"/>
              <a:t>   - Notify users of updates.</a:t>
            </a:r>
            <a:endParaRPr lang="en-US" sz="2000" dirty="0"/>
          </a:p>
          <a:p>
            <a:endParaRPr lang="en-US" sz="2000" dirty="0"/>
          </a:p>
          <a:p>
            <a:pPr marL="0" indent="0">
              <a:buNone/>
            </a:pPr>
            <a:r>
              <a:rPr lang="en-US" sz="2000" b="1" dirty="0"/>
              <a:t>5. </a:t>
            </a:r>
            <a:r>
              <a:rPr lang="en-US" sz="2000" b="1" u="sng" dirty="0"/>
              <a:t>Reporting and Analytics</a:t>
            </a:r>
            <a:endParaRPr lang="en-US" sz="2000" b="1" u="sng" dirty="0"/>
          </a:p>
          <a:p>
            <a:pPr marL="0" indent="0">
              <a:buNone/>
            </a:pPr>
            <a:r>
              <a:rPr lang="en-US" sz="2000" dirty="0"/>
              <a:t>   - Generate performance and attendance reports.</a:t>
            </a:r>
            <a:endParaRPr lang="en-US" sz="2000" dirty="0"/>
          </a:p>
          <a:p>
            <a:pPr marL="0" indent="0">
              <a:buNone/>
            </a:pPr>
            <a:r>
              <a:rPr lang="en-US" sz="2000" dirty="0"/>
              <a:t>   - Analyze trends.</a:t>
            </a:r>
            <a:endParaRPr lang="en-US" sz="2000" dirty="0"/>
          </a:p>
          <a:p>
            <a:endParaRPr lang="en-US" sz="2000" dirty="0"/>
          </a:p>
          <a:p>
            <a:pPr marL="0" indent="0">
              <a:buNone/>
            </a:pPr>
            <a:r>
              <a:rPr lang="en-US" sz="2000" b="1" dirty="0"/>
              <a:t>6. </a:t>
            </a:r>
            <a:r>
              <a:rPr lang="en-US" sz="2000" b="1" u="sng" dirty="0"/>
              <a:t>User Interface and Experience</a:t>
            </a:r>
            <a:endParaRPr lang="en-US" sz="2000" b="1" u="sng" dirty="0"/>
          </a:p>
          <a:p>
            <a:pPr marL="0" indent="0">
              <a:buNone/>
            </a:pPr>
            <a:r>
              <a:rPr lang="en-US" sz="2000" dirty="0"/>
              <a:t>   - User-friendly dashboards.</a:t>
            </a:r>
            <a:endParaRPr lang="en-US" sz="2000" dirty="0"/>
          </a:p>
          <a:p>
            <a:pPr marL="0" indent="0">
              <a:buNone/>
            </a:pPr>
            <a:r>
              <a:rPr lang="en-US" sz="2000" dirty="0"/>
              <a:t>   - Mobile-friendly design.</a:t>
            </a:r>
            <a:endParaRPr lang="en-US" sz="2000" dirty="0"/>
          </a:p>
          <a:p>
            <a:endParaRPr lang="en-US" sz="2000" dirty="0"/>
          </a:p>
          <a:p>
            <a:pPr marL="0" indent="0">
              <a:buNone/>
            </a:pPr>
            <a:r>
              <a:rPr lang="en-US" sz="2000" b="1" dirty="0"/>
              <a:t>7. </a:t>
            </a:r>
            <a:r>
              <a:rPr lang="en-US" sz="2000" b="1" u="sng" dirty="0"/>
              <a:t>Scalability and Maintenance</a:t>
            </a:r>
            <a:endParaRPr lang="en-US" sz="2000" b="1" u="sng" dirty="0"/>
          </a:p>
          <a:p>
            <a:pPr marL="0" indent="0">
              <a:buNone/>
            </a:pPr>
            <a:r>
              <a:rPr lang="en-US" sz="2000" dirty="0"/>
              <a:t>   - Handle growth in users and data.</a:t>
            </a:r>
            <a:endParaRPr lang="en-US" sz="2000" dirty="0"/>
          </a:p>
          <a:p>
            <a:pPr marL="0" indent="0">
              <a:buNone/>
            </a:pPr>
            <a:r>
              <a:rPr lang="en-US" sz="2000" dirty="0"/>
              <a:t>   - Regular updates and maintenance.</a:t>
            </a:r>
            <a:endParaRPr lang="en-US" sz="2000" dirty="0"/>
          </a:p>
        </p:txBody>
      </p:sp>
      <p:pic>
        <p:nvPicPr>
          <p:cNvPr id="8" name="Picture 7"/>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9" name="Picture 8"/>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3425" y="1692678"/>
            <a:ext cx="10515600" cy="4776470"/>
          </a:xfrm>
        </p:spPr>
        <p:txBody>
          <a:bodyPr/>
          <a:lstStyle/>
          <a:p>
            <a:r>
              <a:rPr lang="en-IN" altLang="en-US" dirty="0"/>
              <a:t>                      </a:t>
            </a:r>
            <a:r>
              <a:rPr lang="en-US" dirty="0"/>
              <a:t>The current system uses physical mentoring books managed by mentors (admins). It requires physical storage, manual data entry, and in-person access, making it prone to human error and data loss. Communication and updates are manual, with no automated notifications. Generating reports and analyzing trends is time-consuming. Accessibility is limited, and scalability is challenging as student numbers grow. Maintenance involves physical upkeep and protection. Transitioning to a digital system like M</a:t>
            </a:r>
            <a:r>
              <a:rPr lang="en-IN" dirty="0"/>
              <a:t>y</a:t>
            </a:r>
            <a:r>
              <a:rPr lang="en-US" dirty="0"/>
              <a:t>mento would improve accuracy, efficiency, and accessibility.</a:t>
            </a:r>
            <a:endParaRPr lang="en-US" dirty="0"/>
          </a:p>
        </p:txBody>
      </p:sp>
      <p:pic>
        <p:nvPicPr>
          <p:cNvPr id="8" name="Picture 7"/>
          <p:cNvPicPr>
            <a:picLocks noChangeAspect="1"/>
          </p:cNvPicPr>
          <p:nvPr>
            <p:custDataLst>
              <p:tags r:id="rId1"/>
            </p:custDataLst>
          </p:nvPr>
        </p:nvPicPr>
        <p:blipFill>
          <a:blip r:embed="rId2"/>
          <a:stretch>
            <a:fillRect/>
          </a:stretch>
        </p:blipFill>
        <p:spPr>
          <a:xfrm>
            <a:off x="1" y="-25366"/>
            <a:ext cx="1659434" cy="1659434"/>
          </a:xfrm>
          <a:prstGeom prst="rect">
            <a:avLst/>
          </a:prstGeom>
        </p:spPr>
      </p:pic>
      <p:pic>
        <p:nvPicPr>
          <p:cNvPr id="9" name="Picture 8"/>
          <p:cNvPicPr>
            <a:picLocks noChangeAspect="1"/>
          </p:cNvPicPr>
          <p:nvPr>
            <p:custDataLst>
              <p:tags r:id="rId3"/>
            </p:custDataLst>
          </p:nvPr>
        </p:nvPicPr>
        <p:blipFill>
          <a:blip r:embed="rId4"/>
          <a:stretch>
            <a:fillRect/>
          </a:stretch>
        </p:blipFill>
        <p:spPr>
          <a:xfrm>
            <a:off x="10449308" y="6717"/>
            <a:ext cx="1659434" cy="1659434"/>
          </a:xfrm>
          <a:prstGeom prst="rect">
            <a:avLst/>
          </a:prstGeom>
        </p:spPr>
      </p:pic>
      <p:sp>
        <p:nvSpPr>
          <p:cNvPr id="7" name="TextBox 6"/>
          <p:cNvSpPr txBox="1"/>
          <p:nvPr/>
        </p:nvSpPr>
        <p:spPr>
          <a:xfrm rot="10800000" flipV="1">
            <a:off x="3896840" y="373464"/>
            <a:ext cx="4398319" cy="430887"/>
          </a:xfrm>
          <a:prstGeom prst="rect">
            <a:avLst/>
          </a:prstGeom>
          <a:noFill/>
        </p:spPr>
        <p:txBody>
          <a:bodyPr rot="0" spcFirstLastPara="0" vert="horz" wrap="square" lIns="91440" tIns="45720" rIns="91440" bIns="45720" numCol="1" spcCol="0" rtlCol="0" fromWordArt="0" anchor="t" anchorCtr="0" forceAA="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sz="2200" b="1" dirty="0"/>
              <a:t>2.2) STUDY OF EXISTING SYSTEM</a:t>
            </a:r>
            <a:endParaRPr lang="en-US" sz="2200" b="1"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TABLE_ENDDRAG_ORIGIN_RECT" val="720*248"/>
  <p:tag name="TABLE_ENDDRAG_RECT" val="144*282*720*24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15621</Words>
  <Application>WPS Presentation</Application>
  <PresentationFormat>Widescreen</PresentationFormat>
  <Paragraphs>846</Paragraphs>
  <Slides>42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42</vt:i4>
      </vt:variant>
    </vt:vector>
  </HeadingPairs>
  <TitlesOfParts>
    <vt:vector size="56" baseType="lpstr">
      <vt:lpstr>Arial</vt:lpstr>
      <vt:lpstr>SimSun</vt:lpstr>
      <vt:lpstr>Wingdings</vt:lpstr>
      <vt:lpstr>Britannic Bold</vt:lpstr>
      <vt:lpstr>Times New Roman</vt:lpstr>
      <vt:lpstr>Wingdings</vt:lpstr>
      <vt:lpstr>Calibri Light</vt:lpstr>
      <vt:lpstr>Calibri</vt:lpstr>
      <vt:lpstr>Microsoft YaHei</vt:lpstr>
      <vt:lpstr>Arial Unicode MS</vt:lpstr>
      <vt:lpstr>Symbol</vt:lpstr>
      <vt:lpstr>等线</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TAKSHAL</dc:creator>
  <cp:lastModifiedBy>admin</cp:lastModifiedBy>
  <cp:revision>40</cp:revision>
  <dcterms:created xsi:type="dcterms:W3CDTF">2024-07-14T13:37:00Z</dcterms:created>
  <dcterms:modified xsi:type="dcterms:W3CDTF">2024-09-12T04:45:59Z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3E5E6CF2B35A4FFCAD41D870491FA09F_11</vt:lpwstr>
  </property>
  <property fmtid="{D5CDD505-2E9C-101B-9397-08002B2CF9AE}" pid="3" name="KSOProductBuildVer">
    <vt:lpwstr>1033-12.2.0.17562</vt:lpwstr>
  </property>
</Properties>
</file>