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2C419C-4581-41E5-9871-7DFC3372E89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5FFD1E-3568-4B22-B7C4-7DFAFAFB6206}" type="datetimeFigureOut">
              <a:rPr lang="en-US" smtClean="0"/>
              <a:t>11/24/2019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ush003/DoF-guided-reflection-remov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543800" cy="2593975"/>
          </a:xfrm>
        </p:spPr>
        <p:txBody>
          <a:bodyPr/>
          <a:lstStyle/>
          <a:p>
            <a:r>
              <a:rPr lang="en-US" dirty="0" err="1" smtClean="0"/>
              <a:t>DoF</a:t>
            </a:r>
            <a:r>
              <a:rPr lang="en-US" dirty="0" smtClean="0"/>
              <a:t> Guided Reflection Removal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1722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 smtClean="0"/>
              <a:t>DIP Team 001 (</a:t>
            </a:r>
            <a:r>
              <a:rPr lang="en-US" sz="3200" b="1" dirty="0" smtClean="0">
                <a:hlinkClick r:id="rId2"/>
              </a:rPr>
              <a:t>Repo Link</a:t>
            </a:r>
            <a:r>
              <a:rPr lang="en-US" sz="3200" b="1" dirty="0" smtClean="0"/>
              <a:t>)</a:t>
            </a:r>
          </a:p>
          <a:p>
            <a:endParaRPr lang="en-US" sz="3200" dirty="0" smtClean="0"/>
          </a:p>
          <a:p>
            <a:r>
              <a:rPr lang="en-US" sz="3000" dirty="0" smtClean="0"/>
              <a:t>Mentor TA : </a:t>
            </a:r>
            <a:r>
              <a:rPr lang="en-US" sz="3000" dirty="0" err="1" smtClean="0"/>
              <a:t>Karandeep</a:t>
            </a:r>
            <a:r>
              <a:rPr lang="en-US" sz="3000" dirty="0" smtClean="0"/>
              <a:t> Singh </a:t>
            </a:r>
            <a:r>
              <a:rPr lang="en-US" sz="3000" dirty="0" err="1" smtClean="0"/>
              <a:t>Juneja</a:t>
            </a:r>
            <a:endParaRPr lang="en-US" sz="3000" dirty="0" smtClean="0"/>
          </a:p>
          <a:p>
            <a:endParaRPr lang="en-US" sz="3200" dirty="0"/>
          </a:p>
          <a:p>
            <a:r>
              <a:rPr lang="en-US" sz="2600" dirty="0" smtClean="0"/>
              <a:t>Members:  Ayush Singhania(20171031)(ECE)</a:t>
            </a:r>
          </a:p>
          <a:p>
            <a:r>
              <a:rPr lang="en-US" sz="2600" dirty="0" smtClean="0"/>
              <a:t>	      </a:t>
            </a:r>
            <a:r>
              <a:rPr lang="en-US" sz="2600" dirty="0" err="1" smtClean="0"/>
              <a:t>Siddharth</a:t>
            </a:r>
            <a:r>
              <a:rPr lang="en-US" sz="2600" dirty="0" smtClean="0"/>
              <a:t>  Gaur(20171198)(ECE)</a:t>
            </a:r>
          </a:p>
          <a:p>
            <a:r>
              <a:rPr lang="en-US" sz="2600" dirty="0" smtClean="0"/>
              <a:t>	      </a:t>
            </a:r>
            <a:r>
              <a:rPr lang="en-US" sz="2600" dirty="0" err="1" smtClean="0"/>
              <a:t>Gaurav</a:t>
            </a:r>
            <a:r>
              <a:rPr lang="en-US" sz="2600" dirty="0" smtClean="0"/>
              <a:t>  </a:t>
            </a:r>
            <a:r>
              <a:rPr lang="en-US" sz="2600" dirty="0" err="1" smtClean="0"/>
              <a:t>Aswani</a:t>
            </a:r>
            <a:r>
              <a:rPr lang="en-US" sz="2600" dirty="0" smtClean="0"/>
              <a:t>(20171107)(CSD)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868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Edge Map </a:t>
            </a:r>
            <a:r>
              <a:rPr lang="en-US" b="1" dirty="0" smtClean="0"/>
              <a:t>Generation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1905000" cy="290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2743201" cy="180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505200" y="4552122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Finally, the edge map of the background can be generated as </a:t>
            </a:r>
            <a:r>
              <a:rPr lang="en-US" sz="2400" dirty="0" smtClean="0"/>
              <a:t>follows:</a:t>
            </a:r>
          </a:p>
          <a:p>
            <a:endParaRPr 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486026"/>
            <a:ext cx="2438399" cy="53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1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Reflection Edge 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steps are followed:</a:t>
            </a:r>
          </a:p>
          <a:p>
            <a:r>
              <a:rPr lang="en-US" dirty="0"/>
              <a:t>We compute the gradient of the </a:t>
            </a:r>
            <a:r>
              <a:rPr lang="en-US" dirty="0" smtClean="0"/>
              <a:t>input image </a:t>
            </a:r>
            <a:r>
              <a:rPr lang="en-US" dirty="0"/>
              <a:t>to get the initial reflection edges</a:t>
            </a:r>
            <a:r>
              <a:rPr lang="en-US" dirty="0" smtClean="0"/>
              <a:t>.</a:t>
            </a:r>
          </a:p>
          <a:p>
            <a:r>
              <a:rPr lang="en-US" dirty="0"/>
              <a:t>In the gradient domain , </a:t>
            </a:r>
            <a:r>
              <a:rPr lang="en-US" dirty="0" smtClean="0"/>
              <a:t>we obtain </a:t>
            </a:r>
            <a:r>
              <a:rPr lang="en-US" dirty="0"/>
              <a:t>an initial reflection edge map based on the following </a:t>
            </a:r>
            <a:r>
              <a:rPr lang="en-US" dirty="0" smtClean="0"/>
              <a:t>threshold :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3962400" cy="84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1"/>
            <a:ext cx="1905000" cy="130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438400" y="5035006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81208"/>
            <a:ext cx="2085975" cy="13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19800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486400" y="5027031"/>
            <a:ext cx="57717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80734"/>
            <a:ext cx="2258745" cy="148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97" y="5891719"/>
            <a:ext cx="24955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1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Reflection Edge 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reduce </a:t>
            </a:r>
            <a:r>
              <a:rPr lang="en-US" dirty="0"/>
              <a:t>the artifacts in the initial reflection edge map as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follows: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where M’ is the complement of the background edge map         and E</a:t>
            </a:r>
            <a:r>
              <a:rPr lang="en-US" baseline="-25000" dirty="0" smtClean="0"/>
              <a:t>R</a:t>
            </a:r>
            <a:r>
              <a:rPr lang="en-US" dirty="0" smtClean="0"/>
              <a:t>’ is the initial reflection map.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6134"/>
            <a:ext cx="18288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0" y="3886200"/>
            <a:ext cx="7219950" cy="230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0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/>
              <a:t>Layer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background and reflection edge </a:t>
            </a:r>
            <a:r>
              <a:rPr lang="en-US" dirty="0" smtClean="0"/>
              <a:t>maps generated </a:t>
            </a:r>
            <a:r>
              <a:rPr lang="en-US" dirty="0"/>
              <a:t>before, the reflection and background layers can be </a:t>
            </a:r>
            <a:r>
              <a:rPr lang="en-US" dirty="0" smtClean="0"/>
              <a:t>separated based </a:t>
            </a:r>
            <a:r>
              <a:rPr lang="en-US" dirty="0"/>
              <a:t>on </a:t>
            </a:r>
            <a:r>
              <a:rPr lang="en-US" dirty="0" smtClean="0"/>
              <a:t>the following </a:t>
            </a:r>
            <a:r>
              <a:rPr lang="en-US" dirty="0"/>
              <a:t>objective </a:t>
            </a:r>
            <a:r>
              <a:rPr lang="en-US" dirty="0" smtClean="0"/>
              <a:t>function 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use the Iterative Reweighted Least Square(IRLS) method for </a:t>
            </a:r>
            <a:r>
              <a:rPr lang="en-US" dirty="0" err="1" smtClean="0"/>
              <a:t>minimising</a:t>
            </a:r>
            <a:r>
              <a:rPr lang="en-US" dirty="0" smtClean="0"/>
              <a:t> the cost function.</a:t>
            </a:r>
          </a:p>
          <a:p>
            <a:r>
              <a:rPr lang="en-US" dirty="0" smtClean="0"/>
              <a:t>We fix the number of iterations to 3(experimental observation) and use Gaussian priors for </a:t>
            </a:r>
            <a:r>
              <a:rPr lang="en-US" dirty="0" err="1" smtClean="0"/>
              <a:t>initialisation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47" y="2667000"/>
            <a:ext cx="3952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ran the implemented code on a variety of images. Some of the results are as follows:</a:t>
            </a:r>
          </a:p>
          <a:p>
            <a:endParaRPr lang="en-US" dirty="0"/>
          </a:p>
        </p:txBody>
      </p:sp>
      <p:pic>
        <p:nvPicPr>
          <p:cNvPr id="2050" name="Picture 2" descr="C:\Users\Ayush\Desktop\DoF-guided-reflection-removal-master\Source Image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46775"/>
            <a:ext cx="3733800" cy="248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71670"/>
            <a:ext cx="3783630" cy="25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962400" y="4254975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yush\Desktop\DoF-guided-reflection-removal-master\Source Image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4724400" cy="31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4734128" cy="31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69219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33800"/>
            <a:ext cx="4343400" cy="294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7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Division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Proposal : </a:t>
            </a:r>
            <a:r>
              <a:rPr lang="en-US" dirty="0" err="1" smtClean="0"/>
              <a:t>Siddharth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 Collection : </a:t>
            </a:r>
            <a:r>
              <a:rPr lang="en-US" dirty="0" err="1" smtClean="0"/>
              <a:t>Gaurav</a:t>
            </a:r>
            <a:endParaRPr lang="en-US" dirty="0" smtClean="0"/>
          </a:p>
          <a:p>
            <a:r>
              <a:rPr lang="en-US" dirty="0" smtClean="0"/>
              <a:t>Background Edge Map:</a:t>
            </a:r>
          </a:p>
          <a:p>
            <a:pPr lvl="1"/>
            <a:r>
              <a:rPr lang="en-US" dirty="0" smtClean="0"/>
              <a:t>Gradient calculation and pyramid building : Ayush</a:t>
            </a:r>
          </a:p>
          <a:p>
            <a:pPr lvl="1"/>
            <a:r>
              <a:rPr lang="en-US" dirty="0" smtClean="0"/>
              <a:t>Pyramid fusion and edge map generation: </a:t>
            </a:r>
            <a:r>
              <a:rPr lang="en-US" dirty="0" err="1" smtClean="0"/>
              <a:t>Siddharth</a:t>
            </a:r>
            <a:endParaRPr lang="en-US" dirty="0"/>
          </a:p>
          <a:p>
            <a:r>
              <a:rPr lang="en-US" dirty="0" smtClean="0"/>
              <a:t>Reflection Edge Map : </a:t>
            </a:r>
            <a:r>
              <a:rPr lang="en-US" dirty="0" err="1" smtClean="0"/>
              <a:t>Gaurav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Layer Reconstruction : Ayush</a:t>
            </a:r>
          </a:p>
          <a:p>
            <a:r>
              <a:rPr lang="en-US" dirty="0" smtClean="0"/>
              <a:t>Code Integration and Final debugging : </a:t>
            </a:r>
            <a:r>
              <a:rPr lang="en-US" dirty="0" err="1" smtClean="0"/>
              <a:t>Siddharth</a:t>
            </a:r>
            <a:endParaRPr lang="en-US" dirty="0" smtClean="0"/>
          </a:p>
          <a:p>
            <a:r>
              <a:rPr lang="en-US" dirty="0" smtClean="0"/>
              <a:t>Presentation Preparation : Ayush</a:t>
            </a:r>
          </a:p>
          <a:p>
            <a:r>
              <a:rPr lang="en-US" dirty="0" smtClean="0"/>
              <a:t>Documentation and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maintainence</a:t>
            </a:r>
            <a:r>
              <a:rPr lang="en-US" dirty="0" smtClean="0"/>
              <a:t> : </a:t>
            </a:r>
            <a:r>
              <a:rPr lang="en-US" dirty="0" err="1" smtClean="0"/>
              <a:t>Gaurav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620000" cy="38862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Thank You!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9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you click a picture through a window? Annoying reflections ruin your beautiful picture</a:t>
            </a:r>
            <a:r>
              <a:rPr lang="en-US" sz="2400" dirty="0" smtClean="0"/>
              <a:t>.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44" y="2438400"/>
            <a:ext cx="5791199" cy="38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r>
              <a:rPr lang="en-US" dirty="0" smtClean="0"/>
              <a:t>The given paper proposes a method to do away with this problem and remove the unwanted reflections by making </a:t>
            </a:r>
            <a:r>
              <a:rPr lang="en-US" dirty="0" err="1" smtClean="0"/>
              <a:t>DoF</a:t>
            </a:r>
            <a:r>
              <a:rPr lang="en-US" dirty="0" smtClean="0"/>
              <a:t> confidence maps  for both the background and the foreground.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4" y="2688235"/>
            <a:ext cx="6472946" cy="41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Major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Photographers </a:t>
            </a:r>
            <a:r>
              <a:rPr lang="en-US" sz="2400" dirty="0"/>
              <a:t>always </a:t>
            </a:r>
            <a:r>
              <a:rPr lang="en-US" sz="2400" dirty="0" smtClean="0"/>
              <a:t>focus on </a:t>
            </a:r>
            <a:r>
              <a:rPr lang="en-US" sz="2400" dirty="0"/>
              <a:t>the background in a particular depth when they take </a:t>
            </a:r>
            <a:r>
              <a:rPr lang="en-US" sz="2400" dirty="0" smtClean="0"/>
              <a:t>photos.</a:t>
            </a:r>
          </a:p>
          <a:p>
            <a:r>
              <a:rPr lang="en-US" sz="2400" dirty="0" smtClean="0"/>
              <a:t>Reflections in </a:t>
            </a:r>
            <a:r>
              <a:rPr lang="en-US" sz="2400" dirty="0"/>
              <a:t>different depth layers would be blurred in the images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DoF</a:t>
            </a:r>
            <a:r>
              <a:rPr lang="en-US" sz="2400" dirty="0"/>
              <a:t>, </a:t>
            </a:r>
            <a:r>
              <a:rPr lang="en-US" sz="2400" dirty="0" smtClean="0"/>
              <a:t>the distance </a:t>
            </a:r>
            <a:r>
              <a:rPr lang="en-US" sz="2400" dirty="0"/>
              <a:t>between the nearest and farthest objects in a scene that </a:t>
            </a:r>
            <a:r>
              <a:rPr lang="en-US" sz="2400" dirty="0" smtClean="0"/>
              <a:t>appears reasonably </a:t>
            </a:r>
            <a:r>
              <a:rPr lang="en-US" sz="2400" dirty="0"/>
              <a:t>sharp and can be used as an important feature to </a:t>
            </a:r>
            <a:r>
              <a:rPr lang="en-US" sz="2400" dirty="0" smtClean="0"/>
              <a:t>distinguish background </a:t>
            </a:r>
            <a:r>
              <a:rPr lang="en-US" sz="2400" dirty="0"/>
              <a:t>and reflection edges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mages </a:t>
            </a:r>
            <a:r>
              <a:rPr lang="en-US" sz="2400" dirty="0"/>
              <a:t>with different resolution can exhibit </a:t>
            </a:r>
            <a:r>
              <a:rPr lang="en-US" sz="2400" dirty="0" smtClean="0"/>
              <a:t>different levels </a:t>
            </a:r>
            <a:r>
              <a:rPr lang="en-US" sz="2400" dirty="0"/>
              <a:t>of details in the </a:t>
            </a:r>
            <a:r>
              <a:rPr lang="en-US" sz="2400" dirty="0" err="1"/>
              <a:t>DoF</a:t>
            </a:r>
            <a:r>
              <a:rPr lang="en-US" sz="2400" dirty="0"/>
              <a:t> map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1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Phases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Our project has three main phases:</a:t>
            </a:r>
          </a:p>
          <a:p>
            <a:pPr marL="411480" lvl="1" indent="0">
              <a:buNone/>
            </a:pPr>
            <a:r>
              <a:rPr lang="en-US" sz="2400" dirty="0"/>
              <a:t>1. </a:t>
            </a:r>
            <a:r>
              <a:rPr lang="en-US" sz="2400" b="1" dirty="0"/>
              <a:t>Background Edge map </a:t>
            </a:r>
            <a:r>
              <a:rPr lang="en-US" sz="2400" b="1" dirty="0" smtClean="0"/>
              <a:t>generation </a:t>
            </a:r>
            <a:r>
              <a:rPr lang="en-US" sz="2400" dirty="0" smtClean="0"/>
              <a:t>: To create a map that will be used to separate out the background image.</a:t>
            </a:r>
            <a:endParaRPr lang="en-US" sz="2400" dirty="0"/>
          </a:p>
          <a:p>
            <a:pPr marL="411480" lvl="1" indent="0">
              <a:buNone/>
            </a:pPr>
            <a:r>
              <a:rPr lang="en-US" sz="2400" dirty="0"/>
              <a:t>2. </a:t>
            </a:r>
            <a:r>
              <a:rPr lang="en-US" sz="2400" b="1" dirty="0"/>
              <a:t>Reflection Edge map </a:t>
            </a:r>
            <a:r>
              <a:rPr lang="en-US" sz="2400" b="1" dirty="0" smtClean="0"/>
              <a:t>generation </a:t>
            </a:r>
            <a:r>
              <a:rPr lang="en-US" sz="2400" dirty="0" smtClean="0"/>
              <a:t>: </a:t>
            </a:r>
            <a:r>
              <a:rPr lang="en-US" sz="2400" dirty="0"/>
              <a:t>To create a map that will be used to separate out the </a:t>
            </a:r>
            <a:r>
              <a:rPr lang="en-US" sz="2400" dirty="0" smtClean="0"/>
              <a:t>reflection </a:t>
            </a:r>
            <a:r>
              <a:rPr lang="en-US" sz="2400" dirty="0"/>
              <a:t>image</a:t>
            </a:r>
            <a:r>
              <a:rPr lang="en-US" sz="2400" dirty="0" smtClean="0"/>
              <a:t>.</a:t>
            </a:r>
            <a:endParaRPr lang="en-US" sz="2400" dirty="0"/>
          </a:p>
          <a:p>
            <a:pPr marL="411480" lvl="1" indent="0">
              <a:buNone/>
            </a:pPr>
            <a:r>
              <a:rPr lang="en-US" sz="2400" dirty="0"/>
              <a:t>3. </a:t>
            </a:r>
            <a:r>
              <a:rPr lang="en-US" sz="2400" b="1" dirty="0"/>
              <a:t>Layer </a:t>
            </a:r>
            <a:r>
              <a:rPr lang="en-US" sz="2400" b="1" dirty="0" smtClean="0"/>
              <a:t>Reconstruction</a:t>
            </a:r>
            <a:r>
              <a:rPr lang="en-US" sz="2400" dirty="0" smtClean="0"/>
              <a:t> : To reconstruct the reflection and background images using the maps generated before.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0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153400" cy="1143000"/>
          </a:xfrm>
        </p:spPr>
        <p:txBody>
          <a:bodyPr/>
          <a:lstStyle/>
          <a:p>
            <a:pPr algn="ctr"/>
            <a:r>
              <a:rPr lang="en-US" b="1" dirty="0"/>
              <a:t>Background Edge M</a:t>
            </a:r>
            <a:r>
              <a:rPr lang="en-US" b="1" dirty="0" smtClean="0"/>
              <a:t>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steps followed are as follows:</a:t>
            </a:r>
          </a:p>
          <a:p>
            <a:pPr lvl="1"/>
            <a:r>
              <a:rPr lang="en-US" dirty="0"/>
              <a:t>The input image is first </a:t>
            </a:r>
            <a:r>
              <a:rPr lang="en-US" dirty="0" smtClean="0"/>
              <a:t>converted to </a:t>
            </a:r>
            <a:r>
              <a:rPr lang="en-US" dirty="0"/>
              <a:t>the Lab color space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For each channel we build three reference image(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r</a:t>
            </a:r>
            <a:r>
              <a:rPr lang="en-US" dirty="0" smtClean="0"/>
              <a:t>) each with a different resolution.</a:t>
            </a:r>
          </a:p>
          <a:p>
            <a:pPr lvl="1"/>
            <a:r>
              <a:rPr lang="en-US" dirty="0" smtClean="0"/>
              <a:t>For each reference image, we build three blurred images 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, </a:t>
            </a:r>
            <a:r>
              <a:rPr lang="en-US" dirty="0" smtClean="0"/>
              <a:t>k={3,5,7}) with </a:t>
            </a:r>
            <a:r>
              <a:rPr lang="en-US" dirty="0" err="1" smtClean="0"/>
              <a:t>kxk</a:t>
            </a:r>
            <a:r>
              <a:rPr lang="en-US" dirty="0" smtClean="0"/>
              <a:t> Gaussian blurring filters.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6999"/>
            <a:ext cx="2133599" cy="14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481262"/>
            <a:ext cx="2181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276600" y="32004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Edge 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calculate the KL divergence of each of the blurred images with their corresponding reference image and denote it as </a:t>
            </a:r>
            <a:r>
              <a:rPr lang="en-US" dirty="0" err="1" smtClean="0"/>
              <a:t>D</a:t>
            </a:r>
            <a:r>
              <a:rPr lang="en-US" sz="1800" baseline="30000" dirty="0" err="1" smtClean="0"/>
              <a:t>n</a:t>
            </a:r>
            <a:r>
              <a:rPr lang="en-US" sz="1800" baseline="-25000" dirty="0" err="1" smtClean="0"/>
              <a:t>k</a:t>
            </a:r>
            <a:r>
              <a:rPr lang="en-US" sz="1800" baseline="-25000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DoF</a:t>
            </a:r>
            <a:r>
              <a:rPr lang="en-US" dirty="0" smtClean="0"/>
              <a:t> confidence map for each resolution is then computed as :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600200"/>
            <a:ext cx="37909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66887"/>
            <a:ext cx="2181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895600" y="2768937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86400"/>
            <a:ext cx="4562475" cy="73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6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Edge Map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DoF</a:t>
            </a:r>
            <a:r>
              <a:rPr lang="en-US" dirty="0"/>
              <a:t> confidence maps </a:t>
            </a: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D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err="1"/>
              <a:t>upscaled</a:t>
            </a:r>
            <a:r>
              <a:rPr lang="en-US" dirty="0"/>
              <a:t> to the same size as </a:t>
            </a:r>
            <a:r>
              <a:rPr lang="en-US" dirty="0" smtClean="0"/>
              <a:t>D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/>
              <a:t>The final </a:t>
            </a:r>
            <a:r>
              <a:rPr lang="en-US" dirty="0" err="1"/>
              <a:t>DoF</a:t>
            </a:r>
            <a:r>
              <a:rPr lang="en-US" dirty="0"/>
              <a:t> confidence map </a:t>
            </a:r>
            <a:r>
              <a:rPr lang="en-US" dirty="0" smtClean="0"/>
              <a:t>for each channel is </a:t>
            </a:r>
            <a:r>
              <a:rPr lang="en-US" dirty="0"/>
              <a:t>obtained by combining the three </a:t>
            </a:r>
            <a:r>
              <a:rPr lang="en-US" dirty="0" err="1" smtClean="0"/>
              <a:t>DoF</a:t>
            </a:r>
            <a:r>
              <a:rPr lang="en-US" dirty="0" smtClean="0"/>
              <a:t> map </a:t>
            </a:r>
            <a:r>
              <a:rPr lang="en-US" dirty="0"/>
              <a:t>as follows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Then, we rule out the pixels belonging to reflection components in the </a:t>
            </a:r>
            <a:r>
              <a:rPr lang="en-US" dirty="0" err="1" smtClean="0"/>
              <a:t>DoF</a:t>
            </a:r>
            <a:r>
              <a:rPr lang="en-US" dirty="0" smtClean="0"/>
              <a:t> maps </a:t>
            </a:r>
            <a:r>
              <a:rPr lang="en-US" dirty="0"/>
              <a:t>and the salient edges for layer reconstruction are determined by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where </a:t>
            </a:r>
            <a:r>
              <a:rPr lang="en-US" dirty="0"/>
              <a:t>H is the Heaviside step function and τ s is a threshold to </a:t>
            </a:r>
            <a:r>
              <a:rPr lang="en-US" dirty="0" smtClean="0"/>
              <a:t>determine the </a:t>
            </a:r>
            <a:r>
              <a:rPr lang="en-US" dirty="0"/>
              <a:t>salient edges belonging to the background components.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8" y="3200400"/>
            <a:ext cx="5749452" cy="57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48200"/>
            <a:ext cx="2519362" cy="45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4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Edge Map Generation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03384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7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191</TotalTime>
  <Words>655</Words>
  <Application>Microsoft Office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DoF Guided Reflection Removal</vt:lpstr>
      <vt:lpstr>Problem Statement</vt:lpstr>
      <vt:lpstr>Proposed Solution</vt:lpstr>
      <vt:lpstr>Major Assumptions</vt:lpstr>
      <vt:lpstr>Phases of the Project</vt:lpstr>
      <vt:lpstr>Background Edge Map Generation</vt:lpstr>
      <vt:lpstr>Background Edge Map Generation</vt:lpstr>
      <vt:lpstr>Background Edge Map Generation</vt:lpstr>
      <vt:lpstr>Background Edge Map Generation</vt:lpstr>
      <vt:lpstr>Background Edge Map Generation</vt:lpstr>
      <vt:lpstr>Reflection Edge map generation</vt:lpstr>
      <vt:lpstr>Reflection Edge map generation</vt:lpstr>
      <vt:lpstr>Layer Reconstruction</vt:lpstr>
      <vt:lpstr>Results</vt:lpstr>
      <vt:lpstr>PowerPoint Presentation</vt:lpstr>
      <vt:lpstr>PowerPoint Presentation</vt:lpstr>
      <vt:lpstr>Division of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DoF Guided Reflection Removal</dc:title>
  <dc:creator>Ayush</dc:creator>
  <cp:lastModifiedBy>Ayush</cp:lastModifiedBy>
  <cp:revision>17</cp:revision>
  <dcterms:created xsi:type="dcterms:W3CDTF">2019-11-24T14:15:09Z</dcterms:created>
  <dcterms:modified xsi:type="dcterms:W3CDTF">2019-11-24T17:53:18Z</dcterms:modified>
</cp:coreProperties>
</file>