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58" r:id="rId5"/>
    <p:sldId id="269" r:id="rId6"/>
    <p:sldId id="261" r:id="rId7"/>
    <p:sldId id="262" r:id="rId8"/>
    <p:sldId id="268" r:id="rId9"/>
    <p:sldId id="272" r:id="rId10"/>
    <p:sldId id="263" r:id="rId11"/>
    <p:sldId id="273" r:id="rId12"/>
    <p:sldId id="271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9" autoAdjust="0"/>
    <p:restoredTop sz="94660"/>
  </p:normalViewPr>
  <p:slideViewPr>
    <p:cSldViewPr>
      <p:cViewPr>
        <p:scale>
          <a:sx n="76" d="100"/>
          <a:sy n="76" d="100"/>
        </p:scale>
        <p:origin x="-116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Cauchy_convergence_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Empirical Mode Decomposition </a:t>
            </a:r>
            <a:r>
              <a:rPr lang="en-US" dirty="0" smtClean="0"/>
              <a:t>To Find </a:t>
            </a:r>
            <a:r>
              <a:rPr lang="en-US" dirty="0"/>
              <a:t>Instantaneous Frequency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Ayush Singhania(20171031)</a:t>
            </a:r>
          </a:p>
          <a:p>
            <a:r>
              <a:rPr lang="en-US" dirty="0" err="1" smtClean="0"/>
              <a:t>Kunal</a:t>
            </a:r>
            <a:r>
              <a:rPr lang="en-US" dirty="0" smtClean="0"/>
              <a:t> </a:t>
            </a:r>
            <a:r>
              <a:rPr lang="en-US" dirty="0" err="1" smtClean="0"/>
              <a:t>Lahoti</a:t>
            </a:r>
            <a:r>
              <a:rPr lang="en-US" smtClean="0"/>
              <a:t>(</a:t>
            </a:r>
            <a:r>
              <a:rPr lang="en-US"/>
              <a:t>2018122002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Component IMFs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3" y="1295400"/>
            <a:ext cx="845979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34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Sum of IMFs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6420"/>
            <a:ext cx="8229600" cy="423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83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frequency components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343400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00" y="1524000"/>
            <a:ext cx="4562700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5181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= 300 Hz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52578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= 160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9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frequency components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1264"/>
            <a:ext cx="4373661" cy="3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551264"/>
            <a:ext cx="4394139" cy="3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181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= 100 Hz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5181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= 80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6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frequency components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1325"/>
            <a:ext cx="4310062" cy="331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67" y="1581325"/>
            <a:ext cx="4335458" cy="331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181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= 5 Hz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1696" y="5181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= 20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0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Instantaneous frequency is necessary for understanding the detailed mechanisms for non linear and non stationary </a:t>
            </a:r>
            <a:r>
              <a:rPr lang="en-US" sz="2400" dirty="0" smtClean="0"/>
              <a:t>processes.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real world situations LTI</a:t>
            </a:r>
            <a:r>
              <a:rPr lang="en-US" sz="2400" dirty="0"/>
              <a:t> </a:t>
            </a:r>
            <a:r>
              <a:rPr lang="en-US" sz="2400" dirty="0" smtClean="0"/>
              <a:t>signals rarely come into play. Most of the real world signal are non-linear and non-stationary in nature. Conventional methods like </a:t>
            </a:r>
            <a:r>
              <a:rPr lang="en-US" sz="2400" dirty="0"/>
              <a:t>Fourier Transforms and wavelet </a:t>
            </a:r>
            <a:r>
              <a:rPr lang="en-US" sz="2400" dirty="0" smtClean="0"/>
              <a:t>decomposition are ineffective in analyzing such situation.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EMD is a method of breaking down a signal without leaving the time </a:t>
            </a:r>
            <a:r>
              <a:rPr lang="en-US" sz="2400" dirty="0" smtClean="0"/>
              <a:t>domain. </a:t>
            </a:r>
            <a:r>
              <a:rPr lang="en-US" sz="2400" dirty="0"/>
              <a:t>The process is useful for analyzing natural signals, which are most often non-linear and non-stationary. </a:t>
            </a:r>
            <a:endParaRPr lang="en-US" sz="2400" dirty="0" smtClean="0"/>
          </a:p>
          <a:p>
            <a:endParaRPr lang="en-US" sz="2000" dirty="0" smtClean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</a:t>
            </a:r>
            <a:r>
              <a:rPr lang="en-US" sz="2000" dirty="0"/>
              <a:t>Intrinsic Mode Function (IMF) is </a:t>
            </a:r>
            <a:r>
              <a:rPr lang="en-US" sz="2000" dirty="0" smtClean="0"/>
              <a:t>a function </a:t>
            </a:r>
            <a:r>
              <a:rPr lang="en-US" sz="2000" dirty="0"/>
              <a:t>that satisfies two conditions: (1) In the whole </a:t>
            </a:r>
            <a:r>
              <a:rPr lang="en-US" sz="2000" dirty="0" smtClean="0"/>
              <a:t>data set</a:t>
            </a:r>
            <a:r>
              <a:rPr lang="en-US" sz="2000" dirty="0"/>
              <a:t>, the number of extrema and the number of zero </a:t>
            </a:r>
            <a:r>
              <a:rPr lang="en-US" sz="2000" dirty="0" smtClean="0"/>
              <a:t>crossings must either equal or differ at most by one; and (2) At any point</a:t>
            </a:r>
            <a:r>
              <a:rPr lang="en-US" sz="2000" dirty="0"/>
              <a:t>, the mean value of the envelope defined by the </a:t>
            </a:r>
            <a:r>
              <a:rPr lang="en-US" sz="2000" dirty="0" smtClean="0"/>
              <a:t>local maxima </a:t>
            </a:r>
            <a:r>
              <a:rPr lang="en-US" sz="2000" dirty="0"/>
              <a:t>and the </a:t>
            </a:r>
            <a:r>
              <a:rPr lang="en-US" sz="2000" dirty="0" smtClean="0"/>
              <a:t>envelope </a:t>
            </a:r>
            <a:r>
              <a:rPr lang="en-US" sz="2000" dirty="0"/>
              <a:t>defined by the local minima is zero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EMD filters out functions which form a complete and nearly orthogonal basis for the original signal. Completeness is based on the method of the EMD; the way it is decomposed implies completeness. The functions, known as Intrinsic Mode Functions (IMFs), are therefore sufficient to describe the signal, even though they are not necessarily orthogonal.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9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The procedure of extracting an IMF is called sifting. The sifting process is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all the local extrema in the test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all the local maxima by a cubic spline line as the upper envelope.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procedure for the local minima to produce the lower envelope.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upper and lower envelopes should cover all the data between them. Their mean is 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. The difference between the data and 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 is the first component 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 smtClean="0"/>
              <a:t>:	X(t) - m</a:t>
            </a:r>
            <a:r>
              <a:rPr lang="en-US" baseline="-25000" dirty="0" smtClean="0"/>
              <a:t>1</a:t>
            </a:r>
            <a:r>
              <a:rPr lang="en-US" dirty="0" smtClean="0"/>
              <a:t> = h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Ideally</a:t>
            </a:r>
            <a:r>
              <a:rPr lang="en-US" dirty="0"/>
              <a:t>, 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 should satisfy the definition of an IMF, since the construction of h</a:t>
            </a:r>
            <a:r>
              <a:rPr lang="en-US" baseline="-25000" dirty="0"/>
              <a:t>1</a:t>
            </a:r>
            <a:r>
              <a:rPr lang="en-US" dirty="0"/>
              <a:t> described above should have made it symmetric and having all maxima positive and all minima negative. After the first round of sifting, a crest may become a local maximum. New extrema generated in this way actually reveal the proper modes lost in the initial examination. In the subsequent sifting process, h</a:t>
            </a:r>
            <a:r>
              <a:rPr lang="en-US" baseline="-25000" dirty="0"/>
              <a:t>1</a:t>
            </a:r>
            <a:r>
              <a:rPr lang="en-US" dirty="0"/>
              <a:t> can only be treated as a proto-IMF. In the next step, 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 is treated as </a:t>
            </a:r>
            <a:r>
              <a:rPr lang="en-US" dirty="0" smtClean="0"/>
              <a:t>data:h</a:t>
            </a:r>
            <a:r>
              <a:rPr lang="en-US" baseline="-25000" dirty="0" smtClean="0"/>
              <a:t>1</a:t>
            </a:r>
            <a:r>
              <a:rPr lang="en-US" dirty="0" smtClean="0"/>
              <a:t>- m</a:t>
            </a:r>
            <a:r>
              <a:rPr lang="en-US" baseline="-25000" dirty="0" smtClean="0"/>
              <a:t>11 </a:t>
            </a:r>
            <a:r>
              <a:rPr lang="en-US" dirty="0" smtClean="0"/>
              <a:t>= h</a:t>
            </a:r>
            <a:r>
              <a:rPr lang="en-US" baseline="-25000" dirty="0" smtClean="0"/>
              <a:t>11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</a:t>
            </a:r>
            <a:r>
              <a:rPr lang="en-US" dirty="0"/>
              <a:t>repeated sifting up to </a:t>
            </a:r>
            <a:r>
              <a:rPr lang="en-US" i="1" dirty="0"/>
              <a:t>k</a:t>
            </a:r>
            <a:r>
              <a:rPr lang="en-US" dirty="0"/>
              <a:t> times, h</a:t>
            </a:r>
            <a:r>
              <a:rPr lang="en-US" baseline="-25000" dirty="0"/>
              <a:t>1</a:t>
            </a:r>
            <a:r>
              <a:rPr lang="en-US" dirty="0"/>
              <a:t> becomes an IMF, that </a:t>
            </a:r>
            <a:r>
              <a:rPr lang="en-US" dirty="0" smtClean="0"/>
              <a:t>is  h</a:t>
            </a:r>
            <a:r>
              <a:rPr lang="en-US" baseline="-25000" dirty="0" smtClean="0"/>
              <a:t>1(k-1)</a:t>
            </a:r>
            <a:r>
              <a:rPr lang="en-US" dirty="0" smtClean="0"/>
              <a:t>-m</a:t>
            </a:r>
            <a:r>
              <a:rPr lang="en-US" baseline="-25000" dirty="0" smtClean="0"/>
              <a:t>1k</a:t>
            </a:r>
            <a:r>
              <a:rPr lang="en-US" dirty="0" smtClean="0"/>
              <a:t>=h</a:t>
            </a:r>
            <a:r>
              <a:rPr lang="en-US" baseline="-25000" dirty="0" smtClean="0"/>
              <a:t>1k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Then, </a:t>
            </a:r>
            <a:r>
              <a:rPr lang="en-US" i="1" dirty="0" smtClean="0"/>
              <a:t>h</a:t>
            </a:r>
            <a:r>
              <a:rPr lang="en-US" baseline="-25000" dirty="0" smtClean="0"/>
              <a:t>1k</a:t>
            </a:r>
            <a:r>
              <a:rPr lang="en-US" dirty="0" smtClean="0"/>
              <a:t> is designated as the first IMF component of the data: C</a:t>
            </a:r>
            <a:r>
              <a:rPr lang="en-US" baseline="-25000" dirty="0" smtClean="0"/>
              <a:t>1  </a:t>
            </a:r>
            <a:r>
              <a:rPr lang="en-US" dirty="0" smtClean="0"/>
              <a:t>=  h</a:t>
            </a:r>
            <a:r>
              <a:rPr lang="en-US" baseline="-25000" dirty="0" smtClean="0"/>
              <a:t>1k.</a:t>
            </a:r>
          </a:p>
          <a:p>
            <a:pPr marL="514350" indent="-514350">
              <a:buAutoNum type="arabicPeriod" startAt="8"/>
            </a:pPr>
            <a:r>
              <a:rPr lang="en-US" dirty="0" smtClean="0"/>
              <a:t>The </a:t>
            </a:r>
            <a:r>
              <a:rPr lang="en-US" dirty="0"/>
              <a:t>stoppage criterion determines the number of sifting steps to produce an IMF. </a:t>
            </a:r>
            <a:endParaRPr lang="en-US" dirty="0" smtClean="0"/>
          </a:p>
          <a:p>
            <a:pPr marL="514350" indent="-514350">
              <a:buAutoNum type="arabicPeriod" startAt="8"/>
            </a:pPr>
            <a:r>
              <a:rPr lang="en-US" dirty="0" smtClean="0"/>
              <a:t>Standard </a:t>
            </a:r>
            <a:r>
              <a:rPr lang="en-US" dirty="0" smtClean="0"/>
              <a:t>Deviation: It </a:t>
            </a:r>
            <a:r>
              <a:rPr lang="en-US" dirty="0"/>
              <a:t>is similar to the </a:t>
            </a:r>
            <a:r>
              <a:rPr lang="en-US" dirty="0">
                <a:hlinkClick r:id="rId2" tooltip="Cauchy convergence test"/>
              </a:rPr>
              <a:t>Cauchy convergence test</a:t>
            </a:r>
            <a:r>
              <a:rPr lang="en-US" dirty="0"/>
              <a:t>, and we define a sum of the difference, </a:t>
            </a:r>
            <a:r>
              <a:rPr lang="en-US" dirty="0" smtClean="0"/>
              <a:t>SD</a:t>
            </a:r>
            <a:r>
              <a:rPr lang="en-US" dirty="0"/>
              <a:t>,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Then </a:t>
            </a:r>
            <a:r>
              <a:rPr lang="en-US" dirty="0"/>
              <a:t>the sifting process stops when SD is smaller than a pre-given </a:t>
            </a:r>
            <a:r>
              <a:rPr lang="en-US" dirty="0" smtClean="0"/>
              <a:t>v&lt;&lt;&lt;0.3</a:t>
            </a:r>
            <a:endParaRPr lang="en-US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800600"/>
            <a:ext cx="289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E:\downloadfiles\Emd_example_lowres (1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4540541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the Algorithm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4419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28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 smtClean="0"/>
              <a:t>Applications: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Financial </a:t>
            </a:r>
            <a:r>
              <a:rPr lang="en-US" sz="2000" dirty="0"/>
              <a:t>: To analyze non-stationary financial time series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Speech Recognition : </a:t>
            </a:r>
            <a:r>
              <a:rPr lang="en-US" sz="2000" dirty="0" smtClean="0"/>
              <a:t>Used for speech pitch detection.</a:t>
            </a:r>
            <a:endParaRPr lang="en-US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Biomedical </a:t>
            </a:r>
            <a:r>
              <a:rPr lang="en-US" sz="2000" dirty="0" smtClean="0"/>
              <a:t>: Analyzing EEG, ECG and other signals.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 smtClean="0"/>
              <a:t>Final </a:t>
            </a:r>
            <a:r>
              <a:rPr lang="en-US" sz="2000" b="1" u="sng" dirty="0"/>
              <a:t>Evaluation: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Decomposing a sample ECG data into component IMFs.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Finding instantaneous frequency from the IMFs.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Verifying validity by regenerating the ECG signal from the component IMFs.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And Final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In order to calculate the IF, a complex signal has to </a:t>
            </a:r>
            <a:r>
              <a:rPr lang="en-US" dirty="0" smtClean="0"/>
              <a:t>be obtained </a:t>
            </a:r>
            <a:r>
              <a:rPr lang="en-US" dirty="0"/>
              <a:t>from each IMF for which envelope and </a:t>
            </a:r>
            <a:r>
              <a:rPr lang="en-US" dirty="0" smtClean="0"/>
              <a:t>phase signals </a:t>
            </a:r>
            <a:r>
              <a:rPr lang="en-US" dirty="0"/>
              <a:t>can be defined. From a practical point of </a:t>
            </a:r>
            <a:r>
              <a:rPr lang="en-US" dirty="0" smtClean="0"/>
              <a:t>view , the </a:t>
            </a:r>
            <a:r>
              <a:rPr lang="en-US" dirty="0"/>
              <a:t>analytic signal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smtClean="0"/>
              <a:t>appropriate method </a:t>
            </a:r>
            <a:r>
              <a:rPr lang="en-US" dirty="0"/>
              <a:t>for generating a unique complex signal from </a:t>
            </a:r>
            <a:r>
              <a:rPr lang="en-US" dirty="0" smtClean="0"/>
              <a:t>a real one. Analytic signal can be represented as, </a:t>
            </a:r>
            <a:r>
              <a:rPr lang="en-US" dirty="0"/>
              <a:t>z(t</a:t>
            </a:r>
            <a:r>
              <a:rPr lang="en-US" dirty="0" smtClean="0"/>
              <a:t>):</a:t>
            </a:r>
          </a:p>
          <a:p>
            <a:pPr marL="109728" indent="0">
              <a:buNone/>
            </a:pPr>
            <a:r>
              <a:rPr lang="en-US" dirty="0"/>
              <a:t>z(t) = s(t) + j*H[s(t)] = a(t)*</a:t>
            </a:r>
            <a:r>
              <a:rPr lang="en-US" dirty="0" err="1" smtClean="0"/>
              <a:t>e</a:t>
            </a:r>
            <a:r>
              <a:rPr lang="en-US" sz="2400" baseline="30000" dirty="0" err="1" smtClean="0"/>
              <a:t>j</a:t>
            </a:r>
            <a:r>
              <a:rPr lang="en-US" sz="2400" baseline="30000" dirty="0" smtClean="0"/>
              <a:t>*ɸ(t</a:t>
            </a:r>
            <a:r>
              <a:rPr lang="en-US" sz="2400" baseline="30000" dirty="0"/>
              <a:t>)</a:t>
            </a:r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Frequency(IF)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s(t) is the real signal (an </a:t>
            </a:r>
            <a:r>
              <a:rPr lang="en-US" sz="2000" dirty="0" smtClean="0"/>
              <a:t>IMF), H</a:t>
            </a:r>
            <a:r>
              <a:rPr lang="en-US" sz="2000" dirty="0"/>
              <a:t>[*] is </a:t>
            </a:r>
            <a:r>
              <a:rPr lang="en-US" sz="2000" dirty="0" smtClean="0"/>
              <a:t>Hilbert </a:t>
            </a:r>
            <a:r>
              <a:rPr lang="en-US" sz="2000" dirty="0"/>
              <a:t>transform, a(t) is the absolute value </a:t>
            </a:r>
            <a:r>
              <a:rPr lang="en-US" sz="2000" dirty="0" smtClean="0"/>
              <a:t>of z(t</a:t>
            </a:r>
            <a:r>
              <a:rPr lang="en-US" sz="2000" dirty="0"/>
              <a:t>), and Φ(t) is the phase of z(t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Then</a:t>
            </a:r>
            <a:r>
              <a:rPr lang="en-US" sz="2000" dirty="0"/>
              <a:t>, </a:t>
            </a:r>
            <a:r>
              <a:rPr lang="en-US" sz="2000" dirty="0" smtClean="0"/>
              <a:t>instantaneous frequency (f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 </a:t>
            </a:r>
            <a:r>
              <a:rPr lang="en-US" sz="2000" dirty="0"/>
              <a:t>and envelope (</a:t>
            </a:r>
            <a:r>
              <a:rPr lang="en-US" sz="2000" dirty="0" smtClean="0"/>
              <a:t>e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 </a:t>
            </a:r>
            <a:r>
              <a:rPr lang="en-US" sz="2000" dirty="0"/>
              <a:t>can be defined as </a:t>
            </a:r>
            <a:r>
              <a:rPr lang="en-US" sz="2000" dirty="0" smtClean="0"/>
              <a:t>the phase </a:t>
            </a:r>
            <a:r>
              <a:rPr lang="en-US" sz="2000" dirty="0"/>
              <a:t>derivative and envelope of the </a:t>
            </a:r>
            <a:r>
              <a:rPr lang="en-US" sz="2000" dirty="0" smtClean="0"/>
              <a:t>analytic signal respectively:</a:t>
            </a:r>
          </a:p>
          <a:p>
            <a:endParaRPr lang="en-US" sz="2000" dirty="0"/>
          </a:p>
          <a:p>
            <a:r>
              <a:rPr lang="en-US" sz="2000" dirty="0" smtClean="0"/>
              <a:t>f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(t</a:t>
            </a:r>
            <a:r>
              <a:rPr lang="en-US" sz="2000" dirty="0"/>
              <a:t>) = (1/(2*</a:t>
            </a:r>
            <a:r>
              <a:rPr lang="el-GR" sz="2000" dirty="0"/>
              <a:t>π))*(</a:t>
            </a:r>
            <a:r>
              <a:rPr lang="en-US" sz="2000" dirty="0"/>
              <a:t>dɸ/</a:t>
            </a:r>
            <a:r>
              <a:rPr lang="en-US" sz="2000" dirty="0" err="1"/>
              <a:t>dt</a:t>
            </a:r>
            <a:r>
              <a:rPr lang="en-US" sz="2000" dirty="0"/>
              <a:t>)</a:t>
            </a:r>
          </a:p>
          <a:p>
            <a:r>
              <a:rPr lang="en-US" sz="2000" dirty="0" err="1" smtClean="0"/>
              <a:t>e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(t</a:t>
            </a:r>
            <a:r>
              <a:rPr lang="en-US" sz="2000" dirty="0"/>
              <a:t>) = |z(t)| = a(t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According to the definition, positive IF values will only</a:t>
            </a:r>
          </a:p>
          <a:p>
            <a:r>
              <a:rPr lang="en-US" sz="2000" dirty="0"/>
              <a:t>result if the phase of the analytic signal is monotonically</a:t>
            </a:r>
          </a:p>
          <a:p>
            <a:r>
              <a:rPr lang="en-US" sz="2000" dirty="0"/>
              <a:t>increasing.</a:t>
            </a:r>
          </a:p>
        </p:txBody>
      </p:sp>
    </p:spTree>
    <p:extLst>
      <p:ext uri="{BB962C8B-B14F-4D97-AF65-F5344CB8AC3E}">
        <p14:creationId xmlns:p14="http://schemas.microsoft.com/office/powerpoint/2010/main" val="156188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Input Signal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848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335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234</TotalTime>
  <Words>558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Empirical Mode Decomposition To Find Instantaneous Frequency</vt:lpstr>
      <vt:lpstr>Introduction</vt:lpstr>
      <vt:lpstr>PowerPoint Presentation</vt:lpstr>
      <vt:lpstr>Algorithm</vt:lpstr>
      <vt:lpstr>Block Diagram of the Algorithm</vt:lpstr>
      <vt:lpstr>Applications And Final Evaluation</vt:lpstr>
      <vt:lpstr>Instantaneous Frequency(IF)</vt:lpstr>
      <vt:lpstr>PowerPoint Presentation</vt:lpstr>
      <vt:lpstr>Results : Input Signal</vt:lpstr>
      <vt:lpstr>Results : Component IMFs</vt:lpstr>
      <vt:lpstr>Results : Sum of IMFs</vt:lpstr>
      <vt:lpstr>Instantaneous frequency components</vt:lpstr>
      <vt:lpstr>Instantaneous frequency components</vt:lpstr>
      <vt:lpstr>Instantaneous frequency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mode decoposition</dc:title>
  <dc:creator>win</dc:creator>
  <cp:lastModifiedBy>Ayush</cp:lastModifiedBy>
  <cp:revision>20</cp:revision>
  <dcterms:created xsi:type="dcterms:W3CDTF">2006-08-16T00:00:00Z</dcterms:created>
  <dcterms:modified xsi:type="dcterms:W3CDTF">2019-04-17T18:56:22Z</dcterms:modified>
</cp:coreProperties>
</file>