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  <p:sldMasterId id="2147483649" r:id="rId2"/>
    <p:sldMasterId id="2147483667" r:id="rId3"/>
  </p:sldMasterIdLst>
  <p:notesMasterIdLst>
    <p:notesMasterId r:id="rId62"/>
  </p:notesMasterIdLst>
  <p:handoutMasterIdLst>
    <p:handoutMasterId r:id="rId63"/>
  </p:handoutMasterIdLst>
  <p:sldIdLst>
    <p:sldId id="440" r:id="rId4"/>
    <p:sldId id="442" r:id="rId5"/>
    <p:sldId id="415" r:id="rId6"/>
    <p:sldId id="413" r:id="rId7"/>
    <p:sldId id="417" r:id="rId8"/>
    <p:sldId id="416" r:id="rId9"/>
    <p:sldId id="386" r:id="rId10"/>
    <p:sldId id="347" r:id="rId11"/>
    <p:sldId id="336" r:id="rId12"/>
    <p:sldId id="387" r:id="rId13"/>
    <p:sldId id="337" r:id="rId14"/>
    <p:sldId id="338" r:id="rId15"/>
    <p:sldId id="419" r:id="rId16"/>
    <p:sldId id="366" r:id="rId17"/>
    <p:sldId id="382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420" r:id="rId26"/>
    <p:sldId id="428" r:id="rId27"/>
    <p:sldId id="430" r:id="rId28"/>
    <p:sldId id="438" r:id="rId29"/>
    <p:sldId id="432" r:id="rId30"/>
    <p:sldId id="433" r:id="rId31"/>
    <p:sldId id="434" r:id="rId32"/>
    <p:sldId id="435" r:id="rId33"/>
    <p:sldId id="436" r:id="rId34"/>
    <p:sldId id="437" r:id="rId35"/>
    <p:sldId id="396" r:id="rId36"/>
    <p:sldId id="398" r:id="rId37"/>
    <p:sldId id="421" r:id="rId38"/>
    <p:sldId id="406" r:id="rId39"/>
    <p:sldId id="407" r:id="rId40"/>
    <p:sldId id="408" r:id="rId41"/>
    <p:sldId id="409" r:id="rId42"/>
    <p:sldId id="410" r:id="rId43"/>
    <p:sldId id="399" r:id="rId44"/>
    <p:sldId id="412" r:id="rId45"/>
    <p:sldId id="446" r:id="rId46"/>
    <p:sldId id="443" r:id="rId47"/>
    <p:sldId id="444" r:id="rId48"/>
    <p:sldId id="445" r:id="rId49"/>
    <p:sldId id="405" r:id="rId50"/>
    <p:sldId id="424" r:id="rId51"/>
    <p:sldId id="425" r:id="rId52"/>
    <p:sldId id="369" r:id="rId53"/>
    <p:sldId id="370" r:id="rId54"/>
    <p:sldId id="354" r:id="rId55"/>
    <p:sldId id="321" r:id="rId56"/>
    <p:sldId id="329" r:id="rId57"/>
    <p:sldId id="344" r:id="rId58"/>
    <p:sldId id="401" r:id="rId59"/>
    <p:sldId id="402" r:id="rId60"/>
    <p:sldId id="403" r:id="rId61"/>
  </p:sldIdLst>
  <p:sldSz cx="9144000" cy="6858000" type="screen4x3"/>
  <p:notesSz cx="6858000" cy="9144000"/>
  <p:embeddedFontLst>
    <p:embeddedFont>
      <p:font typeface="Tempus Sans ITC" panose="04020404030D07020202" pitchFamily="82" charset="0"/>
      <p:regular r:id="rId64"/>
    </p:embeddedFont>
    <p:embeddedFont>
      <p:font typeface="cmmi10" panose="020B0500000000000000" pitchFamily="34" charset="0"/>
      <p:regular r:id="rId65"/>
    </p:embeddedFont>
    <p:embeddedFont>
      <p:font typeface="PMingLiU" panose="020B0604020202020204" charset="-120"/>
      <p:regular r:id="rId66"/>
    </p:embeddedFont>
    <p:embeddedFont>
      <p:font typeface="MT Extra" panose="05050102010205020202" pitchFamily="18" charset="2"/>
      <p:regular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SimSun" panose="02010600030101010101" pitchFamily="2" charset="-122"/>
      <p:regular r:id="rId72"/>
    </p:embeddedFont>
    <p:embeddedFont>
      <p:font typeface="Cambria Math" panose="02040503050406030204" pitchFamily="18" charset="0"/>
      <p:regular r:id="rId73"/>
    </p:embeddedFont>
    <p:embeddedFont>
      <p:font typeface="MS PGothic" panose="020B0600070205080204" pitchFamily="34" charset="-128"/>
      <p:regular r:id="rId74"/>
    </p:embeddedFont>
    <p:embeddedFont>
      <p:font typeface="cmsy10" panose="020B0500000000000000" pitchFamily="34" charset="0"/>
      <p:regular r:id="rId75"/>
    </p:embeddedFont>
    <p:embeddedFont>
      <p:font typeface="PMingLiU" panose="020B0604020202020204" charset="-120"/>
      <p:regular r:id="rId66"/>
    </p:embeddedFont>
  </p:embeddedFontLst>
  <p:custDataLst>
    <p:tags r:id="rId7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C548545-5EA9-471C-A70B-6E8CB85C187C}">
          <p14:sldIdLst>
            <p14:sldId id="440"/>
            <p14:sldId id="442"/>
            <p14:sldId id="415"/>
            <p14:sldId id="413"/>
            <p14:sldId id="417"/>
            <p14:sldId id="416"/>
            <p14:sldId id="386"/>
            <p14:sldId id="347"/>
            <p14:sldId id="336"/>
            <p14:sldId id="387"/>
            <p14:sldId id="337"/>
            <p14:sldId id="338"/>
            <p14:sldId id="419"/>
            <p14:sldId id="366"/>
            <p14:sldId id="382"/>
          </p14:sldIdLst>
        </p14:section>
        <p14:section name="Sequential Model" id="{10D6AFC2-B8EE-41DB-99BA-3591740A628F}">
          <p14:sldIdLst>
            <p14:sldId id="388"/>
            <p14:sldId id="389"/>
            <p14:sldId id="390"/>
            <p14:sldId id="391"/>
            <p14:sldId id="392"/>
          </p14:sldIdLst>
        </p14:section>
        <p14:section name="Motivating Constraint Classification" id="{968EA9B1-17D7-48E3-96B4-FE6134E97AF2}">
          <p14:sldIdLst>
            <p14:sldId id="393"/>
            <p14:sldId id="394"/>
            <p14:sldId id="420"/>
            <p14:sldId id="428"/>
            <p14:sldId id="430"/>
            <p14:sldId id="438"/>
            <p14:sldId id="432"/>
            <p14:sldId id="433"/>
            <p14:sldId id="434"/>
            <p14:sldId id="435"/>
            <p14:sldId id="436"/>
            <p14:sldId id="437"/>
            <p14:sldId id="396"/>
            <p14:sldId id="398"/>
            <p14:sldId id="421"/>
            <p14:sldId id="406"/>
            <p14:sldId id="407"/>
            <p14:sldId id="408"/>
            <p14:sldId id="409"/>
            <p14:sldId id="410"/>
            <p14:sldId id="399"/>
            <p14:sldId id="412"/>
            <p14:sldId id="446"/>
            <p14:sldId id="443"/>
            <p14:sldId id="444"/>
            <p14:sldId id="445"/>
            <p14:sldId id="405"/>
            <p14:sldId id="424"/>
            <p14:sldId id="425"/>
            <p14:sldId id="369"/>
            <p14:sldId id="370"/>
            <p14:sldId id="354"/>
            <p14:sldId id="321"/>
            <p14:sldId id="329"/>
            <p14:sldId id="344"/>
            <p14:sldId id="401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9646"/>
    <a:srgbClr val="FFFFCC"/>
    <a:srgbClr val="FFFFFF"/>
    <a:srgbClr val="008000"/>
    <a:srgbClr val="00FF00"/>
    <a:srgbClr val="66FFCC"/>
    <a:srgbClr val="0033CC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7624" autoAdjust="0"/>
  </p:normalViewPr>
  <p:slideViewPr>
    <p:cSldViewPr>
      <p:cViewPr varScale="1">
        <p:scale>
          <a:sx n="114" d="100"/>
          <a:sy n="114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24"/>
    </p:cViewPr>
  </p:sorterViewPr>
  <p:notesViewPr>
    <p:cSldViewPr>
      <p:cViewPr varScale="1">
        <p:scale>
          <a:sx n="84" d="100"/>
          <a:sy n="84" d="100"/>
        </p:scale>
        <p:origin x="-1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9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gs" Target="tags/tag1.xml"/><Relationship Id="rId7" Type="http://schemas.openxmlformats.org/officeDocument/2006/relationships/slide" Target="slides/slide4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926D9A-558E-4896-AD2D-2194EC3439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9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5287444-BA5B-4B7B-826B-44414A67D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25A77-696D-42D0-B161-4450D26A296F}" type="slidenum">
              <a:rPr lang="en-US"/>
              <a:pPr/>
              <a:t>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simple, and in some sense most general is the </a:t>
            </a:r>
            <a:r>
              <a:rPr lang="en-US" dirty="0" err="1"/>
              <a:t>mult</a:t>
            </a:r>
            <a:r>
              <a:rPr lang="en-US" dirty="0"/>
              <a:t>-class classification problem</a:t>
            </a:r>
          </a:p>
          <a:p>
            <a:endParaRPr lang="en-US" dirty="0"/>
          </a:p>
          <a:p>
            <a:r>
              <a:rPr lang="en-US" dirty="0"/>
              <a:t>describe each one...</a:t>
            </a:r>
          </a:p>
          <a:p>
            <a:endParaRPr lang="en-US" dirty="0"/>
          </a:p>
          <a:p>
            <a:r>
              <a:rPr lang="en-US" dirty="0"/>
              <a:t>Say: ALL OF THESE TASKS have a fairly limited output space... </a:t>
            </a:r>
          </a:p>
          <a:p>
            <a:r>
              <a:rPr lang="en-US" dirty="0"/>
              <a:t>IN THAT: NUMBER OF CLASSES IS PRETTY SMALL...</a:t>
            </a:r>
          </a:p>
          <a:p>
            <a:r>
              <a:rPr lang="en-US" dirty="0"/>
              <a:t>THIS ISN”T ALWAYS THE CASE</a:t>
            </a:r>
          </a:p>
        </p:txBody>
      </p:sp>
    </p:spTree>
    <p:extLst>
      <p:ext uri="{BB962C8B-B14F-4D97-AF65-F5344CB8AC3E}">
        <p14:creationId xmlns:p14="http://schemas.microsoft.com/office/powerpoint/2010/main" val="215292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E4548-C92D-4A0E-BEEE-C886C1BDEDCD}" type="slidenum">
              <a:rPr lang="en-US"/>
              <a:pPr/>
              <a:t>21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0C49E-1CFC-4C5D-A610-96AF02DD2D4F}" type="slidenum">
              <a:rPr lang="en-US"/>
              <a:pPr/>
              <a:t>22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23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3F955-7E76-49DF-B377-C08DF1BB7C52}" type="slidenum">
              <a:rPr lang="en-US"/>
              <a:pPr/>
              <a:t>36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pPr marL="228600" indent="-228600"/>
            <a:r>
              <a:rPr lang="en-US"/>
              <a:t>(LOOK AT SLIDE)!</a:t>
            </a:r>
          </a:p>
          <a:p>
            <a:pPr marL="228600" indent="-228600"/>
            <a:endParaRPr lang="en-US"/>
          </a:p>
          <a:p>
            <a:pPr marL="228600" indent="-228600"/>
            <a:r>
              <a:rPr lang="en-US"/>
              <a:t>Each example is labeled with a set of constraints.</a:t>
            </a:r>
          </a:p>
          <a:p>
            <a:pPr marL="228600" indent="-228600"/>
            <a:endParaRPr lang="en-US"/>
          </a:p>
          <a:p>
            <a:pPr marL="228600" indent="-228600"/>
            <a:r>
              <a:rPr lang="en-US"/>
              <a:t>Then, to maintain these preferences, we must maintain</a:t>
            </a:r>
          </a:p>
          <a:p>
            <a:pPr marL="228600" indent="-228600"/>
            <a:r>
              <a:rPr lang="en-US"/>
              <a:t>  fi &gt; fj</a:t>
            </a:r>
          </a:p>
          <a:p>
            <a:pPr marL="228600" indent="-228600"/>
            <a:endParaRPr lang="en-US"/>
          </a:p>
          <a:p>
            <a:pPr marL="228600" indent="-228600"/>
            <a:r>
              <a:rPr lang="en-US"/>
              <a:t>Linar case, we have </a:t>
            </a:r>
          </a:p>
          <a:p>
            <a:pPr marL="228600" indent="-228600"/>
            <a:r>
              <a:rPr lang="en-US"/>
              <a:t>wi.x  - wj.x &gt; 0</a:t>
            </a:r>
          </a:p>
          <a:p>
            <a:pPr marL="228600" indent="-228600"/>
            <a:endParaRPr lang="en-US"/>
          </a:p>
          <a:p>
            <a:pPr marL="228600" indent="-228600"/>
            <a:r>
              <a:rPr lang="en-US"/>
              <a:t>By rewriting all in one vector </a:t>
            </a:r>
          </a:p>
          <a:p>
            <a:pPr marL="228600" indent="-228600"/>
            <a:r>
              <a:rPr lang="en-US"/>
              <a:t>	(W = (w1,...))</a:t>
            </a:r>
          </a:p>
          <a:p>
            <a:pPr marL="228600" indent="-228600"/>
            <a:r>
              <a:rPr lang="en-US"/>
              <a:t>defining Xi = x in the ith component of Zero vector</a:t>
            </a:r>
          </a:p>
          <a:p>
            <a:pPr marL="228600" indent="-228600"/>
            <a:r>
              <a:rPr lang="en-US"/>
              <a:t>we can define NEW EXAMPLES</a:t>
            </a:r>
          </a:p>
          <a:p>
            <a:pPr marL="228600" indent="-228600"/>
            <a:r>
              <a:rPr lang="en-US"/>
              <a:t>	X IJ</a:t>
            </a:r>
          </a:p>
          <a:p>
            <a:pPr marL="228600" indent="-228600"/>
            <a:r>
              <a:rPr lang="en-US"/>
              <a:t>Now, the only thing to learn is W!!!!</a:t>
            </a:r>
          </a:p>
          <a:p>
            <a:pPr marL="228600" indent="-228600"/>
            <a:endParaRPr lang="en-US"/>
          </a:p>
          <a:p>
            <a:pPr marL="228600" indent="-228600"/>
            <a:r>
              <a:rPr lang="en-US"/>
              <a:t>[CLICK]</a:t>
            </a:r>
          </a:p>
          <a:p>
            <a:pPr marL="228600" indent="-228600"/>
            <a:r>
              <a:rPr lang="en-US"/>
              <a:t>Graphically, this produces a bunch of examples</a:t>
            </a:r>
          </a:p>
          <a:p>
            <a:pPr marL="228600" indent="-228600"/>
            <a:r>
              <a:rPr lang="en-US"/>
              <a:t> 	XIJ -- here we dipict also -XIJ as negative examples so that it is clear we are looking for a BINARY SEPARATION!</a:t>
            </a:r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CC36B-7B86-4DA5-865C-1280619E8C85}" type="slidenum">
              <a:rPr lang="en-US"/>
              <a:pPr/>
              <a:t>37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90571" tIns="45286" rIns="90571" bIns="45286"/>
          <a:lstStyle/>
          <a:p>
            <a:r>
              <a:rPr lang="en-US"/>
              <a:t>First noticed by Kesler in about 1965</a:t>
            </a:r>
          </a:p>
          <a:p>
            <a:endParaRPr lang="en-US"/>
          </a:p>
          <a:p>
            <a:r>
              <a:rPr lang="en-US"/>
              <a:t>Goal</a:t>
            </a:r>
          </a:p>
          <a:p>
            <a:r>
              <a:rPr lang="en-US"/>
              <a:t>	learn MC classifier</a:t>
            </a:r>
          </a:p>
          <a:p>
            <a:r>
              <a:rPr lang="en-US"/>
              <a:t>	wta (argmax) over linear functions</a:t>
            </a:r>
          </a:p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Each example </a:t>
            </a:r>
          </a:p>
          <a:p>
            <a:r>
              <a:rPr lang="en-US"/>
              <a:t>	(x, RED) written as constraints</a:t>
            </a:r>
          </a:p>
          <a:p>
            <a:r>
              <a:rPr lang="en-US"/>
              <a:t>	RED &lt; BLUE, etc...</a:t>
            </a:r>
          </a:p>
          <a:p>
            <a:endParaRPr lang="en-US"/>
          </a:p>
          <a:p>
            <a:r>
              <a:rPr lang="en-US"/>
              <a:t>Learning goal</a:t>
            </a:r>
          </a:p>
          <a:p>
            <a:r>
              <a:rPr lang="en-US"/>
              <a:t>	find weight vectors such that</a:t>
            </a:r>
          </a:p>
          <a:p>
            <a:r>
              <a:rPr lang="en-US"/>
              <a:t>	v_red .x &gt; v_blue .x </a:t>
            </a:r>
          </a:p>
          <a:p>
            <a:r>
              <a:rPr lang="en-US"/>
              <a:t>	etc...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CD5B5-4013-40AF-BF95-3E14E9282325}" type="slidenum">
              <a:rPr lang="en-US"/>
              <a:pPr/>
              <a:t>38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90571" tIns="45286" rIns="90571" bIns="45286"/>
          <a:lstStyle/>
          <a:p>
            <a:r>
              <a:rPr lang="en-US"/>
              <a:t>Conditions can be rewritten in kd dim</a:t>
            </a:r>
          </a:p>
          <a:p>
            <a:r>
              <a:rPr lang="en-US"/>
              <a:t>	blowup of 4 here</a:t>
            </a:r>
          </a:p>
          <a:p>
            <a:endParaRPr lang="en-US"/>
          </a:p>
          <a:p>
            <a:r>
              <a:rPr lang="en-US"/>
              <a:t>Let </a:t>
            </a:r>
          </a:p>
          <a:p>
            <a:r>
              <a:rPr lang="en-US"/>
              <a:t>	v – concatenation of 4 d-dim weight vectors</a:t>
            </a:r>
          </a:p>
          <a:p>
            <a:r>
              <a:rPr lang="en-US"/>
              <a:t>	0^d – d-dim zero vec</a:t>
            </a:r>
          </a:p>
          <a:p>
            <a:endParaRPr lang="en-US"/>
          </a:p>
          <a:p>
            <a:r>
              <a:rPr lang="en-US"/>
              <a:t>Rewrite v_red .x &gt; v_blue .x as </a:t>
            </a:r>
          </a:p>
          <a:p>
            <a:r>
              <a:rPr lang="en-US"/>
              <a:t>	BOLD(V) dot a pt in high dim  &gt; 0</a:t>
            </a:r>
          </a:p>
          <a:p>
            <a:r>
              <a:rPr lang="en-US"/>
              <a:t>	This is a positive point</a:t>
            </a:r>
          </a:p>
          <a:p>
            <a:r>
              <a:rPr lang="en-US"/>
              <a:t>	Also, a negative point </a:t>
            </a:r>
          </a:p>
          <a:p>
            <a:r>
              <a:rPr lang="en-US"/>
              <a:t>		-FOR LINEAR CASE, REDUNDANT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500A0-4DCB-487E-ABCE-49158885225C}" type="slidenum">
              <a:rPr lang="en-US"/>
              <a:pPr/>
              <a:t>39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90571" tIns="45286" rIns="90571" bIns="45286"/>
          <a:lstStyle/>
          <a:p>
            <a:r>
              <a:rPr lang="en-US"/>
              <a:t>The general MC setting for linear functions is exactly the same</a:t>
            </a:r>
          </a:p>
          <a:p>
            <a:endParaRPr lang="en-US"/>
          </a:p>
          <a:p>
            <a:r>
              <a:rPr lang="en-US"/>
              <a:t>BOLD (V) is the weight vector we try to learn</a:t>
            </a:r>
          </a:p>
          <a:p>
            <a:r>
              <a:rPr lang="en-US"/>
              <a:t>BOLD (xij) is example in kd dim that says that</a:t>
            </a:r>
          </a:p>
          <a:p>
            <a:r>
              <a:rPr lang="en-US"/>
              <a:t>	i is preferred over j for example x</a:t>
            </a:r>
          </a:p>
          <a:p>
            <a:endParaRPr lang="en-US"/>
          </a:p>
          <a:p>
            <a:r>
              <a:rPr lang="en-US"/>
              <a:t>We create Positive examples where the winning class is prefered over all others</a:t>
            </a:r>
          </a:p>
          <a:p>
            <a:r>
              <a:rPr lang="en-US"/>
              <a:t>Negative examples, the same way.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25A77-696D-42D0-B161-4450D26A296F}" type="slidenum">
              <a:rPr lang="en-US"/>
              <a:pPr/>
              <a:t>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simple, and in some sense most general is the </a:t>
            </a:r>
            <a:r>
              <a:rPr lang="en-US" dirty="0" err="1"/>
              <a:t>mult</a:t>
            </a:r>
            <a:r>
              <a:rPr lang="en-US" dirty="0"/>
              <a:t>-class classification problem</a:t>
            </a:r>
          </a:p>
          <a:p>
            <a:endParaRPr lang="en-US" dirty="0"/>
          </a:p>
          <a:p>
            <a:r>
              <a:rPr lang="en-US" dirty="0"/>
              <a:t>describe each one...</a:t>
            </a:r>
          </a:p>
          <a:p>
            <a:endParaRPr lang="en-US" dirty="0"/>
          </a:p>
          <a:p>
            <a:r>
              <a:rPr lang="en-US" dirty="0"/>
              <a:t>Say: ALL OF THESE TASKS have a fairly limited output space... </a:t>
            </a:r>
          </a:p>
          <a:p>
            <a:r>
              <a:rPr lang="en-US" dirty="0"/>
              <a:t>IN THAT: NUMBER OF CLASSES IS PRETTY SMALL...</a:t>
            </a:r>
          </a:p>
          <a:p>
            <a:r>
              <a:rPr lang="en-US" dirty="0"/>
              <a:t>THIS ISN”T ALWAYS THE CASE</a:t>
            </a:r>
          </a:p>
        </p:txBody>
      </p:sp>
    </p:spTree>
    <p:extLst>
      <p:ext uri="{BB962C8B-B14F-4D97-AF65-F5344CB8AC3E}">
        <p14:creationId xmlns:p14="http://schemas.microsoft.com/office/powerpoint/2010/main" val="3828395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A302-255A-4B0A-A648-814D7DE05C8D}" type="slidenum">
              <a:rPr lang="en-US"/>
              <a:pPr/>
              <a:t>40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90571" tIns="45286" rIns="90571" bIns="45286"/>
          <a:lstStyle/>
          <a:p>
            <a:r>
              <a:rPr lang="en-US"/>
              <a:t>The goal of learning</a:t>
            </a:r>
          </a:p>
          <a:p>
            <a:r>
              <a:rPr lang="en-US"/>
              <a:t>	-SEPARATE positive from negative (P+ from P-)</a:t>
            </a:r>
          </a:p>
          <a:p>
            <a:endParaRPr lang="en-US"/>
          </a:p>
          <a:p>
            <a:r>
              <a:rPr lang="en-US"/>
              <a:t>Notice the output:</a:t>
            </a:r>
          </a:p>
          <a:p>
            <a:r>
              <a:rPr lang="en-US"/>
              <a:t>	- interpret the components of BOLD(v)</a:t>
            </a:r>
          </a:p>
          <a:p>
            <a:r>
              <a:rPr lang="en-US"/>
              <a:t>		as class weight vectors</a:t>
            </a:r>
          </a:p>
          <a:p>
            <a:r>
              <a:rPr lang="en-US"/>
              <a:t>	- a winner take all case </a:t>
            </a:r>
          </a:p>
          <a:p>
            <a:endParaRPr lang="en-US"/>
          </a:p>
          <a:p>
            <a:r>
              <a:rPr lang="en-US"/>
              <a:t>Interpretation of examples in kd</a:t>
            </a:r>
          </a:p>
          <a:p>
            <a:r>
              <a:rPr lang="en-US"/>
              <a:t>	each point specifies that i is preferred over j for example x</a:t>
            </a:r>
          </a:p>
          <a:p>
            <a:r>
              <a:rPr lang="en-US"/>
              <a:t>	linear case, these constraints ensure wta </a:t>
            </a:r>
          </a:p>
          <a:p>
            <a:endParaRPr lang="en-US"/>
          </a:p>
          <a:p>
            <a:r>
              <a:rPr lang="en-US"/>
              <a:t>Any WTA function can be learned</a:t>
            </a:r>
          </a:p>
          <a:p>
            <a:r>
              <a:rPr lang="en-US"/>
              <a:t>	- by perceptron convergence theorem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dirty="0"/>
              <a:t>Brief introduction to St. Out. problems</a:t>
            </a:r>
          </a:p>
          <a:p>
            <a:r>
              <a:rPr lang="en-US" dirty="0"/>
              <a:t>HIGHLIGHT THE DIFFERENCE BETWEEN LOCAL AND GLOBAL LEARNING!!!</a:t>
            </a:r>
          </a:p>
          <a:p>
            <a:endParaRPr lang="en-US" dirty="0"/>
          </a:p>
          <a:p>
            <a:r>
              <a:rPr lang="en-US" dirty="0"/>
              <a:t>Start w/ probably the simplest St. Out. problem:  MULTICLASS!!!</a:t>
            </a:r>
          </a:p>
          <a:p>
            <a:r>
              <a:rPr lang="en-US" dirty="0"/>
              <a:t>	where instead of viewing the label as a single integer, we can view it as a bit vector</a:t>
            </a:r>
          </a:p>
          <a:p>
            <a:r>
              <a:rPr lang="en-US" dirty="0"/>
              <a:t>	ALONG WITH THE RESTIRCTION saying “EXACLTY ONE....”</a:t>
            </a:r>
          </a:p>
          <a:p>
            <a:r>
              <a:rPr lang="en-US" dirty="0"/>
              <a:t>	Then, as we saw in the previous section, we can learn a collection of functions in two ways.  </a:t>
            </a:r>
          </a:p>
          <a:p>
            <a:r>
              <a:rPr lang="en-US" dirty="0"/>
              <a:t>	</a:t>
            </a:r>
            <a:r>
              <a:rPr lang="en-US" dirty="0" err="1"/>
              <a:t>OvA</a:t>
            </a:r>
            <a:r>
              <a:rPr lang="en-US" dirty="0"/>
              <a:t> attempts to have each function predict a single bit w/o looking at the rest!  We call this LOCAL learning.</a:t>
            </a:r>
          </a:p>
          <a:p>
            <a:r>
              <a:rPr lang="en-US" dirty="0"/>
              <a:t>         CC also learns the collection, but in a way the RESPECTS THE GLOB REST.  LEARNS GLOBALLY all functions </a:t>
            </a:r>
            <a:r>
              <a:rPr lang="en-US" dirty="0" err="1"/>
              <a:t>toghehter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(LOOK AT SLIDE)!</a:t>
            </a:r>
          </a:p>
          <a:p>
            <a:endParaRPr lang="en-US" dirty="0"/>
          </a:p>
          <a:p>
            <a:r>
              <a:rPr lang="en-US" dirty="0"/>
              <a:t>Sequence tasks:</a:t>
            </a:r>
          </a:p>
          <a:p>
            <a:r>
              <a:rPr lang="en-US" dirty="0"/>
              <a:t>***** EX POS TAGGING, </a:t>
            </a:r>
          </a:p>
          <a:p>
            <a:r>
              <a:rPr lang="en-US" dirty="0"/>
              <a:t>	TWO WAYS TO VIEW LABEL 	::: Collection of word/</a:t>
            </a:r>
            <a:r>
              <a:rPr lang="en-US" dirty="0" err="1"/>
              <a:t>pos</a:t>
            </a:r>
            <a:r>
              <a:rPr lang="en-US" dirty="0"/>
              <a:t> pairs</a:t>
            </a:r>
          </a:p>
          <a:p>
            <a:r>
              <a:rPr lang="en-US" dirty="0"/>
              <a:t>							::: Single label (WHOLE SENT TAG).</a:t>
            </a:r>
          </a:p>
          <a:p>
            <a:r>
              <a:rPr lang="en-US" dirty="0"/>
              <a:t>	LEARN IN TWO WAYS 		::: </a:t>
            </a:r>
            <a:r>
              <a:rPr lang="en-US" dirty="0" err="1"/>
              <a:t>Fucnt</a:t>
            </a:r>
            <a:r>
              <a:rPr lang="en-US" dirty="0"/>
              <a:t> to predict each POS tag </a:t>
            </a:r>
            <a:r>
              <a:rPr lang="en-US" dirty="0" err="1"/>
              <a:t>sep.</a:t>
            </a:r>
            <a:endParaRPr lang="en-US" dirty="0"/>
          </a:p>
          <a:p>
            <a:r>
              <a:rPr lang="en-US" dirty="0"/>
              <a:t>							::: </a:t>
            </a:r>
            <a:r>
              <a:rPr lang="en-US" dirty="0" err="1"/>
              <a:t>Funct</a:t>
            </a:r>
            <a:r>
              <a:rPr lang="en-US" dirty="0"/>
              <a:t> to predict whole tag </a:t>
            </a:r>
            <a:r>
              <a:rPr lang="en-US" dirty="0" err="1"/>
              <a:t>seq</a:t>
            </a:r>
            <a:r>
              <a:rPr lang="en-US" dirty="0"/>
              <a:t> at once.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output:</a:t>
            </a:r>
          </a:p>
          <a:p>
            <a:r>
              <a:rPr lang="en-US" dirty="0"/>
              <a:t>	arbitrary global constraints</a:t>
            </a:r>
          </a:p>
          <a:p>
            <a:r>
              <a:rPr lang="en-US" dirty="0"/>
              <a:t>****	LOCAL FUNCTIONS DON’T HAVE ACCESS TO THE GLOBAL CONSTRAINTS</a:t>
            </a:r>
          </a:p>
          <a:p>
            <a:r>
              <a:rPr lang="en-US" dirty="0"/>
              <a:t>	--&gt; NO CHANCE!!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47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F87C5-C406-4332-B822-3E81DA2C673E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SPECIFICALLY, CC is a Framework for small output problems:</a:t>
            </a:r>
          </a:p>
          <a:p>
            <a:r>
              <a:rPr lang="en-US"/>
              <a:t>	MC,ML,CAT, HIER..</a:t>
            </a:r>
          </a:p>
          <a:p>
            <a:r>
              <a:rPr lang="en-US"/>
              <a:t>Key to unifying these  is to</a:t>
            </a:r>
          </a:p>
          <a:p>
            <a:r>
              <a:rPr lang="en-US"/>
              <a:t>	 learn a classifier to represent the CONSTRAINTS induced by the Mcat problem</a:t>
            </a:r>
          </a:p>
          <a:p>
            <a:endParaRPr lang="en-US"/>
          </a:p>
          <a:p>
            <a:r>
              <a:rPr lang="en-US"/>
              <a:t>TO reduce MCat to BIN, we</a:t>
            </a:r>
          </a:p>
          <a:p>
            <a:r>
              <a:rPr lang="en-US"/>
              <a:t>	transform each input example to a --&gt; set in higher dim space (pseudo)</a:t>
            </a:r>
          </a:p>
          <a:p>
            <a:r>
              <a:rPr lang="en-US"/>
              <a:t>	each pseudo-example in the pseudo-space is responsible for maintaining a single constraint</a:t>
            </a:r>
          </a:p>
          <a:p>
            <a:r>
              <a:rPr lang="en-US"/>
              <a:t>	Then, a SINGLE BINARY CLASSIFER CAN BE USED to learn these constraints.</a:t>
            </a:r>
          </a:p>
          <a:p>
            <a:endParaRPr lang="en-US"/>
          </a:p>
          <a:p>
            <a:r>
              <a:rPr lang="en-US"/>
              <a:t>Some NICE properties of this:</a:t>
            </a:r>
          </a:p>
          <a:p>
            <a:r>
              <a:rPr lang="en-US"/>
              <a:t>	Can use any binary alg.</a:t>
            </a:r>
          </a:p>
          <a:p>
            <a:r>
              <a:rPr lang="en-US"/>
              <a:t>	Many properties are inherited w/o much (or any) additional work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F831A-E11F-4AD7-B7F6-ABF92027085E}" type="slidenum">
              <a:rPr lang="en-US"/>
              <a:pPr/>
              <a:t>51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The TRANSFORMATIONS are very natural</a:t>
            </a:r>
          </a:p>
          <a:p>
            <a:endParaRPr lang="en-US"/>
          </a:p>
          <a:p>
            <a:r>
              <a:rPr lang="en-US"/>
              <a:t>GO THROUGH!!!</a:t>
            </a:r>
          </a:p>
          <a:p>
            <a:r>
              <a:rPr lang="en-US"/>
              <a:t>MC:</a:t>
            </a:r>
          </a:p>
          <a:p>
            <a:r>
              <a:rPr lang="en-US"/>
              <a:t>ML:</a:t>
            </a:r>
          </a:p>
          <a:p>
            <a:r>
              <a:rPr lang="en-US"/>
              <a:t>LR:</a:t>
            </a:r>
          </a:p>
          <a:p>
            <a:endParaRPr lang="en-US"/>
          </a:p>
          <a:p>
            <a:r>
              <a:rPr lang="en-US"/>
              <a:t>In general, we define a constraint example as one where the labels</a:t>
            </a:r>
          </a:p>
          <a:p>
            <a:r>
              <a:rPr lang="en-US"/>
              <a:t>	partial order</a:t>
            </a:r>
          </a:p>
          <a:p>
            <a:r>
              <a:rPr lang="en-US"/>
              <a:t>	defined by pairwise preferences.</a:t>
            </a:r>
          </a:p>
          <a:p>
            <a:r>
              <a:rPr lang="en-US"/>
              <a:t>CC classifier produces this order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we map the problem to the (PSEUDO) space </a:t>
            </a:r>
          </a:p>
          <a:p>
            <a:r>
              <a:rPr lang="en-US"/>
              <a:t>	where each of the pairwise constraints can be maintained</a:t>
            </a:r>
          </a:p>
          <a:p>
            <a:r>
              <a:rPr lang="en-US"/>
              <a:t>	and LEARN</a:t>
            </a:r>
          </a:p>
          <a:p>
            <a:endParaRPr lang="en-US"/>
          </a:p>
          <a:p>
            <a:r>
              <a:rPr lang="en-US"/>
              <a:t>TRANSITION:  I describe this mapping for the linear case.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A8E89-45CC-4A83-BF81-DDCCBC28CFCE}" type="slidenum">
              <a:rPr lang="en-US"/>
              <a:pPr/>
              <a:t>52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Take a moment  to go over some of the implications of the previous construction</a:t>
            </a:r>
          </a:p>
          <a:p>
            <a:r>
              <a:rPr lang="en-US"/>
              <a:t>1.	ANY  BINARY classifier can be used -- as long as it respects constraints!!!</a:t>
            </a:r>
          </a:p>
          <a:p>
            <a:endParaRPr lang="en-US"/>
          </a:p>
          <a:p>
            <a:r>
              <a:rPr lang="en-US"/>
              <a:t>2.	In the LINEAR CASE, many nice results</a:t>
            </a:r>
          </a:p>
          <a:p>
            <a:r>
              <a:rPr lang="en-US"/>
              <a:t>	1.  PERCEPTRON CONVERGENCE  implies that ANY argmax function can be learnined </a:t>
            </a:r>
          </a:p>
          <a:p>
            <a:r>
              <a:rPr lang="en-US"/>
              <a:t>		(ulike OvA and other decomp. methods) </a:t>
            </a:r>
          </a:p>
          <a:p>
            <a:r>
              <a:rPr lang="en-US"/>
              <a:t> 	2.  Related to some recent work in MC setting</a:t>
            </a:r>
          </a:p>
          <a:p>
            <a:r>
              <a:rPr lang="en-US"/>
              <a:t>		perceptron --&gt; Ultraconservative online alg</a:t>
            </a:r>
          </a:p>
          <a:p>
            <a:r>
              <a:rPr lang="en-US"/>
              <a:t>		winnow --&gt; multiclass winnow</a:t>
            </a:r>
          </a:p>
          <a:p>
            <a:r>
              <a:rPr lang="en-US"/>
              <a:t>	3.   Not only ALG, but ANALYSIS as well</a:t>
            </a:r>
          </a:p>
          <a:p>
            <a:r>
              <a:rPr lang="en-US"/>
              <a:t>		BEFORE:  new bounds were developed. </a:t>
            </a:r>
          </a:p>
          <a:p>
            <a:r>
              <a:rPr lang="en-US"/>
              <a:t>		NOW: extension is easy.</a:t>
            </a:r>
          </a:p>
          <a:p>
            <a:endParaRPr lang="en-US"/>
          </a:p>
          <a:p>
            <a:r>
              <a:rPr lang="en-US"/>
              <a:t>	[CLICK]</a:t>
            </a:r>
          </a:p>
          <a:p>
            <a:r>
              <a:rPr lang="en-US"/>
              <a:t>	LOOK at separation in low and high!</a:t>
            </a:r>
          </a:p>
          <a:p>
            <a:r>
              <a:rPr lang="en-US"/>
              <a:t>	Requires just a small amount of tweaking to develop margin bounds and VC bounds.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9AF4A-9E21-4816-8BB2-F2784038604A}" type="slidenum">
              <a:rPr lang="en-US"/>
              <a:pPr/>
              <a:t>53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 the common case, where each class is represented using a linear function (vi.x),</a:t>
            </a:r>
          </a:p>
          <a:p>
            <a:r>
              <a:rPr lang="en-US"/>
              <a:t>	we have both margin based generalization bounds and structure-based bounds.</a:t>
            </a:r>
          </a:p>
          <a:p>
            <a:r>
              <a:rPr lang="en-US"/>
              <a:t>	begin with margin</a:t>
            </a:r>
          </a:p>
          <a:p>
            <a:endParaRPr lang="en-US"/>
          </a:p>
          <a:p>
            <a:r>
              <a:rPr lang="en-US"/>
              <a:t>A very natural definition of margin emerges from the CC framework</a:t>
            </a:r>
          </a:p>
          <a:p>
            <a:r>
              <a:rPr lang="en-US"/>
              <a:t>The classifier will learn decision function whose boundaries are gamma-“far” away from the example points.</a:t>
            </a:r>
          </a:p>
          <a:p>
            <a:r>
              <a:rPr lang="en-US"/>
              <a:t>In this case, we can make a statement as to the generality of the classifier.</a:t>
            </a:r>
          </a:p>
          <a:p>
            <a:endParaRPr lang="en-US"/>
          </a:p>
          <a:p>
            <a:r>
              <a:rPr lang="en-US"/>
              <a:t>Specifically, for a given confidence level, we guarantee that the error decreases as the margin and number of examples correctly classified increases and decreases if we are required to predict many constraints (C)</a:t>
            </a:r>
          </a:p>
          <a:p>
            <a:endParaRPr lang="en-US"/>
          </a:p>
          <a:p>
            <a:r>
              <a:rPr lang="en-US"/>
              <a:t>----------------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one class i is “prefered” over another class j if vi.x &gt; vj.x</a:t>
            </a:r>
          </a:p>
          <a:p>
            <a:endParaRPr lang="en-US"/>
          </a:p>
          <a:p>
            <a:r>
              <a:rPr lang="en-US"/>
              <a:t>We can provide margin-based bounds and Growth function based bounds</a:t>
            </a:r>
          </a:p>
          <a:p>
            <a:endParaRPr lang="en-US"/>
          </a:p>
          <a:p>
            <a:r>
              <a:rPr lang="en-US"/>
              <a:t>A natural definition of margin falls out of this work</a:t>
            </a:r>
          </a:p>
          <a:p>
            <a:r>
              <a:rPr lang="en-US"/>
              <a:t>	simply the the distance between the classifier and the nearest example</a:t>
            </a:r>
          </a:p>
          <a:p>
            <a:r>
              <a:rPr lang="en-US"/>
              <a:t>	draw a padding around the classifier</a:t>
            </a:r>
          </a:p>
          <a:p>
            <a:endParaRPr lang="en-US"/>
          </a:p>
          <a:p>
            <a:r>
              <a:rPr lang="en-US"/>
              <a:t>Then, we can show a bound where the error increases with </a:t>
            </a:r>
          </a:p>
          <a:p>
            <a:r>
              <a:rPr lang="en-US"/>
              <a:t>	C the number of constraints enforced</a:t>
            </a:r>
          </a:p>
          <a:p>
            <a:r>
              <a:rPr lang="en-US"/>
              <a:t>And decreases with</a:t>
            </a:r>
          </a:p>
          <a:p>
            <a:r>
              <a:rPr lang="en-US"/>
              <a:t>	m more examples</a:t>
            </a:r>
          </a:p>
          <a:p>
            <a:r>
              <a:rPr lang="en-US"/>
              <a:t>	gamma larger margin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B665E-3781-4805-B6A4-1A8E687949C4}" type="slidenum">
              <a:rPr lang="en-US"/>
              <a:pPr/>
              <a:t>54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Margin bounds are data dependent, however there are additional bounds that depend on the complexity of the classifier involved</a:t>
            </a:r>
          </a:p>
          <a:p>
            <a:endParaRPr lang="en-US"/>
          </a:p>
          <a:p>
            <a:r>
              <a:rPr lang="en-US"/>
              <a:t>Here, this means the number of linear boundaries in the final classification</a:t>
            </a:r>
          </a:p>
          <a:p>
            <a:r>
              <a:rPr lang="en-US"/>
              <a:t>	increase with </a:t>
            </a:r>
          </a:p>
          <a:p>
            <a:r>
              <a:rPr lang="en-US"/>
              <a:t>		k -number of classes</a:t>
            </a:r>
          </a:p>
          <a:p>
            <a:r>
              <a:rPr lang="en-US"/>
              <a:t>		d- dimension </a:t>
            </a:r>
          </a:p>
          <a:p>
            <a:r>
              <a:rPr lang="en-US"/>
              <a:t>	decrese with </a:t>
            </a:r>
          </a:p>
          <a:p>
            <a:r>
              <a:rPr lang="en-US"/>
              <a:t>		m - more examples, (for law of large number reasons)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25A77-696D-42D0-B161-4450D26A296F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simple, and in some sense most general is the mult-class classification problem</a:t>
            </a:r>
          </a:p>
          <a:p>
            <a:endParaRPr lang="en-US"/>
          </a:p>
          <a:p>
            <a:r>
              <a:rPr lang="en-US"/>
              <a:t>describe each one...</a:t>
            </a:r>
          </a:p>
          <a:p>
            <a:endParaRPr lang="en-US"/>
          </a:p>
          <a:p>
            <a:r>
              <a:rPr lang="en-US"/>
              <a:t>Say: ALL OF THESE TASKS have a fairly limited output space... </a:t>
            </a:r>
          </a:p>
          <a:p>
            <a:r>
              <a:rPr lang="en-US"/>
              <a:t>IN THAT: NUMBER OF CLASSES IS PRETTY SMALL...</a:t>
            </a:r>
          </a:p>
          <a:p>
            <a:r>
              <a:rPr lang="en-US"/>
              <a:t>THIS ISN”T ALWAYS THE CASE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A3A2D-20D4-4B51-BBEA-3419B3B6AF4E}" type="slidenum">
              <a:rPr lang="en-US"/>
              <a:pPr/>
              <a:t>55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9CCE2-7533-4DED-B41A-08C8FCCE74A7}" type="slidenum">
              <a:rPr lang="en-US"/>
              <a:pPr/>
              <a:t>56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view SEQ Pred as a classification problem w/ VERY LARGE # of classes</a:t>
            </a:r>
          </a:p>
          <a:p>
            <a:r>
              <a:rPr lang="en-US"/>
              <a:t>	Label is a list of tokens ( each from {1,..,K})</a:t>
            </a:r>
          </a:p>
          <a:p>
            <a:r>
              <a:rPr lang="en-US"/>
              <a:t>	e.g. POS tagging:  50 POStags,  --&gt; Seq of len 10 has 50^10 classes</a:t>
            </a:r>
          </a:p>
          <a:p>
            <a:endParaRPr lang="en-US"/>
          </a:p>
          <a:p>
            <a:r>
              <a:rPr lang="en-US"/>
              <a:t>ALSO, STRCUT. OUT. PRED is mult-cat.</a:t>
            </a:r>
          </a:p>
          <a:p>
            <a:r>
              <a:rPr lang="en-US"/>
              <a:t>	assignm labels to a set of variables.</a:t>
            </a:r>
          </a:p>
          <a:p>
            <a:r>
              <a:rPr lang="en-US"/>
              <a:t>	Doesn’t have to be an ordered list</a:t>
            </a:r>
          </a:p>
          <a:p>
            <a:endParaRPr lang="en-US"/>
          </a:p>
          <a:p>
            <a:r>
              <a:rPr lang="en-US"/>
              <a:t>	IMPORTANT ASPECT -- CONSTRAINED OUTPUT!</a:t>
            </a:r>
          </a:p>
          <a:p>
            <a:r>
              <a:rPr lang="en-US"/>
              <a:t>		based on domain or problem specification or output type</a:t>
            </a:r>
          </a:p>
          <a:p>
            <a:endParaRPr lang="en-US"/>
          </a:p>
          <a:p>
            <a:r>
              <a:rPr lang="en-US"/>
              <a:t>	NOT CLEAR, but SRL example next slide...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F9CB3-7B8B-4B7A-972E-65B305F9637A}" type="slidenum">
              <a:rPr lang="en-US"/>
              <a:pPr/>
              <a:t>57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what I mean by looking at SRL problem:</a:t>
            </a:r>
          </a:p>
          <a:p>
            <a:endParaRPr lang="en-US"/>
          </a:p>
          <a:p>
            <a:r>
              <a:rPr lang="en-US"/>
              <a:t>SRL problem:</a:t>
            </a:r>
          </a:p>
          <a:p>
            <a:r>
              <a:rPr lang="en-US"/>
              <a:t>	given a sentence and a verb</a:t>
            </a:r>
          </a:p>
          <a:p>
            <a:r>
              <a:rPr lang="en-US"/>
              <a:t>	find parts of the sentence that are ARGS of the verb</a:t>
            </a:r>
          </a:p>
          <a:p>
            <a:r>
              <a:rPr lang="en-US"/>
              <a:t>	“WHO” left “WHAT” to “WHO” or “WHERE”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EA21A-D7B4-4E36-A319-709E12632E03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MANY possible outputs -- different ways to label the sentence</a:t>
            </a:r>
          </a:p>
          <a:p>
            <a:r>
              <a:rPr lang="en-US"/>
              <a:t>(CLICK) (CLICK)</a:t>
            </a:r>
          </a:p>
          <a:p>
            <a:endParaRPr lang="en-US"/>
          </a:p>
          <a:p>
            <a:r>
              <a:rPr lang="en-US"/>
              <a:t>EVEN MORE complicated ways </a:t>
            </a:r>
          </a:p>
          <a:p>
            <a:r>
              <a:rPr lang="en-US"/>
              <a:t>(CLICK)</a:t>
            </a:r>
          </a:p>
          <a:p>
            <a:endParaRPr lang="en-US"/>
          </a:p>
          <a:p>
            <a:r>
              <a:rPr lang="en-US"/>
              <a:t>HOWEVER many of them are INVALID.  </a:t>
            </a:r>
          </a:p>
          <a:p>
            <a:r>
              <a:rPr lang="en-US"/>
              <a:t>	THE problem dictates that there can not be any overlaping arguments</a:t>
            </a:r>
          </a:p>
          <a:p>
            <a:r>
              <a:rPr lang="en-US"/>
              <a:t>	CONSTRAINS the output space</a:t>
            </a:r>
          </a:p>
          <a:p>
            <a:endParaRPr lang="en-US"/>
          </a:p>
          <a:p>
            <a:r>
              <a:rPr lang="en-US"/>
              <a:t>LATER... I’ll show more detail about modeling the SRL task.</a:t>
            </a:r>
          </a:p>
          <a:p>
            <a:endParaRPr lang="en-US"/>
          </a:p>
          <a:p>
            <a:r>
              <a:rPr lang="en-US"/>
              <a:t>Now, we’ll continue to the different approaches to learning...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3D12-631E-4C9D-BC13-EBA5F25096B4}" type="slidenum">
              <a:rPr lang="en-US"/>
              <a:pPr/>
              <a:t>8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work in ML is for the BINARY problem</a:t>
            </a:r>
          </a:p>
          <a:p>
            <a:r>
              <a:rPr lang="en-US"/>
              <a:t>	Well understood (Theory)</a:t>
            </a:r>
          </a:p>
          <a:p>
            <a:r>
              <a:rPr lang="en-US"/>
              <a:t>	Many algorithms work well (Practice)</a:t>
            </a:r>
          </a:p>
          <a:p>
            <a:r>
              <a:rPr lang="en-US"/>
              <a:t>Therefore </a:t>
            </a:r>
          </a:p>
          <a:p>
            <a:r>
              <a:rPr lang="en-US"/>
              <a:t>	Tempting and DESIREABLE to use binary algs to solve multiclass</a:t>
            </a:r>
          </a:p>
          <a:p>
            <a:endParaRPr lang="en-US"/>
          </a:p>
          <a:p>
            <a:r>
              <a:rPr lang="en-US"/>
              <a:t>The most common approach : **OvA**</a:t>
            </a:r>
          </a:p>
          <a:p>
            <a:r>
              <a:rPr lang="en-US"/>
              <a:t>	Learn a set of classifiers: one for each class versus the rest</a:t>
            </a:r>
          </a:p>
          <a:p>
            <a:r>
              <a:rPr lang="en-US"/>
              <a:t>	Notice however, that while it may be possilbe to find such a classifier</a:t>
            </a:r>
          </a:p>
          <a:p>
            <a:r>
              <a:rPr lang="en-US"/>
              <a:t>		-NOT ALWAYS THE CASE.</a:t>
            </a:r>
          </a:p>
          <a:p>
            <a:r>
              <a:rPr lang="en-US"/>
              <a:t>	In the last partition here, it is impossible to separate the red points</a:t>
            </a:r>
          </a:p>
          <a:p>
            <a:r>
              <a:rPr lang="en-US"/>
              <a:t>		from the rest using a linear function.</a:t>
            </a:r>
          </a:p>
          <a:p>
            <a:r>
              <a:rPr lang="en-US"/>
              <a:t>	Therefore this classifier will FAIL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**No theoretical justification unless the problem is easy**</a:t>
            </a:r>
          </a:p>
          <a:p>
            <a:endParaRPr lang="en-US"/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A8FAF-25C0-4663-86C1-740BBC64B952}" type="slidenum">
              <a:rPr lang="en-US"/>
              <a:pPr/>
              <a:t>9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90571" tIns="45286" rIns="90571" bIns="45286"/>
          <a:lstStyle/>
          <a:p>
            <a:r>
              <a:rPr lang="en-US"/>
              <a:t>OvA (one versus all)</a:t>
            </a:r>
          </a:p>
          <a:p>
            <a:r>
              <a:rPr lang="en-US"/>
              <a:t>	learn k </a:t>
            </a:r>
            <a:r>
              <a:rPr lang="en-US" i="1"/>
              <a:t>independent</a:t>
            </a:r>
            <a:r>
              <a:rPr lang="en-US"/>
              <a:t> classifiers</a:t>
            </a:r>
          </a:p>
          <a:p>
            <a:r>
              <a:rPr lang="en-US"/>
              <a:t>	each separate one class from rest</a:t>
            </a:r>
          </a:p>
          <a:p>
            <a:r>
              <a:rPr lang="en-US"/>
              <a:t>	blue, yellow, green – works fine</a:t>
            </a:r>
          </a:p>
          <a:p>
            <a:r>
              <a:rPr lang="en-US"/>
              <a:t>	red – impossible </a:t>
            </a:r>
          </a:p>
          <a:p>
            <a:endParaRPr lang="en-US"/>
          </a:p>
          <a:p>
            <a:r>
              <a:rPr lang="en-US"/>
              <a:t>	It’s possible that f(x) WILL classify correctly</a:t>
            </a:r>
          </a:p>
          <a:p>
            <a:r>
              <a:rPr lang="en-US"/>
              <a:t>	Can be shown that it may not</a:t>
            </a:r>
          </a:p>
          <a:p>
            <a:endParaRPr lang="en-US"/>
          </a:p>
          <a:p>
            <a:r>
              <a:rPr lang="en-US"/>
              <a:t>	Look at decision surface.</a:t>
            </a:r>
          </a:p>
          <a:p>
            <a:r>
              <a:rPr lang="en-US"/>
              <a:t>		Colored regions, THERE IS NO DISPUTE FROM CLASSIFIERS</a:t>
            </a:r>
          </a:p>
          <a:p>
            <a:r>
              <a:rPr lang="en-US"/>
              <a:t>		Black – all will be less than zero</a:t>
            </a:r>
          </a:p>
          <a:p>
            <a:r>
              <a:rPr lang="en-US"/>
              <a:t>		the rest depend on the magnitude of weight vectors</a:t>
            </a:r>
          </a:p>
          <a:p>
            <a:r>
              <a:rPr lang="en-US"/>
              <a:t>		... and how they are found</a:t>
            </a:r>
          </a:p>
          <a:p>
            <a:r>
              <a:rPr lang="en-US"/>
              <a:t>		</a:t>
            </a:r>
          </a:p>
          <a:p>
            <a:r>
              <a:rPr lang="en-US"/>
              <a:t>		IF RED HAS HIGH MAG </a:t>
            </a:r>
            <a:r>
              <a:rPr lang="en-US">
                <a:sym typeface="Wingdings" pitchFamily="2" charset="2"/>
              </a:rPr>
              <a:t> will dominate classification</a:t>
            </a:r>
            <a:r>
              <a:rPr lang="en-US"/>
              <a:t>	</a:t>
            </a:r>
          </a:p>
          <a:p>
            <a:r>
              <a:rPr lang="en-US"/>
              <a:t>	</a:t>
            </a:r>
          </a:p>
          <a:p>
            <a:r>
              <a:rPr lang="en-US"/>
              <a:t>	OVA uses rich enough rep</a:t>
            </a:r>
          </a:p>
          <a:p>
            <a:r>
              <a:rPr lang="en-US"/>
              <a:t>	Learning technique is inadequate</a:t>
            </a:r>
          </a:p>
          <a:p>
            <a:r>
              <a:rPr lang="en-US"/>
              <a:t>	binary classifiers it uses don’t have enough information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100D5-8C44-4FE0-A24D-49A3640E2A75}" type="slidenum">
              <a:rPr lang="en-US"/>
              <a:pPr/>
              <a:t>11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90571" tIns="45286" rIns="90571" bIns="45286"/>
          <a:lstStyle/>
          <a:p>
            <a:r>
              <a:rPr lang="en-US" dirty="0"/>
              <a:t>[ GENERAL NOTE: Focus on diagram, say it’s more powerful than WTA]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AvA</a:t>
            </a:r>
            <a:r>
              <a:rPr lang="en-US" dirty="0"/>
              <a:t> (All versus all)</a:t>
            </a:r>
          </a:p>
          <a:p>
            <a:r>
              <a:rPr lang="en-US" dirty="0"/>
              <a:t>	expand representation space</a:t>
            </a:r>
          </a:p>
          <a:p>
            <a:r>
              <a:rPr lang="en-US" dirty="0"/>
              <a:t>	learn (k choose 2) classifiers</a:t>
            </a:r>
          </a:p>
          <a:p>
            <a:r>
              <a:rPr lang="en-US" dirty="0"/>
              <a:t>	separate each pair of classes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for example </a:t>
            </a:r>
            <a:r>
              <a:rPr lang="en-US" dirty="0" err="1"/>
              <a:t>Vred,green</a:t>
            </a:r>
            <a:r>
              <a:rPr lang="en-US" dirty="0"/>
              <a:t> separates all red points from greed points</a:t>
            </a:r>
          </a:p>
          <a:p>
            <a:endParaRPr lang="en-US" dirty="0"/>
          </a:p>
          <a:p>
            <a:r>
              <a:rPr lang="en-US" dirty="0"/>
              <a:t>Decision Surface</a:t>
            </a:r>
          </a:p>
          <a:p>
            <a:r>
              <a:rPr lang="en-US" dirty="0"/>
              <a:t>	Can cover any </a:t>
            </a:r>
            <a:r>
              <a:rPr lang="en-US" i="1" dirty="0"/>
              <a:t>example set </a:t>
            </a:r>
            <a:r>
              <a:rPr lang="en-US" dirty="0"/>
              <a:t>the WTA can generate</a:t>
            </a:r>
          </a:p>
          <a:p>
            <a:r>
              <a:rPr lang="en-US" dirty="0"/>
              <a:t>	BUT </a:t>
            </a:r>
          </a:p>
          <a:p>
            <a:r>
              <a:rPr lang="en-US" dirty="0"/>
              <a:t>           1. TOO COMPLEX</a:t>
            </a:r>
          </a:p>
          <a:p>
            <a:r>
              <a:rPr lang="en-US" dirty="0"/>
              <a:t>	  2. AMBIGUOUS – Black regions are unknown</a:t>
            </a:r>
          </a:p>
          <a:p>
            <a:r>
              <a:rPr lang="en-US" dirty="0"/>
              <a:t>	      tournament or majority vote necessary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DD028-3298-4F0E-9BC1-25D21751F847}" type="slidenum">
              <a:rPr lang="en-US"/>
              <a:pPr/>
              <a:t>12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DE81D-77C0-4266-BAB1-98A49B30A007}" type="slidenum">
              <a:rPr lang="en-US"/>
              <a:pPr/>
              <a:t>14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However, a PROBLEM W/ DECOMPOSITION TECHNIQUES</a:t>
            </a:r>
          </a:p>
          <a:p>
            <a:r>
              <a:rPr lang="en-US"/>
              <a:t>	Induced Binary problems are optimized INDEPENDENTLY</a:t>
            </a:r>
          </a:p>
          <a:p>
            <a:r>
              <a:rPr lang="en-US"/>
              <a:t>	NO GLOBAL METRIC IS USED.</a:t>
            </a:r>
          </a:p>
          <a:p>
            <a:endParaRPr lang="en-US"/>
          </a:p>
          <a:p>
            <a:r>
              <a:rPr lang="en-US"/>
              <a:t>FOR EXAMPLE, in MC, 	</a:t>
            </a:r>
          </a:p>
          <a:p>
            <a:r>
              <a:rPr lang="en-US"/>
              <a:t>	we don’t care about 1 vs rest performance</a:t>
            </a:r>
          </a:p>
          <a:p>
            <a:r>
              <a:rPr lang="en-US"/>
              <a:t>	only about the FINAL MC Classification</a:t>
            </a:r>
          </a:p>
          <a:p>
            <a:endParaRPr lang="en-US"/>
          </a:p>
          <a:p>
            <a:r>
              <a:rPr lang="en-US"/>
              <a:t>TRANSISTION: </a:t>
            </a:r>
          </a:p>
          <a:p>
            <a:r>
              <a:rPr lang="en-US"/>
              <a:t>We can look at a simple example: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1BF6E-5D0D-44FE-86D0-DB4BBA70FD9F}" type="slidenum">
              <a:rPr lang="en-US"/>
              <a:pPr/>
              <a:t>15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 dirty="0"/>
              <a:t>However, a PROBLEM W/ DECOMPOSITION TECHNIQUES</a:t>
            </a:r>
          </a:p>
          <a:p>
            <a:r>
              <a:rPr lang="en-US" dirty="0"/>
              <a:t>	Induced Binary problems are optimized INDEPENDENTLY</a:t>
            </a:r>
          </a:p>
          <a:p>
            <a:r>
              <a:rPr lang="en-US" dirty="0"/>
              <a:t>	NO GLOBAL METRIC IS USED.</a:t>
            </a:r>
          </a:p>
          <a:p>
            <a:endParaRPr lang="en-US" dirty="0"/>
          </a:p>
          <a:p>
            <a:r>
              <a:rPr lang="en-US" dirty="0"/>
              <a:t>FOR EXAMPLE, in MC, 	</a:t>
            </a:r>
          </a:p>
          <a:p>
            <a:r>
              <a:rPr lang="en-US" dirty="0"/>
              <a:t>	we don’t care about 1 </a:t>
            </a:r>
            <a:r>
              <a:rPr lang="en-US" dirty="0" err="1"/>
              <a:t>vs</a:t>
            </a:r>
            <a:r>
              <a:rPr lang="en-US" dirty="0"/>
              <a:t> rest performance</a:t>
            </a:r>
          </a:p>
          <a:p>
            <a:r>
              <a:rPr lang="en-US" dirty="0"/>
              <a:t>	only about the FINAL MC Classification</a:t>
            </a:r>
          </a:p>
          <a:p>
            <a:endParaRPr lang="en-US" dirty="0"/>
          </a:p>
          <a:p>
            <a:r>
              <a:rPr lang="en-US" dirty="0"/>
              <a:t>TRANSISTION: </a:t>
            </a:r>
          </a:p>
          <a:p>
            <a:r>
              <a:rPr lang="en-US" dirty="0"/>
              <a:t>We can look at a simple example: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1470025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B62FD6-39A9-4642-9334-45EC49C776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5900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57C2E8-2B92-4E6A-8751-BE61AFA0BA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204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400800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CCE0D7-73B0-4CDA-9277-AA4870DA415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87313" y="6400800"/>
            <a:ext cx="2274887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7926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400800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0A17C-D5AB-4F53-916F-7FAA4AD3C5A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87313" y="6400800"/>
            <a:ext cx="2274887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5307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0" y="6400800"/>
            <a:ext cx="1524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E3B0D-946C-440B-A7DB-A20FF2D6F42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87313" y="6400800"/>
            <a:ext cx="2274887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558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209759" y="6348197"/>
            <a:ext cx="8781841" cy="50980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0" baseline="0">
                <a:solidFill>
                  <a:schemeClr val="tx1"/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INTRODUCTION			CS446 Fall ’11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7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209759" y="6348197"/>
            <a:ext cx="8781841" cy="50980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0" baseline="0">
                <a:solidFill>
                  <a:schemeClr val="tx1"/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INTRODUCTION			CS446 Fall ’11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5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1470025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‹#›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4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>
                <a:solidFill>
                  <a:srgbClr val="0F243E"/>
                </a:solidFill>
              </a:endParaRPr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>
                <a:solidFill>
                  <a:srgbClr val="0F243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‹#›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‹#›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2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209759" y="6348197"/>
            <a:ext cx="8781841" cy="50980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0" baseline="0">
                <a:solidFill>
                  <a:schemeClr val="tx1"/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INTRODUCTION			CS446 Fall ’11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5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209759" y="6348197"/>
            <a:ext cx="8781841" cy="50980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0" baseline="0">
                <a:solidFill>
                  <a:schemeClr val="tx1"/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INTRODUCTION			CS446 Fall ’11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9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3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77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971800" y="6553200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248400"/>
            <a:ext cx="6019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77200" y="65532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TW"/>
              <a:t>Page </a:t>
            </a:r>
            <a:fld id="{DE2DE0CC-FF63-4ACF-B818-313AA5C548A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8153400" cy="22098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267200"/>
            <a:ext cx="8153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pic>
        <p:nvPicPr>
          <p:cNvPr id="37896" name="Picture 8" descr="ccg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79248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7" name="Picture 9" descr="UILogoCL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10334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10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339EE4-B4C2-4909-980E-35C970284A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975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153400" y="64008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195234-FEAD-4BBA-BE25-77E533F064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954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4"/>
          <p:cNvSpPr txBox="1">
            <a:spLocks/>
          </p:cNvSpPr>
          <p:nvPr/>
        </p:nvSpPr>
        <p:spPr>
          <a:xfrm>
            <a:off x="209759" y="6348197"/>
            <a:ext cx="8781841" cy="509803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SzPct val="75000"/>
              <a:buFontTx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˗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none" dirty="0" err="1" smtClean="0"/>
              <a:t>MultiClass</a:t>
            </a:r>
            <a:r>
              <a:rPr lang="en-US" u="none" dirty="0" smtClean="0"/>
              <a:t>			CS446 Spring ’17				</a:t>
            </a:r>
            <a:endParaRPr lang="en-US" u="none" dirty="0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u="none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5" r:id="rId4"/>
    <p:sldLayoutId id="214748367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4"/>
          <p:cNvSpPr txBox="1">
            <a:spLocks/>
          </p:cNvSpPr>
          <p:nvPr userDrawn="1"/>
        </p:nvSpPr>
        <p:spPr>
          <a:xfrm>
            <a:off x="209759" y="6348197"/>
            <a:ext cx="8781841" cy="509803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SzPct val="75000"/>
              <a:buFontTx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˗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none" dirty="0" err="1" smtClean="0"/>
              <a:t>MultiClass</a:t>
            </a:r>
            <a:r>
              <a:rPr lang="en-US" u="none" dirty="0" smtClean="0"/>
              <a:t>			CS446 Spring’17				</a:t>
            </a:r>
            <a:endParaRPr lang="en-US" u="none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134938"/>
            <a:ext cx="914400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TW" altLang="en-US" sz="240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u="none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72" r:id="rId10"/>
    <p:sldLayoutId id="2147483673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4"/>
          <p:cNvSpPr txBox="1">
            <a:spLocks/>
          </p:cNvSpPr>
          <p:nvPr/>
        </p:nvSpPr>
        <p:spPr>
          <a:xfrm>
            <a:off x="209759" y="6348197"/>
            <a:ext cx="8781841" cy="509803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SzPct val="75000"/>
              <a:buFontTx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˗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F243E"/>
                </a:solidFill>
              </a:rPr>
              <a:t>MultiClass</a:t>
            </a:r>
            <a:r>
              <a:rPr lang="en-US" dirty="0" smtClean="0">
                <a:solidFill>
                  <a:srgbClr val="0F243E"/>
                </a:solidFill>
              </a:rPr>
              <a:t>			CS446 Spring’17				</a:t>
            </a:r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F243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u="none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‹#›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cid:part5.1BB94A70.B66A3784@illinois.edu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cid:part3.41A94C1F.0C3043F1@illinois.edu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cid:part7.FF4A0423.5CFE80E1@illinois.edu" TargetMode="External"/><Relationship Id="rId4" Type="http://schemas.openxmlformats.org/officeDocument/2006/relationships/image" Target="cid:part1.69A56B67.A728D579@illinois.edu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Midterms</a:t>
            </a:r>
            <a:endParaRPr lang="en-US" dirty="0"/>
          </a:p>
        </p:txBody>
      </p:sp>
      <p:pic>
        <p:nvPicPr>
          <p:cNvPr id="206856" name="Picture 8" descr="cid:part1.69A56B67.A728D579@illinois.edu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4138966"/>
            <a:ext cx="2057400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4" name="Picture 6" descr="cid:part3.41A94C1F.0C3043F1@illinois.edu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29" y="4138966"/>
            <a:ext cx="2057409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cid:part5.1BB94A70.B66A3784@illinois.edu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94" y="4138966"/>
            <a:ext cx="2057400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0" name="Picture 2" descr="cid:part7.FF4A0423.5CFE80E1@illinois.edu"/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30" y="4138966"/>
            <a:ext cx="2097070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56351" y="3681766"/>
            <a:ext cx="8791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PAC Learning                     SVM                      </a:t>
            </a:r>
            <a:r>
              <a:rPr lang="en-US" dirty="0" err="1" smtClean="0"/>
              <a:t>Kernels+Boost</a:t>
            </a:r>
            <a:r>
              <a:rPr lang="en-US" dirty="0" smtClean="0"/>
              <a:t>           Decision Trees</a:t>
            </a:r>
            <a:endParaRPr lang="en-US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0" y="65154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0" y="880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0" y="1011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1</a:t>
            </a:fld>
            <a:endParaRPr lang="en-US" dirty="0">
              <a:solidFill>
                <a:srgbClr val="0F243E"/>
              </a:solidFill>
            </a:endParaRPr>
          </a:p>
        </p:txBody>
      </p:sp>
      <p:pic>
        <p:nvPicPr>
          <p:cNvPr id="205826" name="Picture 2" descr="ii_j0tr29lb0_15b15b8ed8f654f8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4215165"/>
            <a:ext cx="201168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7" name="Picture 3" descr="ii_j0tr33op1_15b15b984c1560a3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15165"/>
            <a:ext cx="201168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8" name="Picture 4" descr="ii_j0tr3vbc2_15b15ba119c5d736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15165"/>
            <a:ext cx="201168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29" name="Picture 5" descr="ii_j0tr54373_15b15baf2b8ab776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4215165"/>
            <a:ext cx="2011680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0" name="Picture 6" descr="ii_j0tr5u1m4_15b15bb77813e8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3709586" cy="246888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FF"/>
                </a:solidFill>
              </a:rPr>
              <a:t>Assumption: </a:t>
            </a:r>
            <a:r>
              <a:rPr lang="en-US" sz="2000" dirty="0" smtClean="0"/>
              <a:t>There is a separation between </a:t>
            </a:r>
            <a:r>
              <a:rPr lang="en-US" sz="2000" dirty="0" smtClean="0">
                <a:solidFill>
                  <a:srgbClr val="0000FF"/>
                </a:solidFill>
              </a:rPr>
              <a:t>every pair </a:t>
            </a:r>
            <a:r>
              <a:rPr lang="en-US" sz="2000" dirty="0" smtClean="0"/>
              <a:t>of classes using a binary classifier in the hypothesis space.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Learning:</a:t>
            </a:r>
            <a:r>
              <a:rPr lang="en-US" sz="2000" dirty="0" smtClean="0"/>
              <a:t> Decomposed to learning </a:t>
            </a:r>
            <a:r>
              <a:rPr lang="en-US" sz="2000" dirty="0" smtClean="0">
                <a:solidFill>
                  <a:srgbClr val="FF0000"/>
                </a:solidFill>
              </a:rPr>
              <a:t>[k choose 2] ~ </a:t>
            </a:r>
            <a:r>
              <a:rPr lang="en-US" sz="2000" dirty="0" smtClean="0">
                <a:solidFill>
                  <a:srgbClr val="FF0000"/>
                </a:solidFill>
                <a:latin typeface="Calibri"/>
              </a:rPr>
              <a:t>k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independent binary classifiers, one corresponding to each pair of class labels. For the pair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, j):</a:t>
            </a:r>
            <a:endParaRPr lang="en-US" sz="1600" dirty="0" smtClean="0">
              <a:solidFill>
                <a:srgbClr val="0000FF"/>
              </a:solidFill>
            </a:endParaRP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Positive example: </a:t>
            </a:r>
            <a:r>
              <a:rPr lang="en-US" sz="1800" dirty="0" smtClean="0"/>
              <a:t>all </a:t>
            </a:r>
            <a:r>
              <a:rPr lang="en-US" sz="1800" dirty="0" err="1" smtClean="0"/>
              <a:t>exampels</a:t>
            </a:r>
            <a:r>
              <a:rPr lang="en-US" sz="1800" dirty="0" smtClean="0"/>
              <a:t> with label 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endParaRPr lang="en-US" sz="1800" dirty="0" smtClean="0">
              <a:solidFill>
                <a:srgbClr val="0000FF"/>
              </a:solidFill>
            </a:endParaRP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Negative examples: </a:t>
            </a:r>
            <a:r>
              <a:rPr lang="en-US" sz="1800" dirty="0" smtClean="0"/>
              <a:t>all examples with label </a:t>
            </a:r>
            <a:r>
              <a:rPr lang="en-US" sz="1800" dirty="0" smtClean="0">
                <a:solidFill>
                  <a:srgbClr val="0000FF"/>
                </a:solidFill>
              </a:rPr>
              <a:t>j </a:t>
            </a:r>
            <a:r>
              <a:rPr lang="en-US" sz="1800" dirty="0" smtClean="0"/>
              <a:t>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Decision: </a:t>
            </a:r>
            <a:r>
              <a:rPr lang="en-US" sz="2000" dirty="0" smtClean="0"/>
              <a:t>More involved, since output of binary classifier may not cohere. Each label gets k-1 votes.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Decision Options: </a:t>
            </a:r>
          </a:p>
          <a:p>
            <a:pPr lvl="1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Majority: </a:t>
            </a:r>
            <a:r>
              <a:rPr lang="en-US" sz="1800" dirty="0" smtClean="0"/>
              <a:t>classify example x to take label 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if </a:t>
            </a:r>
            <a:r>
              <a:rPr lang="en-US" sz="1800" dirty="0" err="1" smtClean="0">
                <a:solidFill>
                  <a:srgbClr val="0000FF"/>
                </a:solidFill>
              </a:rPr>
              <a:t>i</a:t>
            </a:r>
            <a:r>
              <a:rPr lang="en-US" sz="1800" dirty="0" smtClean="0"/>
              <a:t> wins on x more often than</a:t>
            </a:r>
            <a:r>
              <a:rPr lang="en-US" sz="1800" dirty="0" smtClean="0">
                <a:solidFill>
                  <a:srgbClr val="0000FF"/>
                </a:solidFill>
              </a:rPr>
              <a:t> j </a:t>
            </a:r>
            <a:r>
              <a:rPr lang="en-US" sz="1800" dirty="0" smtClean="0"/>
              <a:t>(j=1,…k) 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A tournament: </a:t>
            </a:r>
            <a:r>
              <a:rPr lang="en-US" sz="1800" dirty="0" smtClean="0"/>
              <a:t>start with n/2 pairs; continue with winners .</a:t>
            </a:r>
            <a:endParaRPr lang="en-US" sz="400" b="1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Learning via All-Verses-All (</a:t>
            </a:r>
            <a:r>
              <a:rPr lang="en-US" sz="2800" dirty="0" err="1"/>
              <a:t>AvA</a:t>
            </a:r>
            <a:r>
              <a:rPr lang="en-US" sz="2800" dirty="0"/>
              <a:t>) Assumption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/>
              <a:t>Find </a:t>
            </a:r>
            <a:r>
              <a:rPr lang="en-US" sz="2000" dirty="0" err="1"/>
              <a:t>v</a:t>
            </a:r>
            <a:r>
              <a:rPr lang="en-US" sz="2000" b="1" baseline="-25000" dirty="0" err="1">
                <a:solidFill>
                  <a:srgbClr val="FF0000"/>
                </a:solidFill>
              </a:rPr>
              <a:t>r</a:t>
            </a:r>
            <a:r>
              <a:rPr lang="en-US" sz="2000" b="1" baseline="-25000" dirty="0" err="1">
                <a:solidFill>
                  <a:srgbClr val="0000FF"/>
                </a:solidFill>
              </a:rPr>
              <a:t>b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rgbClr val="FF0000"/>
                </a:solidFill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</a:rPr>
              <a:t>g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rgbClr val="FF0000"/>
                </a:solidFill>
              </a:rPr>
              <a:t>r</a:t>
            </a:r>
            <a:r>
              <a:rPr lang="en-US" sz="2000" b="1" baseline="-25000" dirty="0" err="1">
                <a:solidFill>
                  <a:srgbClr val="FF9900"/>
                </a:solidFill>
              </a:rPr>
              <a:t>y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rgbClr val="0000FF"/>
                </a:solidFill>
              </a:rPr>
              <a:t>b</a:t>
            </a:r>
            <a:r>
              <a:rPr lang="en-US" sz="2000" b="1" baseline="-25000" dirty="0" err="1">
                <a:solidFill>
                  <a:srgbClr val="008000"/>
                </a:solidFill>
              </a:rPr>
              <a:t>g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rgbClr val="0000FF"/>
                </a:solidFill>
              </a:rPr>
              <a:t>b</a:t>
            </a:r>
            <a:r>
              <a:rPr lang="en-US" sz="2000" b="1" baseline="-25000" dirty="0" err="1">
                <a:solidFill>
                  <a:srgbClr val="FF9900"/>
                </a:solidFill>
              </a:rPr>
              <a:t>y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rgbClr val="008000"/>
                </a:solidFill>
              </a:rPr>
              <a:t>g</a:t>
            </a:r>
            <a:r>
              <a:rPr lang="en-US" sz="2000" b="1" baseline="-25000" dirty="0" err="1">
                <a:solidFill>
                  <a:srgbClr val="FF9900"/>
                </a:solidFill>
              </a:rPr>
              <a:t>y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/>
              <a:t>R</a:t>
            </a:r>
            <a:r>
              <a:rPr lang="en-US" sz="2000" baseline="30000" dirty="0"/>
              <a:t>d</a:t>
            </a:r>
            <a:r>
              <a:rPr lang="en-US" sz="2000" dirty="0"/>
              <a:t> such that </a:t>
            </a:r>
          </a:p>
          <a:p>
            <a:endParaRPr lang="en-US" sz="2000" dirty="0"/>
          </a:p>
          <a:p>
            <a:pPr lvl="1">
              <a:lnSpc>
                <a:spcPct val="75000"/>
              </a:lnSpc>
            </a:pPr>
            <a:r>
              <a:rPr lang="en-US" dirty="0" err="1"/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r</a:t>
            </a:r>
            <a:r>
              <a:rPr lang="en-US" b="1" baseline="-25000" dirty="0" err="1">
                <a:solidFill>
                  <a:srgbClr val="0000FF"/>
                </a:solidFill>
              </a:rPr>
              <a:t>b</a:t>
            </a:r>
            <a:r>
              <a:rPr lang="en-US" dirty="0" err="1"/>
              <a:t>.x</a:t>
            </a:r>
            <a:r>
              <a:rPr lang="en-US" dirty="0"/>
              <a:t> &gt; 0 	if y =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dirty="0"/>
              <a:t>		      &lt; 0 	if y =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75000"/>
              </a:lnSpc>
            </a:pPr>
            <a:r>
              <a:rPr lang="en-US" dirty="0" err="1"/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</a:rPr>
              <a:t>g</a:t>
            </a:r>
            <a:r>
              <a:rPr lang="en-US" dirty="0" err="1"/>
              <a:t>.x</a:t>
            </a:r>
            <a:r>
              <a:rPr lang="en-US" dirty="0"/>
              <a:t> &gt; 0 	if y =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endParaRPr lang="en-US" b="1" dirty="0"/>
          </a:p>
          <a:p>
            <a:pPr lvl="1">
              <a:lnSpc>
                <a:spcPct val="75000"/>
              </a:lnSpc>
              <a:buFont typeface="Wingdings" pitchFamily="2" charset="2"/>
              <a:buNone/>
            </a:pPr>
            <a:r>
              <a:rPr lang="en-US" dirty="0"/>
              <a:t>            &lt; 0 	if y = </a:t>
            </a:r>
            <a:r>
              <a:rPr lang="en-US" dirty="0">
                <a:solidFill>
                  <a:srgbClr val="008000"/>
                </a:solidFill>
              </a:rPr>
              <a:t>green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... (for all pairs</a:t>
            </a:r>
            <a:r>
              <a:rPr lang="en-US" dirty="0" smtClean="0"/>
              <a:t>)</a:t>
            </a:r>
          </a:p>
          <a:p>
            <a:pPr marL="457200" lvl="1" indent="0">
              <a:lnSpc>
                <a:spcPct val="75000"/>
              </a:lnSpc>
              <a:buNone/>
            </a:pPr>
            <a:endParaRPr lang="en-US" dirty="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2679700" y="4646613"/>
            <a:ext cx="1511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Individual </a:t>
            </a:r>
          </a:p>
          <a:p>
            <a:pPr algn="l"/>
            <a:r>
              <a:rPr lang="en-US" sz="2400">
                <a:latin typeface="Times New Roman" pitchFamily="18" charset="0"/>
              </a:rPr>
              <a:t>Classifiers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4506913" y="5694363"/>
            <a:ext cx="1343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imes New Roman" pitchFamily="18" charset="0"/>
              </a:rPr>
              <a:t>Decision </a:t>
            </a:r>
          </a:p>
          <a:p>
            <a:pPr algn="l"/>
            <a:r>
              <a:rPr lang="en-US" sz="2400">
                <a:latin typeface="Times New Roman" pitchFamily="18" charset="0"/>
              </a:rPr>
              <a:t>Regions</a:t>
            </a:r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H="1">
            <a:off x="646113" y="4538663"/>
            <a:ext cx="1671637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>
            <a:off x="1851025" y="4705350"/>
            <a:ext cx="53340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V="1">
            <a:off x="941388" y="5195888"/>
            <a:ext cx="1514475" cy="771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560388" y="5362575"/>
            <a:ext cx="15049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>
            <a:off x="1393825" y="4510088"/>
            <a:ext cx="804863" cy="194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1039" name="Group 31"/>
          <p:cNvGrpSpPr>
            <a:grpSpLocks/>
          </p:cNvGrpSpPr>
          <p:nvPr/>
        </p:nvGrpSpPr>
        <p:grpSpPr bwMode="auto">
          <a:xfrm>
            <a:off x="5791200" y="4514850"/>
            <a:ext cx="2770188" cy="2190750"/>
            <a:chOff x="1858" y="2652"/>
            <a:chExt cx="1745" cy="1380"/>
          </a:xfrm>
        </p:grpSpPr>
        <p:sp>
          <p:nvSpPr>
            <p:cNvPr id="171040" name="Freeform 32"/>
            <p:cNvSpPr>
              <a:spLocks/>
            </p:cNvSpPr>
            <p:nvPr/>
          </p:nvSpPr>
          <p:spPr bwMode="auto">
            <a:xfrm>
              <a:off x="3005" y="2652"/>
              <a:ext cx="151" cy="131"/>
            </a:xfrm>
            <a:custGeom>
              <a:avLst/>
              <a:gdLst>
                <a:gd name="T0" fmla="*/ 0 w 151"/>
                <a:gd name="T1" fmla="*/ 131 h 131"/>
                <a:gd name="T2" fmla="*/ 151 w 151"/>
                <a:gd name="T3" fmla="*/ 0 h 131"/>
                <a:gd name="T4" fmla="*/ 45 w 151"/>
                <a:gd name="T5" fmla="*/ 12 h 131"/>
                <a:gd name="T6" fmla="*/ 0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131"/>
                  </a:moveTo>
                  <a:lnTo>
                    <a:pt x="151" y="0"/>
                  </a:lnTo>
                  <a:lnTo>
                    <a:pt x="45" y="12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1" name="Freeform 33"/>
            <p:cNvSpPr>
              <a:spLocks/>
            </p:cNvSpPr>
            <p:nvPr/>
          </p:nvSpPr>
          <p:spPr bwMode="auto">
            <a:xfrm>
              <a:off x="2862" y="3227"/>
              <a:ext cx="161" cy="262"/>
            </a:xfrm>
            <a:custGeom>
              <a:avLst/>
              <a:gdLst>
                <a:gd name="T0" fmla="*/ 0 w 161"/>
                <a:gd name="T1" fmla="*/ 45 h 262"/>
                <a:gd name="T2" fmla="*/ 92 w 161"/>
                <a:gd name="T3" fmla="*/ 0 h 262"/>
                <a:gd name="T4" fmla="*/ 161 w 161"/>
                <a:gd name="T5" fmla="*/ 262 h 262"/>
                <a:gd name="T6" fmla="*/ 0 w 161"/>
                <a:gd name="T7" fmla="*/ 4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62">
                  <a:moveTo>
                    <a:pt x="0" y="45"/>
                  </a:moveTo>
                  <a:lnTo>
                    <a:pt x="92" y="0"/>
                  </a:lnTo>
                  <a:lnTo>
                    <a:pt x="161" y="2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2" name="Freeform 34"/>
            <p:cNvSpPr>
              <a:spLocks/>
            </p:cNvSpPr>
            <p:nvPr/>
          </p:nvSpPr>
          <p:spPr bwMode="auto">
            <a:xfrm>
              <a:off x="2867" y="2793"/>
              <a:ext cx="132" cy="236"/>
            </a:xfrm>
            <a:custGeom>
              <a:avLst/>
              <a:gdLst>
                <a:gd name="T0" fmla="*/ 0 w 132"/>
                <a:gd name="T1" fmla="*/ 110 h 236"/>
                <a:gd name="T2" fmla="*/ 132 w 132"/>
                <a:gd name="T3" fmla="*/ 0 h 236"/>
                <a:gd name="T4" fmla="*/ 33 w 132"/>
                <a:gd name="T5" fmla="*/ 236 h 236"/>
                <a:gd name="T6" fmla="*/ 0 w 132"/>
                <a:gd name="T7" fmla="*/ 11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36">
                  <a:moveTo>
                    <a:pt x="0" y="110"/>
                  </a:moveTo>
                  <a:lnTo>
                    <a:pt x="132" y="0"/>
                  </a:lnTo>
                  <a:lnTo>
                    <a:pt x="33" y="236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3" name="Freeform 35"/>
            <p:cNvSpPr>
              <a:spLocks/>
            </p:cNvSpPr>
            <p:nvPr/>
          </p:nvSpPr>
          <p:spPr bwMode="auto">
            <a:xfrm>
              <a:off x="1858" y="2906"/>
              <a:ext cx="1091" cy="872"/>
            </a:xfrm>
            <a:custGeom>
              <a:avLst/>
              <a:gdLst>
                <a:gd name="T0" fmla="*/ 438 w 1091"/>
                <a:gd name="T1" fmla="*/ 492 h 872"/>
                <a:gd name="T2" fmla="*/ 1006 w 1091"/>
                <a:gd name="T3" fmla="*/ 0 h 872"/>
                <a:gd name="T4" fmla="*/ 1091 w 1091"/>
                <a:gd name="T5" fmla="*/ 322 h 872"/>
                <a:gd name="T6" fmla="*/ 0 w 1091"/>
                <a:gd name="T7" fmla="*/ 872 h 872"/>
                <a:gd name="T8" fmla="*/ 438 w 1091"/>
                <a:gd name="T9" fmla="*/ 49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1" h="872">
                  <a:moveTo>
                    <a:pt x="438" y="492"/>
                  </a:moveTo>
                  <a:lnTo>
                    <a:pt x="1006" y="0"/>
                  </a:lnTo>
                  <a:lnTo>
                    <a:pt x="1091" y="322"/>
                  </a:lnTo>
                  <a:lnTo>
                    <a:pt x="0" y="872"/>
                  </a:lnTo>
                  <a:lnTo>
                    <a:pt x="438" y="492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4" name="Freeform 36"/>
            <p:cNvSpPr>
              <a:spLocks/>
            </p:cNvSpPr>
            <p:nvPr/>
          </p:nvSpPr>
          <p:spPr bwMode="auto">
            <a:xfrm>
              <a:off x="2028" y="2688"/>
              <a:ext cx="1011" cy="771"/>
            </a:xfrm>
            <a:custGeom>
              <a:avLst/>
              <a:gdLst>
                <a:gd name="T0" fmla="*/ 72 w 1011"/>
                <a:gd name="T1" fmla="*/ 771 h 771"/>
                <a:gd name="T2" fmla="*/ 258 w 1011"/>
                <a:gd name="T3" fmla="*/ 717 h 771"/>
                <a:gd name="T4" fmla="*/ 972 w 1011"/>
                <a:gd name="T5" fmla="*/ 99 h 771"/>
                <a:gd name="T6" fmla="*/ 1011 w 1011"/>
                <a:gd name="T7" fmla="*/ 0 h 771"/>
                <a:gd name="T8" fmla="*/ 504 w 1011"/>
                <a:gd name="T9" fmla="*/ 9 h 771"/>
                <a:gd name="T10" fmla="*/ 0 w 1011"/>
                <a:gd name="T11" fmla="*/ 414 h 771"/>
                <a:gd name="T12" fmla="*/ 72 w 1011"/>
                <a:gd name="T13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1" h="771">
                  <a:moveTo>
                    <a:pt x="72" y="771"/>
                  </a:moveTo>
                  <a:lnTo>
                    <a:pt x="258" y="717"/>
                  </a:lnTo>
                  <a:lnTo>
                    <a:pt x="972" y="99"/>
                  </a:lnTo>
                  <a:lnTo>
                    <a:pt x="1011" y="0"/>
                  </a:lnTo>
                  <a:lnTo>
                    <a:pt x="504" y="9"/>
                  </a:lnTo>
                  <a:lnTo>
                    <a:pt x="0" y="414"/>
                  </a:lnTo>
                  <a:lnTo>
                    <a:pt x="72" y="771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5" name="Freeform 37"/>
            <p:cNvSpPr>
              <a:spLocks/>
            </p:cNvSpPr>
            <p:nvPr/>
          </p:nvSpPr>
          <p:spPr bwMode="auto">
            <a:xfrm>
              <a:off x="2265" y="3273"/>
              <a:ext cx="1038" cy="618"/>
            </a:xfrm>
            <a:custGeom>
              <a:avLst/>
              <a:gdLst>
                <a:gd name="T0" fmla="*/ 0 w 1038"/>
                <a:gd name="T1" fmla="*/ 306 h 618"/>
                <a:gd name="T2" fmla="*/ 594 w 1038"/>
                <a:gd name="T3" fmla="*/ 0 h 618"/>
                <a:gd name="T4" fmla="*/ 1038 w 1038"/>
                <a:gd name="T5" fmla="*/ 618 h 618"/>
                <a:gd name="T6" fmla="*/ 153 w 1038"/>
                <a:gd name="T7" fmla="*/ 525 h 618"/>
                <a:gd name="T8" fmla="*/ 0 w 1038"/>
                <a:gd name="T9" fmla="*/ 30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618">
                  <a:moveTo>
                    <a:pt x="0" y="306"/>
                  </a:moveTo>
                  <a:lnTo>
                    <a:pt x="594" y="0"/>
                  </a:lnTo>
                  <a:lnTo>
                    <a:pt x="1038" y="618"/>
                  </a:lnTo>
                  <a:lnTo>
                    <a:pt x="153" y="525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46" name="Freeform 38"/>
            <p:cNvSpPr>
              <a:spLocks/>
            </p:cNvSpPr>
            <p:nvPr/>
          </p:nvSpPr>
          <p:spPr bwMode="auto">
            <a:xfrm>
              <a:off x="2898" y="2697"/>
              <a:ext cx="705" cy="1200"/>
            </a:xfrm>
            <a:custGeom>
              <a:avLst/>
              <a:gdLst>
                <a:gd name="T0" fmla="*/ 102 w 705"/>
                <a:gd name="T1" fmla="*/ 93 h 1200"/>
                <a:gd name="T2" fmla="*/ 0 w 705"/>
                <a:gd name="T3" fmla="*/ 330 h 1200"/>
                <a:gd name="T4" fmla="*/ 129 w 705"/>
                <a:gd name="T5" fmla="*/ 807 h 1200"/>
                <a:gd name="T6" fmla="*/ 405 w 705"/>
                <a:gd name="T7" fmla="*/ 1188 h 1200"/>
                <a:gd name="T8" fmla="*/ 705 w 705"/>
                <a:gd name="T9" fmla="*/ 1200 h 1200"/>
                <a:gd name="T10" fmla="*/ 213 w 705"/>
                <a:gd name="T11" fmla="*/ 0 h 1200"/>
                <a:gd name="T12" fmla="*/ 102 w 705"/>
                <a:gd name="T13" fmla="*/ 93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5" h="1200">
                  <a:moveTo>
                    <a:pt x="102" y="93"/>
                  </a:moveTo>
                  <a:lnTo>
                    <a:pt x="0" y="330"/>
                  </a:lnTo>
                  <a:lnTo>
                    <a:pt x="129" y="807"/>
                  </a:lnTo>
                  <a:lnTo>
                    <a:pt x="405" y="1188"/>
                  </a:lnTo>
                  <a:lnTo>
                    <a:pt x="705" y="1200"/>
                  </a:lnTo>
                  <a:lnTo>
                    <a:pt x="213" y="0"/>
                  </a:lnTo>
                  <a:lnTo>
                    <a:pt x="102" y="93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047" name="Group 39"/>
            <p:cNvGrpSpPr>
              <a:grpSpLocks/>
            </p:cNvGrpSpPr>
            <p:nvPr/>
          </p:nvGrpSpPr>
          <p:grpSpPr bwMode="auto">
            <a:xfrm>
              <a:off x="2106" y="2854"/>
              <a:ext cx="1206" cy="832"/>
              <a:chOff x="2106" y="2854"/>
              <a:chExt cx="1206" cy="832"/>
            </a:xfrm>
          </p:grpSpPr>
          <p:sp>
            <p:nvSpPr>
              <p:cNvPr id="171048" name="Oval 40"/>
              <p:cNvSpPr>
                <a:spLocks noChangeArrowheads="1"/>
              </p:cNvSpPr>
              <p:nvPr/>
            </p:nvSpPr>
            <p:spPr bwMode="auto">
              <a:xfrm flipV="1">
                <a:off x="2397" y="2937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49" name="Oval 41"/>
              <p:cNvSpPr>
                <a:spLocks noChangeArrowheads="1"/>
              </p:cNvSpPr>
              <p:nvPr/>
            </p:nvSpPr>
            <p:spPr bwMode="auto">
              <a:xfrm flipV="1">
                <a:off x="2522" y="2854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0" name="Oval 42"/>
              <p:cNvSpPr>
                <a:spLocks noChangeArrowheads="1"/>
              </p:cNvSpPr>
              <p:nvPr/>
            </p:nvSpPr>
            <p:spPr bwMode="auto">
              <a:xfrm flipV="1">
                <a:off x="2522" y="3520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1" name="Oval 43"/>
              <p:cNvSpPr>
                <a:spLocks noChangeArrowheads="1"/>
              </p:cNvSpPr>
              <p:nvPr/>
            </p:nvSpPr>
            <p:spPr bwMode="auto">
              <a:xfrm flipV="1">
                <a:off x="2647" y="3187"/>
                <a:ext cx="83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2" name="Oval 44"/>
              <p:cNvSpPr>
                <a:spLocks noChangeArrowheads="1"/>
              </p:cNvSpPr>
              <p:nvPr/>
            </p:nvSpPr>
            <p:spPr bwMode="auto">
              <a:xfrm flipV="1">
                <a:off x="3104" y="3353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3" name="Oval 45"/>
              <p:cNvSpPr>
                <a:spLocks noChangeArrowheads="1"/>
              </p:cNvSpPr>
              <p:nvPr/>
            </p:nvSpPr>
            <p:spPr bwMode="auto">
              <a:xfrm flipV="1">
                <a:off x="3187" y="3270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4" name="Oval 46"/>
              <p:cNvSpPr>
                <a:spLocks noChangeArrowheads="1"/>
              </p:cNvSpPr>
              <p:nvPr/>
            </p:nvSpPr>
            <p:spPr bwMode="auto">
              <a:xfrm flipV="1">
                <a:off x="2730" y="3353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5" name="Oval 47"/>
              <p:cNvSpPr>
                <a:spLocks noChangeArrowheads="1"/>
              </p:cNvSpPr>
              <p:nvPr/>
            </p:nvSpPr>
            <p:spPr bwMode="auto">
              <a:xfrm flipV="1">
                <a:off x="2813" y="3478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6" name="Oval 48"/>
              <p:cNvSpPr>
                <a:spLocks noChangeArrowheads="1"/>
              </p:cNvSpPr>
              <p:nvPr/>
            </p:nvSpPr>
            <p:spPr bwMode="auto">
              <a:xfrm flipV="1">
                <a:off x="2813" y="3603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7" name="Oval 49"/>
              <p:cNvSpPr>
                <a:spLocks noChangeArrowheads="1"/>
              </p:cNvSpPr>
              <p:nvPr/>
            </p:nvSpPr>
            <p:spPr bwMode="auto">
              <a:xfrm flipV="1">
                <a:off x="3229" y="3395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8" name="Oval 50"/>
              <p:cNvSpPr>
                <a:spLocks noChangeArrowheads="1"/>
              </p:cNvSpPr>
              <p:nvPr/>
            </p:nvSpPr>
            <p:spPr bwMode="auto">
              <a:xfrm flipV="1">
                <a:off x="3062" y="3228"/>
                <a:ext cx="84" cy="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59" name="Oval 51"/>
              <p:cNvSpPr>
                <a:spLocks noChangeArrowheads="1"/>
              </p:cNvSpPr>
              <p:nvPr/>
            </p:nvSpPr>
            <p:spPr bwMode="auto">
              <a:xfrm flipV="1">
                <a:off x="2688" y="3145"/>
                <a:ext cx="83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0" name="Oval 52"/>
              <p:cNvSpPr>
                <a:spLocks noChangeArrowheads="1"/>
              </p:cNvSpPr>
              <p:nvPr/>
            </p:nvSpPr>
            <p:spPr bwMode="auto">
              <a:xfrm flipV="1">
                <a:off x="2605" y="2937"/>
                <a:ext cx="83" cy="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1" name="Oval 53"/>
              <p:cNvSpPr>
                <a:spLocks noChangeArrowheads="1"/>
              </p:cNvSpPr>
              <p:nvPr/>
            </p:nvSpPr>
            <p:spPr bwMode="auto">
              <a:xfrm flipV="1">
                <a:off x="2397" y="3062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62" name="Oval 54"/>
              <p:cNvSpPr>
                <a:spLocks noChangeArrowheads="1"/>
              </p:cNvSpPr>
              <p:nvPr/>
            </p:nvSpPr>
            <p:spPr bwMode="auto">
              <a:xfrm flipV="1">
                <a:off x="2106" y="3104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063" name="Line 55"/>
            <p:cNvSpPr>
              <a:spLocks noChangeShapeType="1"/>
            </p:cNvSpPr>
            <p:nvPr/>
          </p:nvSpPr>
          <p:spPr bwMode="auto">
            <a:xfrm flipH="1">
              <a:off x="2073" y="2679"/>
              <a:ext cx="1053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4" name="Line 56"/>
            <p:cNvSpPr>
              <a:spLocks noChangeShapeType="1"/>
            </p:cNvSpPr>
            <p:nvPr/>
          </p:nvSpPr>
          <p:spPr bwMode="auto">
            <a:xfrm>
              <a:off x="2832" y="2784"/>
              <a:ext cx="33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5" name="Line 57"/>
            <p:cNvSpPr>
              <a:spLocks noChangeShapeType="1"/>
            </p:cNvSpPr>
            <p:nvPr/>
          </p:nvSpPr>
          <p:spPr bwMode="auto">
            <a:xfrm flipV="1">
              <a:off x="2259" y="3093"/>
              <a:ext cx="954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6" name="Line 58"/>
            <p:cNvSpPr>
              <a:spLocks noChangeShapeType="1"/>
            </p:cNvSpPr>
            <p:nvPr/>
          </p:nvSpPr>
          <p:spPr bwMode="auto">
            <a:xfrm>
              <a:off x="2544" y="2832"/>
              <a:ext cx="86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7" name="Line 59"/>
            <p:cNvSpPr>
              <a:spLocks noChangeShapeType="1"/>
            </p:cNvSpPr>
            <p:nvPr/>
          </p:nvSpPr>
          <p:spPr bwMode="auto">
            <a:xfrm flipV="1">
              <a:off x="2019" y="3198"/>
              <a:ext cx="9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8" name="Line 60"/>
            <p:cNvSpPr>
              <a:spLocks noChangeShapeType="1"/>
            </p:cNvSpPr>
            <p:nvPr/>
          </p:nvSpPr>
          <p:spPr bwMode="auto">
            <a:xfrm flipH="1">
              <a:off x="2544" y="2661"/>
              <a:ext cx="507" cy="1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069" name="Freeform 61"/>
            <p:cNvSpPr>
              <a:spLocks/>
            </p:cNvSpPr>
            <p:nvPr/>
          </p:nvSpPr>
          <p:spPr bwMode="auto">
            <a:xfrm>
              <a:off x="2025" y="3411"/>
              <a:ext cx="249" cy="222"/>
            </a:xfrm>
            <a:custGeom>
              <a:avLst/>
              <a:gdLst>
                <a:gd name="T0" fmla="*/ 12 w 249"/>
                <a:gd name="T1" fmla="*/ 69 h 222"/>
                <a:gd name="T2" fmla="*/ 249 w 249"/>
                <a:gd name="T3" fmla="*/ 0 h 222"/>
                <a:gd name="T4" fmla="*/ 0 w 249"/>
                <a:gd name="T5" fmla="*/ 222 h 222"/>
                <a:gd name="T6" fmla="*/ 12 w 249"/>
                <a:gd name="T7" fmla="*/ 6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222">
                  <a:moveTo>
                    <a:pt x="12" y="69"/>
                  </a:moveTo>
                  <a:lnTo>
                    <a:pt x="249" y="0"/>
                  </a:lnTo>
                  <a:lnTo>
                    <a:pt x="0" y="222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070" name="Group 62"/>
          <p:cNvGrpSpPr>
            <a:grpSpLocks/>
          </p:cNvGrpSpPr>
          <p:nvPr/>
        </p:nvGrpSpPr>
        <p:grpSpPr bwMode="auto">
          <a:xfrm>
            <a:off x="7391400" y="2590800"/>
            <a:ext cx="1447800" cy="1279525"/>
            <a:chOff x="4656" y="1632"/>
            <a:chExt cx="912" cy="806"/>
          </a:xfrm>
        </p:grpSpPr>
        <p:sp>
          <p:nvSpPr>
            <p:cNvPr id="171071" name="Text Box 63"/>
            <p:cNvSpPr txBox="1">
              <a:spLocks noChangeArrowheads="1"/>
            </p:cNvSpPr>
            <p:nvPr/>
          </p:nvSpPr>
          <p:spPr bwMode="auto">
            <a:xfrm>
              <a:off x="4656" y="1632"/>
              <a:ext cx="91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</a:rPr>
                <a:t>H</a:t>
              </a:r>
              <a:r>
                <a:rPr lang="en-US" sz="2400" dirty="0">
                  <a:latin typeface="Times New Roman" pitchFamily="18" charset="0"/>
                </a:rPr>
                <a:t> = </a:t>
              </a:r>
              <a:r>
                <a:rPr lang="en-US" sz="2400" b="1" dirty="0" err="1">
                  <a:latin typeface="Times New Roman" pitchFamily="18" charset="0"/>
                </a:rPr>
                <a:t>R</a:t>
              </a:r>
              <a:r>
                <a:rPr lang="en-US" sz="2400" baseline="30000" dirty="0" err="1">
                  <a:latin typeface="Times New Roman" pitchFamily="18" charset="0"/>
                </a:rPr>
                <a:t>kkn</a:t>
              </a:r>
              <a:endParaRPr lang="en-US" sz="2400" baseline="30000" dirty="0">
                <a:latin typeface="Times New Roman" pitchFamily="18" charset="0"/>
              </a:endParaRPr>
            </a:p>
          </p:txBody>
        </p:sp>
        <p:sp>
          <p:nvSpPr>
            <p:cNvPr id="171072" name="Text Box 64"/>
            <p:cNvSpPr txBox="1">
              <a:spLocks noChangeArrowheads="1"/>
            </p:cNvSpPr>
            <p:nvPr/>
          </p:nvSpPr>
          <p:spPr bwMode="auto">
            <a:xfrm>
              <a:off x="4656" y="1920"/>
              <a:ext cx="912" cy="518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</a:rPr>
                <a:t>How to classify?</a:t>
              </a:r>
              <a:endParaRPr lang="en-US" sz="2400" baseline="30000" dirty="0">
                <a:latin typeface="Times New Roman" pitchFamily="18" charset="0"/>
              </a:endParaRPr>
            </a:p>
          </p:txBody>
        </p:sp>
      </p:grpSp>
      <p:grpSp>
        <p:nvGrpSpPr>
          <p:cNvPr id="171073" name="Group 65"/>
          <p:cNvGrpSpPr>
            <a:grpSpLocks/>
          </p:cNvGrpSpPr>
          <p:nvPr/>
        </p:nvGrpSpPr>
        <p:grpSpPr bwMode="auto">
          <a:xfrm>
            <a:off x="685800" y="4800600"/>
            <a:ext cx="2286000" cy="1600200"/>
            <a:chOff x="432" y="2976"/>
            <a:chExt cx="1440" cy="1008"/>
          </a:xfrm>
        </p:grpSpPr>
        <p:grpSp>
          <p:nvGrpSpPr>
            <p:cNvPr id="171074" name="Group 66"/>
            <p:cNvGrpSpPr>
              <a:grpSpLocks/>
            </p:cNvGrpSpPr>
            <p:nvPr/>
          </p:nvGrpSpPr>
          <p:grpSpPr bwMode="auto">
            <a:xfrm>
              <a:off x="570" y="3094"/>
              <a:ext cx="1206" cy="832"/>
              <a:chOff x="570" y="2854"/>
              <a:chExt cx="1206" cy="832"/>
            </a:xfrm>
          </p:grpSpPr>
          <p:sp>
            <p:nvSpPr>
              <p:cNvPr id="171075" name="Oval 67"/>
              <p:cNvSpPr>
                <a:spLocks noChangeArrowheads="1"/>
              </p:cNvSpPr>
              <p:nvPr/>
            </p:nvSpPr>
            <p:spPr bwMode="auto">
              <a:xfrm flipV="1">
                <a:off x="861" y="2937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6" name="Oval 68"/>
              <p:cNvSpPr>
                <a:spLocks noChangeArrowheads="1"/>
              </p:cNvSpPr>
              <p:nvPr/>
            </p:nvSpPr>
            <p:spPr bwMode="auto">
              <a:xfrm flipV="1">
                <a:off x="986" y="2854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7" name="Oval 69"/>
              <p:cNvSpPr>
                <a:spLocks noChangeArrowheads="1"/>
              </p:cNvSpPr>
              <p:nvPr/>
            </p:nvSpPr>
            <p:spPr bwMode="auto">
              <a:xfrm flipV="1">
                <a:off x="986" y="3520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8" name="Oval 70"/>
              <p:cNvSpPr>
                <a:spLocks noChangeArrowheads="1"/>
              </p:cNvSpPr>
              <p:nvPr/>
            </p:nvSpPr>
            <p:spPr bwMode="auto">
              <a:xfrm flipV="1">
                <a:off x="1111" y="3187"/>
                <a:ext cx="83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79" name="Oval 71"/>
              <p:cNvSpPr>
                <a:spLocks noChangeArrowheads="1"/>
              </p:cNvSpPr>
              <p:nvPr/>
            </p:nvSpPr>
            <p:spPr bwMode="auto">
              <a:xfrm flipV="1">
                <a:off x="1568" y="3353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0" name="Oval 72"/>
              <p:cNvSpPr>
                <a:spLocks noChangeArrowheads="1"/>
              </p:cNvSpPr>
              <p:nvPr/>
            </p:nvSpPr>
            <p:spPr bwMode="auto">
              <a:xfrm flipV="1">
                <a:off x="1651" y="3270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1" name="Oval 73"/>
              <p:cNvSpPr>
                <a:spLocks noChangeArrowheads="1"/>
              </p:cNvSpPr>
              <p:nvPr/>
            </p:nvSpPr>
            <p:spPr bwMode="auto">
              <a:xfrm flipV="1">
                <a:off x="1194" y="3353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2" name="Oval 74"/>
              <p:cNvSpPr>
                <a:spLocks noChangeArrowheads="1"/>
              </p:cNvSpPr>
              <p:nvPr/>
            </p:nvSpPr>
            <p:spPr bwMode="auto">
              <a:xfrm flipV="1">
                <a:off x="1277" y="3478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3" name="Oval 75"/>
              <p:cNvSpPr>
                <a:spLocks noChangeArrowheads="1"/>
              </p:cNvSpPr>
              <p:nvPr/>
            </p:nvSpPr>
            <p:spPr bwMode="auto">
              <a:xfrm flipV="1">
                <a:off x="1277" y="3603"/>
                <a:ext cx="83" cy="8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4" name="Oval 76"/>
              <p:cNvSpPr>
                <a:spLocks noChangeArrowheads="1"/>
              </p:cNvSpPr>
              <p:nvPr/>
            </p:nvSpPr>
            <p:spPr bwMode="auto">
              <a:xfrm flipV="1">
                <a:off x="1693" y="3395"/>
                <a:ext cx="83" cy="8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5" name="Oval 77"/>
              <p:cNvSpPr>
                <a:spLocks noChangeArrowheads="1"/>
              </p:cNvSpPr>
              <p:nvPr/>
            </p:nvSpPr>
            <p:spPr bwMode="auto">
              <a:xfrm flipV="1">
                <a:off x="1526" y="3228"/>
                <a:ext cx="84" cy="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6" name="Oval 78"/>
              <p:cNvSpPr>
                <a:spLocks noChangeArrowheads="1"/>
              </p:cNvSpPr>
              <p:nvPr/>
            </p:nvSpPr>
            <p:spPr bwMode="auto">
              <a:xfrm flipV="1">
                <a:off x="1152" y="3145"/>
                <a:ext cx="83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7" name="Oval 79"/>
              <p:cNvSpPr>
                <a:spLocks noChangeArrowheads="1"/>
              </p:cNvSpPr>
              <p:nvPr/>
            </p:nvSpPr>
            <p:spPr bwMode="auto">
              <a:xfrm flipV="1">
                <a:off x="1069" y="2937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8" name="Oval 80"/>
              <p:cNvSpPr>
                <a:spLocks noChangeArrowheads="1"/>
              </p:cNvSpPr>
              <p:nvPr/>
            </p:nvSpPr>
            <p:spPr bwMode="auto">
              <a:xfrm flipV="1">
                <a:off x="861" y="3062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89" name="Oval 81"/>
              <p:cNvSpPr>
                <a:spLocks noChangeArrowheads="1"/>
              </p:cNvSpPr>
              <p:nvPr/>
            </p:nvSpPr>
            <p:spPr bwMode="auto">
              <a:xfrm flipV="1">
                <a:off x="570" y="3104"/>
                <a:ext cx="83" cy="8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1090" name="Group 82"/>
            <p:cNvGrpSpPr>
              <a:grpSpLocks/>
            </p:cNvGrpSpPr>
            <p:nvPr/>
          </p:nvGrpSpPr>
          <p:grpSpPr bwMode="auto">
            <a:xfrm>
              <a:off x="432" y="2976"/>
              <a:ext cx="1440" cy="1008"/>
              <a:chOff x="432" y="2736"/>
              <a:chExt cx="1440" cy="1008"/>
            </a:xfrm>
          </p:grpSpPr>
          <p:sp>
            <p:nvSpPr>
              <p:cNvPr id="171091" name="Line 83"/>
              <p:cNvSpPr>
                <a:spLocks noChangeShapeType="1"/>
              </p:cNvSpPr>
              <p:nvPr/>
            </p:nvSpPr>
            <p:spPr bwMode="auto">
              <a:xfrm flipV="1">
                <a:off x="672" y="2736"/>
                <a:ext cx="768" cy="816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2" name="Line 84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144" cy="81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3" name="Line 85"/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1440" cy="336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094" name="Line 86"/>
              <p:cNvSpPr>
                <a:spLocks noChangeShapeType="1"/>
              </p:cNvSpPr>
              <p:nvPr/>
            </p:nvSpPr>
            <p:spPr bwMode="auto">
              <a:xfrm>
                <a:off x="1296" y="3024"/>
                <a:ext cx="48" cy="3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84"/>
          <p:cNvGrpSpPr>
            <a:grpSpLocks/>
          </p:cNvGrpSpPr>
          <p:nvPr/>
        </p:nvGrpSpPr>
        <p:grpSpPr bwMode="auto">
          <a:xfrm>
            <a:off x="5105400" y="1447800"/>
            <a:ext cx="1981200" cy="1676400"/>
            <a:chOff x="1680" y="1632"/>
            <a:chExt cx="2304" cy="1920"/>
          </a:xfrm>
        </p:grpSpPr>
        <p:grpSp>
          <p:nvGrpSpPr>
            <p:cNvPr id="68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70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7196114" y="1242698"/>
            <a:ext cx="1838372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It is possible to separate all k classes with the </a:t>
            </a:r>
            <a:r>
              <a:rPr lang="en-US" dirty="0" smtClean="0">
                <a:latin typeface="Calibri"/>
              </a:rPr>
              <a:t>O(k</a:t>
            </a:r>
            <a:r>
              <a:rPr lang="en-US" baseline="30000" dirty="0" smtClean="0">
                <a:latin typeface="Calibri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 classifiers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/>
              <a:t>Classifying with AvA</a:t>
            </a:r>
          </a:p>
        </p:txBody>
      </p:sp>
      <p:grpSp>
        <p:nvGrpSpPr>
          <p:cNvPr id="173059" name="Group 3"/>
          <p:cNvGrpSpPr>
            <a:grpSpLocks/>
          </p:cNvGrpSpPr>
          <p:nvPr/>
        </p:nvGrpSpPr>
        <p:grpSpPr bwMode="auto">
          <a:xfrm>
            <a:off x="1600200" y="1828800"/>
            <a:ext cx="2362200" cy="1676400"/>
            <a:chOff x="1008" y="1152"/>
            <a:chExt cx="1488" cy="1056"/>
          </a:xfrm>
        </p:grpSpPr>
        <p:grpSp>
          <p:nvGrpSpPr>
            <p:cNvPr id="173060" name="Group 4"/>
            <p:cNvGrpSpPr>
              <a:grpSpLocks/>
            </p:cNvGrpSpPr>
            <p:nvPr/>
          </p:nvGrpSpPr>
          <p:grpSpPr bwMode="auto">
            <a:xfrm>
              <a:off x="1248" y="1488"/>
              <a:ext cx="1248" cy="720"/>
              <a:chOff x="1248" y="1488"/>
              <a:chExt cx="1248" cy="720"/>
            </a:xfrm>
          </p:grpSpPr>
          <p:sp>
            <p:nvSpPr>
              <p:cNvPr id="173061" name="Rectangle 5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2" name="Rectangle 6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3063" name="Rectangle 7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4" name="Rectangle 8"/>
              <p:cNvSpPr>
                <a:spLocks noChangeArrowheads="1"/>
              </p:cNvSpPr>
              <p:nvPr/>
            </p:nvSpPr>
            <p:spPr bwMode="auto">
              <a:xfrm>
                <a:off x="1536" y="1776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5" name="Rectangle 9"/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6" name="Rectangle 10"/>
              <p:cNvSpPr>
                <a:spLocks noChangeArrowheads="1"/>
              </p:cNvSpPr>
              <p:nvPr/>
            </p:nvSpPr>
            <p:spPr bwMode="auto">
              <a:xfrm>
                <a:off x="2208" y="1776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7" name="Rectangle 11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8" name="Rectangle 12"/>
              <p:cNvSpPr>
                <a:spLocks noChangeArrowheads="1"/>
              </p:cNvSpPr>
              <p:nvPr/>
            </p:nvSpPr>
            <p:spPr bwMode="auto">
              <a:xfrm>
                <a:off x="1344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69" name="Rectangle 13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0" name="Rectangle 14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1" name="Rectangle 15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2" name="Rectangle 16"/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3" name="Rectangle 17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4" name="Rectangle 18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3075" name="AutoShape 19"/>
              <p:cNvCxnSpPr>
                <a:cxnSpLocks noChangeShapeType="1"/>
                <a:stCxn id="173061" idx="2"/>
                <a:endCxn id="173064" idx="0"/>
              </p:cNvCxnSpPr>
              <p:nvPr/>
            </p:nvCxnSpPr>
            <p:spPr bwMode="auto">
              <a:xfrm flipH="1">
                <a:off x="1584" y="1632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6" name="AutoShape 20"/>
              <p:cNvCxnSpPr>
                <a:cxnSpLocks noChangeShapeType="1"/>
                <a:stCxn id="173062" idx="2"/>
                <a:endCxn id="173065" idx="0"/>
              </p:cNvCxnSpPr>
              <p:nvPr/>
            </p:nvCxnSpPr>
            <p:spPr bwMode="auto">
              <a:xfrm>
                <a:off x="1920" y="1638"/>
                <a:ext cx="240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7" name="AutoShape 21"/>
              <p:cNvCxnSpPr>
                <a:cxnSpLocks noChangeShapeType="1"/>
                <a:stCxn id="173063" idx="2"/>
                <a:endCxn id="173068" idx="0"/>
              </p:cNvCxnSpPr>
              <p:nvPr/>
            </p:nvCxnSpPr>
            <p:spPr bwMode="auto">
              <a:xfrm flipH="1">
                <a:off x="1392" y="1920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8" name="AutoShape 22"/>
              <p:cNvCxnSpPr>
                <a:cxnSpLocks noChangeShapeType="1"/>
                <a:stCxn id="173064" idx="2"/>
                <a:endCxn id="173069" idx="0"/>
              </p:cNvCxnSpPr>
              <p:nvPr/>
            </p:nvCxnSpPr>
            <p:spPr bwMode="auto">
              <a:xfrm>
                <a:off x="1584" y="1920"/>
                <a:ext cx="48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79" name="AutoShape 23"/>
              <p:cNvCxnSpPr>
                <a:cxnSpLocks noChangeShapeType="1"/>
                <a:stCxn id="173065" idx="2"/>
                <a:endCxn id="173072" idx="0"/>
              </p:cNvCxnSpPr>
              <p:nvPr/>
            </p:nvCxnSpPr>
            <p:spPr bwMode="auto">
              <a:xfrm flipH="1">
                <a:off x="2112" y="1926"/>
                <a:ext cx="48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080" name="AutoShape 24"/>
              <p:cNvCxnSpPr>
                <a:cxnSpLocks noChangeShapeType="1"/>
                <a:stCxn id="173066" idx="2"/>
                <a:endCxn id="173073" idx="0"/>
              </p:cNvCxnSpPr>
              <p:nvPr/>
            </p:nvCxnSpPr>
            <p:spPr bwMode="auto">
              <a:xfrm>
                <a:off x="2256" y="1920"/>
                <a:ext cx="96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081" name="Text Box 25"/>
            <p:cNvSpPr txBox="1">
              <a:spLocks noChangeArrowheads="1"/>
            </p:cNvSpPr>
            <p:nvPr/>
          </p:nvSpPr>
          <p:spPr bwMode="auto">
            <a:xfrm>
              <a:off x="1008" y="1152"/>
              <a:ext cx="10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latin typeface="Calibri" panose="020F0502020204030204" pitchFamily="34" charset="0"/>
                </a:rPr>
                <a:t>Tournament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73082" name="Group 26"/>
          <p:cNvGrpSpPr>
            <a:grpSpLocks/>
          </p:cNvGrpSpPr>
          <p:nvPr/>
        </p:nvGrpSpPr>
        <p:grpSpPr bwMode="auto">
          <a:xfrm>
            <a:off x="4724401" y="1828801"/>
            <a:ext cx="3298826" cy="1744663"/>
            <a:chOff x="2976" y="1152"/>
            <a:chExt cx="2078" cy="1099"/>
          </a:xfrm>
        </p:grpSpPr>
        <p:grpSp>
          <p:nvGrpSpPr>
            <p:cNvPr id="173083" name="Group 27"/>
            <p:cNvGrpSpPr>
              <a:grpSpLocks/>
            </p:cNvGrpSpPr>
            <p:nvPr/>
          </p:nvGrpSpPr>
          <p:grpSpPr bwMode="auto">
            <a:xfrm>
              <a:off x="3264" y="1488"/>
              <a:ext cx="1632" cy="144"/>
              <a:chOff x="3264" y="1488"/>
              <a:chExt cx="1632" cy="144"/>
            </a:xfrm>
          </p:grpSpPr>
          <p:sp>
            <p:nvSpPr>
              <p:cNvPr id="173084" name="Rectangle 28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5" name="Rectangle 29"/>
              <p:cNvSpPr>
                <a:spLocks noChangeArrowheads="1"/>
              </p:cNvSpPr>
              <p:nvPr/>
            </p:nvSpPr>
            <p:spPr bwMode="auto">
              <a:xfrm>
                <a:off x="3648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3086" name="Rectangle 30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7" name="Rectangle 31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8" name="Rectangle 32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9" name="Rectangle 3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0" name="Rectangle 34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96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1" name="Rectangle 35"/>
              <p:cNvSpPr>
                <a:spLocks noChangeArrowheads="1"/>
              </p:cNvSpPr>
              <p:nvPr/>
            </p:nvSpPr>
            <p:spPr bwMode="auto">
              <a:xfrm>
                <a:off x="4224" y="1488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2" name="Rectangle 36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96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3" name="Rectangle 37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4" name="Rectangle 38"/>
              <p:cNvSpPr>
                <a:spLocks noChangeArrowheads="1"/>
              </p:cNvSpPr>
              <p:nvPr/>
            </p:nvSpPr>
            <p:spPr bwMode="auto">
              <a:xfrm>
                <a:off x="4704" y="1488"/>
                <a:ext cx="96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95" name="Rectangle 39"/>
              <p:cNvSpPr>
                <a:spLocks noChangeArrowheads="1"/>
              </p:cNvSpPr>
              <p:nvPr/>
            </p:nvSpPr>
            <p:spPr bwMode="auto">
              <a:xfrm>
                <a:off x="4800" y="1488"/>
                <a:ext cx="96" cy="14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096" name="Text Box 40"/>
            <p:cNvSpPr txBox="1">
              <a:spLocks noChangeArrowheads="1"/>
            </p:cNvSpPr>
            <p:nvPr/>
          </p:nvSpPr>
          <p:spPr bwMode="auto">
            <a:xfrm>
              <a:off x="3120" y="1728"/>
              <a:ext cx="193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Calibri" panose="020F0502020204030204" pitchFamily="34" charset="0"/>
                </a:rPr>
                <a:t>1 red, 2 yellow, 2 green</a:t>
              </a:r>
            </a:p>
            <a:p>
              <a:pPr algn="l"/>
              <a:r>
                <a:rPr lang="en-US" sz="2400" dirty="0">
                  <a:latin typeface="Times New Roman" pitchFamily="18" charset="0"/>
                </a:rPr>
                <a:t>	</a:t>
              </a:r>
              <a:r>
                <a:rPr lang="en-US" sz="2400" dirty="0">
                  <a:latin typeface="Times New Roman" pitchFamily="18" charset="0"/>
                  <a:sym typeface="Wingdings" pitchFamily="2" charset="2"/>
                </a:rPr>
                <a:t> ?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73097" name="Text Box 41"/>
            <p:cNvSpPr txBox="1">
              <a:spLocks noChangeArrowheads="1"/>
            </p:cNvSpPr>
            <p:nvPr/>
          </p:nvSpPr>
          <p:spPr bwMode="auto">
            <a:xfrm>
              <a:off x="2976" y="1152"/>
              <a:ext cx="1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latin typeface="Calibri" panose="020F0502020204030204" pitchFamily="34" charset="0"/>
                </a:rPr>
                <a:t>Majority Vote</a:t>
              </a:r>
            </a:p>
          </p:txBody>
        </p:sp>
      </p:grpSp>
      <p:sp>
        <p:nvSpPr>
          <p:cNvPr id="173111" name="Text Box 55"/>
          <p:cNvSpPr txBox="1">
            <a:spLocks noChangeArrowheads="1"/>
          </p:cNvSpPr>
          <p:nvPr/>
        </p:nvSpPr>
        <p:spPr bwMode="auto">
          <a:xfrm>
            <a:off x="1812925" y="5680075"/>
            <a:ext cx="614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All are post-learning and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might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 cause weird stuff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One-vs-All </a:t>
            </a:r>
            <a:r>
              <a:rPr lang="en-US" smtClean="0">
                <a:solidFill>
                  <a:srgbClr val="0000FF"/>
                </a:solidFill>
              </a:rPr>
              <a:t>vs.</a:t>
            </a:r>
            <a:r>
              <a:rPr lang="en-US" smtClean="0"/>
              <a:t> All vs.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162800" cy="4800600"/>
          </a:xfrm>
        </p:spPr>
        <p:txBody>
          <a:bodyPr/>
          <a:lstStyle/>
          <a:p>
            <a:r>
              <a:rPr lang="en-US" sz="2000" dirty="0" smtClean="0"/>
              <a:t>Assume </a:t>
            </a:r>
            <a:r>
              <a:rPr lang="en-US" sz="2000" dirty="0" smtClean="0">
                <a:solidFill>
                  <a:srgbClr val="0000FF"/>
                </a:solidFill>
              </a:rPr>
              <a:t>m</a:t>
            </a:r>
            <a:r>
              <a:rPr lang="en-US" sz="2000" dirty="0" smtClean="0"/>
              <a:t> examples, </a:t>
            </a:r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/>
              <a:t> class labels. </a:t>
            </a:r>
          </a:p>
          <a:p>
            <a:pPr lvl="1"/>
            <a:r>
              <a:rPr lang="en-US" sz="1800" dirty="0" smtClean="0"/>
              <a:t>For simplicity, say, m/k in each.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vs. All:</a:t>
            </a:r>
          </a:p>
          <a:p>
            <a:pPr lvl="1"/>
            <a:r>
              <a:rPr lang="en-US" sz="1800" dirty="0" smtClean="0"/>
              <a:t>classifier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f</a:t>
            </a:r>
            <a:r>
              <a:rPr lang="en-US" sz="1800" baseline="-25000" dirty="0" smtClean="0">
                <a:solidFill>
                  <a:srgbClr val="0000FF"/>
                </a:solidFill>
                <a:latin typeface="Calibri"/>
              </a:rPr>
              <a:t>i</a:t>
            </a:r>
            <a:r>
              <a:rPr lang="en-US" sz="1800" dirty="0" smtClean="0"/>
              <a:t>: m/k </a:t>
            </a:r>
            <a:r>
              <a:rPr lang="en-US" sz="1800" dirty="0" smtClean="0">
                <a:solidFill>
                  <a:srgbClr val="0000FF"/>
                </a:solidFill>
              </a:rPr>
              <a:t>(+)</a:t>
            </a:r>
            <a:r>
              <a:rPr lang="en-US" sz="1800" dirty="0" smtClean="0"/>
              <a:t> and (k-1)m/k </a:t>
            </a:r>
            <a:r>
              <a:rPr lang="en-US" sz="1800" dirty="0" smtClean="0">
                <a:solidFill>
                  <a:srgbClr val="0000FF"/>
                </a:solidFill>
              </a:rPr>
              <a:t>(-)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Decision: </a:t>
            </a:r>
          </a:p>
          <a:p>
            <a:pPr lvl="1"/>
            <a:r>
              <a:rPr lang="en-US" sz="1800" dirty="0" smtClean="0"/>
              <a:t>Evaluate </a:t>
            </a:r>
            <a:r>
              <a:rPr lang="en-US" sz="1800" dirty="0" smtClean="0">
                <a:solidFill>
                  <a:srgbClr val="0000FF"/>
                </a:solidFill>
              </a:rPr>
              <a:t>k</a:t>
            </a:r>
            <a:r>
              <a:rPr lang="en-US" sz="1800" dirty="0" smtClean="0"/>
              <a:t> linear classifiers and do Winner Takes All (WTA): </a:t>
            </a:r>
          </a:p>
          <a:p>
            <a:pPr lvl="1"/>
            <a:r>
              <a:rPr lang="en-US" sz="1800" dirty="0" smtClean="0"/>
              <a:t>                         f(x)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libri"/>
              </a:rPr>
              <a:t>f</a:t>
            </a:r>
            <a:r>
              <a:rPr lang="en-US" sz="1800" baseline="-25000" dirty="0" smtClean="0">
                <a:latin typeface="Calibri"/>
              </a:rPr>
              <a:t>i</a:t>
            </a:r>
            <a:r>
              <a:rPr lang="en-US" sz="1800" dirty="0" smtClean="0"/>
              <a:t>(x)  = 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baseline="30000" dirty="0" err="1" smtClean="0"/>
              <a:t>T</a:t>
            </a:r>
            <a:r>
              <a:rPr lang="en-US" sz="1800" dirty="0" err="1" smtClean="0"/>
              <a:t>x</a:t>
            </a:r>
            <a:endParaRPr lang="en-US" sz="1800" dirty="0" smtClean="0"/>
          </a:p>
          <a:p>
            <a:r>
              <a:rPr lang="en-US" sz="2000" dirty="0" smtClean="0"/>
              <a:t>All vs. All:</a:t>
            </a:r>
          </a:p>
          <a:p>
            <a:pPr lvl="1"/>
            <a:r>
              <a:rPr lang="en-US" sz="1800" dirty="0" smtClean="0"/>
              <a:t>Classifier </a:t>
            </a:r>
            <a:r>
              <a:rPr lang="en-US" sz="1800" dirty="0" err="1" smtClean="0">
                <a:solidFill>
                  <a:srgbClr val="0000FF"/>
                </a:solidFill>
              </a:rPr>
              <a:t>f</a:t>
            </a:r>
            <a:r>
              <a:rPr lang="en-US" sz="18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m/k (+) and m/k (-)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More expressivity, but less examples to learn from.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Decision: </a:t>
            </a:r>
          </a:p>
          <a:p>
            <a:pPr lvl="1"/>
            <a:r>
              <a:rPr lang="en-US" sz="1800" dirty="0" smtClean="0"/>
              <a:t>Evaluate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k</a:t>
            </a:r>
            <a:r>
              <a:rPr lang="en-US" sz="1800" baseline="30000" dirty="0" smtClean="0">
                <a:solidFill>
                  <a:srgbClr val="0000FF"/>
                </a:solidFill>
                <a:latin typeface="Calibri"/>
              </a:rPr>
              <a:t>2</a:t>
            </a:r>
            <a:r>
              <a:rPr lang="en-US" sz="1800" dirty="0" smtClean="0"/>
              <a:t> linear classifiers; decision sometimes unstable.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What type of learning methods would prefer All vs. All (efficiency-wise)?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	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5357" y="5867400"/>
            <a:ext cx="261481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(Think about Dual/Primal)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13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Error Correcting Codes Decomposition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95400"/>
            <a:ext cx="8382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1-vs-all uses k classifiers for k labels; can you use only log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k?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Reduce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multi-class classification to random binary problems.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Choose a “code word” for each label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K=8:  all we need is 3 bits, three classifiers 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Rows: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An encoding of each class (k rows)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Columns: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 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dichotomies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of the data, each corresponds to a new classification problem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Extreme cases: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1-vs-all: k rows, k columns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k rows </a:t>
            </a:r>
            <a:r>
              <a:rPr lang="en-US" sz="1600" dirty="0" smtClean="0">
                <a:latin typeface="Calibri"/>
                <a:cs typeface="Calibri" pitchFamily="34" charset="0"/>
              </a:rPr>
              <a:t>log</a:t>
            </a:r>
            <a:r>
              <a:rPr lang="en-US" sz="1600" baseline="-25000" dirty="0" smtClean="0">
                <a:latin typeface="Calibri"/>
                <a:cs typeface="Calibri" pitchFamily="34" charset="0"/>
              </a:rPr>
              <a:t>2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k columns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training example is mapped to one example per column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(x,3) </a:t>
            </a:r>
            <a:r>
              <a:rPr lang="en-US" sz="1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{(x,P1), </a:t>
            </a:r>
            <a:r>
              <a:rPr lang="en-US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+;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x,P2),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-; 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x,P3),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-; 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x,P4), +}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To classify a new example x:</a:t>
            </a:r>
            <a:endParaRPr lang="en-US" sz="16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Evaluate hypothesis on the 4 </a:t>
            </a:r>
            <a:r>
              <a:rPr lang="en-US" sz="1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binary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problems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{(x,P1) ,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(x,P2), (x,P3), (x,P4),} 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Choose label that is 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most consistent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with the results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Use Hamming distance (bit-wise distance)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Nice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theoretical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results as a function of the performance of the </a:t>
            </a:r>
            <a:r>
              <a:rPr lang="en-US" sz="1600" dirty="0" smtClean="0">
                <a:latin typeface="Calibri"/>
                <a:cs typeface="Calibri" pitchFamily="34" charset="0"/>
              </a:rPr>
              <a:t>P</a:t>
            </a:r>
            <a:r>
              <a:rPr lang="en-US" sz="1600" baseline="-25000" dirty="0" smtClean="0">
                <a:latin typeface="Calibri"/>
                <a:cs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(depending on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code &amp; 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size)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Potential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Problems? </a:t>
            </a:r>
          </a:p>
        </p:txBody>
      </p:sp>
      <p:graphicFrame>
        <p:nvGraphicFramePr>
          <p:cNvPr id="230484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1724944"/>
              </p:ext>
            </p:extLst>
          </p:nvPr>
        </p:nvGraphicFramePr>
        <p:xfrm>
          <a:off x="5943600" y="2895600"/>
          <a:ext cx="3200400" cy="26822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505062" y="3248607"/>
            <a:ext cx="35814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3370" y="5943600"/>
            <a:ext cx="3398238" cy="369332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Can you separate any dichotomy?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Decompositions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3716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Learning optimizes over </a:t>
            </a:r>
            <a:r>
              <a:rPr lang="en-US" sz="1800" i="1" dirty="0"/>
              <a:t>local</a:t>
            </a:r>
            <a:r>
              <a:rPr lang="en-US" sz="1800" dirty="0"/>
              <a:t> metrics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Does not guarantee good </a:t>
            </a:r>
            <a:r>
              <a:rPr lang="en-US" sz="1600" i="1" dirty="0" smtClean="0"/>
              <a:t>global</a:t>
            </a:r>
            <a:r>
              <a:rPr lang="en-US" sz="1600" dirty="0" smtClean="0"/>
              <a:t> </a:t>
            </a:r>
            <a:r>
              <a:rPr lang="en-US" sz="1600" dirty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We </a:t>
            </a:r>
            <a:r>
              <a:rPr lang="en-US" sz="1600" dirty="0"/>
              <a:t>don’t care about the performance of the </a:t>
            </a:r>
            <a:r>
              <a:rPr lang="en-US" sz="1600" i="1" dirty="0"/>
              <a:t>local</a:t>
            </a:r>
            <a:r>
              <a:rPr lang="en-US" sz="1600" dirty="0"/>
              <a:t> classifiers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Poor </a:t>
            </a:r>
            <a:r>
              <a:rPr lang="en-US" sz="1800" dirty="0"/>
              <a:t>decomposition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poor performance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Difficult local problems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Irrelevant local problems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800" dirty="0"/>
              <a:t>Especially true for Error Correcting Output Codes</a:t>
            </a:r>
            <a:endParaRPr lang="en-US" sz="18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600" dirty="0"/>
              <a:t>Another (class of) decomposition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Difficulty: how to make sure that the resulting problems are separable.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Efficiency: e.g., All vs. All vs. One vs. All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Former has advantage when working with the dual space.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Not clear how to </a:t>
            </a:r>
            <a:r>
              <a:rPr lang="en-US" sz="1800" dirty="0" smtClean="0">
                <a:solidFill>
                  <a:srgbClr val="FF0000"/>
                </a:solidFill>
              </a:rPr>
              <a:t>generalize multi-class to problems with a very large # of output variables.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6629400" y="2362200"/>
            <a:ext cx="2066925" cy="1714500"/>
            <a:chOff x="1197" y="2731"/>
            <a:chExt cx="1440" cy="1169"/>
          </a:xfrm>
        </p:grpSpPr>
        <p:sp>
          <p:nvSpPr>
            <p:cNvPr id="264197" name="Freeform 5"/>
            <p:cNvSpPr>
              <a:spLocks/>
            </p:cNvSpPr>
            <p:nvPr/>
          </p:nvSpPr>
          <p:spPr bwMode="auto">
            <a:xfrm>
              <a:off x="1197" y="2733"/>
              <a:ext cx="1027" cy="608"/>
            </a:xfrm>
            <a:custGeom>
              <a:avLst/>
              <a:gdLst>
                <a:gd name="T0" fmla="*/ 0 w 1027"/>
                <a:gd name="T1" fmla="*/ 606 h 608"/>
                <a:gd name="T2" fmla="*/ 368 w 1027"/>
                <a:gd name="T3" fmla="*/ 608 h 608"/>
                <a:gd name="T4" fmla="*/ 839 w 1027"/>
                <a:gd name="T5" fmla="*/ 421 h 608"/>
                <a:gd name="T6" fmla="*/ 1027 w 1027"/>
                <a:gd name="T7" fmla="*/ 1 h 608"/>
                <a:gd name="T8" fmla="*/ 0 w 1027"/>
                <a:gd name="T9" fmla="*/ 0 h 608"/>
                <a:gd name="T10" fmla="*/ 0 w 1027"/>
                <a:gd name="T11" fmla="*/ 60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" h="608">
                  <a:moveTo>
                    <a:pt x="0" y="606"/>
                  </a:moveTo>
                  <a:lnTo>
                    <a:pt x="368" y="608"/>
                  </a:lnTo>
                  <a:lnTo>
                    <a:pt x="839" y="421"/>
                  </a:lnTo>
                  <a:lnTo>
                    <a:pt x="1027" y="1"/>
                  </a:lnTo>
                  <a:lnTo>
                    <a:pt x="0" y="0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8" name="Freeform 6"/>
            <p:cNvSpPr>
              <a:spLocks/>
            </p:cNvSpPr>
            <p:nvPr/>
          </p:nvSpPr>
          <p:spPr bwMode="auto">
            <a:xfrm>
              <a:off x="1198" y="3341"/>
              <a:ext cx="1162" cy="559"/>
            </a:xfrm>
            <a:custGeom>
              <a:avLst/>
              <a:gdLst>
                <a:gd name="T0" fmla="*/ 0 w 1162"/>
                <a:gd name="T1" fmla="*/ 1 h 559"/>
                <a:gd name="T2" fmla="*/ 0 w 1162"/>
                <a:gd name="T3" fmla="*/ 559 h 559"/>
                <a:gd name="T4" fmla="*/ 1162 w 1162"/>
                <a:gd name="T5" fmla="*/ 558 h 559"/>
                <a:gd name="T6" fmla="*/ 837 w 1162"/>
                <a:gd name="T7" fmla="*/ 94 h 559"/>
                <a:gd name="T8" fmla="*/ 373 w 1162"/>
                <a:gd name="T9" fmla="*/ 0 h 559"/>
                <a:gd name="T10" fmla="*/ 0 w 1162"/>
                <a:gd name="T11" fmla="*/ 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2" h="559">
                  <a:moveTo>
                    <a:pt x="0" y="1"/>
                  </a:moveTo>
                  <a:lnTo>
                    <a:pt x="0" y="559"/>
                  </a:lnTo>
                  <a:lnTo>
                    <a:pt x="1162" y="558"/>
                  </a:lnTo>
                  <a:lnTo>
                    <a:pt x="837" y="94"/>
                  </a:lnTo>
                  <a:lnTo>
                    <a:pt x="37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199" name="Freeform 7"/>
            <p:cNvSpPr>
              <a:spLocks/>
            </p:cNvSpPr>
            <p:nvPr/>
          </p:nvSpPr>
          <p:spPr bwMode="auto">
            <a:xfrm>
              <a:off x="2035" y="2731"/>
              <a:ext cx="602" cy="1168"/>
            </a:xfrm>
            <a:custGeom>
              <a:avLst/>
              <a:gdLst>
                <a:gd name="T0" fmla="*/ 186 w 602"/>
                <a:gd name="T1" fmla="*/ 0 h 1168"/>
                <a:gd name="T2" fmla="*/ 602 w 602"/>
                <a:gd name="T3" fmla="*/ 0 h 1168"/>
                <a:gd name="T4" fmla="*/ 602 w 602"/>
                <a:gd name="T5" fmla="*/ 1168 h 1168"/>
                <a:gd name="T6" fmla="*/ 328 w 602"/>
                <a:gd name="T7" fmla="*/ 1168 h 1168"/>
                <a:gd name="T8" fmla="*/ 0 w 602"/>
                <a:gd name="T9" fmla="*/ 701 h 1168"/>
                <a:gd name="T10" fmla="*/ 0 w 602"/>
                <a:gd name="T11" fmla="*/ 426 h 1168"/>
                <a:gd name="T12" fmla="*/ 186 w 602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2" h="1168">
                  <a:moveTo>
                    <a:pt x="186" y="0"/>
                  </a:moveTo>
                  <a:lnTo>
                    <a:pt x="602" y="0"/>
                  </a:lnTo>
                  <a:lnTo>
                    <a:pt x="602" y="1168"/>
                  </a:lnTo>
                  <a:lnTo>
                    <a:pt x="328" y="1168"/>
                  </a:lnTo>
                  <a:lnTo>
                    <a:pt x="0" y="701"/>
                  </a:lnTo>
                  <a:lnTo>
                    <a:pt x="0" y="4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00" name="Freeform 8"/>
            <p:cNvSpPr>
              <a:spLocks/>
            </p:cNvSpPr>
            <p:nvPr/>
          </p:nvSpPr>
          <p:spPr bwMode="auto">
            <a:xfrm>
              <a:off x="1573" y="3154"/>
              <a:ext cx="463" cy="280"/>
            </a:xfrm>
            <a:custGeom>
              <a:avLst/>
              <a:gdLst>
                <a:gd name="T0" fmla="*/ 0 w 463"/>
                <a:gd name="T1" fmla="*/ 185 h 280"/>
                <a:gd name="T2" fmla="*/ 463 w 463"/>
                <a:gd name="T3" fmla="*/ 0 h 280"/>
                <a:gd name="T4" fmla="*/ 463 w 463"/>
                <a:gd name="T5" fmla="*/ 280 h 280"/>
                <a:gd name="T6" fmla="*/ 0 w 463"/>
                <a:gd name="T7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280">
                  <a:moveTo>
                    <a:pt x="0" y="185"/>
                  </a:moveTo>
                  <a:lnTo>
                    <a:pt x="463" y="0"/>
                  </a:lnTo>
                  <a:lnTo>
                    <a:pt x="463" y="28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A7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201" name="Group 9"/>
            <p:cNvGrpSpPr>
              <a:grpSpLocks/>
            </p:cNvGrpSpPr>
            <p:nvPr/>
          </p:nvGrpSpPr>
          <p:grpSpPr bwMode="auto">
            <a:xfrm>
              <a:off x="1200" y="2736"/>
              <a:ext cx="1392" cy="1160"/>
              <a:chOff x="3936" y="1008"/>
              <a:chExt cx="1440" cy="1200"/>
            </a:xfrm>
          </p:grpSpPr>
          <p:grpSp>
            <p:nvGrpSpPr>
              <p:cNvPr id="264202" name="Group 10"/>
              <p:cNvGrpSpPr>
                <a:grpSpLocks/>
              </p:cNvGrpSpPr>
              <p:nvPr/>
            </p:nvGrpSpPr>
            <p:grpSpPr bwMode="auto">
              <a:xfrm>
                <a:off x="3936" y="1008"/>
                <a:ext cx="1200" cy="1200"/>
                <a:chOff x="3936" y="1008"/>
                <a:chExt cx="1200" cy="1200"/>
              </a:xfrm>
            </p:grpSpPr>
            <p:sp>
              <p:nvSpPr>
                <p:cNvPr id="26420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20" y="1440"/>
                  <a:ext cx="48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204" name="Line 12"/>
                <p:cNvSpPr>
                  <a:spLocks noChangeShapeType="1"/>
                </p:cNvSpPr>
                <p:nvPr/>
              </p:nvSpPr>
              <p:spPr bwMode="auto">
                <a:xfrm>
                  <a:off x="4320" y="1632"/>
                  <a:ext cx="48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205" name="Line 13"/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336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2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800" y="1008"/>
                  <a:ext cx="1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20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36" y="16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4208" name="Group 16"/>
              <p:cNvGrpSpPr>
                <a:grpSpLocks/>
              </p:cNvGrpSpPr>
              <p:nvPr/>
            </p:nvGrpSpPr>
            <p:grpSpPr bwMode="auto">
              <a:xfrm>
                <a:off x="3984" y="1200"/>
                <a:ext cx="1392" cy="960"/>
                <a:chOff x="3984" y="1200"/>
                <a:chExt cx="1392" cy="960"/>
              </a:xfrm>
            </p:grpSpPr>
            <p:sp>
              <p:nvSpPr>
                <p:cNvPr id="264209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432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0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4464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1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4464" y="19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2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4608" y="158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3" name="Oval 21"/>
                <p:cNvSpPr>
                  <a:spLocks noChangeArrowheads="1"/>
                </p:cNvSpPr>
                <p:nvPr/>
              </p:nvSpPr>
              <p:spPr bwMode="auto">
                <a:xfrm flipV="1">
                  <a:off x="5136" y="177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4" name="Oval 22"/>
                <p:cNvSpPr>
                  <a:spLocks noChangeArrowheads="1"/>
                </p:cNvSpPr>
                <p:nvPr/>
              </p:nvSpPr>
              <p:spPr bwMode="auto">
                <a:xfrm flipV="1">
                  <a:off x="5232" y="1680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0" y="14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216" name="Oval 24"/>
                <p:cNvSpPr>
                  <a:spLocks noChangeArrowheads="1"/>
                </p:cNvSpPr>
                <p:nvPr/>
              </p:nvSpPr>
              <p:spPr bwMode="auto">
                <a:xfrm flipV="1">
                  <a:off x="4704" y="1776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7" name="Oval 25"/>
                <p:cNvSpPr>
                  <a:spLocks noChangeArrowheads="1"/>
                </p:cNvSpPr>
                <p:nvPr/>
              </p:nvSpPr>
              <p:spPr bwMode="auto">
                <a:xfrm flipV="1">
                  <a:off x="4800" y="192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8" name="Oval 26"/>
                <p:cNvSpPr>
                  <a:spLocks noChangeArrowheads="1"/>
                </p:cNvSpPr>
                <p:nvPr/>
              </p:nvSpPr>
              <p:spPr bwMode="auto">
                <a:xfrm flipV="1">
                  <a:off x="4800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19" name="Oval 27"/>
                <p:cNvSpPr>
                  <a:spLocks noChangeArrowheads="1"/>
                </p:cNvSpPr>
                <p:nvPr/>
              </p:nvSpPr>
              <p:spPr bwMode="auto">
                <a:xfrm flipV="1">
                  <a:off x="5280" y="1824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20" name="Oval 28"/>
                <p:cNvSpPr>
                  <a:spLocks noChangeArrowheads="1"/>
                </p:cNvSpPr>
                <p:nvPr/>
              </p:nvSpPr>
              <p:spPr bwMode="auto">
                <a:xfrm flipV="1">
                  <a:off x="5088" y="16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21" name="Oval 29"/>
                <p:cNvSpPr>
                  <a:spLocks noChangeArrowheads="1"/>
                </p:cNvSpPr>
                <p:nvPr/>
              </p:nvSpPr>
              <p:spPr bwMode="auto">
                <a:xfrm flipV="1">
                  <a:off x="4656" y="1536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22" name="Oval 30"/>
                <p:cNvSpPr>
                  <a:spLocks noChangeArrowheads="1"/>
                </p:cNvSpPr>
                <p:nvPr/>
              </p:nvSpPr>
              <p:spPr bwMode="auto">
                <a:xfrm flipV="1">
                  <a:off x="456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23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4320" y="144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224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3984" y="148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sequential model for multiclass classification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practical approach: towards a pipeline model</a:t>
            </a:r>
          </a:p>
          <a:p>
            <a:r>
              <a:rPr lang="en-US" dirty="0" smtClean="0"/>
              <a:t>As before: relies on a decomposition of the Y space </a:t>
            </a:r>
          </a:p>
          <a:p>
            <a:pPr lvl="1"/>
            <a:r>
              <a:rPr lang="en-US" dirty="0" smtClean="0"/>
              <a:t>This time, a hierarchical decomposition</a:t>
            </a:r>
          </a:p>
          <a:p>
            <a:pPr lvl="1"/>
            <a:r>
              <a:rPr lang="en-US" dirty="0" smtClean="0"/>
              <a:t>(but sometimes the X space is also decomposed)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Goal: </a:t>
            </a:r>
            <a:r>
              <a:rPr lang="en-US" dirty="0" smtClean="0"/>
              <a:t>Deal with large Y space.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Problem:</a:t>
            </a:r>
            <a:r>
              <a:rPr lang="en-US" dirty="0" smtClean="0"/>
              <a:t> the performance of a multiclass classifier goes down with the growth in the number of labels. 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2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 sequential model for multiclass classification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 = {1, 2, …k }</a:t>
            </a:r>
          </a:p>
          <a:p>
            <a:r>
              <a:rPr lang="en-US" dirty="0" smtClean="0"/>
              <a:t>In the course of classifying we build a collection of  subsets: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</a:rPr>
              <a:t>                                       </a:t>
            </a:r>
            <a:r>
              <a:rPr lang="en-US" dirty="0" err="1" smtClean="0">
                <a:latin typeface="Calibri"/>
              </a:rPr>
              <a:t>Y</a:t>
            </a:r>
            <a:r>
              <a:rPr lang="en-US" baseline="30000" dirty="0" err="1" smtClean="0">
                <a:latin typeface="Calibri"/>
              </a:rPr>
              <a:t>d</a:t>
            </a:r>
            <a:r>
              <a:rPr lang="en-US" dirty="0" smtClean="0"/>
              <a:t> …</a:t>
            </a:r>
            <a:r>
              <a:rPr lang="en-US" dirty="0" smtClean="0">
                <a:latin typeface="cmsy10"/>
              </a:rPr>
              <a:t>½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30000" dirty="0" smtClean="0">
                <a:latin typeface="Calibri"/>
              </a:rPr>
              <a:t>2</a:t>
            </a:r>
            <a:r>
              <a:rPr lang="en-US" dirty="0" smtClean="0">
                <a:latin typeface="cmsy10"/>
              </a:rPr>
              <a:t> </a:t>
            </a:r>
            <a:r>
              <a:rPr lang="en-US" dirty="0">
                <a:latin typeface="cmsy10"/>
              </a:rPr>
              <a:t>µ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30000" dirty="0" smtClean="0">
                <a:latin typeface="Calibri"/>
              </a:rPr>
              <a:t>1</a:t>
            </a:r>
            <a:r>
              <a:rPr lang="en-US" dirty="0" smtClean="0"/>
              <a:t> </a:t>
            </a:r>
            <a:r>
              <a:rPr lang="en-US" dirty="0">
                <a:latin typeface="cmsy10"/>
              </a:rPr>
              <a:t>µ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30000" dirty="0" smtClean="0">
                <a:latin typeface="Calibri"/>
              </a:rPr>
              <a:t>0</a:t>
            </a:r>
            <a:r>
              <a:rPr lang="en-US" dirty="0" smtClean="0"/>
              <a:t> =Y</a:t>
            </a:r>
          </a:p>
          <a:p>
            <a:r>
              <a:rPr lang="en-US" dirty="0" smtClean="0"/>
              <a:t>Idea: sequentially, learn </a:t>
            </a:r>
            <a:r>
              <a:rPr lang="en-US" dirty="0" smtClean="0">
                <a:latin typeface="Calibri"/>
              </a:rPr>
              <a:t>f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: X </a:t>
            </a:r>
            <a:r>
              <a:rPr lang="en-US" dirty="0" smtClean="0">
                <a:latin typeface="cmsy10"/>
              </a:rPr>
              <a:t>!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30000" dirty="0" smtClean="0">
                <a:latin typeface="Calibri"/>
              </a:rPr>
              <a:t>i-1      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=1,…d)</a:t>
            </a:r>
            <a:endParaRPr lang="en-US" baseline="30000" dirty="0" smtClean="0">
              <a:latin typeface="Calibri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alibri"/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  <a:latin typeface="Calibri"/>
              </a:rPr>
              <a:t>i</a:t>
            </a:r>
            <a:r>
              <a:rPr lang="en-US" dirty="0" smtClean="0"/>
              <a:t> is used to restrict the set of labels; </a:t>
            </a:r>
          </a:p>
          <a:p>
            <a:pPr lvl="1"/>
            <a:r>
              <a:rPr lang="en-US" dirty="0" smtClean="0"/>
              <a:t>In the next step we deal only with labels in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30000" dirty="0" smtClean="0">
                <a:latin typeface="Calibri"/>
              </a:rPr>
              <a:t>i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0000FF"/>
                </a:solidFill>
                <a:latin typeface="Calibri"/>
              </a:rPr>
              <a:t>i</a:t>
            </a:r>
            <a:r>
              <a:rPr lang="en-US" dirty="0" smtClean="0"/>
              <a:t> outputs a probability distribution over labels in </a:t>
            </a:r>
            <a:r>
              <a:rPr lang="en-US" dirty="0" smtClean="0">
                <a:solidFill>
                  <a:srgbClr val="0000FF"/>
                </a:solidFill>
                <a:latin typeface="Calibri"/>
              </a:rPr>
              <a:t>Y</a:t>
            </a:r>
            <a:r>
              <a:rPr lang="en-US" baseline="30000" dirty="0" smtClean="0">
                <a:solidFill>
                  <a:srgbClr val="0000FF"/>
                </a:solidFill>
                <a:latin typeface="Calibri"/>
              </a:rPr>
              <a:t>i-1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                          P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= (</a:t>
            </a:r>
            <a:r>
              <a:rPr lang="en-US" dirty="0" smtClean="0">
                <a:latin typeface="Calibri"/>
              </a:rPr>
              <a:t>p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(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/>
              <a:t> | x), ….</a:t>
            </a:r>
            <a:r>
              <a:rPr lang="en-US" dirty="0"/>
              <a:t> </a:t>
            </a:r>
            <a:r>
              <a:rPr lang="en-US" dirty="0" smtClean="0">
                <a:latin typeface="Calibri"/>
              </a:rPr>
              <a:t>p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( </a:t>
            </a:r>
            <a:r>
              <a:rPr lang="en-US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m</a:t>
            </a:r>
            <a:r>
              <a:rPr lang="en-US" dirty="0" smtClean="0"/>
              <a:t> </a:t>
            </a:r>
            <a:r>
              <a:rPr lang="en-US" dirty="0"/>
              <a:t>| x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Define:        </a:t>
            </a:r>
            <a:r>
              <a:rPr lang="en-US" dirty="0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= {y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Y | </a:t>
            </a:r>
            <a:r>
              <a:rPr lang="en-US" dirty="0" smtClean="0">
                <a:latin typeface="Calibri"/>
              </a:rPr>
              <a:t>p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( y |x) &gt; 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/>
              <a:t>}       (other decision rules possible)</a:t>
            </a:r>
          </a:p>
          <a:p>
            <a:pPr lvl="1"/>
            <a:r>
              <a:rPr lang="en-US" dirty="0" smtClean="0"/>
              <a:t>Now we need to deal with a smaller set of labels.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19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Question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common first step in </a:t>
            </a:r>
            <a:r>
              <a:rPr lang="en-US" sz="2000" dirty="0" smtClean="0">
                <a:solidFill>
                  <a:srgbClr val="0000FF"/>
                </a:solidFill>
              </a:rPr>
              <a:t>Question Answering </a:t>
            </a:r>
            <a:r>
              <a:rPr lang="en-US" sz="2000" dirty="0" smtClean="0"/>
              <a:t>determines the </a:t>
            </a:r>
            <a:r>
              <a:rPr lang="en-US" sz="2000" dirty="0" smtClean="0">
                <a:solidFill>
                  <a:srgbClr val="0000FF"/>
                </a:solidFill>
              </a:rPr>
              <a:t>type of the desired answer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Examples: </a:t>
            </a:r>
          </a:p>
          <a:p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i="1" dirty="0"/>
              <a:t>What is bipolar disorder</a:t>
            </a:r>
            <a:r>
              <a:rPr lang="en-US" sz="2000" i="1" dirty="0" smtClean="0"/>
              <a:t>?</a:t>
            </a:r>
          </a:p>
          <a:p>
            <a:pPr lvl="1"/>
            <a:r>
              <a:rPr lang="en-US" sz="1800" dirty="0"/>
              <a:t>definition or </a:t>
            </a:r>
            <a:r>
              <a:rPr lang="en-US" sz="1800" dirty="0" smtClean="0"/>
              <a:t>disease/medicine</a:t>
            </a:r>
          </a:p>
          <a:p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i="1" dirty="0"/>
              <a:t>What do bats eat</a:t>
            </a:r>
            <a:r>
              <a:rPr lang="en-US" sz="2000" i="1" dirty="0" smtClean="0"/>
              <a:t>?</a:t>
            </a:r>
          </a:p>
          <a:p>
            <a:pPr lvl="1"/>
            <a:r>
              <a:rPr lang="en-US" sz="1800" dirty="0" smtClean="0"/>
              <a:t>Food</a:t>
            </a:r>
            <a:r>
              <a:rPr lang="en-US" sz="1800" dirty="0"/>
              <a:t>, plant or animal</a:t>
            </a:r>
            <a:endParaRPr lang="en-US" sz="1800" i="1" dirty="0"/>
          </a:p>
          <a:p>
            <a:r>
              <a:rPr lang="en-US" sz="2000" dirty="0"/>
              <a:t>3. </a:t>
            </a:r>
            <a:r>
              <a:rPr lang="en-US" sz="2000" i="1" dirty="0"/>
              <a:t>What is the PH scale</a:t>
            </a:r>
            <a:r>
              <a:rPr lang="en-US" sz="2000" i="1" dirty="0" smtClean="0"/>
              <a:t>?</a:t>
            </a:r>
          </a:p>
          <a:p>
            <a:pPr lvl="1"/>
            <a:r>
              <a:rPr lang="en-US" sz="1800" dirty="0" smtClean="0"/>
              <a:t>Could be a numeric value </a:t>
            </a:r>
            <a:r>
              <a:rPr lang="en-US" sz="1800" dirty="0"/>
              <a:t>or a definition</a:t>
            </a:r>
            <a:endParaRPr lang="en-US" sz="1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18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taxonomy for question classification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90" y="1600200"/>
            <a:ext cx="4937219" cy="4572000"/>
          </a:xfrm>
        </p:spPr>
      </p:pic>
    </p:spTree>
    <p:extLst>
      <p:ext uri="{BB962C8B-B14F-4D97-AF65-F5344CB8AC3E}">
        <p14:creationId xmlns:p14="http://schemas.microsoft.com/office/powerpoint/2010/main" val="308720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1219200"/>
            <a:ext cx="3200400" cy="32004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08320" y="1219200"/>
            <a:ext cx="3200400" cy="32004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80" y="4800600"/>
            <a:ext cx="2103120" cy="1828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4800600"/>
            <a:ext cx="2103120" cy="1828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130040" y="4800600"/>
            <a:ext cx="2103120" cy="1828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6200" y="1600200"/>
            <a:ext cx="11430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Will be available at the TA sessions this week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" y="3352800"/>
            <a:ext cx="1143000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Projects feedback </a:t>
            </a:r>
            <a:r>
              <a:rPr lang="en-US" dirty="0" smtClean="0">
                <a:latin typeface="+mj-lt"/>
              </a:rPr>
              <a:t>has been sent. </a:t>
            </a:r>
          </a:p>
          <a:p>
            <a:r>
              <a:rPr lang="en-US" dirty="0" smtClean="0">
                <a:latin typeface="+mj-lt"/>
              </a:rPr>
              <a:t>Recall that this is 25% of your grade!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76200"/>
            <a:ext cx="11430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Grades are on a curve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40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hierarchical QC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038600" cy="4572000"/>
          </a:xfrm>
        </p:spPr>
        <p:txBody>
          <a:bodyPr/>
          <a:lstStyle/>
          <a:p>
            <a:r>
              <a:rPr lang="en-US" sz="2000" dirty="0"/>
              <a:t>The initial confusion set of any question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baseline="-25000" dirty="0" smtClean="0">
                <a:solidFill>
                  <a:srgbClr val="0000FF"/>
                </a:solidFill>
                <a:latin typeface="Calibri"/>
              </a:rPr>
              <a:t>0</a:t>
            </a:r>
            <a:r>
              <a:rPr lang="en-US" sz="2000" dirty="0" smtClean="0"/>
              <a:t> (coarse classes)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coarse classifier determines a set of preferred labels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baseline="-25000" dirty="0" smtClean="0">
                <a:solidFill>
                  <a:srgbClr val="0000FF"/>
                </a:solidFill>
                <a:latin typeface="Calibri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cmsy10"/>
              </a:rPr>
              <a:t>µ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baseline="-25000" dirty="0" smtClean="0">
                <a:solidFill>
                  <a:srgbClr val="0000FF"/>
                </a:solidFill>
                <a:latin typeface="Calibri"/>
              </a:rPr>
              <a:t>0</a:t>
            </a:r>
            <a:r>
              <a:rPr lang="en-US" sz="2000" dirty="0" smtClean="0"/>
              <a:t>, with </a:t>
            </a:r>
            <a:r>
              <a:rPr lang="en-US" sz="2000" dirty="0" smtClean="0">
                <a:solidFill>
                  <a:srgbClr val="0000FF"/>
                </a:solidFill>
              </a:rPr>
              <a:t>|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baseline="-25000" dirty="0" smtClean="0">
                <a:solidFill>
                  <a:srgbClr val="0000FF"/>
                </a:solidFill>
                <a:latin typeface="Calibri"/>
              </a:rPr>
              <a:t>1</a:t>
            </a:r>
            <a:r>
              <a:rPr lang="en-US" sz="2000" dirty="0" smtClean="0">
                <a:solidFill>
                  <a:srgbClr val="0000FF"/>
                </a:solidFill>
              </a:rPr>
              <a:t>|&lt;5 </a:t>
            </a:r>
            <a:r>
              <a:rPr lang="en-US" sz="2000" dirty="0" smtClean="0"/>
              <a:t>(tunable)</a:t>
            </a:r>
          </a:p>
          <a:p>
            <a:r>
              <a:rPr lang="en-US" sz="2000" i="1" dirty="0" smtClean="0"/>
              <a:t>Each coarse label is expanded to a set of fine labels using the fixed hierarchy to yield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i="1" baseline="-25000" dirty="0" smtClean="0">
                <a:solidFill>
                  <a:srgbClr val="0000FF"/>
                </a:solidFill>
                <a:latin typeface="Calibri"/>
              </a:rPr>
              <a:t>2</a:t>
            </a:r>
          </a:p>
          <a:p>
            <a:r>
              <a:rPr lang="en-US" sz="2000" i="1" dirty="0" smtClean="0"/>
              <a:t>This process continues now on the fine labels, to yield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i="1" baseline="-25000" dirty="0" smtClean="0">
                <a:solidFill>
                  <a:srgbClr val="0000FF"/>
                </a:solidFill>
                <a:latin typeface="Calibri"/>
              </a:rPr>
              <a:t>3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latin typeface="cmsy10"/>
              </a:rPr>
              <a:t>µ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i="1" baseline="-25000" dirty="0" smtClean="0">
                <a:solidFill>
                  <a:srgbClr val="0000FF"/>
                </a:solidFill>
                <a:latin typeface="Calibri"/>
              </a:rPr>
              <a:t>2</a:t>
            </a:r>
          </a:p>
          <a:p>
            <a:r>
              <a:rPr lang="en-US" sz="2000" i="1" dirty="0" smtClean="0"/>
              <a:t>Output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i="1" baseline="-25000" dirty="0" smtClean="0">
                <a:solidFill>
                  <a:srgbClr val="0000FF"/>
                </a:solidFill>
                <a:latin typeface="Calibri"/>
              </a:rPr>
              <a:t>1</a:t>
            </a:r>
            <a:r>
              <a:rPr lang="en-US" sz="2000" i="1" dirty="0" smtClean="0">
                <a:solidFill>
                  <a:srgbClr val="0000FF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alibri"/>
              </a:rPr>
              <a:t>C</a:t>
            </a:r>
            <a:r>
              <a:rPr lang="en-US" sz="2000" i="1" baseline="-25000" dirty="0" smtClean="0">
                <a:solidFill>
                  <a:srgbClr val="0000FF"/>
                </a:solidFill>
                <a:latin typeface="Calibri"/>
              </a:rPr>
              <a:t>3</a:t>
            </a:r>
            <a:r>
              <a:rPr lang="en-US" sz="2000" i="1" dirty="0" smtClean="0">
                <a:solidFill>
                  <a:srgbClr val="0000FF"/>
                </a:solidFill>
              </a:rPr>
              <a:t> </a:t>
            </a:r>
            <a:r>
              <a:rPr lang="en-US" sz="2000" i="1" dirty="0" smtClean="0"/>
              <a:t>(or continue)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53" y="1371600"/>
            <a:ext cx="4906347" cy="32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2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All:  Learning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915400" cy="457200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label nodes;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 input features,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 smtClean="0"/>
              <a:t> weights.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Evaluation:</a:t>
            </a:r>
            <a:r>
              <a:rPr lang="en-US" sz="2000" dirty="0" smtClean="0"/>
              <a:t> Winner Take All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Training:</a:t>
            </a:r>
            <a:r>
              <a:rPr lang="en-US" sz="2000" dirty="0" smtClean="0"/>
              <a:t> Each set of 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 weights, corresponding to the </a:t>
            </a:r>
            <a:r>
              <a:rPr lang="en-US" sz="2000" dirty="0" err="1" smtClean="0">
                <a:solidFill>
                  <a:srgbClr val="FF0000"/>
                </a:solidFill>
              </a:rPr>
              <a:t>i-</a:t>
            </a:r>
            <a:r>
              <a:rPr lang="en-US" sz="2000" dirty="0" err="1" smtClean="0"/>
              <a:t>th</a:t>
            </a:r>
            <a:r>
              <a:rPr lang="en-US" sz="2000" dirty="0" smtClean="0"/>
              <a:t> label, is trained </a:t>
            </a:r>
          </a:p>
          <a:p>
            <a:pPr lvl="1"/>
            <a:r>
              <a:rPr lang="en-US" sz="1600" dirty="0" smtClean="0"/>
              <a:t>Independently, given </a:t>
            </a:r>
            <a:r>
              <a:rPr lang="en-US" sz="1600" dirty="0" smtClean="0">
                <a:solidFill>
                  <a:srgbClr val="FF0000"/>
                </a:solidFill>
              </a:rPr>
              <a:t>its</a:t>
            </a:r>
            <a:r>
              <a:rPr lang="en-US" sz="1600" dirty="0" smtClean="0"/>
              <a:t> performance on example </a:t>
            </a:r>
            <a:r>
              <a:rPr lang="en-US" sz="1600" dirty="0" smtClean="0">
                <a:solidFill>
                  <a:srgbClr val="FF0000"/>
                </a:solidFill>
              </a:rPr>
              <a:t>x,</a:t>
            </a:r>
            <a:r>
              <a:rPr lang="en-US" sz="1600" dirty="0" smtClean="0"/>
              <a:t> and 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Independently </a:t>
            </a:r>
            <a:r>
              <a:rPr lang="en-US" sz="1600" dirty="0" smtClean="0"/>
              <a:t>of the performance of label </a:t>
            </a:r>
            <a:r>
              <a:rPr lang="en-US" sz="1600" dirty="0" smtClean="0">
                <a:solidFill>
                  <a:srgbClr val="FF0000"/>
                </a:solidFill>
              </a:rPr>
              <a:t>j</a:t>
            </a:r>
            <a:r>
              <a:rPr lang="en-US" sz="1600" dirty="0" smtClean="0"/>
              <a:t> on </a:t>
            </a:r>
            <a:r>
              <a:rPr lang="en-US" sz="1600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. </a:t>
            </a:r>
          </a:p>
          <a:p>
            <a:r>
              <a:rPr lang="en-US" sz="2000" dirty="0" smtClean="0"/>
              <a:t>Hence: </a:t>
            </a:r>
            <a:r>
              <a:rPr lang="en-US" sz="2000" dirty="0" smtClean="0">
                <a:solidFill>
                  <a:srgbClr val="FF0000"/>
                </a:solidFill>
              </a:rPr>
              <a:t>Local learning</a:t>
            </a:r>
            <a:r>
              <a:rPr lang="en-US" sz="2000" dirty="0" smtClean="0"/>
              <a:t>; only the final decision is global,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W</a:t>
            </a:r>
            <a:r>
              <a:rPr lang="en-US" sz="2000" dirty="0" smtClean="0">
                <a:solidFill>
                  <a:srgbClr val="FF0000"/>
                </a:solidFill>
              </a:rPr>
              <a:t>inner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akes All (WTA)).</a:t>
            </a:r>
          </a:p>
          <a:p>
            <a:r>
              <a:rPr lang="en-US" sz="2000" dirty="0" smtClean="0"/>
              <a:t>However, this architecture allows multiple learning algorithms; e.g., see the implementation in the </a:t>
            </a:r>
            <a:r>
              <a:rPr lang="en-US" sz="2000" dirty="0" err="1" smtClean="0"/>
              <a:t>SNoW</a:t>
            </a:r>
            <a:r>
              <a:rPr lang="en-US" sz="2000" dirty="0" smtClean="0"/>
              <a:t>/</a:t>
            </a:r>
            <a:r>
              <a:rPr lang="en-US" sz="2000" dirty="0" err="1" smtClean="0"/>
              <a:t>LbJava</a:t>
            </a:r>
            <a:r>
              <a:rPr lang="en-US" sz="2000" dirty="0" smtClean="0"/>
              <a:t> </a:t>
            </a:r>
            <a:r>
              <a:rPr lang="en-US" sz="2000" dirty="0"/>
              <a:t>Multi-class </a:t>
            </a:r>
            <a:r>
              <a:rPr lang="en-US" sz="2000" dirty="0" smtClean="0"/>
              <a:t>Classifier 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47226" y="3886200"/>
            <a:ext cx="7106174" cy="2603938"/>
            <a:chOff x="304800" y="1905000"/>
            <a:chExt cx="8305800" cy="3222625"/>
          </a:xfrm>
        </p:grpSpPr>
        <p:sp>
          <p:nvSpPr>
            <p:cNvPr id="202755" name="AutoShape 3"/>
            <p:cNvSpPr>
              <a:spLocks noChangeArrowheads="1"/>
            </p:cNvSpPr>
            <p:nvPr/>
          </p:nvSpPr>
          <p:spPr bwMode="auto">
            <a:xfrm>
              <a:off x="35814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6" name="AutoShape 4"/>
            <p:cNvSpPr>
              <a:spLocks noChangeArrowheads="1"/>
            </p:cNvSpPr>
            <p:nvPr/>
          </p:nvSpPr>
          <p:spPr bwMode="auto">
            <a:xfrm>
              <a:off x="55626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7" name="AutoShape 5"/>
            <p:cNvSpPr>
              <a:spLocks noChangeArrowheads="1"/>
            </p:cNvSpPr>
            <p:nvPr/>
          </p:nvSpPr>
          <p:spPr bwMode="auto">
            <a:xfrm>
              <a:off x="75438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8" name="Oval 6"/>
            <p:cNvSpPr>
              <a:spLocks noChangeArrowheads="1"/>
            </p:cNvSpPr>
            <p:nvPr/>
          </p:nvSpPr>
          <p:spPr bwMode="auto">
            <a:xfrm>
              <a:off x="29718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9" name="Oval 7"/>
            <p:cNvSpPr>
              <a:spLocks noChangeArrowheads="1"/>
            </p:cNvSpPr>
            <p:nvPr/>
          </p:nvSpPr>
          <p:spPr bwMode="auto">
            <a:xfrm>
              <a:off x="36576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0" name="Oval 8"/>
            <p:cNvSpPr>
              <a:spLocks noChangeArrowheads="1"/>
            </p:cNvSpPr>
            <p:nvPr/>
          </p:nvSpPr>
          <p:spPr bwMode="auto"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1" name="Oval 9"/>
            <p:cNvSpPr>
              <a:spLocks noChangeArrowheads="1"/>
            </p:cNvSpPr>
            <p:nvPr/>
          </p:nvSpPr>
          <p:spPr bwMode="auto">
            <a:xfrm>
              <a:off x="50292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Oval 10"/>
            <p:cNvSpPr>
              <a:spLocks noChangeArrowheads="1"/>
            </p:cNvSpPr>
            <p:nvPr/>
          </p:nvSpPr>
          <p:spPr bwMode="auto">
            <a:xfrm>
              <a:off x="57150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Oval 11"/>
            <p:cNvSpPr>
              <a:spLocks noChangeArrowheads="1"/>
            </p:cNvSpPr>
            <p:nvPr/>
          </p:nvSpPr>
          <p:spPr bwMode="auto">
            <a:xfrm>
              <a:off x="64008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Oval 12"/>
            <p:cNvSpPr>
              <a:spLocks noChangeArrowheads="1"/>
            </p:cNvSpPr>
            <p:nvPr/>
          </p:nvSpPr>
          <p:spPr bwMode="auto">
            <a:xfrm>
              <a:off x="70866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Oval 13"/>
            <p:cNvSpPr>
              <a:spLocks noChangeArrowheads="1"/>
            </p:cNvSpPr>
            <p:nvPr/>
          </p:nvSpPr>
          <p:spPr bwMode="auto">
            <a:xfrm>
              <a:off x="7772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Oval 14"/>
            <p:cNvSpPr>
              <a:spLocks noChangeArrowheads="1"/>
            </p:cNvSpPr>
            <p:nvPr/>
          </p:nvSpPr>
          <p:spPr bwMode="auto">
            <a:xfrm>
              <a:off x="84582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2767" name="AutoShape 15"/>
            <p:cNvCxnSpPr>
              <a:cxnSpLocks noChangeShapeType="1"/>
              <a:stCxn id="202755" idx="2"/>
              <a:endCxn id="202758" idx="0"/>
            </p:cNvCxnSpPr>
            <p:nvPr/>
          </p:nvCxnSpPr>
          <p:spPr bwMode="auto">
            <a:xfrm flipH="1">
              <a:off x="3048000" y="2286000"/>
              <a:ext cx="6858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8" name="AutoShape 16"/>
            <p:cNvCxnSpPr>
              <a:cxnSpLocks noChangeShapeType="1"/>
              <a:stCxn id="202755" idx="2"/>
              <a:endCxn id="202761" idx="0"/>
            </p:cNvCxnSpPr>
            <p:nvPr/>
          </p:nvCxnSpPr>
          <p:spPr bwMode="auto">
            <a:xfrm>
              <a:off x="3733800" y="2286000"/>
              <a:ext cx="13716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9" name="AutoShape 17"/>
            <p:cNvCxnSpPr>
              <a:cxnSpLocks noChangeShapeType="1"/>
              <a:stCxn id="202755" idx="2"/>
              <a:endCxn id="202763" idx="1"/>
            </p:cNvCxnSpPr>
            <p:nvPr/>
          </p:nvCxnSpPr>
          <p:spPr bwMode="auto">
            <a:xfrm>
              <a:off x="3733800" y="2286000"/>
              <a:ext cx="2689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0" name="AutoShape 18"/>
            <p:cNvCxnSpPr>
              <a:cxnSpLocks noChangeShapeType="1"/>
              <a:stCxn id="202755" idx="2"/>
              <a:endCxn id="202764" idx="1"/>
            </p:cNvCxnSpPr>
            <p:nvPr/>
          </p:nvCxnSpPr>
          <p:spPr bwMode="auto">
            <a:xfrm>
              <a:off x="3733800" y="2286000"/>
              <a:ext cx="33750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1" name="AutoShape 19"/>
            <p:cNvCxnSpPr>
              <a:cxnSpLocks noChangeShapeType="1"/>
              <a:stCxn id="202756" idx="2"/>
              <a:endCxn id="202759" idx="7"/>
            </p:cNvCxnSpPr>
            <p:nvPr/>
          </p:nvCxnSpPr>
          <p:spPr bwMode="auto">
            <a:xfrm flipH="1">
              <a:off x="3787775" y="2286000"/>
              <a:ext cx="1927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2" name="AutoShape 20"/>
            <p:cNvCxnSpPr>
              <a:cxnSpLocks noChangeShapeType="1"/>
              <a:stCxn id="202756" idx="2"/>
              <a:endCxn id="202765" idx="1"/>
            </p:cNvCxnSpPr>
            <p:nvPr/>
          </p:nvCxnSpPr>
          <p:spPr bwMode="auto">
            <a:xfrm>
              <a:off x="5715000" y="2286000"/>
              <a:ext cx="20796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3" name="AutoShape 21"/>
            <p:cNvCxnSpPr>
              <a:cxnSpLocks noChangeShapeType="1"/>
              <a:stCxn id="202756" idx="2"/>
              <a:endCxn id="202764" idx="0"/>
            </p:cNvCxnSpPr>
            <p:nvPr/>
          </p:nvCxnSpPr>
          <p:spPr bwMode="auto">
            <a:xfrm>
              <a:off x="5715000" y="2286000"/>
              <a:ext cx="14478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4" name="AutoShape 22"/>
            <p:cNvCxnSpPr>
              <a:cxnSpLocks noChangeShapeType="1"/>
              <a:stCxn id="202757" idx="2"/>
              <a:endCxn id="202763" idx="7"/>
            </p:cNvCxnSpPr>
            <p:nvPr/>
          </p:nvCxnSpPr>
          <p:spPr bwMode="auto">
            <a:xfrm flipH="1">
              <a:off x="6530975" y="2286000"/>
              <a:ext cx="1165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5" name="AutoShape 23"/>
            <p:cNvCxnSpPr>
              <a:cxnSpLocks noChangeShapeType="1"/>
              <a:stCxn id="202757" idx="2"/>
              <a:endCxn id="202761" idx="7"/>
            </p:cNvCxnSpPr>
            <p:nvPr/>
          </p:nvCxnSpPr>
          <p:spPr bwMode="auto">
            <a:xfrm flipH="1">
              <a:off x="5159375" y="2286000"/>
              <a:ext cx="25368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6" name="AutoShape 24"/>
            <p:cNvCxnSpPr>
              <a:cxnSpLocks noChangeShapeType="1"/>
              <a:stCxn id="202757" idx="2"/>
              <a:endCxn id="202762" idx="7"/>
            </p:cNvCxnSpPr>
            <p:nvPr/>
          </p:nvCxnSpPr>
          <p:spPr bwMode="auto">
            <a:xfrm flipH="1">
              <a:off x="5845175" y="2286000"/>
              <a:ext cx="18510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7" name="AutoShape 25"/>
            <p:cNvCxnSpPr>
              <a:cxnSpLocks noChangeShapeType="1"/>
              <a:stCxn id="202757" idx="2"/>
              <a:endCxn id="202766" idx="0"/>
            </p:cNvCxnSpPr>
            <p:nvPr/>
          </p:nvCxnSpPr>
          <p:spPr bwMode="auto">
            <a:xfrm>
              <a:off x="7696200" y="2286000"/>
              <a:ext cx="8382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78" name="Text Box 26"/>
            <p:cNvSpPr txBox="1">
              <a:spLocks noChangeArrowheads="1"/>
            </p:cNvSpPr>
            <p:nvPr/>
          </p:nvSpPr>
          <p:spPr bwMode="auto">
            <a:xfrm>
              <a:off x="304800" y="1905000"/>
              <a:ext cx="2584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ea typeface="ＭＳ Ｐゴシック" pitchFamily="20" charset="-128"/>
                </a:rPr>
                <a:t>Targets (each an LTU)</a:t>
              </a:r>
            </a:p>
          </p:txBody>
        </p:sp>
        <p:sp>
          <p:nvSpPr>
            <p:cNvPr id="202779" name="Text Box 27"/>
            <p:cNvSpPr txBox="1">
              <a:spLocks noChangeArrowheads="1"/>
            </p:cNvSpPr>
            <p:nvPr/>
          </p:nvSpPr>
          <p:spPr bwMode="auto">
            <a:xfrm>
              <a:off x="365125" y="4760913"/>
              <a:ext cx="1136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ea typeface="ＭＳ Ｐゴシック" pitchFamily="20" charset="-128"/>
                </a:rPr>
                <a:t>Features</a:t>
              </a:r>
            </a:p>
          </p:txBody>
        </p:sp>
        <p:sp>
          <p:nvSpPr>
            <p:cNvPr id="202780" name="Text Box 28"/>
            <p:cNvSpPr txBox="1">
              <a:spLocks noChangeArrowheads="1"/>
            </p:cNvSpPr>
            <p:nvPr/>
          </p:nvSpPr>
          <p:spPr bwMode="auto">
            <a:xfrm>
              <a:off x="304800" y="3200400"/>
              <a:ext cx="29876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 dirty="0">
                  <a:ea typeface="ＭＳ Ｐゴシック" pitchFamily="20" charset="-128"/>
                </a:rPr>
                <a:t>Weighted edges (weight vectors)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21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Winnow’s Extensions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sz="2000" dirty="0"/>
              <a:t>Winnow learns </a:t>
            </a:r>
            <a:r>
              <a:rPr lang="en-US" sz="2000" dirty="0">
                <a:solidFill>
                  <a:schemeClr val="hlink"/>
                </a:solidFill>
              </a:rPr>
              <a:t>monotone </a:t>
            </a:r>
            <a:r>
              <a:rPr lang="en-US" sz="2000" dirty="0" smtClean="0">
                <a:solidFill>
                  <a:schemeClr val="hlink"/>
                </a:solidFill>
              </a:rPr>
              <a:t>Boolean </a:t>
            </a:r>
            <a:r>
              <a:rPr lang="en-US" sz="2000" dirty="0">
                <a:solidFill>
                  <a:schemeClr val="hlink"/>
                </a:solidFill>
              </a:rPr>
              <a:t>functions</a:t>
            </a:r>
          </a:p>
          <a:p>
            <a:r>
              <a:rPr lang="en-US" sz="2000" dirty="0" smtClean="0"/>
              <a:t>We extended to general Boolean functions via</a:t>
            </a:r>
          </a:p>
          <a:p>
            <a:r>
              <a:rPr lang="en-US" sz="2200" dirty="0" smtClean="0"/>
              <a:t>“</a:t>
            </a:r>
            <a:r>
              <a:rPr lang="en-US" sz="2200" dirty="0"/>
              <a:t>Balanced Winnow”</a:t>
            </a:r>
          </a:p>
          <a:p>
            <a:pPr lvl="1"/>
            <a:r>
              <a:rPr lang="en-US" sz="1800" dirty="0"/>
              <a:t>2 weights per variable;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Decision:</a:t>
            </a:r>
            <a:r>
              <a:rPr lang="en-US" sz="1800" dirty="0" smtClean="0"/>
              <a:t> using the “effective weight”,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the difference between w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30000" dirty="0" smtClean="0">
                <a:latin typeface="Calibri"/>
              </a:rPr>
              <a:t>-</a:t>
            </a:r>
            <a:endParaRPr lang="en-US" sz="1800" baseline="30000" dirty="0">
              <a:latin typeface="Calibri"/>
            </a:endParaRPr>
          </a:p>
          <a:p>
            <a:pPr lvl="1"/>
            <a:r>
              <a:rPr lang="en-US" sz="1800" dirty="0" smtClean="0"/>
              <a:t>This is equivalent to the Winner take all decision 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Learning: </a:t>
            </a:r>
            <a:r>
              <a:rPr lang="en-US" sz="1800" dirty="0" smtClean="0"/>
              <a:t>In principle, it is possible to use the 1-vs-all rule and update each set of n weights </a:t>
            </a:r>
            <a:r>
              <a:rPr lang="en-US" sz="1800" dirty="0" smtClean="0">
                <a:solidFill>
                  <a:srgbClr val="0000FF"/>
                </a:solidFill>
              </a:rPr>
              <a:t>separately</a:t>
            </a:r>
            <a:r>
              <a:rPr lang="en-US" sz="1800" dirty="0" smtClean="0"/>
              <a:t>, but we suggested the “balanced” Update rule that takes into account how both sets of </a:t>
            </a:r>
            <a:r>
              <a:rPr lang="en-US" sz="1800" dirty="0" smtClean="0">
                <a:solidFill>
                  <a:srgbClr val="FF0000"/>
                </a:solidFill>
              </a:rPr>
              <a:t>n</a:t>
            </a:r>
            <a:r>
              <a:rPr lang="en-US" sz="1800" dirty="0" smtClean="0"/>
              <a:t> weights predict on example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57667"/>
              </p:ext>
            </p:extLst>
          </p:nvPr>
        </p:nvGraphicFramePr>
        <p:xfrm>
          <a:off x="152400" y="4953000"/>
          <a:ext cx="7112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משוואה" r:id="rId4" imgW="3530600" imgH="203200" progId="Equation.3">
                  <p:embed/>
                </p:oleObj>
              </mc:Choice>
              <mc:Fallback>
                <p:oleObj name="משוואה" r:id="rId4" imgW="353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7112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744573" y="1371600"/>
            <a:ext cx="3170827" cy="2216554"/>
            <a:chOff x="3329025" y="3795371"/>
            <a:chExt cx="4237627" cy="246283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850579" y="3795371"/>
              <a:ext cx="260777" cy="24628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45630" y="3795371"/>
              <a:ext cx="260777" cy="24628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329025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915773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502522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089270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676018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262767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849515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436263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flipH="1">
              <a:off x="3394219" y="4041655"/>
              <a:ext cx="586748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980968" y="4041655"/>
              <a:ext cx="1173497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6" idx="2"/>
              <a:endCxn id="14" idx="1"/>
            </p:cNvCxnSpPr>
            <p:nvPr/>
          </p:nvCxnSpPr>
          <p:spPr bwMode="auto">
            <a:xfrm>
              <a:off x="3980968" y="4041655"/>
              <a:ext cx="2300814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6" idx="2"/>
              <a:endCxn id="15" idx="1"/>
            </p:cNvCxnSpPr>
            <p:nvPr/>
          </p:nvCxnSpPr>
          <p:spPr bwMode="auto">
            <a:xfrm>
              <a:off x="3980968" y="4041655"/>
              <a:ext cx="2887562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7" idx="2"/>
              <a:endCxn id="10" idx="7"/>
            </p:cNvCxnSpPr>
            <p:nvPr/>
          </p:nvCxnSpPr>
          <p:spPr bwMode="auto">
            <a:xfrm flipH="1">
              <a:off x="4027147" y="4041655"/>
              <a:ext cx="1648871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7" idx="2"/>
              <a:endCxn id="16" idx="1"/>
            </p:cNvCxnSpPr>
            <p:nvPr/>
          </p:nvCxnSpPr>
          <p:spPr bwMode="auto">
            <a:xfrm>
              <a:off x="5676018" y="4041655"/>
              <a:ext cx="1779260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>
              <a:off x="5676018" y="4041655"/>
              <a:ext cx="1238691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6231250" y="1219200"/>
            <a:ext cx="1083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Positive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en-US" sz="2000" baseline="30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2400" y="1219200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Negative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w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-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5473547"/>
            <a:ext cx="32004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Can this be generalized to the case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 labels,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k &gt;2</a:t>
            </a:r>
            <a:r>
              <a:rPr lang="en-US" dirty="0">
                <a:latin typeface="Calibri" panose="020F0502020204030204" pitchFamily="34" charset="0"/>
              </a:rPr>
              <a:t>? </a:t>
            </a:r>
          </a:p>
        </p:txBody>
      </p:sp>
      <p:grpSp>
        <p:nvGrpSpPr>
          <p:cNvPr id="26" name="Group 84"/>
          <p:cNvGrpSpPr>
            <a:grpSpLocks/>
          </p:cNvGrpSpPr>
          <p:nvPr/>
        </p:nvGrpSpPr>
        <p:grpSpPr bwMode="auto">
          <a:xfrm>
            <a:off x="6850864" y="4953000"/>
            <a:ext cx="1981200" cy="1676400"/>
            <a:chOff x="1680" y="1632"/>
            <a:chExt cx="2304" cy="1920"/>
          </a:xfrm>
        </p:grpSpPr>
        <p:grpSp>
          <p:nvGrpSpPr>
            <p:cNvPr id="27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46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29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4572000" y="5623559"/>
            <a:ext cx="2030432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We need a “global” learning approach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Balanced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</a:t>
            </a:r>
            <a:r>
              <a:rPr lang="en-US" sz="2000" dirty="0" smtClean="0"/>
              <a:t>a 1-vs-all training </a:t>
            </a:r>
            <a:r>
              <a:rPr lang="en-US" sz="2000" dirty="0"/>
              <a:t>you have a target node that represents </a:t>
            </a:r>
            <a:r>
              <a:rPr lang="en-US" sz="2000" dirty="0">
                <a:solidFill>
                  <a:srgbClr val="0000FF"/>
                </a:solidFill>
              </a:rPr>
              <a:t>positive</a:t>
            </a:r>
            <a:r>
              <a:rPr lang="en-US" sz="2000" dirty="0"/>
              <a:t> examples and target node that represents </a:t>
            </a:r>
            <a:r>
              <a:rPr lang="en-US" sz="2000" dirty="0">
                <a:solidFill>
                  <a:srgbClr val="FF0000"/>
                </a:solidFill>
              </a:rPr>
              <a:t>negative</a:t>
            </a:r>
            <a:r>
              <a:rPr lang="en-US" sz="2000" dirty="0"/>
              <a:t> examples. </a:t>
            </a:r>
          </a:p>
          <a:p>
            <a:r>
              <a:rPr lang="en-US" sz="2000" dirty="0"/>
              <a:t>Typically, we train each node separately (mine/not-mine example).</a:t>
            </a:r>
          </a:p>
          <a:p>
            <a:r>
              <a:rPr lang="en-US" sz="2000" dirty="0"/>
              <a:t>Rather, given an example we could say: this is more a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example than a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/>
              <a:t> example.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compared the activation of the different target nodes (classifiers) on a given example.  (This example is more class</a:t>
            </a:r>
            <a:r>
              <a:rPr lang="en-US" sz="2000" dirty="0">
                <a:solidFill>
                  <a:srgbClr val="FF0000"/>
                </a:solidFill>
              </a:rPr>
              <a:t> +</a:t>
            </a:r>
            <a:r>
              <a:rPr lang="en-US" sz="2000" dirty="0"/>
              <a:t> than class</a:t>
            </a:r>
            <a:r>
              <a:rPr lang="en-US" sz="2000" dirty="0">
                <a:solidFill>
                  <a:srgbClr val="FF0000"/>
                </a:solidFill>
              </a:rPr>
              <a:t> -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Can this be generalized to the case of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 labels, </a:t>
            </a:r>
            <a:r>
              <a:rPr lang="en-US" sz="2000" dirty="0">
                <a:solidFill>
                  <a:srgbClr val="FF0000"/>
                </a:solidFill>
              </a:rPr>
              <a:t>k &gt;2</a:t>
            </a:r>
            <a:r>
              <a:rPr lang="en-US" sz="2000" dirty="0"/>
              <a:t>? </a:t>
            </a:r>
            <a:endParaRPr lang="en-US" sz="2000" b="1" dirty="0">
              <a:sym typeface="Symbol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0614548"/>
              </p:ext>
            </p:extLst>
          </p:nvPr>
        </p:nvGraphicFramePr>
        <p:xfrm>
          <a:off x="1371600" y="3810000"/>
          <a:ext cx="769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משוואה" r:id="rId4" imgW="3530600" imgH="203200" progId="Equation.3">
                  <p:embed/>
                </p:oleObj>
              </mc:Choice>
              <mc:Fallback>
                <p:oleObj name="משוואה" r:id="rId4" imgW="3530600" imgH="203200" progId="Equation.3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769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One-vs-all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All-vs-all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Error correcting 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Training a single (global) classifier</a:t>
            </a: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CC3333"/>
                </a:solidFill>
              </a:rPr>
              <a:t>Multiclass SVM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Margin for binary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48304" y="3003530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2160" y="4050921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9667" y="4300371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5689" y="4649281"/>
            <a:ext cx="3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with respect to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 flipV="1">
            <a:off x="4766733" y="4649281"/>
            <a:ext cx="328956" cy="1846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1758" y="2683719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69238" y="3195610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3025" y="3634820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Margin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44463"/>
            <a:ext cx="7162800" cy="3980237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 (Intuition)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39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Recall: Binary SVM</a:t>
            </a:r>
          </a:p>
          <a:p>
            <a:pPr lvl="1"/>
            <a:r>
              <a:rPr lang="en-US" dirty="0" smtClean="0"/>
              <a:t>Maximize margin</a:t>
            </a:r>
          </a:p>
          <a:p>
            <a:pPr lvl="1"/>
            <a:r>
              <a:rPr lang="en-US" dirty="0" smtClean="0"/>
              <a:t>Equivalently, </a:t>
            </a:r>
          </a:p>
          <a:p>
            <a:pPr marL="914400" lvl="2" indent="0">
              <a:buNone/>
            </a:pPr>
            <a:r>
              <a:rPr lang="en-US" dirty="0" smtClean="0"/>
              <a:t>Minimize norm of weight vector, while keeping the closest points to the hyperplane with a score </a:t>
            </a:r>
            <a:r>
              <a:rPr lang="en-US" dirty="0" smtClean="0">
                <a:latin typeface="cmsy10"/>
                <a:ea typeface="cmsy10"/>
                <a:cs typeface="cmsy10"/>
              </a:rPr>
              <a:t>§</a:t>
            </a:r>
            <a:r>
              <a:rPr lang="en-US" dirty="0" smtClean="0"/>
              <a:t>1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Multiclass SVM</a:t>
            </a:r>
          </a:p>
          <a:p>
            <a:pPr lvl="1"/>
            <a:r>
              <a:rPr lang="en-US" dirty="0" smtClean="0"/>
              <a:t>Each label has a different weight vector (like one-</a:t>
            </a:r>
            <a:r>
              <a:rPr lang="en-US" dirty="0" err="1" smtClean="0"/>
              <a:t>vs</a:t>
            </a:r>
            <a:r>
              <a:rPr lang="en-US" dirty="0" smtClean="0"/>
              <a:t>-all)</a:t>
            </a:r>
          </a:p>
          <a:p>
            <a:pPr lvl="1"/>
            <a:r>
              <a:rPr lang="en-US" dirty="0" smtClean="0"/>
              <a:t>Maximize multiclass margin</a:t>
            </a:r>
          </a:p>
          <a:p>
            <a:pPr lvl="1"/>
            <a:r>
              <a:rPr lang="en-US" dirty="0" smtClean="0"/>
              <a:t>Equivalently,</a:t>
            </a:r>
          </a:p>
          <a:p>
            <a:pPr marL="914400" lvl="2" indent="0">
              <a:buNone/>
            </a:pPr>
            <a:r>
              <a:rPr lang="en-US" dirty="0" smtClean="0"/>
              <a:t>Minimize total norm of the weight vectors while making sure  that the true label scores at least 1 more than the second best one.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922082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Multiclass SVM in the separable case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91770" y="2779375"/>
            <a:ext cx="2497643" cy="1719074"/>
            <a:chOff x="3491770" y="2467790"/>
            <a:chExt cx="2497643" cy="1719074"/>
          </a:xfrm>
        </p:grpSpPr>
        <p:sp>
          <p:nvSpPr>
            <p:cNvPr id="8" name="Rectangle 7"/>
            <p:cNvSpPr/>
            <p:nvPr/>
          </p:nvSpPr>
          <p:spPr>
            <a:xfrm>
              <a:off x="4008213" y="2467790"/>
              <a:ext cx="1981200" cy="726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770" y="3883445"/>
              <a:ext cx="2359635" cy="30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2275" y="3265718"/>
              <a:ext cx="449580" cy="269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322" y="1295678"/>
            <a:ext cx="2354581" cy="1118950"/>
            <a:chOff x="375322" y="993500"/>
            <a:chExt cx="2354581" cy="1118950"/>
          </a:xfrm>
        </p:grpSpPr>
        <p:pic>
          <p:nvPicPr>
            <p:cNvPr id="13" name="Picture 12" descr="Screen Region 2014-09-01 at 18.31.19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22" y="1362832"/>
              <a:ext cx="2083398" cy="74961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5322" y="993500"/>
              <a:ext cx="235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Recall hard binary SVM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6794" y="3863255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922813" y="1469647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2544436" y="3177464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7620" y="2477533"/>
            <a:ext cx="1981200" cy="72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2317" y="3840478"/>
            <a:ext cx="2306320" cy="48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2868" y="3246904"/>
            <a:ext cx="449580" cy="26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922813" y="1167469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6794" y="3561077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4"/>
          </p:cNvCxnSpPr>
          <p:nvPr/>
        </p:nvCxnSpPr>
        <p:spPr>
          <a:xfrm>
            <a:off x="5016923" y="3585602"/>
            <a:ext cx="382924" cy="92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95003" y="3189362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3843" y="2875286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35992" y="2603133"/>
            <a:ext cx="1143365" cy="5910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79357" y="2062639"/>
            <a:ext cx="1173843" cy="540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50163" y="2788918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44504" y="3877972"/>
            <a:ext cx="686708" cy="286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642883" y="4891667"/>
            <a:ext cx="1839942" cy="227002"/>
          </a:xfrm>
          <a:prstGeom prst="bentConnector3">
            <a:avLst>
              <a:gd name="adj1" fmla="val -10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focused on Binary Classification</a:t>
            </a:r>
            <a:r>
              <a:rPr lang="en-US" dirty="0"/>
              <a:t>	</a:t>
            </a:r>
          </a:p>
          <a:p>
            <a:r>
              <a:rPr lang="en-US" dirty="0" smtClean="0"/>
              <a:t>For linear models: </a:t>
            </a:r>
          </a:p>
          <a:p>
            <a:pPr lvl="1"/>
            <a:r>
              <a:rPr lang="en-US" dirty="0" smtClean="0"/>
              <a:t>Perceptron, Winnow, SVM, GD, SGD</a:t>
            </a:r>
            <a:r>
              <a:rPr lang="en-US" dirty="0"/>
              <a:t>	</a:t>
            </a:r>
          </a:p>
          <a:p>
            <a:r>
              <a:rPr lang="en-US" dirty="0" smtClean="0"/>
              <a:t>The prediction is simple: </a:t>
            </a:r>
            <a:endParaRPr lang="en-US" dirty="0"/>
          </a:p>
          <a:p>
            <a:pPr lvl="1"/>
            <a:r>
              <a:rPr lang="en-US" dirty="0" smtClean="0"/>
              <a:t>Given an example</a:t>
            </a:r>
            <a:r>
              <a:rPr lang="en-US" dirty="0"/>
              <a:t>	</a:t>
            </a:r>
            <a:r>
              <a:rPr lang="en-US" dirty="0" smtClean="0"/>
              <a:t>x, </a:t>
            </a:r>
          </a:p>
          <a:p>
            <a:pPr lvl="1"/>
            <a:r>
              <a:rPr lang="en-US" dirty="0" smtClean="0"/>
              <a:t>Prediction = </a:t>
            </a:r>
            <a:r>
              <a:rPr lang="en-US" dirty="0" err="1" smtClean="0">
                <a:latin typeface="Calibri"/>
              </a:rPr>
              <a:t>sgn</a:t>
            </a:r>
            <a:r>
              <a:rPr lang="en-US" dirty="0" smtClean="0">
                <a:latin typeface="Calibri"/>
              </a:rPr>
              <a:t>(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dirty="0" err="1" smtClean="0">
                <a:latin typeface="Calibri"/>
              </a:rPr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Where w is the learned model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The output</a:t>
            </a:r>
            <a:r>
              <a:rPr lang="en-US" dirty="0"/>
              <a:t>	</a:t>
            </a:r>
            <a:r>
              <a:rPr lang="en-US" dirty="0" smtClean="0"/>
              <a:t>is a single bit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6794" y="4461691"/>
            <a:ext cx="3972559" cy="92333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score for the true label is higher than the score for </a:t>
            </a:r>
            <a:r>
              <a:rPr lang="en-US" b="1" i="1" dirty="0" smtClean="0"/>
              <a:t>any</a:t>
            </a:r>
            <a:r>
              <a:rPr lang="en-US" dirty="0" smtClean="0"/>
              <a:t> other label by </a:t>
            </a:r>
          </a:p>
          <a:p>
            <a:r>
              <a:rPr lang="en-US" dirty="0" smtClean="0"/>
              <a:t>1 - </a:t>
            </a:r>
            <a:r>
              <a:rPr lang="en-US" dirty="0" smtClean="0">
                <a:latin typeface="cmmi10"/>
                <a:ea typeface="cmmi10"/>
                <a:cs typeface="cmmi10"/>
              </a:rPr>
              <a:t>»</a:t>
            </a:r>
            <a:r>
              <a:rPr lang="en-US" baseline="-25000" dirty="0" err="1" smtClean="0">
                <a:latin typeface="cmmi10"/>
                <a:ea typeface="cmmi10"/>
                <a:cs typeface="cmmi10"/>
              </a:rPr>
              <a:t>i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8281" y="3585602"/>
            <a:ext cx="0" cy="8760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2213" y="1167469"/>
            <a:ext cx="2494280" cy="56896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the weights. Effectively, </a:t>
            </a:r>
            <a:r>
              <a:rPr lang="en-US" dirty="0" err="1" smtClean="0"/>
              <a:t>regularizer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3518370" y="1736429"/>
            <a:ext cx="930983" cy="9540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98109" y="2062639"/>
            <a:ext cx="1555091" cy="6278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3604063" y="4852846"/>
            <a:ext cx="1917583" cy="227002"/>
          </a:xfrm>
          <a:prstGeom prst="bentConnector3">
            <a:avLst>
              <a:gd name="adj1" fmla="val -53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98109" y="3585602"/>
            <a:ext cx="382924" cy="924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Generalizes binary SVM algorithm</a:t>
            </a:r>
            <a:endParaRPr lang="en-US" dirty="0"/>
          </a:p>
          <a:p>
            <a:pPr lvl="1"/>
            <a:r>
              <a:rPr lang="en-US" dirty="0" smtClean="0"/>
              <a:t>If we have only two classes, this reduces to the binary (up to scale)</a:t>
            </a:r>
          </a:p>
          <a:p>
            <a:pPr lvl="1"/>
            <a:endParaRPr lang="en-US" dirty="0"/>
          </a:p>
          <a:p>
            <a:r>
              <a:rPr lang="en-US" dirty="0" smtClean="0"/>
              <a:t>Comes with similar generalization guarantees as the binary SVM</a:t>
            </a:r>
          </a:p>
          <a:p>
            <a:endParaRPr lang="en-US" dirty="0"/>
          </a:p>
          <a:p>
            <a:r>
              <a:rPr lang="en-US" dirty="0" smtClean="0"/>
              <a:t>Can be trained using different optimization methods</a:t>
            </a:r>
          </a:p>
          <a:p>
            <a:pPr lvl="1"/>
            <a:r>
              <a:rPr lang="en-US" dirty="0" smtClean="0"/>
              <a:t>Stochastic sub-gradient descent can be generalized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Try as exercise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Optimize the “global” SVM objective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Prediction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Winner takes all</a:t>
            </a:r>
          </a:p>
          <a:p>
            <a:pPr marL="914400" lvl="2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With K labels and inputs in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we have </a:t>
            </a:r>
            <a:r>
              <a:rPr lang="en-US" dirty="0" err="1" smtClean="0"/>
              <a:t>nK</a:t>
            </a:r>
            <a:r>
              <a:rPr lang="en-US" dirty="0" smtClean="0"/>
              <a:t> weights in all</a:t>
            </a:r>
          </a:p>
          <a:p>
            <a:pPr lvl="1"/>
            <a:r>
              <a:rPr lang="en-US" dirty="0" smtClean="0"/>
              <a:t>Same as 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Why is this the “right” definition of multiclass margin?</a:t>
            </a:r>
          </a:p>
          <a:p>
            <a:endParaRPr lang="en-US" dirty="0" smtClean="0"/>
          </a:p>
          <a:p>
            <a:r>
              <a:rPr lang="en-US" dirty="0" smtClean="0"/>
              <a:t>A theoretical justification, along with extensions to other algorithms beyond SVM is given by “Constraint Classification”</a:t>
            </a:r>
          </a:p>
          <a:p>
            <a:pPr lvl="1"/>
            <a:r>
              <a:rPr lang="en-US" dirty="0" smtClean="0"/>
              <a:t>Applies also to multi-label problems, ranking problems, etc.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Dav</a:t>
            </a:r>
            <a:r>
              <a:rPr lang="en-US" dirty="0" smtClean="0"/>
              <a:t> </a:t>
            </a:r>
            <a:r>
              <a:rPr lang="en-US" dirty="0" err="1" smtClean="0"/>
              <a:t>Zimak</a:t>
            </a:r>
            <a:r>
              <a:rPr lang="en-US" dirty="0" smtClean="0"/>
              <a:t>; with D. Roth and S. Har-Peled]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Classification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192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examples we give the learner are pairs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x,y</a:t>
            </a:r>
            <a:r>
              <a:rPr lang="en-US" sz="2000" dirty="0" smtClean="0">
                <a:solidFill>
                  <a:srgbClr val="FF0000"/>
                </a:solidFill>
              </a:rPr>
              <a:t>), y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{1,…k}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“black box learner” (1 vs. all) we described might be thought of as a  function of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/>
              <a:t> only but</a:t>
            </a:r>
            <a:r>
              <a:rPr lang="en-US" sz="2000" dirty="0" smtClean="0"/>
              <a:t>, actually, we made use of the labels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How is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/>
              <a:t> being used?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decides what to do with the example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; that is, which of the </a:t>
            </a:r>
            <a:r>
              <a:rPr lang="en-US" sz="1800" dirty="0" smtClean="0">
                <a:solidFill>
                  <a:srgbClr val="FF0000"/>
                </a:solidFill>
              </a:rPr>
              <a:t>k classifiers </a:t>
            </a:r>
            <a:r>
              <a:rPr lang="en-US" sz="1800" dirty="0" smtClean="0"/>
              <a:t>should take the example as a positive example (making it a negative to all the others).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How do we predict?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/>
              </a:rPr>
              <a:t>Let: </a:t>
            </a:r>
            <a:r>
              <a:rPr lang="en-US" sz="1800" dirty="0" err="1" smtClean="0">
                <a:solidFill>
                  <a:srgbClr val="FF0000"/>
                </a:solidFill>
                <a:latin typeface="Calibri"/>
              </a:rPr>
              <a:t>f</a:t>
            </a:r>
            <a:r>
              <a:rPr lang="en-US" sz="18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800" dirty="0" smtClean="0">
                <a:solidFill>
                  <a:srgbClr val="FF0000"/>
                </a:solidFill>
                <a:latin typeface="Calibri"/>
              </a:rPr>
              <a:t>(x</a:t>
            </a:r>
            <a:r>
              <a:rPr lang="en-US" sz="1800" dirty="0" smtClean="0">
                <a:solidFill>
                  <a:srgbClr val="FF0000"/>
                </a:solidFill>
              </a:rPr>
              <a:t>) = </a:t>
            </a:r>
            <a:r>
              <a:rPr lang="en-US" sz="18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18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8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1800" dirty="0" smtClean="0">
                <a:solidFill>
                  <a:srgbClr val="FF0000"/>
                </a:solidFill>
              </a:rPr>
              <a:t> 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Then, we predict using:   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baseline="300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baseline="-25000" dirty="0" smtClean="0">
                <a:latin typeface="Calibri"/>
              </a:rPr>
              <a:t>=1,…k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f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dirty="0" smtClean="0">
                <a:latin typeface="Calibri"/>
              </a:rPr>
              <a:t>(x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Equivalently, we can say that we predict as follows: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Predict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iff</a:t>
            </a:r>
            <a:r>
              <a:rPr lang="en-US" sz="18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msy10"/>
              </a:rPr>
              <a:t>                    8</a:t>
            </a:r>
            <a:r>
              <a:rPr lang="en-US" sz="1800" dirty="0" smtClean="0"/>
              <a:t> y’ </a:t>
            </a:r>
            <a:r>
              <a:rPr lang="en-US" sz="1800" dirty="0" smtClean="0">
                <a:latin typeface="cmsy10"/>
              </a:rPr>
              <a:t>2</a:t>
            </a:r>
            <a:r>
              <a:rPr lang="en-US" sz="1800" dirty="0" smtClean="0"/>
              <a:t> {1,…k}, y’</a:t>
            </a:r>
            <a:r>
              <a:rPr lang="en-US" sz="1800" dirty="0" smtClean="0">
                <a:latin typeface="cmsy10"/>
              </a:rPr>
              <a:t>:</a:t>
            </a:r>
            <a:r>
              <a:rPr lang="en-US" sz="1800" dirty="0" smtClean="0"/>
              <a:t>=y     (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baseline="30000" dirty="0" err="1" smtClean="0">
                <a:latin typeface="Calibri"/>
              </a:rPr>
              <a:t>T</a:t>
            </a:r>
            <a:r>
              <a:rPr lang="en-US" sz="1800" baseline="30000" dirty="0" smtClean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– 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y’</a:t>
            </a:r>
            <a:r>
              <a:rPr lang="en-US" sz="1800" baseline="30000" dirty="0" err="1" smtClean="0">
                <a:latin typeface="Calibri"/>
              </a:rPr>
              <a:t>T</a:t>
            </a:r>
            <a:r>
              <a:rPr lang="en-US" sz="1800" baseline="30000" dirty="0" smtClean="0">
                <a:latin typeface="Calibri"/>
              </a:rPr>
              <a:t> </a:t>
            </a:r>
            <a:r>
              <a:rPr lang="en-US" sz="1800" dirty="0" smtClean="0"/>
              <a:t>) </a:t>
            </a:r>
            <a:r>
              <a:rPr lang="en-US" sz="1800" dirty="0" smtClean="0">
                <a:latin typeface="cmsy10"/>
              </a:rPr>
              <a:t>¢</a:t>
            </a:r>
            <a:r>
              <a:rPr lang="en-US" sz="1800" dirty="0" smtClean="0"/>
              <a:t> x </a:t>
            </a:r>
            <a:r>
              <a:rPr lang="en-US" sz="1800" dirty="0" smtClean="0">
                <a:latin typeface="cmsy10"/>
              </a:rPr>
              <a:t>¸</a:t>
            </a:r>
            <a:r>
              <a:rPr lang="en-US" sz="1800" dirty="0" smtClean="0"/>
              <a:t> 0    </a:t>
            </a:r>
            <a:r>
              <a:rPr lang="en-US" sz="1800" dirty="0" smtClean="0">
                <a:solidFill>
                  <a:srgbClr val="FF0000"/>
                </a:solidFill>
              </a:rPr>
              <a:t>(**)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So far, we did not say how we learn the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000" dirty="0" smtClean="0"/>
              <a:t> (y = 1,…k)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Can we train in a way that </a:t>
            </a:r>
            <a:r>
              <a:rPr lang="en-US" sz="1600" dirty="0" smtClean="0">
                <a:solidFill>
                  <a:srgbClr val="0000FF"/>
                </a:solidFill>
              </a:rPr>
              <a:t>better fits the way we predict</a:t>
            </a:r>
            <a:r>
              <a:rPr lang="en-US" sz="1600" dirty="0" smtClean="0"/>
              <a:t>?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What does it mean? 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562600" y="3505200"/>
            <a:ext cx="3164526" cy="313932"/>
          </a:xfrm>
          <a:prstGeom prst="rect">
            <a:avLst/>
          </a:prstGeom>
          <a:solidFill>
            <a:srgbClr val="FFFFCC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</a:rPr>
              <a:t>Is it better in any well defined way?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990600" y="3601614"/>
            <a:ext cx="8001000" cy="137160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2954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We are learning </a:t>
            </a:r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n-dimensional</a:t>
            </a:r>
            <a:r>
              <a:rPr lang="en-US" sz="2000" dirty="0" smtClean="0"/>
              <a:t> weight vectors, so we can concatenate the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weight vectors into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                    w</a:t>
            </a:r>
            <a:r>
              <a:rPr lang="en-US" sz="1800" dirty="0" smtClean="0"/>
              <a:t>= (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-25000" dirty="0" smtClean="0">
                <a:latin typeface="Calibri"/>
              </a:rPr>
              <a:t>1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-25000" dirty="0" smtClean="0">
                <a:latin typeface="Calibri"/>
              </a:rPr>
              <a:t>2</a:t>
            </a:r>
            <a:r>
              <a:rPr lang="en-US" sz="1800" dirty="0" smtClean="0"/>
              <a:t>,…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k</a:t>
            </a:r>
            <a:r>
              <a:rPr lang="en-US" sz="1800" dirty="0" smtClean="0"/>
              <a:t>) </a:t>
            </a:r>
            <a:r>
              <a:rPr lang="en-US" sz="1800" dirty="0" smtClean="0">
                <a:latin typeface="cmsy10"/>
              </a:rPr>
              <a:t>2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R</a:t>
            </a:r>
            <a:r>
              <a:rPr lang="en-US" sz="1800" baseline="30000" dirty="0" err="1" smtClean="0">
                <a:latin typeface="Calibri"/>
              </a:rPr>
              <a:t>nk</a:t>
            </a:r>
            <a:endParaRPr lang="en-US" sz="1800" baseline="30000" dirty="0" smtClean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aseline="30000" dirty="0" smtClean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Key Construction: </a:t>
            </a:r>
            <a:r>
              <a:rPr lang="en-US" sz="1800" dirty="0" smtClean="0"/>
              <a:t>(</a:t>
            </a:r>
            <a:r>
              <a:rPr lang="en-US" sz="1800" dirty="0" err="1" smtClean="0"/>
              <a:t>Kesler</a:t>
            </a:r>
            <a:r>
              <a:rPr lang="en-US" sz="1800" dirty="0" smtClean="0"/>
              <a:t> Construction; </a:t>
            </a:r>
            <a:r>
              <a:rPr lang="en-US" sz="1800" dirty="0" err="1" smtClean="0"/>
              <a:t>Zimak’s</a:t>
            </a:r>
            <a:r>
              <a:rPr lang="en-US" sz="1800" dirty="0" smtClean="0"/>
              <a:t> Constraint Classification)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We will represent each example 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x,y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smtClean="0"/>
              <a:t>as an </a:t>
            </a:r>
            <a:r>
              <a:rPr lang="en-US" sz="1600" dirty="0" err="1" smtClean="0">
                <a:solidFill>
                  <a:srgbClr val="FF0000"/>
                </a:solidFill>
              </a:rPr>
              <a:t>nk</a:t>
            </a:r>
            <a:r>
              <a:rPr lang="en-US" sz="1600" dirty="0"/>
              <a:t>-</a:t>
            </a:r>
            <a:r>
              <a:rPr lang="en-US" sz="1600" dirty="0" smtClean="0"/>
              <a:t>dimensional vector,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16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smtClean="0"/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 embedded in the </a:t>
            </a:r>
            <a:r>
              <a:rPr lang="en-US" sz="1600" dirty="0" smtClean="0">
                <a:solidFill>
                  <a:srgbClr val="FF0000"/>
                </a:solidFill>
              </a:rPr>
              <a:t>y</a:t>
            </a:r>
            <a:r>
              <a:rPr lang="en-US" sz="1600" dirty="0" smtClean="0"/>
              <a:t>-</a:t>
            </a:r>
            <a:r>
              <a:rPr lang="en-US" sz="1600" dirty="0" err="1" smtClean="0"/>
              <a:t>th</a:t>
            </a:r>
            <a:r>
              <a:rPr lang="en-US" sz="1600" dirty="0" smtClean="0"/>
              <a:t> part of it (y=1,2,…k) and the other coordinates are 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itchFamily="18" charset="0"/>
                <a:ea typeface="ＭＳ Ｐゴシック" pitchFamily="20" charset="-128"/>
              </a:rPr>
              <a:t>                  </a:t>
            </a:r>
            <a:r>
              <a:rPr lang="en-US" sz="2000" b="1" dirty="0" smtClean="0">
                <a:ea typeface="ＭＳ Ｐゴシック" pitchFamily="20" charset="-128"/>
              </a:rPr>
              <a:t>E.g.,     </a:t>
            </a:r>
            <a:r>
              <a:rPr lang="en-US" sz="2000" b="1" dirty="0" err="1" smtClean="0">
                <a:ea typeface="ＭＳ Ｐゴシック" pitchFamily="20" charset="-128"/>
              </a:rPr>
              <a:t>x</a:t>
            </a:r>
            <a:r>
              <a:rPr lang="en-US" sz="2000" baseline="-25000" dirty="0" err="1" smtClean="0">
                <a:ea typeface="ＭＳ Ｐゴシック" pitchFamily="20" charset="-128"/>
              </a:rPr>
              <a:t>y</a:t>
            </a:r>
            <a:r>
              <a:rPr lang="en-US" sz="2000" dirty="0" smtClean="0">
                <a:ea typeface="ＭＳ Ｐゴシック" pitchFamily="20" charset="-128"/>
              </a:rPr>
              <a:t> </a:t>
            </a:r>
            <a:r>
              <a:rPr lang="en-US" sz="2000" dirty="0">
                <a:ea typeface="ＭＳ Ｐゴシック" pitchFamily="20" charset="-128"/>
              </a:rPr>
              <a:t>= (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,x,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,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) </a:t>
            </a:r>
            <a:r>
              <a:rPr lang="en-US" sz="2000" dirty="0">
                <a:ea typeface="ＭＳ Ｐゴシック" pitchFamily="20" charset="-128"/>
                <a:sym typeface="Symbol" pitchFamily="18" charset="2"/>
              </a:rPr>
              <a:t></a:t>
            </a:r>
            <a:r>
              <a:rPr lang="en-US" sz="2000" dirty="0">
                <a:ea typeface="ＭＳ Ｐゴシック" pitchFamily="20" charset="-128"/>
              </a:rPr>
              <a:t> </a:t>
            </a:r>
            <a:r>
              <a:rPr lang="en-US" sz="2000" b="1" dirty="0" err="1" smtClean="0">
                <a:ea typeface="ＭＳ Ｐゴシック" pitchFamily="20" charset="-128"/>
              </a:rPr>
              <a:t>R</a:t>
            </a:r>
            <a:r>
              <a:rPr lang="en-US" sz="2000" baseline="30000" dirty="0" err="1" smtClean="0">
                <a:ea typeface="ＭＳ Ｐゴシック" pitchFamily="20" charset="-128"/>
              </a:rPr>
              <a:t>kn</a:t>
            </a:r>
            <a:r>
              <a:rPr lang="en-US" sz="2000" baseline="30000" dirty="0" smtClean="0">
                <a:ea typeface="ＭＳ Ｐゴシック" pitchFamily="20" charset="-128"/>
              </a:rPr>
              <a:t>                     </a:t>
            </a:r>
            <a:r>
              <a:rPr lang="en-US" sz="2000" dirty="0" smtClean="0"/>
              <a:t>(here k=4, y=2)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Now we can understand the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-dimensional decision rule: 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Predict </a:t>
            </a:r>
            <a:r>
              <a:rPr lang="en-US" sz="1800" dirty="0">
                <a:solidFill>
                  <a:srgbClr val="FF0000"/>
                </a:solidFill>
              </a:rPr>
              <a:t>y</a:t>
            </a:r>
            <a:r>
              <a:rPr lang="en-US" sz="1800" dirty="0"/>
              <a:t> </a:t>
            </a:r>
            <a:r>
              <a:rPr lang="en-US" sz="1800" dirty="0" err="1"/>
              <a:t>iff</a:t>
            </a: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cmsy10"/>
              </a:rPr>
              <a:t>                    8</a:t>
            </a:r>
            <a:r>
              <a:rPr lang="en-US" sz="1600" dirty="0" smtClean="0"/>
              <a:t> </a:t>
            </a:r>
            <a:r>
              <a:rPr lang="en-US" sz="1600" dirty="0"/>
              <a:t>y’ </a:t>
            </a:r>
            <a:r>
              <a:rPr lang="en-US" sz="1600" dirty="0">
                <a:latin typeface="cmsy10"/>
              </a:rPr>
              <a:t>2</a:t>
            </a:r>
            <a:r>
              <a:rPr lang="en-US" sz="1600" dirty="0"/>
              <a:t> {1,…k}, y’</a:t>
            </a:r>
            <a:r>
              <a:rPr lang="en-US" sz="1600" dirty="0">
                <a:latin typeface="cmsy10"/>
              </a:rPr>
              <a:t>:</a:t>
            </a:r>
            <a:r>
              <a:rPr lang="en-US" sz="1600" dirty="0"/>
              <a:t>=y  </a:t>
            </a:r>
            <a:r>
              <a:rPr lang="en-US" sz="1600" dirty="0" smtClean="0"/>
              <a:t>      </a:t>
            </a:r>
            <a:r>
              <a:rPr lang="en-US" sz="1600" dirty="0"/>
              <a:t>(</a:t>
            </a:r>
            <a:r>
              <a:rPr lang="en-US" sz="1600" dirty="0" err="1">
                <a:latin typeface="Calibri"/>
              </a:rPr>
              <a:t>w</a:t>
            </a:r>
            <a:r>
              <a:rPr lang="en-US" sz="1600" baseline="-25000" dirty="0" err="1">
                <a:latin typeface="Calibri"/>
              </a:rPr>
              <a:t>y</a:t>
            </a:r>
            <a:r>
              <a:rPr lang="en-US" sz="1600" baseline="30000" dirty="0" err="1">
                <a:latin typeface="Calibri"/>
              </a:rPr>
              <a:t>T</a:t>
            </a:r>
            <a:r>
              <a:rPr lang="en-US" sz="1600" baseline="30000" dirty="0">
                <a:latin typeface="Calibri"/>
              </a:rPr>
              <a:t> </a:t>
            </a:r>
            <a:r>
              <a:rPr lang="en-US" sz="1600" dirty="0">
                <a:latin typeface="Calibri"/>
              </a:rPr>
              <a:t>– </a:t>
            </a:r>
            <a:r>
              <a:rPr lang="en-US" sz="1600" dirty="0" err="1">
                <a:latin typeface="Calibri"/>
              </a:rPr>
              <a:t>w</a:t>
            </a:r>
            <a:r>
              <a:rPr lang="en-US" sz="1600" baseline="-25000" dirty="0" err="1">
                <a:latin typeface="Calibri"/>
              </a:rPr>
              <a:t>y’</a:t>
            </a:r>
            <a:r>
              <a:rPr lang="en-US" sz="1600" baseline="30000" dirty="0" err="1">
                <a:latin typeface="Calibri"/>
              </a:rPr>
              <a:t>T</a:t>
            </a:r>
            <a:r>
              <a:rPr lang="en-US" sz="1600" baseline="30000" dirty="0">
                <a:latin typeface="Calibri"/>
              </a:rPr>
              <a:t> </a:t>
            </a:r>
            <a:r>
              <a:rPr lang="en-US" sz="1600" dirty="0"/>
              <a:t>)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x </a:t>
            </a:r>
            <a:r>
              <a:rPr lang="en-US" sz="1600" dirty="0">
                <a:latin typeface="cmsy10"/>
              </a:rPr>
              <a:t>¸</a:t>
            </a:r>
            <a:r>
              <a:rPr lang="en-US" sz="1600" dirty="0"/>
              <a:t> 0    </a:t>
            </a:r>
            <a:r>
              <a:rPr lang="en-US" sz="1600" dirty="0">
                <a:solidFill>
                  <a:srgbClr val="FF0000"/>
                </a:solidFill>
              </a:rPr>
              <a:t>(**)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Equivalently, in the </a:t>
            </a:r>
            <a:r>
              <a:rPr lang="en-US" dirty="0" err="1" smtClean="0">
                <a:solidFill>
                  <a:srgbClr val="FF0000"/>
                </a:solidFill>
              </a:rPr>
              <a:t>nk</a:t>
            </a:r>
            <a:r>
              <a:rPr lang="en-US" dirty="0" smtClean="0"/>
              <a:t>-dimensional space. 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Predict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 </a:t>
            </a:r>
            <a:r>
              <a:rPr lang="en-US" dirty="0" smtClean="0">
                <a:latin typeface="cmsy10"/>
              </a:rPr>
              <a:t>               8</a:t>
            </a:r>
            <a:r>
              <a:rPr lang="en-US" dirty="0" smtClean="0"/>
              <a:t> </a:t>
            </a:r>
            <a:r>
              <a:rPr lang="en-US" dirty="0"/>
              <a:t>y’ </a:t>
            </a:r>
            <a:r>
              <a:rPr lang="en-US" dirty="0">
                <a:latin typeface="cmsy10"/>
              </a:rPr>
              <a:t>2</a:t>
            </a:r>
            <a:r>
              <a:rPr lang="en-US" dirty="0"/>
              <a:t> {1,…k}, y’</a:t>
            </a:r>
            <a:r>
              <a:rPr lang="en-US" dirty="0">
                <a:latin typeface="cmsy10"/>
              </a:rPr>
              <a:t>:</a:t>
            </a:r>
            <a:r>
              <a:rPr lang="en-US" dirty="0"/>
              <a:t>=y </a:t>
            </a:r>
            <a:r>
              <a:rPr lang="en-US" dirty="0" smtClean="0"/>
              <a:t>   </a:t>
            </a:r>
            <a:r>
              <a:rPr lang="en-US" sz="1600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aseline="30000" dirty="0" smtClean="0">
                <a:latin typeface="Calibri"/>
              </a:rPr>
              <a:t> 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</a:t>
            </a:r>
            <a:r>
              <a:rPr lang="en-US" sz="1600" dirty="0" smtClean="0"/>
              <a:t> – 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</a:t>
            </a:r>
            <a:r>
              <a:rPr lang="en-US" sz="1600" baseline="-25000" dirty="0" smtClean="0"/>
              <a:t>’</a:t>
            </a:r>
            <a:r>
              <a:rPr lang="en-US" sz="1600" dirty="0" smtClean="0"/>
              <a:t>)  </a:t>
            </a:r>
            <a:r>
              <a:rPr lang="en-US" sz="1600" dirty="0" smtClean="0">
                <a:sym typeface="Symbol"/>
              </a:rPr>
              <a:t> </a:t>
            </a:r>
            <a:r>
              <a:rPr lang="en-US" sz="1600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aseline="30000" dirty="0" smtClean="0">
                <a:latin typeface="Calibri"/>
              </a:rPr>
              <a:t> 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yy</a:t>
            </a:r>
            <a:r>
              <a:rPr lang="en-US" sz="1600" baseline="-25000" dirty="0" smtClean="0">
                <a:latin typeface="Calibri"/>
              </a:rPr>
              <a:t>’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</a:rPr>
              <a:t>¸</a:t>
            </a:r>
            <a:r>
              <a:rPr lang="en-US" sz="1600" dirty="0" smtClean="0"/>
              <a:t> 0  </a:t>
            </a:r>
          </a:p>
          <a:p>
            <a:pPr marL="0" indent="-400050"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-400050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Conclusion: </a:t>
            </a:r>
            <a:r>
              <a:rPr lang="en-US" sz="2000" dirty="0" smtClean="0"/>
              <a:t>The set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0000FF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, + )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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latin typeface="Calibri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 –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latin typeface="Calibri"/>
              </a:rPr>
              <a:t>y</a:t>
            </a:r>
            <a:r>
              <a:rPr lang="en-US" sz="2000" baseline="-25000" dirty="0" smtClean="0">
                <a:solidFill>
                  <a:srgbClr val="0000FF"/>
                </a:solidFill>
              </a:rPr>
              <a:t>’</a:t>
            </a:r>
            <a:r>
              <a:rPr lang="en-US" sz="2000" dirty="0" smtClean="0">
                <a:solidFill>
                  <a:srgbClr val="0000FF"/>
                </a:solidFill>
              </a:rPr>
              <a:t> , +)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linearly separable </a:t>
            </a:r>
            <a:r>
              <a:rPr lang="en-US" sz="2000" dirty="0" smtClean="0"/>
              <a:t>from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set        </a:t>
            </a:r>
            <a:r>
              <a:rPr lang="en-US" sz="2000" dirty="0" smtClean="0">
                <a:solidFill>
                  <a:srgbClr val="FF0000"/>
                </a:solidFill>
              </a:rPr>
              <a:t>(-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FF0000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smtClean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using the linear separator </a:t>
            </a:r>
            <a:r>
              <a:rPr lang="en-US" sz="2000" dirty="0" smtClean="0">
                <a:solidFill>
                  <a:srgbClr val="FF0000"/>
                </a:solidFill>
              </a:rPr>
              <a:t>w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kn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aseline="-25000" dirty="0" smtClean="0">
                <a:latin typeface="Calibri"/>
              </a:rPr>
              <a:t>’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00050" lvl="1" indent="-400050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We solved </a:t>
            </a:r>
            <a:r>
              <a:rPr lang="en-US" sz="1800" dirty="0" smtClean="0"/>
              <a:t>the </a:t>
            </a:r>
            <a:r>
              <a:rPr lang="en-US" sz="1800" dirty="0" err="1" smtClean="0"/>
              <a:t>voroni</a:t>
            </a:r>
            <a:r>
              <a:rPr lang="en-US" sz="1800" dirty="0" smtClean="0"/>
              <a:t> diagram challenge.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38800" y="1676400"/>
            <a:ext cx="3383902" cy="757130"/>
          </a:xfrm>
          <a:prstGeom prst="rect">
            <a:avLst/>
          </a:prstGeom>
          <a:solidFill>
            <a:srgbClr val="FFFFCC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Notice: </a:t>
            </a:r>
            <a:r>
              <a:rPr lang="en-US" sz="1600" dirty="0" smtClean="0">
                <a:latin typeface="Calibri" panose="020F0502020204030204" pitchFamily="34" charset="0"/>
              </a:rPr>
              <a:t>This is just a representational trick. We did not say how to learn the weight vectors. </a:t>
            </a:r>
            <a:endParaRPr lang="en-US" sz="1600" dirty="0">
              <a:latin typeface="Calibri" panose="020F0502020204030204" pitchFamily="34" charset="0"/>
            </a:endParaRP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76200" y="1066800"/>
            <a:ext cx="1524000" cy="1295400"/>
            <a:chOff x="1680" y="1632"/>
            <a:chExt cx="2304" cy="1920"/>
          </a:xfrm>
        </p:grpSpPr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25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9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52400" y="17479"/>
            <a:ext cx="6705600" cy="533400"/>
          </a:xfrm>
          <a:prstGeom prst="wedgeRectCallout">
            <a:avLst>
              <a:gd name="adj1" fmla="val -33406"/>
              <a:gd name="adj2" fmla="val 19924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showed: if pairs of labels are separable (a reasonable assumption) than in some higher dimensional space, the problem is linearly separable.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Separability for Multiclass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315200" cy="4525963"/>
          </a:xfrm>
        </p:spPr>
        <p:txBody>
          <a:bodyPr/>
          <a:lstStyle/>
          <a:p>
            <a:r>
              <a:rPr lang="en-US" dirty="0" smtClean="0"/>
              <a:t>Training: </a:t>
            </a:r>
          </a:p>
          <a:p>
            <a:pPr lvl="1"/>
            <a:r>
              <a:rPr lang="en-US" dirty="0" smtClean="0"/>
              <a:t>[We first explain via </a:t>
            </a:r>
            <a:r>
              <a:rPr lang="en-US" dirty="0" err="1" smtClean="0"/>
              <a:t>Kesler’s</a:t>
            </a:r>
            <a:r>
              <a:rPr lang="en-US" dirty="0" smtClean="0"/>
              <a:t> construction; then show we don’t need it]</a:t>
            </a:r>
          </a:p>
          <a:p>
            <a:pPr lvl="1"/>
            <a:r>
              <a:rPr lang="en-US" dirty="0" smtClean="0"/>
              <a:t>Given a data set {(</a:t>
            </a:r>
            <a:r>
              <a:rPr lang="en-US" dirty="0" err="1" smtClean="0"/>
              <a:t>x,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)}, 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examples) with x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{1,2,…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     create a binary classification task (in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</a:rPr>
              <a:t>kn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     (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  <a:latin typeface="Calibri"/>
              </a:rPr>
              <a:t>y</a:t>
            </a:r>
            <a:r>
              <a:rPr lang="en-US" dirty="0" smtClean="0"/>
              <a:t> - 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+</a:t>
            </a:r>
            <a:r>
              <a:rPr lang="en-US" dirty="0" smtClean="0"/>
              <a:t>), (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’</a:t>
            </a:r>
            <a:r>
              <a:rPr lang="en-US" dirty="0" smtClean="0"/>
              <a:t> –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smtClean="0"/>
              <a:t>),  for all y’ 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  (</a:t>
            </a:r>
            <a:r>
              <a:rPr lang="en-US" dirty="0" smtClean="0">
                <a:solidFill>
                  <a:srgbClr val="FF0000"/>
                </a:solidFill>
              </a:rPr>
              <a:t>2m(k-1)</a:t>
            </a:r>
            <a:r>
              <a:rPr lang="en-US" dirty="0" smtClean="0"/>
              <a:t> examples)</a:t>
            </a:r>
          </a:p>
          <a:p>
            <a:pPr marL="457200" lvl="1" indent="0">
              <a:buNone/>
            </a:pPr>
            <a:r>
              <a:rPr lang="en-US" dirty="0" smtClean="0"/>
              <a:t>     Here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kn</a:t>
            </a:r>
            <a:endParaRPr lang="en-US" baseline="30000" dirty="0" smtClean="0">
              <a:solidFill>
                <a:srgbClr val="FF0000"/>
              </a:solidFill>
              <a:latin typeface="Calibri"/>
            </a:endParaRPr>
          </a:p>
          <a:p>
            <a:pPr lvl="1"/>
            <a:r>
              <a:rPr lang="en-US" dirty="0" smtClean="0"/>
              <a:t>Use your favorite linear learning algorithm to train a binary classifier. </a:t>
            </a:r>
          </a:p>
          <a:p>
            <a:r>
              <a:rPr lang="en-US" dirty="0" smtClean="0"/>
              <a:t>Prediction: </a:t>
            </a:r>
          </a:p>
          <a:p>
            <a:pPr lvl="1"/>
            <a:r>
              <a:rPr lang="en-US" dirty="0" smtClean="0"/>
              <a:t>Given an </a:t>
            </a:r>
            <a:r>
              <a:rPr lang="en-US" dirty="0" err="1" smtClean="0">
                <a:solidFill>
                  <a:srgbClr val="0000FF"/>
                </a:solidFill>
              </a:rPr>
              <a:t>nk</a:t>
            </a:r>
            <a:r>
              <a:rPr lang="en-US" dirty="0" smtClean="0"/>
              <a:t> dimensional weight vector w and a new example x, predict:                      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55000" dirty="0" err="1" smtClean="0">
                <a:latin typeface="Calibri"/>
              </a:rPr>
              <a:t>T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endParaRPr lang="en-US" baseline="-25000" dirty="0">
              <a:latin typeface="Calibri"/>
            </a:endParaRPr>
          </a:p>
          <a:p>
            <a:pPr marL="457200" lvl="1" indent="0">
              <a:buNone/>
            </a:pPr>
            <a:endParaRPr lang="en-US" baseline="30000" dirty="0" smtClean="0">
              <a:latin typeface="Calibri"/>
            </a:endParaRPr>
          </a:p>
          <a:p>
            <a:pPr marL="57150" indent="0">
              <a:buNone/>
            </a:pPr>
            <a:endParaRPr lang="en-US" baseline="30000" dirty="0">
              <a:latin typeface="Calibri"/>
            </a:endParaRPr>
          </a:p>
          <a:p>
            <a:pPr marL="57150" indent="0">
              <a:buNone/>
            </a:pPr>
            <a:endParaRPr lang="en-US" baseline="30000" dirty="0" smtClean="0">
              <a:latin typeface="Calibri"/>
            </a:endParaRP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/>
          <a:lstStyle/>
          <a:p>
            <a:r>
              <a:rPr lang="en-US" sz="3200" dirty="0" smtClean="0"/>
              <a:t>Details: </a:t>
            </a:r>
            <a:r>
              <a:rPr lang="en-US" sz="3200" dirty="0" err="1" smtClean="0"/>
              <a:t>Kesler</a:t>
            </a:r>
            <a:r>
              <a:rPr lang="en-US" sz="3200" dirty="0" smtClean="0"/>
              <a:t> Construction &amp; </a:t>
            </a:r>
            <a:br>
              <a:rPr lang="en-US" sz="3200" dirty="0" smtClean="0"/>
            </a:br>
            <a:r>
              <a:rPr lang="en-US" sz="3200" dirty="0" smtClean="0"/>
              <a:t>Multi-Class Separability</a:t>
            </a:r>
            <a:endParaRPr lang="en-US" sz="3200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7772400" cy="685800"/>
          </a:xfrm>
        </p:spPr>
        <p:txBody>
          <a:bodyPr/>
          <a:lstStyle/>
          <a:p>
            <a:r>
              <a:rPr lang="en-US" dirty="0"/>
              <a:t>Transform Examples</a:t>
            </a:r>
            <a:endParaRPr lang="en-US" b="1" dirty="0">
              <a:sym typeface="Symbol" pitchFamily="18" charset="2"/>
            </a:endParaRP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1447800" y="2133600"/>
            <a:ext cx="1600200" cy="1600200"/>
            <a:chOff x="912" y="1344"/>
            <a:chExt cx="1008" cy="1008"/>
          </a:xfrm>
        </p:grpSpPr>
        <p:sp>
          <p:nvSpPr>
            <p:cNvPr id="240645" name="Oval 5"/>
            <p:cNvSpPr>
              <a:spLocks noChangeArrowheads="1"/>
            </p:cNvSpPr>
            <p:nvPr/>
          </p:nvSpPr>
          <p:spPr bwMode="auto">
            <a:xfrm flipV="1">
              <a:off x="912" y="158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6" name="Oval 6"/>
            <p:cNvSpPr>
              <a:spLocks noChangeArrowheads="1"/>
            </p:cNvSpPr>
            <p:nvPr/>
          </p:nvSpPr>
          <p:spPr bwMode="auto">
            <a:xfrm flipV="1">
              <a:off x="1152" y="1488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7" name="Oval 7"/>
            <p:cNvSpPr>
              <a:spLocks noChangeArrowheads="1"/>
            </p:cNvSpPr>
            <p:nvPr/>
          </p:nvSpPr>
          <p:spPr bwMode="auto">
            <a:xfrm flipV="1">
              <a:off x="1056" y="22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8" name="Oval 8"/>
            <p:cNvSpPr>
              <a:spLocks noChangeArrowheads="1"/>
            </p:cNvSpPr>
            <p:nvPr/>
          </p:nvSpPr>
          <p:spPr bwMode="auto">
            <a:xfrm flipV="1">
              <a:off x="1200" y="1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49" name="Oval 9"/>
            <p:cNvSpPr>
              <a:spLocks noChangeArrowheads="1"/>
            </p:cNvSpPr>
            <p:nvPr/>
          </p:nvSpPr>
          <p:spPr bwMode="auto">
            <a:xfrm flipV="1">
              <a:off x="1728" y="20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0" name="Oval 10"/>
            <p:cNvSpPr>
              <a:spLocks noChangeArrowheads="1"/>
            </p:cNvSpPr>
            <p:nvPr/>
          </p:nvSpPr>
          <p:spPr bwMode="auto">
            <a:xfrm flipV="1">
              <a:off x="1824" y="196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51" name="Line 11"/>
            <p:cNvSpPr>
              <a:spLocks noChangeShapeType="1"/>
            </p:cNvSpPr>
            <p:nvPr/>
          </p:nvSpPr>
          <p:spPr bwMode="auto">
            <a:xfrm flipV="1">
              <a:off x="1248" y="134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2" name="Line 12"/>
            <p:cNvSpPr>
              <a:spLocks noChangeShapeType="1"/>
            </p:cNvSpPr>
            <p:nvPr/>
          </p:nvSpPr>
          <p:spPr bwMode="auto">
            <a:xfrm>
              <a:off x="1248" y="20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653" name="Group 13"/>
          <p:cNvGrpSpPr>
            <a:grpSpLocks/>
          </p:cNvGrpSpPr>
          <p:nvPr/>
        </p:nvGrpSpPr>
        <p:grpSpPr bwMode="auto">
          <a:xfrm>
            <a:off x="223838" y="2513013"/>
            <a:ext cx="1223962" cy="1190625"/>
            <a:chOff x="141" y="1583"/>
            <a:chExt cx="771" cy="750"/>
          </a:xfrm>
        </p:grpSpPr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141" y="1583"/>
              <a:ext cx="418" cy="75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2&gt;1</a:t>
              </a:r>
            </a:p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2&gt;3</a:t>
              </a:r>
            </a:p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2&gt;4</a:t>
              </a:r>
            </a:p>
          </p:txBody>
        </p:sp>
        <p:cxnSp>
          <p:nvCxnSpPr>
            <p:cNvPr id="240655" name="AutoShape 15"/>
            <p:cNvCxnSpPr>
              <a:cxnSpLocks noChangeShapeType="1"/>
              <a:stCxn id="240654" idx="3"/>
              <a:endCxn id="240645" idx="2"/>
            </p:cNvCxnSpPr>
            <p:nvPr/>
          </p:nvCxnSpPr>
          <p:spPr bwMode="auto">
            <a:xfrm flipV="1">
              <a:off x="559" y="1632"/>
              <a:ext cx="353" cy="326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0656" name="Group 16"/>
          <p:cNvGrpSpPr>
            <a:grpSpLocks/>
          </p:cNvGrpSpPr>
          <p:nvPr/>
        </p:nvGrpSpPr>
        <p:grpSpPr bwMode="auto">
          <a:xfrm>
            <a:off x="6475413" y="1676400"/>
            <a:ext cx="2112962" cy="609600"/>
            <a:chOff x="4079" y="1056"/>
            <a:chExt cx="1331" cy="384"/>
          </a:xfrm>
        </p:grpSpPr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4992" y="1056"/>
              <a:ext cx="418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2&gt;1</a:t>
              </a:r>
            </a:p>
          </p:txBody>
        </p:sp>
        <p:cxnSp>
          <p:nvCxnSpPr>
            <p:cNvPr id="240658" name="AutoShape 18"/>
            <p:cNvCxnSpPr>
              <a:cxnSpLocks noChangeShapeType="1"/>
              <a:stCxn id="240657" idx="2"/>
              <a:endCxn id="240674" idx="6"/>
            </p:cNvCxnSpPr>
            <p:nvPr/>
          </p:nvCxnSpPr>
          <p:spPr bwMode="auto">
            <a:xfrm rot="5400000">
              <a:off x="4593" y="832"/>
              <a:ext cx="94" cy="11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0659" name="Group 19"/>
          <p:cNvGrpSpPr>
            <a:grpSpLocks/>
          </p:cNvGrpSpPr>
          <p:nvPr/>
        </p:nvGrpSpPr>
        <p:grpSpPr bwMode="auto">
          <a:xfrm>
            <a:off x="3429000" y="2209800"/>
            <a:ext cx="3048000" cy="1828800"/>
            <a:chOff x="2160" y="1392"/>
            <a:chExt cx="1920" cy="1152"/>
          </a:xfrm>
        </p:grpSpPr>
        <p:grpSp>
          <p:nvGrpSpPr>
            <p:cNvPr id="240660" name="Group 20"/>
            <p:cNvGrpSpPr>
              <a:grpSpLocks/>
            </p:cNvGrpSpPr>
            <p:nvPr/>
          </p:nvGrpSpPr>
          <p:grpSpPr bwMode="auto">
            <a:xfrm>
              <a:off x="3216" y="2304"/>
              <a:ext cx="240" cy="240"/>
              <a:chOff x="3792" y="1680"/>
              <a:chExt cx="240" cy="240"/>
            </a:xfrm>
          </p:grpSpPr>
          <p:sp>
            <p:nvSpPr>
              <p:cNvPr id="240661" name="Oval 21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2" name="Oval 22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3" name="Oval 23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664" name="Group 24"/>
            <p:cNvGrpSpPr>
              <a:grpSpLocks/>
            </p:cNvGrpSpPr>
            <p:nvPr/>
          </p:nvGrpSpPr>
          <p:grpSpPr bwMode="auto">
            <a:xfrm>
              <a:off x="3072" y="1440"/>
              <a:ext cx="240" cy="240"/>
              <a:chOff x="3792" y="1680"/>
              <a:chExt cx="240" cy="240"/>
            </a:xfrm>
          </p:grpSpPr>
          <p:sp>
            <p:nvSpPr>
              <p:cNvPr id="240665" name="Oval 25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6" name="Oval 26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67" name="Oval 27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668" name="Group 28"/>
            <p:cNvGrpSpPr>
              <a:grpSpLocks/>
            </p:cNvGrpSpPr>
            <p:nvPr/>
          </p:nvGrpSpPr>
          <p:grpSpPr bwMode="auto">
            <a:xfrm>
              <a:off x="2832" y="1824"/>
              <a:ext cx="240" cy="240"/>
              <a:chOff x="3792" y="1680"/>
              <a:chExt cx="240" cy="240"/>
            </a:xfrm>
          </p:grpSpPr>
          <p:sp>
            <p:nvSpPr>
              <p:cNvPr id="240669" name="Oval 29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0" name="Oval 30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1" name="Oval 31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672" name="Group 32"/>
            <p:cNvGrpSpPr>
              <a:grpSpLocks/>
            </p:cNvGrpSpPr>
            <p:nvPr/>
          </p:nvGrpSpPr>
          <p:grpSpPr bwMode="auto">
            <a:xfrm>
              <a:off x="3840" y="1392"/>
              <a:ext cx="240" cy="240"/>
              <a:chOff x="3792" y="1680"/>
              <a:chExt cx="240" cy="240"/>
            </a:xfrm>
          </p:grpSpPr>
          <p:sp>
            <p:nvSpPr>
              <p:cNvPr id="240673" name="Oval 33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4" name="Oval 34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5" name="Oval 35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676" name="Group 36"/>
            <p:cNvGrpSpPr>
              <a:grpSpLocks/>
            </p:cNvGrpSpPr>
            <p:nvPr/>
          </p:nvGrpSpPr>
          <p:grpSpPr bwMode="auto">
            <a:xfrm>
              <a:off x="3744" y="1824"/>
              <a:ext cx="240" cy="240"/>
              <a:chOff x="3792" y="1680"/>
              <a:chExt cx="240" cy="240"/>
            </a:xfrm>
          </p:grpSpPr>
          <p:sp>
            <p:nvSpPr>
              <p:cNvPr id="240677" name="Oval 37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8" name="Oval 38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79" name="Oval 39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0680" name="Group 40"/>
            <p:cNvGrpSpPr>
              <a:grpSpLocks/>
            </p:cNvGrpSpPr>
            <p:nvPr/>
          </p:nvGrpSpPr>
          <p:grpSpPr bwMode="auto">
            <a:xfrm>
              <a:off x="3600" y="2064"/>
              <a:ext cx="240" cy="240"/>
              <a:chOff x="3792" y="1680"/>
              <a:chExt cx="240" cy="240"/>
            </a:xfrm>
          </p:grpSpPr>
          <p:sp>
            <p:nvSpPr>
              <p:cNvPr id="240681" name="Oval 41"/>
              <p:cNvSpPr>
                <a:spLocks noChangeArrowheads="1"/>
              </p:cNvSpPr>
              <p:nvPr/>
            </p:nvSpPr>
            <p:spPr bwMode="auto">
              <a:xfrm flipV="1">
                <a:off x="3792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82" name="Oval 42"/>
              <p:cNvSpPr>
                <a:spLocks noChangeArrowheads="1"/>
              </p:cNvSpPr>
              <p:nvPr/>
            </p:nvSpPr>
            <p:spPr bwMode="auto">
              <a:xfrm flipV="1">
                <a:off x="3936" y="1680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683" name="Oval 43"/>
              <p:cNvSpPr>
                <a:spLocks noChangeArrowheads="1"/>
              </p:cNvSpPr>
              <p:nvPr/>
            </p:nvSpPr>
            <p:spPr bwMode="auto">
              <a:xfrm flipV="1">
                <a:off x="3936" y="182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0684" name="Line 44"/>
            <p:cNvSpPr>
              <a:spLocks noChangeShapeType="1"/>
            </p:cNvSpPr>
            <p:nvPr/>
          </p:nvSpPr>
          <p:spPr bwMode="auto">
            <a:xfrm flipV="1">
              <a:off x="340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5" name="Line 45"/>
            <p:cNvSpPr>
              <a:spLocks noChangeShapeType="1"/>
            </p:cNvSpPr>
            <p:nvPr/>
          </p:nvSpPr>
          <p:spPr bwMode="auto">
            <a:xfrm flipV="1">
              <a:off x="3408" y="192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6" name="Line 46"/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7" name="Line 47"/>
            <p:cNvSpPr>
              <a:spLocks noChangeShapeType="1"/>
            </p:cNvSpPr>
            <p:nvPr/>
          </p:nvSpPr>
          <p:spPr bwMode="auto">
            <a:xfrm>
              <a:off x="3408" y="206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8" name="Line 48"/>
            <p:cNvSpPr>
              <a:spLocks noChangeShapeType="1"/>
            </p:cNvSpPr>
            <p:nvPr/>
          </p:nvSpPr>
          <p:spPr bwMode="auto">
            <a:xfrm flipH="1">
              <a:off x="3264" y="206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9" name="AutoShape 49"/>
            <p:cNvSpPr>
              <a:spLocks noChangeArrowheads="1"/>
            </p:cNvSpPr>
            <p:nvPr/>
          </p:nvSpPr>
          <p:spPr bwMode="auto">
            <a:xfrm>
              <a:off x="2160" y="1728"/>
              <a:ext cx="528" cy="192"/>
            </a:xfrm>
            <a:prstGeom prst="notchedRightArrow">
              <a:avLst>
                <a:gd name="adj1" fmla="val 50000"/>
                <a:gd name="adj2" fmla="val 6875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90" name="AutoShape 50"/>
            <p:cNvSpPr>
              <a:spLocks noChangeArrowheads="1"/>
            </p:cNvSpPr>
            <p:nvPr/>
          </p:nvSpPr>
          <p:spPr bwMode="auto">
            <a:xfrm flipH="1">
              <a:off x="2160" y="1968"/>
              <a:ext cx="528" cy="192"/>
            </a:xfrm>
            <a:prstGeom prst="notchedRightArrow">
              <a:avLst>
                <a:gd name="adj1" fmla="val 50000"/>
                <a:gd name="adj2" fmla="val 6875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691" name="Group 51"/>
          <p:cNvGrpSpPr>
            <a:grpSpLocks/>
          </p:cNvGrpSpPr>
          <p:nvPr/>
        </p:nvGrpSpPr>
        <p:grpSpPr bwMode="auto">
          <a:xfrm>
            <a:off x="6453188" y="2438400"/>
            <a:ext cx="2135187" cy="460375"/>
            <a:chOff x="4065" y="1536"/>
            <a:chExt cx="1345" cy="290"/>
          </a:xfrm>
        </p:grpSpPr>
        <p:sp>
          <p:nvSpPr>
            <p:cNvPr id="240692" name="Text Box 52"/>
            <p:cNvSpPr txBox="1">
              <a:spLocks noChangeArrowheads="1"/>
            </p:cNvSpPr>
            <p:nvPr/>
          </p:nvSpPr>
          <p:spPr bwMode="auto">
            <a:xfrm>
              <a:off x="4992" y="1536"/>
              <a:ext cx="418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2&gt;3</a:t>
              </a:r>
            </a:p>
          </p:txBody>
        </p:sp>
        <p:cxnSp>
          <p:nvCxnSpPr>
            <p:cNvPr id="240693" name="AutoShape 53"/>
            <p:cNvCxnSpPr>
              <a:cxnSpLocks noChangeShapeType="1"/>
              <a:stCxn id="240692" idx="1"/>
              <a:endCxn id="240675" idx="7"/>
            </p:cNvCxnSpPr>
            <p:nvPr/>
          </p:nvCxnSpPr>
          <p:spPr bwMode="auto">
            <a:xfrm rot="10800000">
              <a:off x="4065" y="1617"/>
              <a:ext cx="927" cy="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685800" y="4262438"/>
            <a:ext cx="3733800" cy="198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l"/>
            <a:r>
              <a:rPr lang="en-US" sz="2400" dirty="0" err="1">
                <a:latin typeface="Times New Roman" pitchFamily="18" charset="0"/>
                <a:ea typeface="ＭＳ Ｐゴシック" pitchFamily="20" charset="-128"/>
              </a:rPr>
              <a:t>i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&gt;j	f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i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(x) - </a:t>
            </a:r>
            <a:r>
              <a:rPr lang="en-US" sz="2400" dirty="0" err="1">
                <a:latin typeface="Times New Roman" pitchFamily="18" charset="0"/>
                <a:ea typeface="ＭＳ Ｐゴシック" pitchFamily="20" charset="-128"/>
              </a:rPr>
              <a:t>f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(x) 	  &gt; 0</a:t>
            </a:r>
          </a:p>
          <a:p>
            <a:pPr algn="l"/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	</a:t>
            </a:r>
            <a:r>
              <a:rPr lang="en-US" sz="2400" dirty="0" err="1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i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 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x - </a:t>
            </a:r>
            <a:r>
              <a:rPr lang="en-US" sz="2400" dirty="0" err="1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800" b="1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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x	 &gt; 0</a:t>
            </a:r>
          </a:p>
          <a:p>
            <a:pPr algn="l"/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	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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i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-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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&gt; 0</a:t>
            </a:r>
          </a:p>
          <a:p>
            <a:pPr algn="l"/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	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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(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i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-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)	  &gt; 0</a:t>
            </a:r>
          </a:p>
          <a:p>
            <a:pPr algn="l"/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	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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ij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	  &gt; 0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5251450" y="4267200"/>
            <a:ext cx="33242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i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= (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,x,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) 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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R</a:t>
            </a:r>
            <a:r>
              <a:rPr lang="en-US" sz="2400" baseline="30000" dirty="0" err="1">
                <a:latin typeface="Times New Roman" pitchFamily="18" charset="0"/>
                <a:ea typeface="ＭＳ Ｐゴシック" pitchFamily="20" charset="-128"/>
              </a:rPr>
              <a:t>kd</a:t>
            </a:r>
            <a:endParaRPr lang="en-US" sz="2400" dirty="0">
              <a:latin typeface="Times New Roman" pitchFamily="18" charset="0"/>
              <a:ea typeface="ＭＳ Ｐゴシック" pitchFamily="20" charset="-128"/>
            </a:endParaRPr>
          </a:p>
          <a:p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= (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,x) 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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R</a:t>
            </a:r>
            <a:r>
              <a:rPr lang="en-US" sz="2400" baseline="30000" dirty="0" err="1">
                <a:latin typeface="Times New Roman" pitchFamily="18" charset="0"/>
                <a:ea typeface="ＭＳ Ｐゴシック" pitchFamily="20" charset="-128"/>
              </a:rPr>
              <a:t>kd</a:t>
            </a:r>
            <a:endParaRPr lang="en-US" sz="2400" dirty="0">
              <a:latin typeface="Times New Roman" pitchFamily="18" charset="0"/>
              <a:ea typeface="ＭＳ Ｐゴシック" pitchFamily="20" charset="-128"/>
            </a:endParaRPr>
          </a:p>
          <a:p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ij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= 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i 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-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X</a:t>
            </a:r>
            <a:r>
              <a:rPr lang="en-US" sz="2400" baseline="-25000" dirty="0" err="1">
                <a:latin typeface="Times New Roman" pitchFamily="18" charset="0"/>
                <a:ea typeface="ＭＳ Ｐゴシック" pitchFamily="20" charset="-128"/>
              </a:rPr>
              <a:t>j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= (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,x,</a:t>
            </a:r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0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,-x)</a:t>
            </a:r>
          </a:p>
          <a:p>
            <a:endParaRPr lang="en-US" sz="2400" dirty="0">
              <a:latin typeface="Times New Roman" pitchFamily="18" charset="0"/>
              <a:ea typeface="ＭＳ Ｐゴシック" pitchFamily="20" charset="-128"/>
            </a:endParaRPr>
          </a:p>
          <a:p>
            <a:r>
              <a:rPr lang="en-US" sz="2400" b="1" dirty="0">
                <a:latin typeface="Times New Roman" pitchFamily="18" charset="0"/>
                <a:ea typeface="ＭＳ Ｐゴシック" pitchFamily="20" charset="-128"/>
              </a:rPr>
              <a:t>W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= (w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1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,w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2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,w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3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,w</a:t>
            </a:r>
            <a:r>
              <a:rPr lang="en-US" sz="2400" baseline="-25000" dirty="0">
                <a:latin typeface="Times New Roman" pitchFamily="18" charset="0"/>
                <a:ea typeface="ＭＳ Ｐゴシック" pitchFamily="20" charset="-128"/>
              </a:rPr>
              <a:t>4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) 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  <a:sym typeface="Symbol" pitchFamily="18" charset="2"/>
              </a:rPr>
              <a:t></a:t>
            </a:r>
            <a:r>
              <a:rPr lang="en-US" sz="2400" dirty="0">
                <a:latin typeface="Times New Roman" pitchFamily="18" charset="0"/>
                <a:ea typeface="ＭＳ Ｐゴシック" pitchFamily="20" charset="-128"/>
              </a:rPr>
              <a:t> </a:t>
            </a:r>
            <a:r>
              <a:rPr lang="en-US" sz="2400" b="1" dirty="0" err="1">
                <a:latin typeface="Times New Roman" pitchFamily="18" charset="0"/>
                <a:ea typeface="ＭＳ Ｐゴシック" pitchFamily="20" charset="-128"/>
              </a:rPr>
              <a:t>R</a:t>
            </a:r>
            <a:r>
              <a:rPr lang="en-US" sz="2400" baseline="30000" dirty="0" err="1">
                <a:latin typeface="Times New Roman" pitchFamily="18" charset="0"/>
                <a:ea typeface="ＭＳ Ｐゴシック" pitchFamily="20" charset="-128"/>
              </a:rPr>
              <a:t>kd</a:t>
            </a:r>
            <a:endParaRPr lang="en-US" sz="2400" baseline="30000" dirty="0">
              <a:latin typeface="Times New Roman" pitchFamily="18" charset="0"/>
              <a:ea typeface="ＭＳ Ｐゴシック" pitchFamily="20" charset="-128"/>
            </a:endParaRPr>
          </a:p>
        </p:txBody>
      </p:sp>
      <p:grpSp>
        <p:nvGrpSpPr>
          <p:cNvPr id="240696" name="Group 56"/>
          <p:cNvGrpSpPr>
            <a:grpSpLocks/>
          </p:cNvGrpSpPr>
          <p:nvPr/>
        </p:nvGrpSpPr>
        <p:grpSpPr bwMode="auto">
          <a:xfrm>
            <a:off x="6096000" y="1676400"/>
            <a:ext cx="1425575" cy="609600"/>
            <a:chOff x="3840" y="1056"/>
            <a:chExt cx="898" cy="384"/>
          </a:xfrm>
        </p:grpSpPr>
        <p:sp>
          <p:nvSpPr>
            <p:cNvPr id="240697" name="Text Box 57"/>
            <p:cNvSpPr txBox="1">
              <a:spLocks noChangeArrowheads="1"/>
            </p:cNvSpPr>
            <p:nvPr/>
          </p:nvSpPr>
          <p:spPr bwMode="auto">
            <a:xfrm>
              <a:off x="4320" y="1056"/>
              <a:ext cx="418" cy="29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Times New Roman" pitchFamily="18" charset="0"/>
                  <a:ea typeface="ＭＳ Ｐゴシック" pitchFamily="20" charset="-128"/>
                </a:rPr>
                <a:t>2&gt;4</a:t>
              </a:r>
            </a:p>
          </p:txBody>
        </p:sp>
        <p:cxnSp>
          <p:nvCxnSpPr>
            <p:cNvPr id="240698" name="AutoShape 58"/>
            <p:cNvCxnSpPr>
              <a:cxnSpLocks noChangeShapeType="1"/>
              <a:stCxn id="240697" idx="1"/>
              <a:endCxn id="240673" idx="2"/>
            </p:cNvCxnSpPr>
            <p:nvPr/>
          </p:nvCxnSpPr>
          <p:spPr bwMode="auto">
            <a:xfrm rot="10800000" flipV="1">
              <a:off x="3840" y="1201"/>
              <a:ext cx="480" cy="239"/>
            </a:xfrm>
            <a:prstGeom prst="curvedConnector3">
              <a:avLst>
                <a:gd name="adj1" fmla="val 13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6400800" y="1295400"/>
            <a:ext cx="2667000" cy="1962462"/>
          </a:xfrm>
          <a:prstGeom prst="wedgeRectCallout">
            <a:avLst>
              <a:gd name="adj1" fmla="val -124901"/>
              <a:gd name="adj2" fmla="val 16518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x,i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was a given n-dimensional example (that is,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has is labeled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then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ij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msy10"/>
                <a:cs typeface="Calibri" pitchFamily="34" charset="0"/>
              </a:rPr>
              <a:t>8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j=1,…k,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cmsy10"/>
                <a:cs typeface="Calibri" pitchFamily="34" charset="0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are positive examples in the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-dimensional space.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ij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are negative examples.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94" grpId="0" animBg="1"/>
      <p:bldP spid="240695" grpId="0"/>
      <p:bldP spid="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Kesler’s</a:t>
            </a:r>
            <a:r>
              <a:rPr lang="en-US" dirty="0"/>
              <a:t> Construction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r>
              <a:rPr lang="en-US" dirty="0"/>
              <a:t>y = </a:t>
            </a:r>
            <a:r>
              <a:rPr lang="en-US" dirty="0" err="1"/>
              <a:t>argmax</a:t>
            </a:r>
            <a:r>
              <a:rPr lang="en-US" baseline="-25000" dirty="0" err="1"/>
              <a:t>i</a:t>
            </a:r>
            <a:r>
              <a:rPr lang="en-US" baseline="-25000" dirty="0"/>
              <a:t>=(</a:t>
            </a:r>
            <a:r>
              <a:rPr lang="en-US" b="1" baseline="-25000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,</a:t>
            </a:r>
            <a:r>
              <a:rPr lang="en-US" b="1" baseline="-25000" dirty="0" err="1">
                <a:solidFill>
                  <a:srgbClr val="0000FF"/>
                </a:solidFill>
              </a:rPr>
              <a:t>b</a:t>
            </a:r>
            <a:r>
              <a:rPr lang="en-US" baseline="-25000" dirty="0" err="1"/>
              <a:t>,</a:t>
            </a:r>
            <a:r>
              <a:rPr lang="en-US" b="1" baseline="-25000" dirty="0" err="1">
                <a:solidFill>
                  <a:srgbClr val="008000"/>
                </a:solidFill>
              </a:rPr>
              <a:t>g</a:t>
            </a:r>
            <a:r>
              <a:rPr lang="en-US" baseline="-25000" dirty="0" err="1"/>
              <a:t>,</a:t>
            </a:r>
            <a:r>
              <a:rPr lang="en-US" b="1" baseline="-25000" dirty="0" err="1">
                <a:solidFill>
                  <a:srgbClr val="FF9900"/>
                </a:solidFill>
              </a:rPr>
              <a:t>y</a:t>
            </a:r>
            <a:r>
              <a:rPr lang="en-US" baseline="-25000" dirty="0"/>
              <a:t>)</a:t>
            </a:r>
            <a:r>
              <a:rPr lang="en-US" dirty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.x</a:t>
            </a:r>
            <a:endParaRPr lang="en-US" dirty="0"/>
          </a:p>
          <a:p>
            <a:pPr lvl="1"/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, x</a:t>
            </a:r>
            <a:r>
              <a:rPr lang="en-US" baseline="-25000" dirty="0"/>
              <a:t>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 err="1"/>
              <a:t>R</a:t>
            </a:r>
            <a:r>
              <a:rPr lang="en-US" sz="1800" baseline="30000" dirty="0" err="1"/>
              <a:t>n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,w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err="1" smtClean="0"/>
              <a:t>,w</a:t>
            </a:r>
            <a:r>
              <a:rPr lang="en-US" b="1" baseline="-25000" dirty="0" err="1" smtClean="0">
                <a:solidFill>
                  <a:srgbClr val="008000"/>
                </a:solidFill>
              </a:rPr>
              <a:t>g</a:t>
            </a:r>
            <a:r>
              <a:rPr lang="en-US" dirty="0" err="1" smtClean="0"/>
              <a:t>,w</a:t>
            </a:r>
            <a:r>
              <a:rPr lang="en-US" b="1" baseline="-25000" dirty="0" err="1" smtClean="0">
                <a:solidFill>
                  <a:srgbClr val="FF9900"/>
                </a:solidFill>
              </a:rPr>
              <a:t>y</a:t>
            </a:r>
            <a:r>
              <a:rPr lang="en-US" b="1" baseline="-25000" dirty="0" smtClean="0">
                <a:solidFill>
                  <a:srgbClr val="FF9900"/>
                </a:solidFill>
              </a:rPr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R</a:t>
            </a:r>
            <a:r>
              <a:rPr lang="en-US" sz="2000" baseline="30000" dirty="0" err="1"/>
              <a:t>n</a:t>
            </a:r>
            <a:r>
              <a:rPr lang="en-US" dirty="0"/>
              <a:t> such that</a:t>
            </a:r>
          </a:p>
          <a:p>
            <a:pPr lvl="1"/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err="1" smtClean="0"/>
              <a:t>.x</a:t>
            </a:r>
            <a:endParaRPr lang="en-US" dirty="0"/>
          </a:p>
          <a:p>
            <a:pPr lvl="1"/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008000"/>
                </a:solidFill>
              </a:rPr>
              <a:t>g</a:t>
            </a:r>
            <a:r>
              <a:rPr lang="en-US" dirty="0" err="1" smtClean="0"/>
              <a:t>.x</a:t>
            </a:r>
            <a:endParaRPr lang="en-US" dirty="0"/>
          </a:p>
          <a:p>
            <a:pPr lvl="1"/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9900"/>
                </a:solidFill>
              </a:rPr>
              <a:t>y</a:t>
            </a:r>
            <a:r>
              <a:rPr lang="en-US" dirty="0" err="1" smtClean="0"/>
              <a:t>.x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391400" y="2590800"/>
            <a:ext cx="1447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b="1">
                <a:latin typeface="Times New Roman" pitchFamily="18" charset="0"/>
              </a:rPr>
              <a:t>R</a:t>
            </a:r>
            <a:r>
              <a:rPr lang="en-US" sz="2400" baseline="30000">
                <a:latin typeface="Times New Roman" pitchFamily="18" charset="0"/>
              </a:rPr>
              <a:t>kn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80138" y="4375150"/>
            <a:ext cx="2362200" cy="1955800"/>
            <a:chOff x="3893" y="2756"/>
            <a:chExt cx="1488" cy="123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16" y="3310"/>
              <a:ext cx="409" cy="241"/>
            </a:xfrm>
            <a:custGeom>
              <a:avLst/>
              <a:gdLst>
                <a:gd name="T0" fmla="*/ 0 w 409"/>
                <a:gd name="T1" fmla="*/ 168 h 241"/>
                <a:gd name="T2" fmla="*/ 409 w 409"/>
                <a:gd name="T3" fmla="*/ 0 h 241"/>
                <a:gd name="T4" fmla="*/ 409 w 409"/>
                <a:gd name="T5" fmla="*/ 241 h 241"/>
                <a:gd name="T6" fmla="*/ 0 w 409"/>
                <a:gd name="T7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41">
                  <a:moveTo>
                    <a:pt x="0" y="168"/>
                  </a:moveTo>
                  <a:lnTo>
                    <a:pt x="409" y="0"/>
                  </a:lnTo>
                  <a:lnTo>
                    <a:pt x="409" y="241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141" y="3478"/>
              <a:ext cx="853" cy="510"/>
            </a:xfrm>
            <a:custGeom>
              <a:avLst/>
              <a:gdLst>
                <a:gd name="T0" fmla="*/ 0 w 853"/>
                <a:gd name="T1" fmla="*/ 0 h 510"/>
                <a:gd name="T2" fmla="*/ 183 w 853"/>
                <a:gd name="T3" fmla="*/ 0 h 510"/>
                <a:gd name="T4" fmla="*/ 591 w 853"/>
                <a:gd name="T5" fmla="*/ 73 h 510"/>
                <a:gd name="T6" fmla="*/ 853 w 853"/>
                <a:gd name="T7" fmla="*/ 452 h 510"/>
                <a:gd name="T8" fmla="*/ 226 w 853"/>
                <a:gd name="T9" fmla="*/ 510 h 510"/>
                <a:gd name="T10" fmla="*/ 0 w 853"/>
                <a:gd name="T1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510">
                  <a:moveTo>
                    <a:pt x="0" y="0"/>
                  </a:moveTo>
                  <a:lnTo>
                    <a:pt x="183" y="0"/>
                  </a:lnTo>
                  <a:lnTo>
                    <a:pt x="591" y="73"/>
                  </a:lnTo>
                  <a:lnTo>
                    <a:pt x="853" y="452"/>
                  </a:lnTo>
                  <a:lnTo>
                    <a:pt x="226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732" y="2982"/>
              <a:ext cx="649" cy="911"/>
            </a:xfrm>
            <a:custGeom>
              <a:avLst/>
              <a:gdLst>
                <a:gd name="T0" fmla="*/ 146 w 649"/>
                <a:gd name="T1" fmla="*/ 0 h 911"/>
                <a:gd name="T2" fmla="*/ 0 w 649"/>
                <a:gd name="T3" fmla="*/ 328 h 911"/>
                <a:gd name="T4" fmla="*/ 0 w 649"/>
                <a:gd name="T5" fmla="*/ 569 h 911"/>
                <a:gd name="T6" fmla="*/ 241 w 649"/>
                <a:gd name="T7" fmla="*/ 911 h 911"/>
                <a:gd name="T8" fmla="*/ 649 w 649"/>
                <a:gd name="T9" fmla="*/ 685 h 911"/>
                <a:gd name="T10" fmla="*/ 146 w 649"/>
                <a:gd name="T11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911">
                  <a:moveTo>
                    <a:pt x="146" y="0"/>
                  </a:moveTo>
                  <a:lnTo>
                    <a:pt x="0" y="328"/>
                  </a:lnTo>
                  <a:lnTo>
                    <a:pt x="0" y="569"/>
                  </a:lnTo>
                  <a:lnTo>
                    <a:pt x="241" y="911"/>
                  </a:lnTo>
                  <a:lnTo>
                    <a:pt x="649" y="6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893" y="2756"/>
              <a:ext cx="985" cy="722"/>
            </a:xfrm>
            <a:custGeom>
              <a:avLst/>
              <a:gdLst>
                <a:gd name="T0" fmla="*/ 88 w 985"/>
                <a:gd name="T1" fmla="*/ 715 h 722"/>
                <a:gd name="T2" fmla="*/ 416 w 985"/>
                <a:gd name="T3" fmla="*/ 722 h 722"/>
                <a:gd name="T4" fmla="*/ 839 w 985"/>
                <a:gd name="T5" fmla="*/ 547 h 722"/>
                <a:gd name="T6" fmla="*/ 985 w 985"/>
                <a:gd name="T7" fmla="*/ 226 h 722"/>
                <a:gd name="T8" fmla="*/ 628 w 985"/>
                <a:gd name="T9" fmla="*/ 0 h 722"/>
                <a:gd name="T10" fmla="*/ 0 w 985"/>
                <a:gd name="T11" fmla="*/ 379 h 722"/>
                <a:gd name="T12" fmla="*/ 248 w 985"/>
                <a:gd name="T13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722">
                  <a:moveTo>
                    <a:pt x="88" y="715"/>
                  </a:moveTo>
                  <a:lnTo>
                    <a:pt x="416" y="722"/>
                  </a:lnTo>
                  <a:lnTo>
                    <a:pt x="839" y="547"/>
                  </a:lnTo>
                  <a:lnTo>
                    <a:pt x="985" y="226"/>
                  </a:lnTo>
                  <a:lnTo>
                    <a:pt x="628" y="0"/>
                  </a:lnTo>
                  <a:lnTo>
                    <a:pt x="0" y="379"/>
                  </a:lnTo>
                  <a:lnTo>
                    <a:pt x="248" y="722"/>
                  </a:lnTo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984" y="2928"/>
              <a:ext cx="1248" cy="1040"/>
              <a:chOff x="3984" y="2928"/>
              <a:chExt cx="1248" cy="1040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3984" y="2928"/>
                <a:ext cx="1040" cy="1040"/>
                <a:chOff x="3984" y="2928"/>
                <a:chExt cx="1040" cy="1040"/>
              </a:xfrm>
            </p:grpSpPr>
            <p:sp>
              <p:nvSpPr>
                <p:cNvPr id="2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17" y="3302"/>
                  <a:ext cx="416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12"/>
                <p:cNvSpPr>
                  <a:spLocks noChangeShapeType="1"/>
                </p:cNvSpPr>
                <p:nvPr/>
              </p:nvSpPr>
              <p:spPr bwMode="auto">
                <a:xfrm>
                  <a:off x="4317" y="3469"/>
                  <a:ext cx="416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3"/>
                <p:cNvSpPr>
                  <a:spLocks noChangeShapeType="1"/>
                </p:cNvSpPr>
                <p:nvPr/>
              </p:nvSpPr>
              <p:spPr bwMode="auto">
                <a:xfrm>
                  <a:off x="4733" y="3552"/>
                  <a:ext cx="291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928"/>
                  <a:ext cx="166" cy="3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84" y="3469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4026" y="3094"/>
                <a:ext cx="1206" cy="832"/>
                <a:chOff x="3984" y="1200"/>
                <a:chExt cx="1392" cy="960"/>
              </a:xfrm>
            </p:grpSpPr>
            <p:sp>
              <p:nvSpPr>
                <p:cNvPr id="13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432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4464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4464" y="19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4608" y="158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1"/>
                <p:cNvSpPr>
                  <a:spLocks noChangeArrowheads="1"/>
                </p:cNvSpPr>
                <p:nvPr/>
              </p:nvSpPr>
              <p:spPr bwMode="auto">
                <a:xfrm flipV="1">
                  <a:off x="5136" y="177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 flipV="1">
                  <a:off x="5232" y="1680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0" y="14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Oval 24"/>
                <p:cNvSpPr>
                  <a:spLocks noChangeArrowheads="1"/>
                </p:cNvSpPr>
                <p:nvPr/>
              </p:nvSpPr>
              <p:spPr bwMode="auto">
                <a:xfrm flipV="1">
                  <a:off x="4704" y="1776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25"/>
                <p:cNvSpPr>
                  <a:spLocks noChangeArrowheads="1"/>
                </p:cNvSpPr>
                <p:nvPr/>
              </p:nvSpPr>
              <p:spPr bwMode="auto">
                <a:xfrm flipV="1">
                  <a:off x="4800" y="192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Oval 26"/>
                <p:cNvSpPr>
                  <a:spLocks noChangeArrowheads="1"/>
                </p:cNvSpPr>
                <p:nvPr/>
              </p:nvSpPr>
              <p:spPr bwMode="auto">
                <a:xfrm flipV="1">
                  <a:off x="4800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Oval 27"/>
                <p:cNvSpPr>
                  <a:spLocks noChangeArrowheads="1"/>
                </p:cNvSpPr>
                <p:nvPr/>
              </p:nvSpPr>
              <p:spPr bwMode="auto">
                <a:xfrm flipV="1">
                  <a:off x="5280" y="1824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28"/>
                <p:cNvSpPr>
                  <a:spLocks noChangeArrowheads="1"/>
                </p:cNvSpPr>
                <p:nvPr/>
              </p:nvSpPr>
              <p:spPr bwMode="auto">
                <a:xfrm flipV="1">
                  <a:off x="5088" y="16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29"/>
                <p:cNvSpPr>
                  <a:spLocks noChangeArrowheads="1"/>
                </p:cNvSpPr>
                <p:nvPr/>
              </p:nvSpPr>
              <p:spPr bwMode="auto">
                <a:xfrm flipV="1">
                  <a:off x="4656" y="1536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0"/>
                <p:cNvSpPr>
                  <a:spLocks noChangeArrowheads="1"/>
                </p:cNvSpPr>
                <p:nvPr/>
              </p:nvSpPr>
              <p:spPr bwMode="auto">
                <a:xfrm flipV="1">
                  <a:off x="456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4320" y="144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3984" y="148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Kesler’s Construction (2)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8077200" cy="4114800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,w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err="1" smtClean="0"/>
              <a:t>,w</a:t>
            </a:r>
            <a:r>
              <a:rPr lang="en-US" b="1" baseline="-25000" dirty="0" err="1" smtClean="0">
                <a:solidFill>
                  <a:srgbClr val="008000"/>
                </a:solidFill>
              </a:rPr>
              <a:t>g</a:t>
            </a:r>
            <a:r>
              <a:rPr lang="en-US" dirty="0" err="1" smtClean="0"/>
              <a:t>,w</a:t>
            </a:r>
            <a:r>
              <a:rPr lang="en-US" b="1" baseline="-25000" dirty="0" err="1" smtClean="0">
                <a:solidFill>
                  <a:srgbClr val="FF99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/>
              <a:t>)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R</a:t>
            </a:r>
            <a:r>
              <a:rPr lang="en-US" sz="2000" baseline="30000" dirty="0" err="1"/>
              <a:t>kn</a:t>
            </a:r>
            <a:endParaRPr lang="en-US" sz="2000" baseline="30000" dirty="0"/>
          </a:p>
          <a:p>
            <a:r>
              <a:rPr lang="en-US" dirty="0"/>
              <a:t>Let </a:t>
            </a:r>
            <a:r>
              <a:rPr lang="en-US" b="1" dirty="0"/>
              <a:t>0</a:t>
            </a:r>
            <a:r>
              <a:rPr lang="en-US" baseline="30000" dirty="0"/>
              <a:t>n</a:t>
            </a:r>
            <a:r>
              <a:rPr lang="en-US" dirty="0"/>
              <a:t>, be the n-dim zero vector</a:t>
            </a:r>
          </a:p>
          <a:p>
            <a:endParaRPr lang="en-US" dirty="0"/>
          </a:p>
          <a:p>
            <a:endParaRPr lang="en-US" sz="2000" b="1" dirty="0"/>
          </a:p>
          <a:p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 </a:t>
            </a: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.(</a:t>
            </a:r>
            <a:r>
              <a:rPr lang="en-US" dirty="0">
                <a:sym typeface="Wingdings" pitchFamily="2" charset="2"/>
              </a:rPr>
              <a:t>x,-x,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) &gt; 0  </a:t>
            </a: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.(-</a:t>
            </a:r>
            <a:r>
              <a:rPr lang="en-US" dirty="0">
                <a:sym typeface="Wingdings" pitchFamily="2" charset="2"/>
              </a:rPr>
              <a:t>x,x,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) &lt; 0</a:t>
            </a:r>
          </a:p>
          <a:p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008000"/>
                </a:solidFill>
              </a:rPr>
              <a:t>g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 </a:t>
            </a: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.(</a:t>
            </a:r>
            <a:r>
              <a:rPr lang="en-US" dirty="0">
                <a:sym typeface="Wingdings" pitchFamily="2" charset="2"/>
              </a:rPr>
              <a:t>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,-x,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) &gt; 0  </a:t>
            </a: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.(-</a:t>
            </a:r>
            <a:r>
              <a:rPr lang="en-US" dirty="0">
                <a:sym typeface="Wingdings" pitchFamily="2" charset="2"/>
              </a:rPr>
              <a:t>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) &lt; 0</a:t>
            </a:r>
            <a:endParaRPr lang="en-US" dirty="0"/>
          </a:p>
          <a:p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w</a:t>
            </a:r>
            <a:r>
              <a:rPr lang="en-US" b="1" baseline="-25000" dirty="0" err="1" smtClean="0">
                <a:solidFill>
                  <a:srgbClr val="FF9900"/>
                </a:solidFill>
              </a:rPr>
              <a:t>y</a:t>
            </a:r>
            <a:r>
              <a:rPr lang="en-US" dirty="0" err="1" smtClean="0"/>
              <a:t>.x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 </a:t>
            </a: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.(</a:t>
            </a:r>
            <a:r>
              <a:rPr lang="en-US" dirty="0">
                <a:sym typeface="Wingdings" pitchFamily="2" charset="2"/>
              </a:rPr>
              <a:t>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,-x) &gt; 0  </a:t>
            </a: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.(-</a:t>
            </a:r>
            <a:r>
              <a:rPr lang="en-US" dirty="0">
                <a:sym typeface="Wingdings" pitchFamily="2" charset="2"/>
              </a:rPr>
              <a:t>x,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/>
              <a:t>n </a:t>
            </a:r>
            <a:r>
              <a:rPr lang="en-US" dirty="0">
                <a:sym typeface="Wingdings" pitchFamily="2" charset="2"/>
              </a:rPr>
              <a:t>,x) &lt; 0</a:t>
            </a:r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3429000" y="3200400"/>
            <a:ext cx="1524000" cy="304800"/>
            <a:chOff x="2160" y="2016"/>
            <a:chExt cx="960" cy="192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2160" y="2016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400" y="2016"/>
              <a:ext cx="24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-x</a:t>
              </a:r>
            </a:p>
          </p:txBody>
        </p:sp>
        <p:sp>
          <p:nvSpPr>
            <p:cNvPr id="178183" name="Rectangle 7" descr="Wide upward diagonal"/>
            <p:cNvSpPr>
              <a:spLocks noChangeArrowheads="1"/>
            </p:cNvSpPr>
            <p:nvPr/>
          </p:nvSpPr>
          <p:spPr bwMode="auto">
            <a:xfrm>
              <a:off x="2640" y="2016"/>
              <a:ext cx="240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8184" name="Rectangle 8" descr="Wide upward diagonal"/>
            <p:cNvSpPr>
              <a:spLocks noChangeArrowheads="1"/>
            </p:cNvSpPr>
            <p:nvPr/>
          </p:nvSpPr>
          <p:spPr bwMode="auto">
            <a:xfrm>
              <a:off x="2880" y="2016"/>
              <a:ext cx="240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6400800" y="3200400"/>
            <a:ext cx="1524000" cy="304800"/>
            <a:chOff x="4032" y="2016"/>
            <a:chExt cx="960" cy="192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4032" y="2016"/>
              <a:ext cx="24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-x</a:t>
              </a: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4272" y="2016"/>
              <a:ext cx="2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8188" name="Rectangle 12" descr="Wide upward diagonal"/>
            <p:cNvSpPr>
              <a:spLocks noChangeArrowheads="1"/>
            </p:cNvSpPr>
            <p:nvPr/>
          </p:nvSpPr>
          <p:spPr bwMode="auto">
            <a:xfrm>
              <a:off x="4512" y="2016"/>
              <a:ext cx="240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8189" name="Rectangle 13" descr="Wide upward diagonal"/>
            <p:cNvSpPr>
              <a:spLocks noChangeArrowheads="1"/>
            </p:cNvSpPr>
            <p:nvPr/>
          </p:nvSpPr>
          <p:spPr bwMode="auto">
            <a:xfrm>
              <a:off x="4752" y="2016"/>
              <a:ext cx="240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90" name="Group 14"/>
          <p:cNvGrpSpPr>
            <a:grpSpLocks/>
          </p:cNvGrpSpPr>
          <p:nvPr/>
        </p:nvGrpSpPr>
        <p:grpSpPr bwMode="auto">
          <a:xfrm>
            <a:off x="3505200" y="5181600"/>
            <a:ext cx="1371600" cy="990600"/>
            <a:chOff x="2208" y="3264"/>
            <a:chExt cx="864" cy="624"/>
          </a:xfrm>
        </p:grpSpPr>
        <p:sp>
          <p:nvSpPr>
            <p:cNvPr id="178191" name="AutoShape 15"/>
            <p:cNvSpPr>
              <a:spLocks noChangeArrowheads="1"/>
            </p:cNvSpPr>
            <p:nvPr/>
          </p:nvSpPr>
          <p:spPr bwMode="auto">
            <a:xfrm>
              <a:off x="2448" y="3456"/>
              <a:ext cx="432" cy="432"/>
            </a:xfrm>
            <a:prstGeom prst="plus">
              <a:avLst>
                <a:gd name="adj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2" name="AutoShape 16"/>
            <p:cNvSpPr>
              <a:spLocks/>
            </p:cNvSpPr>
            <p:nvPr/>
          </p:nvSpPr>
          <p:spPr bwMode="auto">
            <a:xfrm rot="-5400000">
              <a:off x="2592" y="2880"/>
              <a:ext cx="96" cy="864"/>
            </a:xfrm>
            <a:prstGeom prst="leftBrace">
              <a:avLst>
                <a:gd name="adj1" fmla="val 75000"/>
                <a:gd name="adj2" fmla="val 5104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93" name="Group 17"/>
          <p:cNvGrpSpPr>
            <a:grpSpLocks/>
          </p:cNvGrpSpPr>
          <p:nvPr/>
        </p:nvGrpSpPr>
        <p:grpSpPr bwMode="auto">
          <a:xfrm>
            <a:off x="6553200" y="5181600"/>
            <a:ext cx="1371600" cy="762000"/>
            <a:chOff x="4128" y="3264"/>
            <a:chExt cx="864" cy="480"/>
          </a:xfrm>
        </p:grpSpPr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4320" y="3648"/>
              <a:ext cx="480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5" name="AutoShape 19"/>
            <p:cNvSpPr>
              <a:spLocks/>
            </p:cNvSpPr>
            <p:nvPr/>
          </p:nvSpPr>
          <p:spPr bwMode="auto">
            <a:xfrm rot="-5400000">
              <a:off x="4512" y="2880"/>
              <a:ext cx="96" cy="864"/>
            </a:xfrm>
            <a:prstGeom prst="leftBrace">
              <a:avLst>
                <a:gd name="adj1" fmla="val 75000"/>
                <a:gd name="adj2" fmla="val 51042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6380788" y="1093788"/>
            <a:ext cx="2362200" cy="1955800"/>
            <a:chOff x="3893" y="2756"/>
            <a:chExt cx="1488" cy="123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316" y="3310"/>
              <a:ext cx="409" cy="241"/>
            </a:xfrm>
            <a:custGeom>
              <a:avLst/>
              <a:gdLst>
                <a:gd name="T0" fmla="*/ 0 w 409"/>
                <a:gd name="T1" fmla="*/ 168 h 241"/>
                <a:gd name="T2" fmla="*/ 409 w 409"/>
                <a:gd name="T3" fmla="*/ 0 h 241"/>
                <a:gd name="T4" fmla="*/ 409 w 409"/>
                <a:gd name="T5" fmla="*/ 241 h 241"/>
                <a:gd name="T6" fmla="*/ 0 w 409"/>
                <a:gd name="T7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41">
                  <a:moveTo>
                    <a:pt x="0" y="168"/>
                  </a:moveTo>
                  <a:lnTo>
                    <a:pt x="409" y="0"/>
                  </a:lnTo>
                  <a:lnTo>
                    <a:pt x="409" y="241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141" y="3478"/>
              <a:ext cx="853" cy="510"/>
            </a:xfrm>
            <a:custGeom>
              <a:avLst/>
              <a:gdLst>
                <a:gd name="T0" fmla="*/ 0 w 853"/>
                <a:gd name="T1" fmla="*/ 0 h 510"/>
                <a:gd name="T2" fmla="*/ 183 w 853"/>
                <a:gd name="T3" fmla="*/ 0 h 510"/>
                <a:gd name="T4" fmla="*/ 591 w 853"/>
                <a:gd name="T5" fmla="*/ 73 h 510"/>
                <a:gd name="T6" fmla="*/ 853 w 853"/>
                <a:gd name="T7" fmla="*/ 452 h 510"/>
                <a:gd name="T8" fmla="*/ 226 w 853"/>
                <a:gd name="T9" fmla="*/ 510 h 510"/>
                <a:gd name="T10" fmla="*/ 0 w 853"/>
                <a:gd name="T1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510">
                  <a:moveTo>
                    <a:pt x="0" y="0"/>
                  </a:moveTo>
                  <a:lnTo>
                    <a:pt x="183" y="0"/>
                  </a:lnTo>
                  <a:lnTo>
                    <a:pt x="591" y="73"/>
                  </a:lnTo>
                  <a:lnTo>
                    <a:pt x="853" y="452"/>
                  </a:lnTo>
                  <a:lnTo>
                    <a:pt x="226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4732" y="2982"/>
              <a:ext cx="649" cy="911"/>
            </a:xfrm>
            <a:custGeom>
              <a:avLst/>
              <a:gdLst>
                <a:gd name="T0" fmla="*/ 146 w 649"/>
                <a:gd name="T1" fmla="*/ 0 h 911"/>
                <a:gd name="T2" fmla="*/ 0 w 649"/>
                <a:gd name="T3" fmla="*/ 328 h 911"/>
                <a:gd name="T4" fmla="*/ 0 w 649"/>
                <a:gd name="T5" fmla="*/ 569 h 911"/>
                <a:gd name="T6" fmla="*/ 241 w 649"/>
                <a:gd name="T7" fmla="*/ 911 h 911"/>
                <a:gd name="T8" fmla="*/ 649 w 649"/>
                <a:gd name="T9" fmla="*/ 685 h 911"/>
                <a:gd name="T10" fmla="*/ 146 w 649"/>
                <a:gd name="T11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911">
                  <a:moveTo>
                    <a:pt x="146" y="0"/>
                  </a:moveTo>
                  <a:lnTo>
                    <a:pt x="0" y="328"/>
                  </a:lnTo>
                  <a:lnTo>
                    <a:pt x="0" y="569"/>
                  </a:lnTo>
                  <a:lnTo>
                    <a:pt x="241" y="911"/>
                  </a:lnTo>
                  <a:lnTo>
                    <a:pt x="649" y="6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893" y="2756"/>
              <a:ext cx="985" cy="722"/>
            </a:xfrm>
            <a:custGeom>
              <a:avLst/>
              <a:gdLst>
                <a:gd name="T0" fmla="*/ 88 w 985"/>
                <a:gd name="T1" fmla="*/ 715 h 722"/>
                <a:gd name="T2" fmla="*/ 416 w 985"/>
                <a:gd name="T3" fmla="*/ 722 h 722"/>
                <a:gd name="T4" fmla="*/ 839 w 985"/>
                <a:gd name="T5" fmla="*/ 547 h 722"/>
                <a:gd name="T6" fmla="*/ 985 w 985"/>
                <a:gd name="T7" fmla="*/ 226 h 722"/>
                <a:gd name="T8" fmla="*/ 628 w 985"/>
                <a:gd name="T9" fmla="*/ 0 h 722"/>
                <a:gd name="T10" fmla="*/ 0 w 985"/>
                <a:gd name="T11" fmla="*/ 379 h 722"/>
                <a:gd name="T12" fmla="*/ 248 w 985"/>
                <a:gd name="T13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722">
                  <a:moveTo>
                    <a:pt x="88" y="715"/>
                  </a:moveTo>
                  <a:lnTo>
                    <a:pt x="416" y="722"/>
                  </a:lnTo>
                  <a:lnTo>
                    <a:pt x="839" y="547"/>
                  </a:lnTo>
                  <a:lnTo>
                    <a:pt x="985" y="226"/>
                  </a:lnTo>
                  <a:lnTo>
                    <a:pt x="628" y="0"/>
                  </a:lnTo>
                  <a:lnTo>
                    <a:pt x="0" y="379"/>
                  </a:lnTo>
                  <a:lnTo>
                    <a:pt x="248" y="722"/>
                  </a:lnTo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9"/>
            <p:cNvGrpSpPr>
              <a:grpSpLocks/>
            </p:cNvGrpSpPr>
            <p:nvPr/>
          </p:nvGrpSpPr>
          <p:grpSpPr bwMode="auto">
            <a:xfrm>
              <a:off x="3984" y="2928"/>
              <a:ext cx="1248" cy="1040"/>
              <a:chOff x="3984" y="2928"/>
              <a:chExt cx="1248" cy="1040"/>
            </a:xfrm>
          </p:grpSpPr>
          <p:grpSp>
            <p:nvGrpSpPr>
              <p:cNvPr id="26" name="Group 10"/>
              <p:cNvGrpSpPr>
                <a:grpSpLocks/>
              </p:cNvGrpSpPr>
              <p:nvPr/>
            </p:nvGrpSpPr>
            <p:grpSpPr bwMode="auto">
              <a:xfrm>
                <a:off x="3984" y="2928"/>
                <a:ext cx="1040" cy="1040"/>
                <a:chOff x="3984" y="2928"/>
                <a:chExt cx="1040" cy="1040"/>
              </a:xfrm>
            </p:grpSpPr>
            <p:sp>
              <p:nvSpPr>
                <p:cNvPr id="4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17" y="3302"/>
                  <a:ext cx="416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12"/>
                <p:cNvSpPr>
                  <a:spLocks noChangeShapeType="1"/>
                </p:cNvSpPr>
                <p:nvPr/>
              </p:nvSpPr>
              <p:spPr bwMode="auto">
                <a:xfrm>
                  <a:off x="4317" y="3469"/>
                  <a:ext cx="416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13"/>
                <p:cNvSpPr>
                  <a:spLocks noChangeShapeType="1"/>
                </p:cNvSpPr>
                <p:nvPr/>
              </p:nvSpPr>
              <p:spPr bwMode="auto">
                <a:xfrm>
                  <a:off x="4733" y="3552"/>
                  <a:ext cx="291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928"/>
                  <a:ext cx="166" cy="3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84" y="3469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6"/>
              <p:cNvGrpSpPr>
                <a:grpSpLocks/>
              </p:cNvGrpSpPr>
              <p:nvPr/>
            </p:nvGrpSpPr>
            <p:grpSpPr bwMode="auto">
              <a:xfrm>
                <a:off x="4026" y="3094"/>
                <a:ext cx="1206" cy="832"/>
                <a:chOff x="3984" y="1200"/>
                <a:chExt cx="1392" cy="960"/>
              </a:xfrm>
            </p:grpSpPr>
            <p:sp>
              <p:nvSpPr>
                <p:cNvPr id="28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432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4464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4464" y="19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4608" y="158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1"/>
                <p:cNvSpPr>
                  <a:spLocks noChangeArrowheads="1"/>
                </p:cNvSpPr>
                <p:nvPr/>
              </p:nvSpPr>
              <p:spPr bwMode="auto">
                <a:xfrm flipV="1">
                  <a:off x="5136" y="177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22"/>
                <p:cNvSpPr>
                  <a:spLocks noChangeArrowheads="1"/>
                </p:cNvSpPr>
                <p:nvPr/>
              </p:nvSpPr>
              <p:spPr bwMode="auto">
                <a:xfrm flipV="1">
                  <a:off x="5232" y="1680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0" y="14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Oval 24"/>
                <p:cNvSpPr>
                  <a:spLocks noChangeArrowheads="1"/>
                </p:cNvSpPr>
                <p:nvPr/>
              </p:nvSpPr>
              <p:spPr bwMode="auto">
                <a:xfrm flipV="1">
                  <a:off x="4704" y="1776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5"/>
                <p:cNvSpPr>
                  <a:spLocks noChangeArrowheads="1"/>
                </p:cNvSpPr>
                <p:nvPr/>
              </p:nvSpPr>
              <p:spPr bwMode="auto">
                <a:xfrm flipV="1">
                  <a:off x="4800" y="192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26"/>
                <p:cNvSpPr>
                  <a:spLocks noChangeArrowheads="1"/>
                </p:cNvSpPr>
                <p:nvPr/>
              </p:nvSpPr>
              <p:spPr bwMode="auto">
                <a:xfrm flipV="1">
                  <a:off x="4800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7"/>
                <p:cNvSpPr>
                  <a:spLocks noChangeArrowheads="1"/>
                </p:cNvSpPr>
                <p:nvPr/>
              </p:nvSpPr>
              <p:spPr bwMode="auto">
                <a:xfrm flipV="1">
                  <a:off x="5280" y="1824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8"/>
                <p:cNvSpPr>
                  <a:spLocks noChangeArrowheads="1"/>
                </p:cNvSpPr>
                <p:nvPr/>
              </p:nvSpPr>
              <p:spPr bwMode="auto">
                <a:xfrm flipV="1">
                  <a:off x="5088" y="16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9"/>
                <p:cNvSpPr>
                  <a:spLocks noChangeArrowheads="1"/>
                </p:cNvSpPr>
                <p:nvPr/>
              </p:nvSpPr>
              <p:spPr bwMode="auto">
                <a:xfrm flipV="1">
                  <a:off x="4656" y="1536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30"/>
                <p:cNvSpPr>
                  <a:spLocks noChangeArrowheads="1"/>
                </p:cNvSpPr>
                <p:nvPr/>
              </p:nvSpPr>
              <p:spPr bwMode="auto">
                <a:xfrm flipV="1">
                  <a:off x="456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4320" y="144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3984" y="148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itchFamily="2" charset="2"/>
              </a:rPr>
              <a:t>Kesler’s Construction (3)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Let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(w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 ..., </a:t>
            </a:r>
            <a:r>
              <a:rPr lang="en-US" dirty="0" err="1" smtClean="0">
                <a:sym typeface="Wingdings" pitchFamily="2" charset="2"/>
              </a:rPr>
              <a:t>w</a:t>
            </a:r>
            <a:r>
              <a:rPr lang="en-US" baseline="-25000" dirty="0" err="1" smtClean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 err="1"/>
              <a:t>R</a:t>
            </a:r>
            <a:r>
              <a:rPr lang="en-US" sz="1800" baseline="30000" dirty="0" err="1"/>
              <a:t>n</a:t>
            </a:r>
            <a:r>
              <a:rPr lang="en-US" sz="1800" dirty="0"/>
              <a:t> x ... x </a:t>
            </a:r>
            <a:r>
              <a:rPr lang="en-US" sz="1800" b="1" dirty="0" err="1"/>
              <a:t>R</a:t>
            </a:r>
            <a:r>
              <a:rPr lang="en-US" sz="1800" baseline="30000" dirty="0" err="1"/>
              <a:t>n</a:t>
            </a:r>
            <a:r>
              <a:rPr lang="en-US" sz="1800" baseline="30000" dirty="0"/>
              <a:t>  </a:t>
            </a:r>
            <a:r>
              <a:rPr lang="en-US" sz="1800" dirty="0"/>
              <a:t>= </a:t>
            </a:r>
            <a:r>
              <a:rPr lang="en-US" sz="1800" b="1" dirty="0" err="1"/>
              <a:t>R</a:t>
            </a:r>
            <a:r>
              <a:rPr lang="en-US" sz="1800" baseline="30000" dirty="0" err="1"/>
              <a:t>kn</a:t>
            </a:r>
            <a:endParaRPr lang="en-US" b="1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ij</a:t>
            </a:r>
            <a:r>
              <a:rPr lang="en-US" dirty="0">
                <a:sym typeface="Wingdings" pitchFamily="2" charset="2"/>
              </a:rPr>
              <a:t> = (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>
                <a:sym typeface="Wingdings" pitchFamily="2" charset="2"/>
              </a:rPr>
              <a:t>(i-1)n</a:t>
            </a:r>
            <a:r>
              <a:rPr lang="en-US" dirty="0">
                <a:sym typeface="Wingdings" pitchFamily="2" charset="2"/>
              </a:rPr>
              <a:t>, x, 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>
                <a:sym typeface="Wingdings" pitchFamily="2" charset="2"/>
              </a:rPr>
              <a:t>(k-</a:t>
            </a:r>
            <a:r>
              <a:rPr lang="en-US" baseline="30000" dirty="0" err="1">
                <a:sym typeface="Wingdings" pitchFamily="2" charset="2"/>
              </a:rPr>
              <a:t>i</a:t>
            </a:r>
            <a:r>
              <a:rPr lang="en-US" baseline="30000" dirty="0">
                <a:sym typeface="Wingdings" pitchFamily="2" charset="2"/>
              </a:rPr>
              <a:t>)n</a:t>
            </a:r>
            <a:r>
              <a:rPr lang="en-US" dirty="0">
                <a:sym typeface="Wingdings" pitchFamily="2" charset="2"/>
              </a:rPr>
              <a:t>) – (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>
                <a:sym typeface="Wingdings" pitchFamily="2" charset="2"/>
              </a:rPr>
              <a:t>(j-1)n</a:t>
            </a:r>
            <a:r>
              <a:rPr lang="en-US" dirty="0">
                <a:sym typeface="Wingdings" pitchFamily="2" charset="2"/>
              </a:rPr>
              <a:t>, –x, </a:t>
            </a:r>
            <a:r>
              <a:rPr lang="en-US" b="1" dirty="0">
                <a:sym typeface="Wingdings" pitchFamily="2" charset="2"/>
              </a:rPr>
              <a:t>0</a:t>
            </a:r>
            <a:r>
              <a:rPr lang="en-US" baseline="30000" dirty="0">
                <a:sym typeface="Wingdings" pitchFamily="2" charset="2"/>
              </a:rPr>
              <a:t>(k-j)n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 err="1"/>
              <a:t>R</a:t>
            </a:r>
            <a:r>
              <a:rPr lang="en-US" sz="1800" baseline="30000" dirty="0" err="1"/>
              <a:t>kn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Given (x, y)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R</a:t>
            </a:r>
            <a:r>
              <a:rPr lang="en-US" sz="2000" baseline="30000" dirty="0" err="1"/>
              <a:t>n</a:t>
            </a:r>
            <a:r>
              <a:rPr lang="en-US" dirty="0">
                <a:sym typeface="Wingdings" pitchFamily="2" charset="2"/>
              </a:rPr>
              <a:t> x {1,...,k}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For all j </a:t>
            </a:r>
            <a:r>
              <a:rPr lang="en-US" dirty="0">
                <a:sym typeface="Symbol" pitchFamily="18" charset="2"/>
              </a:rPr>
              <a:t> y </a:t>
            </a:r>
            <a:r>
              <a:rPr lang="en-US" dirty="0" smtClean="0">
                <a:sym typeface="Symbol" pitchFamily="18" charset="2"/>
              </a:rPr>
              <a:t>  (all other labels)</a:t>
            </a:r>
            <a:endParaRPr lang="en-US" dirty="0"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Add to </a:t>
            </a:r>
            <a:r>
              <a:rPr lang="en-US" b="1" dirty="0">
                <a:sym typeface="Wingdings" pitchFamily="2" charset="2"/>
              </a:rPr>
              <a:t>P</a:t>
            </a:r>
            <a:r>
              <a:rPr lang="en-US" b="1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), (</a:t>
            </a:r>
            <a:r>
              <a:rPr lang="en-US" b="1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yj</a:t>
            </a:r>
            <a:r>
              <a:rPr lang="en-US" dirty="0">
                <a:sym typeface="Wingdings" pitchFamily="2" charset="2"/>
              </a:rPr>
              <a:t>, 1)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Add to </a:t>
            </a:r>
            <a:r>
              <a:rPr lang="en-US" b="1" dirty="0">
                <a:sym typeface="Wingdings" pitchFamily="2" charset="2"/>
              </a:rPr>
              <a:t>P</a:t>
            </a:r>
            <a:r>
              <a:rPr lang="en-US" b="1" baseline="30000" dirty="0">
                <a:sym typeface="Wingdings" pitchFamily="2" charset="2"/>
              </a:rPr>
              <a:t>-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), (–</a:t>
            </a:r>
            <a:r>
              <a:rPr lang="en-US" b="1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yj</a:t>
            </a:r>
            <a:r>
              <a:rPr lang="en-US" dirty="0">
                <a:sym typeface="Wingdings" pitchFamily="2" charset="2"/>
              </a:rPr>
              <a:t>, -1)</a:t>
            </a:r>
          </a:p>
          <a:p>
            <a:pPr lvl="2">
              <a:lnSpc>
                <a:spcPct val="9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ym typeface="Wingdings" pitchFamily="2" charset="2"/>
              </a:rPr>
              <a:t>P</a:t>
            </a:r>
            <a:r>
              <a:rPr lang="en-US" b="1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has k-1 positive examples (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R</a:t>
            </a:r>
            <a:r>
              <a:rPr lang="en-US" sz="2000" baseline="30000" dirty="0" err="1"/>
              <a:t>kn</a:t>
            </a:r>
            <a:r>
              <a:rPr lang="en-US" dirty="0">
                <a:sym typeface="Wingdings" pitchFamily="2" charset="2"/>
              </a:rPr>
              <a:t>)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Wingdings" pitchFamily="2" charset="2"/>
              </a:rPr>
              <a:t>P</a:t>
            </a:r>
            <a:r>
              <a:rPr lang="en-US" b="1" baseline="30000" dirty="0">
                <a:sym typeface="Wingdings" pitchFamily="2" charset="2"/>
              </a:rPr>
              <a:t>-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x,y</a:t>
            </a:r>
            <a:r>
              <a:rPr lang="en-US" dirty="0">
                <a:sym typeface="Wingdings" pitchFamily="2" charset="2"/>
              </a:rPr>
              <a:t>) has k-1 negative examples (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R</a:t>
            </a:r>
            <a:r>
              <a:rPr lang="en-US" sz="2000" baseline="30000" dirty="0" err="1"/>
              <a:t>kn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1676400" y="2781300"/>
            <a:ext cx="4876800" cy="304800"/>
            <a:chOff x="1056" y="1968"/>
            <a:chExt cx="3072" cy="192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976" y="1968"/>
              <a:ext cx="384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-x</a:t>
              </a:r>
            </a:p>
          </p:txBody>
        </p:sp>
        <p:sp>
          <p:nvSpPr>
            <p:cNvPr id="180230" name="Rectangle 6" descr="Wide upward diagonal"/>
            <p:cNvSpPr>
              <a:spLocks noChangeArrowheads="1"/>
            </p:cNvSpPr>
            <p:nvPr/>
          </p:nvSpPr>
          <p:spPr bwMode="auto">
            <a:xfrm>
              <a:off x="1056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0231" name="Rectangle 7" descr="Wide upward diagonal"/>
            <p:cNvSpPr>
              <a:spLocks noChangeArrowheads="1"/>
            </p:cNvSpPr>
            <p:nvPr/>
          </p:nvSpPr>
          <p:spPr bwMode="auto">
            <a:xfrm>
              <a:off x="2208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2" name="Rectangle 8" descr="Wide upward diagonal"/>
            <p:cNvSpPr>
              <a:spLocks noChangeArrowheads="1"/>
            </p:cNvSpPr>
            <p:nvPr/>
          </p:nvSpPr>
          <p:spPr bwMode="auto">
            <a:xfrm>
              <a:off x="2592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3" name="Rectangle 9" descr="Wide upward diagonal"/>
            <p:cNvSpPr>
              <a:spLocks noChangeArrowheads="1"/>
            </p:cNvSpPr>
            <p:nvPr/>
          </p:nvSpPr>
          <p:spPr bwMode="auto">
            <a:xfrm>
              <a:off x="1440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4" name="Rectangle 10" descr="Wide upward diagonal"/>
            <p:cNvSpPr>
              <a:spLocks noChangeArrowheads="1"/>
            </p:cNvSpPr>
            <p:nvPr/>
          </p:nvSpPr>
          <p:spPr bwMode="auto">
            <a:xfrm>
              <a:off x="3360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5" name="Rectangle 11" descr="Wide upward diagonal"/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1824" y="1968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6180138" y="4375150"/>
            <a:ext cx="2362200" cy="1955800"/>
            <a:chOff x="3893" y="2756"/>
            <a:chExt cx="1488" cy="1232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316" y="3310"/>
              <a:ext cx="409" cy="241"/>
            </a:xfrm>
            <a:custGeom>
              <a:avLst/>
              <a:gdLst>
                <a:gd name="T0" fmla="*/ 0 w 409"/>
                <a:gd name="T1" fmla="*/ 168 h 241"/>
                <a:gd name="T2" fmla="*/ 409 w 409"/>
                <a:gd name="T3" fmla="*/ 0 h 241"/>
                <a:gd name="T4" fmla="*/ 409 w 409"/>
                <a:gd name="T5" fmla="*/ 241 h 241"/>
                <a:gd name="T6" fmla="*/ 0 w 409"/>
                <a:gd name="T7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41">
                  <a:moveTo>
                    <a:pt x="0" y="168"/>
                  </a:moveTo>
                  <a:lnTo>
                    <a:pt x="409" y="0"/>
                  </a:lnTo>
                  <a:lnTo>
                    <a:pt x="409" y="241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141" y="3478"/>
              <a:ext cx="853" cy="510"/>
            </a:xfrm>
            <a:custGeom>
              <a:avLst/>
              <a:gdLst>
                <a:gd name="T0" fmla="*/ 0 w 853"/>
                <a:gd name="T1" fmla="*/ 0 h 510"/>
                <a:gd name="T2" fmla="*/ 183 w 853"/>
                <a:gd name="T3" fmla="*/ 0 h 510"/>
                <a:gd name="T4" fmla="*/ 591 w 853"/>
                <a:gd name="T5" fmla="*/ 73 h 510"/>
                <a:gd name="T6" fmla="*/ 853 w 853"/>
                <a:gd name="T7" fmla="*/ 452 h 510"/>
                <a:gd name="T8" fmla="*/ 226 w 853"/>
                <a:gd name="T9" fmla="*/ 510 h 510"/>
                <a:gd name="T10" fmla="*/ 0 w 853"/>
                <a:gd name="T1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510">
                  <a:moveTo>
                    <a:pt x="0" y="0"/>
                  </a:moveTo>
                  <a:lnTo>
                    <a:pt x="183" y="0"/>
                  </a:lnTo>
                  <a:lnTo>
                    <a:pt x="591" y="73"/>
                  </a:lnTo>
                  <a:lnTo>
                    <a:pt x="853" y="452"/>
                  </a:lnTo>
                  <a:lnTo>
                    <a:pt x="226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4732" y="2982"/>
              <a:ext cx="649" cy="911"/>
            </a:xfrm>
            <a:custGeom>
              <a:avLst/>
              <a:gdLst>
                <a:gd name="T0" fmla="*/ 146 w 649"/>
                <a:gd name="T1" fmla="*/ 0 h 911"/>
                <a:gd name="T2" fmla="*/ 0 w 649"/>
                <a:gd name="T3" fmla="*/ 328 h 911"/>
                <a:gd name="T4" fmla="*/ 0 w 649"/>
                <a:gd name="T5" fmla="*/ 569 h 911"/>
                <a:gd name="T6" fmla="*/ 241 w 649"/>
                <a:gd name="T7" fmla="*/ 911 h 911"/>
                <a:gd name="T8" fmla="*/ 649 w 649"/>
                <a:gd name="T9" fmla="*/ 685 h 911"/>
                <a:gd name="T10" fmla="*/ 146 w 649"/>
                <a:gd name="T11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911">
                  <a:moveTo>
                    <a:pt x="146" y="0"/>
                  </a:moveTo>
                  <a:lnTo>
                    <a:pt x="0" y="328"/>
                  </a:lnTo>
                  <a:lnTo>
                    <a:pt x="0" y="569"/>
                  </a:lnTo>
                  <a:lnTo>
                    <a:pt x="241" y="911"/>
                  </a:lnTo>
                  <a:lnTo>
                    <a:pt x="649" y="6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3893" y="2756"/>
              <a:ext cx="985" cy="722"/>
            </a:xfrm>
            <a:custGeom>
              <a:avLst/>
              <a:gdLst>
                <a:gd name="T0" fmla="*/ 88 w 985"/>
                <a:gd name="T1" fmla="*/ 715 h 722"/>
                <a:gd name="T2" fmla="*/ 416 w 985"/>
                <a:gd name="T3" fmla="*/ 722 h 722"/>
                <a:gd name="T4" fmla="*/ 839 w 985"/>
                <a:gd name="T5" fmla="*/ 547 h 722"/>
                <a:gd name="T6" fmla="*/ 985 w 985"/>
                <a:gd name="T7" fmla="*/ 226 h 722"/>
                <a:gd name="T8" fmla="*/ 628 w 985"/>
                <a:gd name="T9" fmla="*/ 0 h 722"/>
                <a:gd name="T10" fmla="*/ 0 w 985"/>
                <a:gd name="T11" fmla="*/ 379 h 722"/>
                <a:gd name="T12" fmla="*/ 248 w 985"/>
                <a:gd name="T13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722">
                  <a:moveTo>
                    <a:pt x="88" y="715"/>
                  </a:moveTo>
                  <a:lnTo>
                    <a:pt x="416" y="722"/>
                  </a:lnTo>
                  <a:lnTo>
                    <a:pt x="839" y="547"/>
                  </a:lnTo>
                  <a:lnTo>
                    <a:pt x="985" y="226"/>
                  </a:lnTo>
                  <a:lnTo>
                    <a:pt x="628" y="0"/>
                  </a:lnTo>
                  <a:lnTo>
                    <a:pt x="0" y="379"/>
                  </a:lnTo>
                  <a:lnTo>
                    <a:pt x="248" y="722"/>
                  </a:lnTo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3984" y="2928"/>
              <a:ext cx="1248" cy="1040"/>
              <a:chOff x="3984" y="2928"/>
              <a:chExt cx="1248" cy="1040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3984" y="2928"/>
                <a:ext cx="1040" cy="1040"/>
                <a:chOff x="3984" y="2928"/>
                <a:chExt cx="1040" cy="1040"/>
              </a:xfrm>
            </p:grpSpPr>
            <p:sp>
              <p:nvSpPr>
                <p:cNvPr id="3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17" y="3302"/>
                  <a:ext cx="416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12"/>
                <p:cNvSpPr>
                  <a:spLocks noChangeShapeType="1"/>
                </p:cNvSpPr>
                <p:nvPr/>
              </p:nvSpPr>
              <p:spPr bwMode="auto">
                <a:xfrm>
                  <a:off x="4317" y="3469"/>
                  <a:ext cx="416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13"/>
                <p:cNvSpPr>
                  <a:spLocks noChangeShapeType="1"/>
                </p:cNvSpPr>
                <p:nvPr/>
              </p:nvSpPr>
              <p:spPr bwMode="auto">
                <a:xfrm>
                  <a:off x="4733" y="3552"/>
                  <a:ext cx="291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928"/>
                  <a:ext cx="166" cy="3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84" y="3469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6"/>
              <p:cNvGrpSpPr>
                <a:grpSpLocks/>
              </p:cNvGrpSpPr>
              <p:nvPr/>
            </p:nvGrpSpPr>
            <p:grpSpPr bwMode="auto">
              <a:xfrm>
                <a:off x="4026" y="3094"/>
                <a:ext cx="1206" cy="832"/>
                <a:chOff x="3984" y="1200"/>
                <a:chExt cx="1392" cy="960"/>
              </a:xfrm>
            </p:grpSpPr>
            <p:sp>
              <p:nvSpPr>
                <p:cNvPr id="21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432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4464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4464" y="19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4608" y="158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21"/>
                <p:cNvSpPr>
                  <a:spLocks noChangeArrowheads="1"/>
                </p:cNvSpPr>
                <p:nvPr/>
              </p:nvSpPr>
              <p:spPr bwMode="auto">
                <a:xfrm flipV="1">
                  <a:off x="5136" y="177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22"/>
                <p:cNvSpPr>
                  <a:spLocks noChangeArrowheads="1"/>
                </p:cNvSpPr>
                <p:nvPr/>
              </p:nvSpPr>
              <p:spPr bwMode="auto">
                <a:xfrm flipV="1">
                  <a:off x="5232" y="1680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0" y="14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Oval 24"/>
                <p:cNvSpPr>
                  <a:spLocks noChangeArrowheads="1"/>
                </p:cNvSpPr>
                <p:nvPr/>
              </p:nvSpPr>
              <p:spPr bwMode="auto">
                <a:xfrm flipV="1">
                  <a:off x="4704" y="1776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25"/>
                <p:cNvSpPr>
                  <a:spLocks noChangeArrowheads="1"/>
                </p:cNvSpPr>
                <p:nvPr/>
              </p:nvSpPr>
              <p:spPr bwMode="auto">
                <a:xfrm flipV="1">
                  <a:off x="4800" y="192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26"/>
                <p:cNvSpPr>
                  <a:spLocks noChangeArrowheads="1"/>
                </p:cNvSpPr>
                <p:nvPr/>
              </p:nvSpPr>
              <p:spPr bwMode="auto">
                <a:xfrm flipV="1">
                  <a:off x="4800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27"/>
                <p:cNvSpPr>
                  <a:spLocks noChangeArrowheads="1"/>
                </p:cNvSpPr>
                <p:nvPr/>
              </p:nvSpPr>
              <p:spPr bwMode="auto">
                <a:xfrm flipV="1">
                  <a:off x="5280" y="1824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8"/>
                <p:cNvSpPr>
                  <a:spLocks noChangeArrowheads="1"/>
                </p:cNvSpPr>
                <p:nvPr/>
              </p:nvSpPr>
              <p:spPr bwMode="auto">
                <a:xfrm flipV="1">
                  <a:off x="5088" y="16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29"/>
                <p:cNvSpPr>
                  <a:spLocks noChangeArrowheads="1"/>
                </p:cNvSpPr>
                <p:nvPr/>
              </p:nvSpPr>
              <p:spPr bwMode="auto">
                <a:xfrm flipV="1">
                  <a:off x="4656" y="1536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30"/>
                <p:cNvSpPr>
                  <a:spLocks noChangeArrowheads="1"/>
                </p:cNvSpPr>
                <p:nvPr/>
              </p:nvSpPr>
              <p:spPr bwMode="auto">
                <a:xfrm flipV="1">
                  <a:off x="456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4320" y="144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3984" y="148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Multi-Categorical Output Tasks</a:t>
            </a:r>
            <a:endParaRPr lang="en-US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Multi-class Classification (y 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{1,...,K})</a:t>
            </a:r>
          </a:p>
          <a:p>
            <a:pPr lvl="1"/>
            <a:r>
              <a:rPr lang="en-US" dirty="0" smtClean="0"/>
              <a:t>character recognition (‘6’)</a:t>
            </a:r>
          </a:p>
          <a:p>
            <a:pPr lvl="1"/>
            <a:r>
              <a:rPr lang="en-US" dirty="0" smtClean="0"/>
              <a:t>document classification (‘homepage’)</a:t>
            </a:r>
          </a:p>
          <a:p>
            <a:r>
              <a:rPr lang="en-US" dirty="0" smtClean="0"/>
              <a:t>Multi-label Classification (y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{1,...,K})</a:t>
            </a:r>
          </a:p>
          <a:p>
            <a:pPr lvl="1"/>
            <a:r>
              <a:rPr lang="en-US" dirty="0" smtClean="0"/>
              <a:t>document classification (‘(</a:t>
            </a:r>
            <a:r>
              <a:rPr lang="en-US" dirty="0" err="1" smtClean="0"/>
              <a:t>homepage,facultypage</a:t>
            </a:r>
            <a:r>
              <a:rPr lang="en-US" dirty="0" smtClean="0"/>
              <a:t>)’)</a:t>
            </a:r>
          </a:p>
          <a:p>
            <a:r>
              <a:rPr lang="en-US" dirty="0" smtClean="0"/>
              <a:t>Category Ranking (y 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(</a:t>
            </a:r>
            <a:r>
              <a:rPr lang="en-US" dirty="0" smtClean="0"/>
              <a:t>K))</a:t>
            </a:r>
          </a:p>
          <a:p>
            <a:pPr lvl="1"/>
            <a:r>
              <a:rPr lang="en-US" dirty="0" smtClean="0"/>
              <a:t>user preference (‘(love &gt; like &gt; hate)’)</a:t>
            </a:r>
          </a:p>
          <a:p>
            <a:pPr lvl="1"/>
            <a:r>
              <a:rPr lang="en-US" dirty="0" smtClean="0"/>
              <a:t>document classification (‘</a:t>
            </a:r>
            <a:r>
              <a:rPr lang="en-US" dirty="0" err="1" smtClean="0"/>
              <a:t>hompage</a:t>
            </a:r>
            <a:r>
              <a:rPr lang="en-US" dirty="0" smtClean="0"/>
              <a:t> &gt; </a:t>
            </a:r>
            <a:r>
              <a:rPr lang="en-US" dirty="0" err="1" smtClean="0"/>
              <a:t>facultypage</a:t>
            </a:r>
            <a:r>
              <a:rPr lang="en-US" dirty="0" smtClean="0"/>
              <a:t> &gt; sports’)</a:t>
            </a:r>
          </a:p>
          <a:p>
            <a:r>
              <a:rPr lang="en-US" dirty="0" smtClean="0"/>
              <a:t>Hierarchical Classification (y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{1,..,K})</a:t>
            </a:r>
          </a:p>
          <a:p>
            <a:pPr lvl="1"/>
            <a:r>
              <a:rPr lang="en-US" dirty="0" smtClean="0"/>
              <a:t>cohere with class hierarchy</a:t>
            </a:r>
          </a:p>
          <a:p>
            <a:pPr lvl="1"/>
            <a:r>
              <a:rPr lang="en-US" dirty="0" smtClean="0"/>
              <a:t>place document into index where ‘soccer’ is-a ‘sport’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847531" y="1475793"/>
            <a:ext cx="6858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Learning via </a:t>
            </a:r>
            <a:r>
              <a:rPr lang="en-US" dirty="0" err="1">
                <a:sym typeface="Wingdings" pitchFamily="2" charset="2"/>
              </a:rPr>
              <a:t>Kesler’s</a:t>
            </a:r>
            <a:r>
              <a:rPr lang="en-US" dirty="0">
                <a:sym typeface="Wingdings" pitchFamily="2" charset="2"/>
              </a:rPr>
              <a:t> Construction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Given (x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, y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), ..., (</a:t>
            </a:r>
            <a:r>
              <a:rPr lang="en-US" sz="2000" dirty="0" err="1">
                <a:sym typeface="Wingdings" pitchFamily="2" charset="2"/>
              </a:rPr>
              <a:t>x</a:t>
            </a:r>
            <a:r>
              <a:rPr lang="en-US" sz="2000" baseline="-25000" dirty="0" err="1">
                <a:sym typeface="Wingdings" pitchFamily="2" charset="2"/>
              </a:rPr>
              <a:t>N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y</a:t>
            </a:r>
            <a:r>
              <a:rPr lang="en-US" sz="2000" baseline="-25000" dirty="0" err="1">
                <a:sym typeface="Wingdings" pitchFamily="2" charset="2"/>
              </a:rPr>
              <a:t>N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 err="1"/>
              <a:t>R</a:t>
            </a:r>
            <a:r>
              <a:rPr lang="en-US" sz="1800" baseline="30000" dirty="0" err="1"/>
              <a:t>n</a:t>
            </a:r>
            <a:r>
              <a:rPr lang="en-US" sz="2000" dirty="0">
                <a:sym typeface="Wingdings" pitchFamily="2" charset="2"/>
              </a:rPr>
              <a:t> x {1,...,k}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Create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ym typeface="Wingdings" pitchFamily="2" charset="2"/>
              </a:rPr>
              <a:t>P</a:t>
            </a:r>
            <a:r>
              <a:rPr lang="en-US" sz="1800" b="1" baseline="30000" dirty="0">
                <a:sym typeface="Wingdings" pitchFamily="2" charset="2"/>
              </a:rPr>
              <a:t>+</a:t>
            </a:r>
            <a:r>
              <a:rPr lang="en-US" sz="1800" dirty="0">
                <a:sym typeface="Wingdings" pitchFamily="2" charset="2"/>
              </a:rPr>
              <a:t> =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b="1" dirty="0">
                <a:sym typeface="Wingdings" pitchFamily="2" charset="2"/>
              </a:rPr>
              <a:t>P</a:t>
            </a:r>
            <a:r>
              <a:rPr lang="en-US" sz="1800" b="1" baseline="30000" dirty="0">
                <a:sym typeface="Wingdings" pitchFamily="2" charset="2"/>
              </a:rPr>
              <a:t>+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 err="1">
                <a:sym typeface="Wingdings" pitchFamily="2" charset="2"/>
              </a:rPr>
              <a:t>x</a:t>
            </a:r>
            <a:r>
              <a:rPr lang="en-US" sz="1800" baseline="-25000" dirty="0" err="1">
                <a:sym typeface="Wingdings" pitchFamily="2" charset="2"/>
              </a:rPr>
              <a:t>i</a:t>
            </a:r>
            <a:r>
              <a:rPr lang="en-US" sz="1800" dirty="0" err="1">
                <a:sym typeface="Wingdings" pitchFamily="2" charset="2"/>
              </a:rPr>
              <a:t>,y</a:t>
            </a:r>
            <a:r>
              <a:rPr lang="en-US" sz="1800" baseline="-25000" dirty="0" err="1"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ym typeface="Wingdings" pitchFamily="2" charset="2"/>
              </a:rPr>
              <a:t>P</a:t>
            </a:r>
            <a:r>
              <a:rPr lang="en-US" sz="1800" b="1" baseline="30000" dirty="0">
                <a:sym typeface="Wingdings" pitchFamily="2" charset="2"/>
              </a:rPr>
              <a:t>–  </a:t>
            </a:r>
            <a:r>
              <a:rPr lang="en-US" sz="1800" dirty="0">
                <a:sym typeface="Wingdings" pitchFamily="2" charset="2"/>
              </a:rPr>
              <a:t>=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b="1" dirty="0">
                <a:sym typeface="Wingdings" pitchFamily="2" charset="2"/>
              </a:rPr>
              <a:t>P</a:t>
            </a:r>
            <a:r>
              <a:rPr lang="en-US" sz="1800" b="1" baseline="30000" dirty="0">
                <a:sym typeface="Wingdings" pitchFamily="2" charset="2"/>
              </a:rPr>
              <a:t>–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 err="1">
                <a:sym typeface="Wingdings" pitchFamily="2" charset="2"/>
              </a:rPr>
              <a:t>x</a:t>
            </a:r>
            <a:r>
              <a:rPr lang="en-US" sz="1800" baseline="-25000" dirty="0" err="1">
                <a:sym typeface="Wingdings" pitchFamily="2" charset="2"/>
              </a:rPr>
              <a:t>i</a:t>
            </a:r>
            <a:r>
              <a:rPr lang="en-US" sz="1800" dirty="0" err="1">
                <a:sym typeface="Wingdings" pitchFamily="2" charset="2"/>
              </a:rPr>
              <a:t>,y</a:t>
            </a:r>
            <a:r>
              <a:rPr lang="en-US" sz="1800" baseline="-25000" dirty="0" err="1">
                <a:sym typeface="Wingdings" pitchFamily="2" charset="2"/>
              </a:rPr>
              <a:t>i</a:t>
            </a:r>
            <a:r>
              <a:rPr lang="en-US" sz="1800" dirty="0">
                <a:sym typeface="Wingdings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Find </a:t>
            </a:r>
            <a:r>
              <a:rPr lang="en-US" sz="2000" b="1" dirty="0" smtClean="0"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= </a:t>
            </a:r>
            <a:r>
              <a:rPr lang="en-US" sz="2000" dirty="0" smtClean="0">
                <a:sym typeface="Wingdings" pitchFamily="2" charset="2"/>
              </a:rPr>
              <a:t>(w</a:t>
            </a:r>
            <a:r>
              <a:rPr lang="en-US" sz="2000" baseline="-25000" dirty="0" smtClean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, ..., </a:t>
            </a:r>
            <a:r>
              <a:rPr lang="en-US" sz="2000" dirty="0" err="1" smtClean="0">
                <a:sym typeface="Wingdings" pitchFamily="2" charset="2"/>
              </a:rPr>
              <a:t>w</a:t>
            </a:r>
            <a:r>
              <a:rPr lang="en-US" sz="2000" baseline="-25000" dirty="0" err="1" smtClean="0">
                <a:sym typeface="Wingdings" pitchFamily="2" charset="2"/>
              </a:rPr>
              <a:t>k</a:t>
            </a:r>
            <a:r>
              <a:rPr lang="en-US" sz="2000" dirty="0">
                <a:sym typeface="Wingdings" pitchFamily="2" charset="2"/>
              </a:rPr>
              <a:t>)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b="1" dirty="0" err="1"/>
              <a:t>R</a:t>
            </a:r>
            <a:r>
              <a:rPr lang="en-US" sz="1800" baseline="30000" dirty="0" err="1"/>
              <a:t>kn</a:t>
            </a:r>
            <a:r>
              <a:rPr lang="en-US" sz="2000" dirty="0">
                <a:sym typeface="Wingdings" pitchFamily="2" charset="2"/>
              </a:rPr>
              <a:t>, such that </a:t>
            </a:r>
          </a:p>
          <a:p>
            <a:pPr lvl="1">
              <a:lnSpc>
                <a:spcPct val="90000"/>
              </a:lnSpc>
            </a:pPr>
            <a:r>
              <a:rPr lang="en-US" sz="1800" b="1" dirty="0" err="1" smtClean="0">
                <a:sym typeface="Wingdings" pitchFamily="2" charset="2"/>
              </a:rPr>
              <a:t>w.x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separates </a:t>
            </a:r>
            <a:r>
              <a:rPr lang="en-US" sz="1800" b="1" dirty="0">
                <a:sym typeface="Wingdings" pitchFamily="2" charset="2"/>
              </a:rPr>
              <a:t>P</a:t>
            </a:r>
            <a:r>
              <a:rPr lang="en-US" sz="1800" b="1" baseline="30000" dirty="0">
                <a:sym typeface="Wingdings" pitchFamily="2" charset="2"/>
              </a:rPr>
              <a:t>+</a:t>
            </a:r>
            <a:r>
              <a:rPr lang="en-US" sz="1800" dirty="0">
                <a:sym typeface="Wingdings" pitchFamily="2" charset="2"/>
              </a:rPr>
              <a:t> from </a:t>
            </a:r>
            <a:r>
              <a:rPr lang="en-US" sz="1800" b="1" dirty="0">
                <a:sym typeface="Wingdings" pitchFamily="2" charset="2"/>
              </a:rPr>
              <a:t>P</a:t>
            </a:r>
            <a:r>
              <a:rPr lang="en-US" sz="1800" b="1" baseline="30000" dirty="0">
                <a:sym typeface="Wingdings" pitchFamily="2" charset="2"/>
              </a:rPr>
              <a:t>–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One can use any algorithm in this space: Perceptron, Winnow, SVM, etc.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To understand how to update the weight vector in the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n-dimensional </a:t>
            </a:r>
            <a:r>
              <a:rPr lang="en-US" sz="2000" dirty="0" smtClean="0">
                <a:sym typeface="Wingdings" pitchFamily="2" charset="2"/>
              </a:rPr>
              <a:t>space, we note that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Calibri"/>
              </a:rPr>
              <a:t>           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FF0000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</a:t>
            </a:r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  <a:r>
              <a:rPr lang="en-US" sz="2000" dirty="0" smtClean="0"/>
              <a:t>(in the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dimensional </a:t>
            </a:r>
            <a:r>
              <a:rPr lang="en-US" sz="2000" dirty="0" smtClean="0"/>
              <a:t>space)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is equivalent to: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y’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(in the </a:t>
            </a:r>
            <a:r>
              <a:rPr lang="en-US" sz="2000" dirty="0" smtClean="0">
                <a:solidFill>
                  <a:srgbClr val="FF0000"/>
                </a:solidFill>
              </a:rPr>
              <a:t>n-dimensional </a:t>
            </a:r>
            <a:r>
              <a:rPr lang="en-US" sz="2000" dirty="0" smtClean="0"/>
              <a:t>space)</a:t>
            </a:r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6330951" y="1295400"/>
            <a:ext cx="2362200" cy="1955800"/>
            <a:chOff x="3893" y="2756"/>
            <a:chExt cx="1488" cy="1232"/>
          </a:xfrm>
        </p:grpSpPr>
        <p:sp>
          <p:nvSpPr>
            <p:cNvPr id="182277" name="Freeform 5"/>
            <p:cNvSpPr>
              <a:spLocks/>
            </p:cNvSpPr>
            <p:nvPr/>
          </p:nvSpPr>
          <p:spPr bwMode="auto">
            <a:xfrm>
              <a:off x="4316" y="3310"/>
              <a:ext cx="409" cy="241"/>
            </a:xfrm>
            <a:custGeom>
              <a:avLst/>
              <a:gdLst>
                <a:gd name="T0" fmla="*/ 0 w 409"/>
                <a:gd name="T1" fmla="*/ 168 h 241"/>
                <a:gd name="T2" fmla="*/ 409 w 409"/>
                <a:gd name="T3" fmla="*/ 0 h 241"/>
                <a:gd name="T4" fmla="*/ 409 w 409"/>
                <a:gd name="T5" fmla="*/ 241 h 241"/>
                <a:gd name="T6" fmla="*/ 0 w 409"/>
                <a:gd name="T7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41">
                  <a:moveTo>
                    <a:pt x="0" y="168"/>
                  </a:moveTo>
                  <a:lnTo>
                    <a:pt x="409" y="0"/>
                  </a:lnTo>
                  <a:lnTo>
                    <a:pt x="409" y="241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Freeform 6"/>
            <p:cNvSpPr>
              <a:spLocks/>
            </p:cNvSpPr>
            <p:nvPr/>
          </p:nvSpPr>
          <p:spPr bwMode="auto">
            <a:xfrm>
              <a:off x="4141" y="3478"/>
              <a:ext cx="853" cy="510"/>
            </a:xfrm>
            <a:custGeom>
              <a:avLst/>
              <a:gdLst>
                <a:gd name="T0" fmla="*/ 0 w 853"/>
                <a:gd name="T1" fmla="*/ 0 h 510"/>
                <a:gd name="T2" fmla="*/ 183 w 853"/>
                <a:gd name="T3" fmla="*/ 0 h 510"/>
                <a:gd name="T4" fmla="*/ 591 w 853"/>
                <a:gd name="T5" fmla="*/ 73 h 510"/>
                <a:gd name="T6" fmla="*/ 853 w 853"/>
                <a:gd name="T7" fmla="*/ 452 h 510"/>
                <a:gd name="T8" fmla="*/ 226 w 853"/>
                <a:gd name="T9" fmla="*/ 510 h 510"/>
                <a:gd name="T10" fmla="*/ 0 w 853"/>
                <a:gd name="T1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510">
                  <a:moveTo>
                    <a:pt x="0" y="0"/>
                  </a:moveTo>
                  <a:lnTo>
                    <a:pt x="183" y="0"/>
                  </a:lnTo>
                  <a:lnTo>
                    <a:pt x="591" y="73"/>
                  </a:lnTo>
                  <a:lnTo>
                    <a:pt x="853" y="452"/>
                  </a:lnTo>
                  <a:lnTo>
                    <a:pt x="226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9" name="Freeform 7"/>
            <p:cNvSpPr>
              <a:spLocks/>
            </p:cNvSpPr>
            <p:nvPr/>
          </p:nvSpPr>
          <p:spPr bwMode="auto">
            <a:xfrm>
              <a:off x="4732" y="2982"/>
              <a:ext cx="649" cy="911"/>
            </a:xfrm>
            <a:custGeom>
              <a:avLst/>
              <a:gdLst>
                <a:gd name="T0" fmla="*/ 146 w 649"/>
                <a:gd name="T1" fmla="*/ 0 h 911"/>
                <a:gd name="T2" fmla="*/ 0 w 649"/>
                <a:gd name="T3" fmla="*/ 328 h 911"/>
                <a:gd name="T4" fmla="*/ 0 w 649"/>
                <a:gd name="T5" fmla="*/ 569 h 911"/>
                <a:gd name="T6" fmla="*/ 241 w 649"/>
                <a:gd name="T7" fmla="*/ 911 h 911"/>
                <a:gd name="T8" fmla="*/ 649 w 649"/>
                <a:gd name="T9" fmla="*/ 685 h 911"/>
                <a:gd name="T10" fmla="*/ 146 w 649"/>
                <a:gd name="T11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911">
                  <a:moveTo>
                    <a:pt x="146" y="0"/>
                  </a:moveTo>
                  <a:lnTo>
                    <a:pt x="0" y="328"/>
                  </a:lnTo>
                  <a:lnTo>
                    <a:pt x="0" y="569"/>
                  </a:lnTo>
                  <a:lnTo>
                    <a:pt x="241" y="911"/>
                  </a:lnTo>
                  <a:lnTo>
                    <a:pt x="649" y="6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Freeform 8"/>
            <p:cNvSpPr>
              <a:spLocks/>
            </p:cNvSpPr>
            <p:nvPr/>
          </p:nvSpPr>
          <p:spPr bwMode="auto">
            <a:xfrm>
              <a:off x="3893" y="2756"/>
              <a:ext cx="985" cy="722"/>
            </a:xfrm>
            <a:custGeom>
              <a:avLst/>
              <a:gdLst>
                <a:gd name="T0" fmla="*/ 88 w 985"/>
                <a:gd name="T1" fmla="*/ 715 h 722"/>
                <a:gd name="T2" fmla="*/ 416 w 985"/>
                <a:gd name="T3" fmla="*/ 722 h 722"/>
                <a:gd name="T4" fmla="*/ 839 w 985"/>
                <a:gd name="T5" fmla="*/ 547 h 722"/>
                <a:gd name="T6" fmla="*/ 985 w 985"/>
                <a:gd name="T7" fmla="*/ 226 h 722"/>
                <a:gd name="T8" fmla="*/ 628 w 985"/>
                <a:gd name="T9" fmla="*/ 0 h 722"/>
                <a:gd name="T10" fmla="*/ 0 w 985"/>
                <a:gd name="T11" fmla="*/ 379 h 722"/>
                <a:gd name="T12" fmla="*/ 248 w 985"/>
                <a:gd name="T13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722">
                  <a:moveTo>
                    <a:pt x="88" y="715"/>
                  </a:moveTo>
                  <a:lnTo>
                    <a:pt x="416" y="722"/>
                  </a:lnTo>
                  <a:lnTo>
                    <a:pt x="839" y="547"/>
                  </a:lnTo>
                  <a:lnTo>
                    <a:pt x="985" y="226"/>
                  </a:lnTo>
                  <a:lnTo>
                    <a:pt x="628" y="0"/>
                  </a:lnTo>
                  <a:lnTo>
                    <a:pt x="0" y="379"/>
                  </a:lnTo>
                  <a:lnTo>
                    <a:pt x="248" y="722"/>
                  </a:lnTo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2281" name="Group 9"/>
            <p:cNvGrpSpPr>
              <a:grpSpLocks/>
            </p:cNvGrpSpPr>
            <p:nvPr/>
          </p:nvGrpSpPr>
          <p:grpSpPr bwMode="auto">
            <a:xfrm>
              <a:off x="3984" y="2928"/>
              <a:ext cx="1248" cy="1040"/>
              <a:chOff x="3984" y="2928"/>
              <a:chExt cx="1248" cy="1040"/>
            </a:xfrm>
          </p:grpSpPr>
          <p:grpSp>
            <p:nvGrpSpPr>
              <p:cNvPr id="182282" name="Group 10"/>
              <p:cNvGrpSpPr>
                <a:grpSpLocks/>
              </p:cNvGrpSpPr>
              <p:nvPr/>
            </p:nvGrpSpPr>
            <p:grpSpPr bwMode="auto">
              <a:xfrm>
                <a:off x="3984" y="2928"/>
                <a:ext cx="1040" cy="1040"/>
                <a:chOff x="3984" y="2928"/>
                <a:chExt cx="1040" cy="1040"/>
              </a:xfrm>
            </p:grpSpPr>
            <p:sp>
              <p:nvSpPr>
                <p:cNvPr id="18228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17" y="3302"/>
                  <a:ext cx="416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284" name="Line 12"/>
                <p:cNvSpPr>
                  <a:spLocks noChangeShapeType="1"/>
                </p:cNvSpPr>
                <p:nvPr/>
              </p:nvSpPr>
              <p:spPr bwMode="auto">
                <a:xfrm>
                  <a:off x="4317" y="3469"/>
                  <a:ext cx="416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285" name="Line 13"/>
                <p:cNvSpPr>
                  <a:spLocks noChangeShapeType="1"/>
                </p:cNvSpPr>
                <p:nvPr/>
              </p:nvSpPr>
              <p:spPr bwMode="auto">
                <a:xfrm>
                  <a:off x="4733" y="3552"/>
                  <a:ext cx="291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2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928"/>
                  <a:ext cx="166" cy="3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28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84" y="3469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2288" name="Group 16"/>
              <p:cNvGrpSpPr>
                <a:grpSpLocks/>
              </p:cNvGrpSpPr>
              <p:nvPr/>
            </p:nvGrpSpPr>
            <p:grpSpPr bwMode="auto">
              <a:xfrm>
                <a:off x="4026" y="3094"/>
                <a:ext cx="1206" cy="832"/>
                <a:chOff x="3984" y="1200"/>
                <a:chExt cx="1392" cy="960"/>
              </a:xfrm>
            </p:grpSpPr>
            <p:sp>
              <p:nvSpPr>
                <p:cNvPr id="182289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432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0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4464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1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4464" y="19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2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4608" y="158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3" name="Oval 21"/>
                <p:cNvSpPr>
                  <a:spLocks noChangeArrowheads="1"/>
                </p:cNvSpPr>
                <p:nvPr/>
              </p:nvSpPr>
              <p:spPr bwMode="auto">
                <a:xfrm flipV="1">
                  <a:off x="5136" y="177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4" name="Oval 22"/>
                <p:cNvSpPr>
                  <a:spLocks noChangeArrowheads="1"/>
                </p:cNvSpPr>
                <p:nvPr/>
              </p:nvSpPr>
              <p:spPr bwMode="auto">
                <a:xfrm flipV="1">
                  <a:off x="5232" y="1680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0" y="14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296" name="Oval 24"/>
                <p:cNvSpPr>
                  <a:spLocks noChangeArrowheads="1"/>
                </p:cNvSpPr>
                <p:nvPr/>
              </p:nvSpPr>
              <p:spPr bwMode="auto">
                <a:xfrm flipV="1">
                  <a:off x="4704" y="1776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7" name="Oval 25"/>
                <p:cNvSpPr>
                  <a:spLocks noChangeArrowheads="1"/>
                </p:cNvSpPr>
                <p:nvPr/>
              </p:nvSpPr>
              <p:spPr bwMode="auto">
                <a:xfrm flipV="1">
                  <a:off x="4800" y="192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8" name="Oval 26"/>
                <p:cNvSpPr>
                  <a:spLocks noChangeArrowheads="1"/>
                </p:cNvSpPr>
                <p:nvPr/>
              </p:nvSpPr>
              <p:spPr bwMode="auto">
                <a:xfrm flipV="1">
                  <a:off x="4800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299" name="Oval 27"/>
                <p:cNvSpPr>
                  <a:spLocks noChangeArrowheads="1"/>
                </p:cNvSpPr>
                <p:nvPr/>
              </p:nvSpPr>
              <p:spPr bwMode="auto">
                <a:xfrm flipV="1">
                  <a:off x="5280" y="1824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00" name="Oval 28"/>
                <p:cNvSpPr>
                  <a:spLocks noChangeArrowheads="1"/>
                </p:cNvSpPr>
                <p:nvPr/>
              </p:nvSpPr>
              <p:spPr bwMode="auto">
                <a:xfrm flipV="1">
                  <a:off x="5088" y="16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01" name="Oval 29"/>
                <p:cNvSpPr>
                  <a:spLocks noChangeArrowheads="1"/>
                </p:cNvSpPr>
                <p:nvPr/>
              </p:nvSpPr>
              <p:spPr bwMode="auto">
                <a:xfrm flipV="1">
                  <a:off x="4656" y="1536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02" name="Oval 30"/>
                <p:cNvSpPr>
                  <a:spLocks noChangeArrowheads="1"/>
                </p:cNvSpPr>
                <p:nvPr/>
              </p:nvSpPr>
              <p:spPr bwMode="auto">
                <a:xfrm flipV="1">
                  <a:off x="456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03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4320" y="144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304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3984" y="148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40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 </a:t>
            </a:r>
            <a:r>
              <a:rPr lang="en-US" dirty="0" err="1" smtClean="0"/>
              <a:t>Kesler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A perceptron update rule applied in the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 smtClean="0">
                <a:solidFill>
                  <a:srgbClr val="FF0000"/>
                </a:solidFill>
              </a:rPr>
              <a:t>-dimensional space</a:t>
            </a:r>
            <a:r>
              <a:rPr lang="en-US" sz="2000" dirty="0" smtClean="0">
                <a:sym typeface="Wingdings" pitchFamily="2" charset="2"/>
              </a:rPr>
              <a:t> due to a mistake in </a:t>
            </a:r>
            <a:r>
              <a:rPr lang="en-US" sz="2000" dirty="0" smtClean="0">
                <a:latin typeface="Calibri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            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Or, equivalently to 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 </a:t>
            </a:r>
            <a:r>
              <a:rPr lang="en-US" sz="2000" dirty="0"/>
              <a:t>(in the </a:t>
            </a:r>
            <a:r>
              <a:rPr lang="en-US" sz="2000" dirty="0">
                <a:solidFill>
                  <a:srgbClr val="FF0000"/>
                </a:solidFill>
              </a:rPr>
              <a:t>n-dimensional </a:t>
            </a:r>
            <a:r>
              <a:rPr lang="en-US" sz="2000" dirty="0"/>
              <a:t>space)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Implies the following update: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Given example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(example </a:t>
            </a:r>
            <a:r>
              <a:rPr lang="en-US" sz="2000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  <a:latin typeface="cmsy10"/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,j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err="1" smtClean="0"/>
              <a:t>i,j</a:t>
            </a:r>
            <a:r>
              <a:rPr lang="en-US" sz="1600" dirty="0" smtClean="0"/>
              <a:t> = 1,…k,  </a:t>
            </a:r>
            <a:r>
              <a:rPr lang="en-US" sz="1600" dirty="0" err="1" smtClean="0"/>
              <a:t>i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cmsy10"/>
              </a:rPr>
              <a:t>:</a:t>
            </a:r>
            <a:r>
              <a:rPr lang="en-US" sz="1600" dirty="0" smtClean="0"/>
              <a:t>= j                      (***)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If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&lt; 0  </a:t>
            </a:r>
            <a:r>
              <a:rPr lang="en-US" sz="2000" dirty="0" smtClean="0"/>
              <a:t>(mistaken prediction; equivalent to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+x </a:t>
            </a:r>
            <a:r>
              <a:rPr lang="en-US" dirty="0" smtClean="0">
                <a:sym typeface="Wingdings" pitchFamily="2" charset="2"/>
              </a:rPr>
              <a:t>(promotion)         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– x </a:t>
            </a:r>
            <a:r>
              <a:rPr lang="en-US" dirty="0" smtClean="0">
                <a:sym typeface="Wingdings" pitchFamily="2" charset="2"/>
              </a:rPr>
              <a:t>(demotion)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Note that this is a generalization of balanced Winnow rule.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Note that we promote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and demote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k-1 </a:t>
            </a:r>
            <a:r>
              <a:rPr lang="en-US" sz="2000" dirty="0" smtClean="0">
                <a:sym typeface="Wingdings" pitchFamily="2" charset="2"/>
              </a:rPr>
              <a:t>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update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240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The general scheme suggests: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Given example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(example </a:t>
            </a:r>
            <a:r>
              <a:rPr lang="en-US" sz="2000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  <a:latin typeface="cmsy10"/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,j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err="1" smtClean="0"/>
              <a:t>i,j</a:t>
            </a:r>
            <a:r>
              <a:rPr lang="en-US" sz="1600" dirty="0" smtClean="0"/>
              <a:t> = 1,…k,  </a:t>
            </a:r>
            <a:r>
              <a:rPr lang="en-US" sz="1600" dirty="0" err="1" smtClean="0"/>
              <a:t>i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cmsy10"/>
              </a:rPr>
              <a:t>:</a:t>
            </a:r>
            <a:r>
              <a:rPr lang="en-US" sz="1600" dirty="0" smtClean="0"/>
              <a:t>= j                      (***)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If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&lt; 0  </a:t>
            </a:r>
            <a:r>
              <a:rPr lang="en-US" sz="2000" dirty="0" smtClean="0"/>
              <a:t>(mistaken prediction; equivalent to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+x </a:t>
            </a:r>
            <a:r>
              <a:rPr lang="en-US" dirty="0" smtClean="0">
                <a:sym typeface="Wingdings" pitchFamily="2" charset="2"/>
              </a:rPr>
              <a:t>(promotion)         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– x </a:t>
            </a:r>
            <a:r>
              <a:rPr lang="en-US" dirty="0" smtClean="0">
                <a:sym typeface="Wingdings" pitchFamily="2" charset="2"/>
              </a:rPr>
              <a:t>(demotion)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Promote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and demote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k-1 </a:t>
            </a:r>
            <a:r>
              <a:rPr lang="en-US" sz="2000" dirty="0" smtClean="0">
                <a:sym typeface="Wingdings" pitchFamily="2" charset="2"/>
              </a:rPr>
              <a:t>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A conservative update: </a:t>
            </a:r>
            <a:r>
              <a:rPr lang="en-US" sz="2000" dirty="0" smtClean="0"/>
              <a:t>(</a:t>
            </a:r>
            <a:r>
              <a:rPr lang="en-US" sz="2000" dirty="0" err="1" smtClean="0"/>
              <a:t>SNoW</a:t>
            </a:r>
            <a:r>
              <a:rPr lang="en-US" sz="2000" dirty="0" smtClean="0"/>
              <a:t> and </a:t>
            </a:r>
            <a:r>
              <a:rPr lang="en-US" sz="2000" dirty="0" err="1" smtClean="0"/>
              <a:t>LBJava’s</a:t>
            </a:r>
            <a:r>
              <a:rPr lang="en-US" sz="2000" dirty="0" smtClean="0"/>
              <a:t> implementation):</a:t>
            </a:r>
            <a:endParaRPr lang="en-US" sz="2000" dirty="0"/>
          </a:p>
          <a:p>
            <a:pPr lvl="1"/>
            <a:r>
              <a:rPr lang="en-US" sz="1800" dirty="0" smtClean="0"/>
              <a:t>In case of a mistake: only the weights corresponding to the target node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/>
              <a:t> and  that </a:t>
            </a:r>
            <a:r>
              <a:rPr lang="en-US" sz="1800" dirty="0" smtClean="0">
                <a:solidFill>
                  <a:srgbClr val="FF0000"/>
                </a:solidFill>
              </a:rPr>
              <a:t>closest</a:t>
            </a:r>
            <a:r>
              <a:rPr lang="en-US" sz="1800" dirty="0" smtClean="0"/>
              <a:t>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 are </a:t>
            </a:r>
            <a:r>
              <a:rPr lang="en-US" sz="1800" dirty="0" smtClean="0"/>
              <a:t>updated. </a:t>
            </a:r>
          </a:p>
          <a:p>
            <a:pPr lvl="1"/>
            <a:r>
              <a:rPr lang="en-US" sz="1800" dirty="0" smtClean="0"/>
              <a:t>Let: j*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j</a:t>
            </a:r>
            <a:r>
              <a:rPr lang="en-US" sz="1800" baseline="-25000" dirty="0" smtClean="0">
                <a:latin typeface="Calibri"/>
              </a:rPr>
              <a:t>=1</a:t>
            </a:r>
            <a:r>
              <a:rPr lang="en-US" sz="1800" baseline="-25000" dirty="0" smtClean="0"/>
              <a:t>,…k</a:t>
            </a:r>
            <a:r>
              <a:rPr lang="en-US" sz="1800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 </a:t>
            </a:r>
            <a:r>
              <a:rPr lang="en-US" dirty="0" smtClean="0">
                <a:solidFill>
                  <a:srgbClr val="FF0000"/>
                </a:solidFill>
              </a:rPr>
              <a:t> (highest activation among competing labels)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*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x &lt; 0  </a:t>
            </a:r>
            <a:r>
              <a:rPr lang="en-US" dirty="0"/>
              <a:t>(mistaken </a:t>
            </a:r>
            <a:r>
              <a:rPr lang="en-US" dirty="0" smtClean="0"/>
              <a:t>prediction)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+x </a:t>
            </a:r>
            <a:r>
              <a:rPr lang="en-US" dirty="0">
                <a:sym typeface="Wingdings" pitchFamily="2" charset="2"/>
              </a:rPr>
              <a:t>(promotion)          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*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*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– x </a:t>
            </a:r>
            <a:r>
              <a:rPr lang="en-US" dirty="0">
                <a:sym typeface="Wingdings" pitchFamily="2" charset="2"/>
              </a:rPr>
              <a:t>(demotion)</a:t>
            </a:r>
          </a:p>
          <a:p>
            <a:pPr lvl="1"/>
            <a:r>
              <a:rPr lang="en-US" sz="2000" dirty="0" smtClean="0"/>
              <a:t>Other weight vectors are not being updated.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Multiclass Classification Summary 1:</a:t>
            </a:r>
            <a:br>
              <a:rPr lang="en-US" sz="2800" dirty="0" smtClean="0"/>
            </a:br>
            <a:r>
              <a:rPr lang="en-US" sz="2000" dirty="0" smtClean="0"/>
              <a:t>Multiclass </a:t>
            </a:r>
            <a:r>
              <a:rPr lang="en-US" sz="2000" dirty="0" smtClean="0"/>
              <a:t>Classification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  <p:grpSp>
        <p:nvGrpSpPr>
          <p:cNvPr id="25" name="Group 24"/>
          <p:cNvGrpSpPr/>
          <p:nvPr/>
        </p:nvGrpSpPr>
        <p:grpSpPr>
          <a:xfrm>
            <a:off x="838200" y="1371600"/>
            <a:ext cx="1442879" cy="1111634"/>
            <a:chOff x="1514188" y="1266209"/>
            <a:chExt cx="1442879" cy="1111634"/>
          </a:xfrm>
        </p:grpSpPr>
        <p:sp>
          <p:nvSpPr>
            <p:cNvPr id="26" name="Oval 2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3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Oval 34"/>
            <p:cNvSpPr/>
            <p:nvPr/>
          </p:nvSpPr>
          <p:spPr>
            <a:xfrm>
              <a:off x="2147645" y="2114918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Oval 3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Oval 3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Oval 3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Oval 4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Oval 4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4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76800" y="1219200"/>
            <a:ext cx="3864559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From the full dataset, construct three binary classifiers, one for each class</a:t>
            </a:r>
            <a:endParaRPr lang="en-US" sz="2400" dirty="0">
              <a:latin typeface="+mn-lt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08492" y="2957388"/>
            <a:ext cx="2210015" cy="2282425"/>
            <a:chOff x="524528" y="3574143"/>
            <a:chExt cx="2210015" cy="2282425"/>
          </a:xfrm>
        </p:grpSpPr>
        <p:grpSp>
          <p:nvGrpSpPr>
            <p:cNvPr id="47" name="Group 46"/>
            <p:cNvGrpSpPr/>
            <p:nvPr/>
          </p:nvGrpSpPr>
          <p:grpSpPr>
            <a:xfrm>
              <a:off x="730810" y="3665014"/>
              <a:ext cx="1442879" cy="1111634"/>
              <a:chOff x="1514188" y="1266209"/>
              <a:chExt cx="1442879" cy="11116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47645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524528" y="3574143"/>
              <a:ext cx="1634351" cy="100624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1139" y="5025571"/>
              <a:ext cx="1993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solidFill>
                    <a:srgbClr val="0000FF"/>
                  </a:solidFill>
                  <a:latin typeface="+mn-lt"/>
                </a:rPr>
                <a:t>blue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rgbClr val="0000FF"/>
                  </a:solidFill>
                  <a:latin typeface="+mn-lt"/>
                </a:rPr>
                <a:t>blue</a:t>
              </a:r>
              <a:r>
                <a:rPr lang="en-US" sz="2400" dirty="0" smtClean="0">
                  <a:latin typeface="+mn-lt"/>
                </a:rPr>
                <a:t> </a:t>
              </a:r>
              <a:r>
                <a:rPr lang="en-US" sz="2400" b="1" dirty="0" smtClean="0">
                  <a:latin typeface="+mn-lt"/>
                </a:rPr>
                <a:t>inputs</a:t>
              </a:r>
              <a:endParaRPr lang="en-US" sz="2400" b="1" baseline="30000" dirty="0">
                <a:latin typeface="+mn-lt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25734" y="3038739"/>
            <a:ext cx="2540164" cy="2353474"/>
            <a:chOff x="3316814" y="3655494"/>
            <a:chExt cx="2540164" cy="2353474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16814" y="3655494"/>
              <a:ext cx="1999225" cy="1111634"/>
              <a:chOff x="3490452" y="3655494"/>
              <a:chExt cx="1999225" cy="111163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750229" y="3655494"/>
                <a:ext cx="1439989" cy="1111634"/>
                <a:chOff x="3750229" y="3655494"/>
                <a:chExt cx="1439989" cy="111163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4113429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20376" y="365549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957121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73849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113429" y="402816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820017" y="41351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380796" y="4504203"/>
                  <a:ext cx="106947" cy="106947"/>
                </a:xfrm>
                <a:prstGeom prst="ellipse">
                  <a:avLst/>
                </a:prstGeom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906537" y="4394458"/>
                  <a:ext cx="106947" cy="106947"/>
                </a:xfrm>
                <a:prstGeom prst="ellipse">
                  <a:avLst/>
                </a:prstGeom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79518" y="4504203"/>
                  <a:ext cx="106947" cy="106947"/>
                </a:xfrm>
                <a:prstGeom prst="ellipse">
                  <a:avLst/>
                </a:prstGeom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50229" y="4501405"/>
                  <a:ext cx="106947" cy="106947"/>
                </a:xfrm>
                <a:prstGeom prst="ellipse">
                  <a:avLst/>
                </a:prstGeom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358026" y="4660180"/>
                  <a:ext cx="106947" cy="106947"/>
                </a:xfrm>
                <a:prstGeom prst="ellipse">
                  <a:avLst/>
                </a:prstGeom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06537" y="4660181"/>
                  <a:ext cx="106947" cy="106947"/>
                </a:xfrm>
                <a:prstGeom prst="ellipse">
                  <a:avLst/>
                </a:prstGeom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083271" y="42875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976325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713070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029798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69378" y="397469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3490452" y="4192893"/>
                <a:ext cx="1999225" cy="366295"/>
              </a:xfrm>
              <a:prstGeom prst="line">
                <a:avLst/>
              </a:prstGeom>
              <a:ln>
                <a:solidFill>
                  <a:srgbClr val="F79646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3605316" y="5177971"/>
              <a:ext cx="2251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solidFill>
                    <a:srgbClr val="F79646"/>
                  </a:solidFill>
                  <a:latin typeface="+mn-lt"/>
                </a:rPr>
                <a:t>org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rgbClr val="F79646"/>
                  </a:solidFill>
                  <a:latin typeface="+mn-lt"/>
                </a:rPr>
                <a:t>orange</a:t>
              </a: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 inputs</a:t>
              </a:r>
              <a:endParaRPr lang="en-US" sz="2400" b="1" baseline="300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93040" y="2779782"/>
            <a:ext cx="2292472" cy="2637363"/>
            <a:chOff x="6709076" y="3396537"/>
            <a:chExt cx="2292472" cy="2637363"/>
          </a:xfrm>
        </p:grpSpPr>
        <p:grpSp>
          <p:nvGrpSpPr>
            <p:cNvPr id="138" name="Group 137"/>
            <p:cNvGrpSpPr/>
            <p:nvPr/>
          </p:nvGrpSpPr>
          <p:grpSpPr>
            <a:xfrm>
              <a:off x="6709076" y="3396537"/>
              <a:ext cx="1442879" cy="1556463"/>
              <a:chOff x="6828113" y="3396537"/>
              <a:chExt cx="1442879" cy="155646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828113" y="3762441"/>
                <a:ext cx="1442879" cy="1111634"/>
                <a:chOff x="6828113" y="3762441"/>
                <a:chExt cx="1442879" cy="111163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194203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301150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037895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54623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194203" y="413511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900791" y="42420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1570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984421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257402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828113" y="460835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7438800" y="476712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84421" y="476712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8164045" y="43944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8057099" y="3869388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93844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8110572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950152" y="408163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129" name="Straight Connector 128"/>
              <p:cNvCxnSpPr/>
              <p:nvPr/>
            </p:nvCxnSpPr>
            <p:spPr>
              <a:xfrm>
                <a:off x="7436988" y="3396537"/>
                <a:ext cx="513164" cy="155646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6719405" y="5202903"/>
              <a:ext cx="2282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black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black inputs</a:t>
              </a:r>
              <a:endParaRPr lang="en-US" sz="2400" b="1" baseline="300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510424" y="5554820"/>
            <a:ext cx="615025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Winner Take All will predict the right answer. Only the correct label will have a positive score</a:t>
            </a:r>
            <a:endParaRPr lang="en-US" sz="2400" i="1" dirty="0">
              <a:latin typeface="+mn-lt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52476" y="4429135"/>
            <a:ext cx="2112624" cy="1922110"/>
            <a:chOff x="252476" y="4429135"/>
            <a:chExt cx="2112624" cy="1922110"/>
          </a:xfrm>
        </p:grpSpPr>
        <p:sp>
          <p:nvSpPr>
            <p:cNvPr id="141" name="TextBox 140"/>
            <p:cNvSpPr txBox="1"/>
            <p:nvPr/>
          </p:nvSpPr>
          <p:spPr>
            <a:xfrm>
              <a:off x="252476" y="5520248"/>
              <a:ext cx="2112624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Notation: Score for blue label</a:t>
              </a:r>
              <a:endParaRPr lang="en-US" sz="24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94622" y="4429135"/>
              <a:ext cx="1078331" cy="459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4" name="Straight Arrow Connector 143"/>
            <p:cNvCxnSpPr>
              <a:stCxn id="142" idx="1"/>
            </p:cNvCxnSpPr>
            <p:nvPr/>
          </p:nvCxnSpPr>
          <p:spPr>
            <a:xfrm flipH="1">
              <a:off x="325120" y="4658683"/>
              <a:ext cx="369502" cy="8615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/>
          <p:nvPr/>
        </p:nvCxnSpPr>
        <p:spPr>
          <a:xfrm>
            <a:off x="1772953" y="2230155"/>
            <a:ext cx="15630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772953" y="2230155"/>
            <a:ext cx="243617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787452" y="2227357"/>
            <a:ext cx="5432098" cy="5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Multiclass Classification Summary 2:</a:t>
            </a:r>
            <a:br>
              <a:rPr lang="en-US" sz="2800" dirty="0" smtClean="0"/>
            </a:br>
            <a:r>
              <a:rPr lang="en-US" sz="2000" dirty="0" smtClean="0"/>
              <a:t>One-vs-all may not always work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  <p:sp>
        <p:nvSpPr>
          <p:cNvPr id="46" name="TextBox 45"/>
          <p:cNvSpPr txBox="1"/>
          <p:nvPr/>
        </p:nvSpPr>
        <p:spPr>
          <a:xfrm>
            <a:off x="2823518" y="1391377"/>
            <a:ext cx="5994644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400" dirty="0" smtClean="0">
                <a:latin typeface="+mn-lt"/>
              </a:rPr>
              <a:t> points are not separable with a single binary classifier</a:t>
            </a:r>
          </a:p>
          <a:p>
            <a:r>
              <a:rPr lang="en-US" sz="2400" i="1" dirty="0">
                <a:latin typeface="+mn-lt"/>
              </a:rPr>
              <a:t>The decomposition </a:t>
            </a:r>
            <a:r>
              <a:rPr lang="en-US" sz="2400" i="1" dirty="0" smtClean="0">
                <a:latin typeface="+mn-lt"/>
              </a:rPr>
              <a:t>is not expressive enough!</a:t>
            </a:r>
            <a:endParaRPr lang="en-US" sz="2600" dirty="0">
              <a:latin typeface="+mn-lt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526917" y="3254878"/>
            <a:ext cx="1805181" cy="2751505"/>
            <a:chOff x="526917" y="3254878"/>
            <a:chExt cx="1805181" cy="2751505"/>
          </a:xfrm>
        </p:grpSpPr>
        <p:sp>
          <p:nvSpPr>
            <p:cNvPr id="130" name="TextBox 129"/>
            <p:cNvSpPr txBox="1"/>
            <p:nvPr/>
          </p:nvSpPr>
          <p:spPr>
            <a:xfrm>
              <a:off x="632982" y="4806054"/>
              <a:ext cx="16991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solidFill>
                    <a:srgbClr val="0000FF"/>
                  </a:solidFill>
                  <a:latin typeface="+mn-lt"/>
                </a:rPr>
                <a:t>blue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rgbClr val="0000FF"/>
                  </a:solidFill>
                  <a:latin typeface="+mn-lt"/>
                </a:rPr>
                <a:t>blue</a:t>
              </a:r>
              <a:r>
                <a:rPr lang="en-US" sz="2400" dirty="0" smtClean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2400" b="1" dirty="0" smtClean="0">
                  <a:latin typeface="+mn-lt"/>
                </a:rPr>
                <a:t>inputs</a:t>
              </a:r>
              <a:endParaRPr lang="en-US" sz="2400" b="1" baseline="30000" dirty="0">
                <a:latin typeface="+mn-lt"/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26917" y="3254878"/>
              <a:ext cx="1634351" cy="1256277"/>
              <a:chOff x="526917" y="3254878"/>
              <a:chExt cx="1634351" cy="12562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26917" y="3254878"/>
                <a:ext cx="1634351" cy="100624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718389" y="3346048"/>
                <a:ext cx="1442879" cy="1165107"/>
                <a:chOff x="704445" y="2828601"/>
                <a:chExt cx="1442879" cy="1165107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1070535" y="2935548"/>
                  <a:ext cx="106947" cy="10694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177482" y="2828601"/>
                  <a:ext cx="106947" cy="10694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914227" y="3042495"/>
                  <a:ext cx="106947" cy="10694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230955" y="3042495"/>
                  <a:ext cx="106947" cy="10694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70535" y="3201271"/>
                  <a:ext cx="106947" cy="10694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291482" y="33616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445850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777123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445850" y="35140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505376" y="388676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60753" y="356756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133734" y="36773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4445" y="367451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315132" y="383328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860753" y="38332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040377" y="34606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933431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70176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986904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826484" y="314779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725103" y="1137708"/>
            <a:ext cx="1606995" cy="1465793"/>
            <a:chOff x="725103" y="1137708"/>
            <a:chExt cx="1606995" cy="1465793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2647594" y="3346048"/>
            <a:ext cx="1794523" cy="2660335"/>
            <a:chOff x="2586066" y="3346048"/>
            <a:chExt cx="1794523" cy="2660335"/>
          </a:xfrm>
        </p:grpSpPr>
        <p:sp>
          <p:nvSpPr>
            <p:cNvPr id="131" name="TextBox 130"/>
            <p:cNvSpPr txBox="1"/>
            <p:nvPr/>
          </p:nvSpPr>
          <p:spPr>
            <a:xfrm>
              <a:off x="2616010" y="4806054"/>
              <a:ext cx="17645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solidFill>
                    <a:srgbClr val="F79646"/>
                  </a:solidFill>
                  <a:latin typeface="+mn-lt"/>
                </a:rPr>
                <a:t>org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rgbClr val="F79646"/>
                  </a:solidFill>
                  <a:latin typeface="+mn-lt"/>
                </a:rPr>
                <a:t>orange</a:t>
              </a: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 inputs</a:t>
              </a:r>
              <a:endParaRPr lang="en-US" sz="2400" b="1" baseline="30000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605681" y="3346048"/>
              <a:ext cx="1442879" cy="1165107"/>
              <a:chOff x="2607303" y="2828601"/>
              <a:chExt cx="1442879" cy="1165107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973393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080340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17085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133813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73393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194340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348708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679981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348708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08234" y="3886761"/>
                <a:ext cx="106947" cy="106947"/>
              </a:xfrm>
              <a:prstGeom prst="ellipse">
                <a:avLst/>
              </a:prstGeom>
              <a:solidFill>
                <a:srgbClr val="F79646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763611" y="3567565"/>
                <a:ext cx="106947" cy="106947"/>
              </a:xfrm>
              <a:prstGeom prst="ellipse">
                <a:avLst/>
              </a:prstGeom>
              <a:solidFill>
                <a:srgbClr val="F79646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36592" y="3677310"/>
                <a:ext cx="106947" cy="106947"/>
              </a:xfrm>
              <a:prstGeom prst="ellipse">
                <a:avLst/>
              </a:prstGeom>
              <a:solidFill>
                <a:srgbClr val="F79646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07303" y="3674512"/>
                <a:ext cx="106947" cy="106947"/>
              </a:xfrm>
              <a:prstGeom prst="ellipse">
                <a:avLst/>
              </a:prstGeom>
              <a:solidFill>
                <a:srgbClr val="F79646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217990" y="3833287"/>
                <a:ext cx="106947" cy="106947"/>
              </a:xfrm>
              <a:prstGeom prst="ellipse">
                <a:avLst/>
              </a:prstGeom>
              <a:solidFill>
                <a:srgbClr val="F79646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763611" y="3833288"/>
                <a:ext cx="106947" cy="106947"/>
              </a:xfrm>
              <a:prstGeom prst="ellipse">
                <a:avLst/>
              </a:prstGeom>
              <a:solidFill>
                <a:srgbClr val="F79646"/>
              </a:solidFill>
              <a:ln>
                <a:solidFill>
                  <a:srgbClr val="F7964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943235" y="34606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36289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573034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89762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729342" y="314779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586066" y="3640615"/>
              <a:ext cx="1482109" cy="1058160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910492" y="1221913"/>
            <a:ext cx="1421606" cy="1165107"/>
            <a:chOff x="1535461" y="1266209"/>
            <a:chExt cx="1421606" cy="1165107"/>
          </a:xfrm>
        </p:grpSpPr>
        <p:sp>
          <p:nvSpPr>
            <p:cNvPr id="186" name="Oval 18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8" name="Oval 18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6" name="Oval 195"/>
            <p:cNvSpPr/>
            <p:nvPr/>
          </p:nvSpPr>
          <p:spPr>
            <a:xfrm>
              <a:off x="1691769" y="2005173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8" name="Oval 197"/>
            <p:cNvSpPr/>
            <p:nvPr/>
          </p:nvSpPr>
          <p:spPr>
            <a:xfrm>
              <a:off x="1535461" y="2112120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0" name="Oval 199"/>
            <p:cNvSpPr/>
            <p:nvPr/>
          </p:nvSpPr>
          <p:spPr>
            <a:xfrm>
              <a:off x="1691769" y="2270896"/>
              <a:ext cx="106947" cy="106947"/>
            </a:xfrm>
            <a:prstGeom prst="ellipse">
              <a:avLst/>
            </a:prstGeom>
            <a:solidFill>
              <a:srgbClr val="F79646"/>
            </a:solidFill>
            <a:ln>
              <a:solidFill>
                <a:srgbClr val="F7964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2" name="Oval 20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3" name="Oval 20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16029" y="3154379"/>
            <a:ext cx="2031442" cy="2852004"/>
            <a:chOff x="4417276" y="3154379"/>
            <a:chExt cx="2031442" cy="2852004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5126011" y="3154379"/>
              <a:ext cx="513164" cy="155646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540170" y="4806054"/>
              <a:ext cx="19085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black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black inputs</a:t>
              </a:r>
              <a:endParaRPr lang="en-US" sz="2400" b="1" baseline="300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417276" y="3346048"/>
              <a:ext cx="1442879" cy="1165107"/>
              <a:chOff x="4403332" y="2828601"/>
              <a:chExt cx="1442879" cy="116510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69422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76369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13114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929842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769422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990369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44737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76010" y="33082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144737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204263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559640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32621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403332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014019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4559640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39264" y="34606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632318" y="2935548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369063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685791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525371" y="314779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647471" y="3346048"/>
            <a:ext cx="1442879" cy="1998558"/>
            <a:chOff x="6647471" y="3346048"/>
            <a:chExt cx="1442879" cy="199855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47471" y="3346048"/>
              <a:ext cx="1442879" cy="1165107"/>
              <a:chOff x="6491163" y="3346048"/>
              <a:chExt cx="1442879" cy="1165107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857253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64200" y="33460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6700945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017673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857253" y="37187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078200" y="3879138"/>
                <a:ext cx="106947" cy="106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232568" y="3825664"/>
                <a:ext cx="106947" cy="106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63841" y="38256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232568" y="4031538"/>
                <a:ext cx="106947" cy="106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7292094" y="440420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647471" y="40850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6920452" y="419475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491163" y="419195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7101850" y="435073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47471" y="435073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7827095" y="39780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7720149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7456894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7773622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7613202" y="366524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7117039" y="4882941"/>
              <a:ext cx="91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+mn-lt"/>
                </a:rPr>
                <a:t>???</a:t>
              </a:r>
              <a:endParaRPr lang="en-US" sz="2400" b="1" baseline="300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Summary 3: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Local </a:t>
            </a:r>
            <a:r>
              <a:rPr lang="en-US" sz="2000" dirty="0" smtClean="0"/>
              <a:t>Learning: One-vs-all classification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341437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Use any binary classifier learning algorithm</a:t>
            </a:r>
            <a:endParaRPr lang="en-US" dirty="0"/>
          </a:p>
          <a:p>
            <a:r>
              <a:rPr lang="en-US" dirty="0" smtClean="0">
                <a:solidFill>
                  <a:srgbClr val="CC3333"/>
                </a:solidFill>
              </a:rPr>
              <a:t>Potential Problems</a:t>
            </a:r>
          </a:p>
          <a:p>
            <a:pPr lvl="1"/>
            <a:r>
              <a:rPr lang="en-US" dirty="0" smtClean="0"/>
              <a:t>Calibration issues</a:t>
            </a:r>
          </a:p>
          <a:p>
            <a:pPr lvl="2"/>
            <a:r>
              <a:rPr lang="en-US" dirty="0" smtClean="0"/>
              <a:t>We are comparing scores produced by K classifiers trained independently. No reason for the scores to be in the same numerical range!</a:t>
            </a:r>
          </a:p>
          <a:p>
            <a:pPr lvl="1"/>
            <a:r>
              <a:rPr lang="en-US" dirty="0" smtClean="0"/>
              <a:t>Train vs. Train</a:t>
            </a:r>
            <a:endParaRPr lang="en-US" dirty="0"/>
          </a:p>
          <a:p>
            <a:pPr lvl="2"/>
            <a:r>
              <a:rPr lang="en-US" dirty="0" smtClean="0"/>
              <a:t>Does </a:t>
            </a:r>
            <a:r>
              <a:rPr lang="en-US" dirty="0"/>
              <a:t>not account for how the final predictor will be used</a:t>
            </a:r>
          </a:p>
          <a:p>
            <a:pPr lvl="2"/>
            <a:r>
              <a:rPr lang="en-US" dirty="0" smtClean="0"/>
              <a:t>Does </a:t>
            </a:r>
            <a:r>
              <a:rPr lang="en-US" dirty="0"/>
              <a:t>not optimize any </a:t>
            </a:r>
            <a:r>
              <a:rPr lang="en-US" b="1" dirty="0"/>
              <a:t>global</a:t>
            </a:r>
            <a:r>
              <a:rPr lang="en-US" dirty="0"/>
              <a:t> measure of correctness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3366CC"/>
                </a:solidFill>
              </a:rPr>
              <a:t>Yet, works fairly well </a:t>
            </a:r>
          </a:p>
          <a:p>
            <a:pPr lvl="2"/>
            <a:r>
              <a:rPr lang="en-US" dirty="0" smtClean="0"/>
              <a:t>In most cases, especially in high dimensional problems (everything is already linearly separable).  </a:t>
            </a:r>
          </a:p>
        </p:txBody>
      </p:sp>
    </p:spTree>
    <p:extLst>
      <p:ext uri="{BB962C8B-B14F-4D97-AF65-F5344CB8AC3E}">
        <p14:creationId xmlns:p14="http://schemas.microsoft.com/office/powerpoint/2010/main" val="31104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534400" cy="620889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Summary 4: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Global </a:t>
            </a:r>
            <a:r>
              <a:rPr lang="en-US" sz="2700" dirty="0" smtClean="0"/>
              <a:t>Multiclass Approach </a:t>
            </a:r>
            <a:r>
              <a:rPr lang="en-US" sz="1800" dirty="0" smtClean="0"/>
              <a:t>[Constraint Classification, Har-Peled et. al ‘02]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6"/>
                <a:ext cx="8229600" cy="5135564"/>
              </a:xfrm>
            </p:spPr>
            <p:txBody>
              <a:bodyPr>
                <a:normAutofit lnSpcReduction="10000"/>
              </a:bodyPr>
              <a:lstStyle/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dirty="0" smtClean="0"/>
                  <a:t>Create </a:t>
                </a:r>
                <a:r>
                  <a:rPr lang="en-US" sz="2400" dirty="0"/>
                  <a:t>K classifiers </a:t>
                </a:r>
                <a:r>
                  <a:rPr lang="en-US" sz="2400" b="1" dirty="0"/>
                  <a:t>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</a:t>
                </a:r>
                <a:r>
                  <a:rPr lang="en-US" sz="2400" b="1" dirty="0"/>
                  <a:t>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b="1" dirty="0" err="1" smtClean="0"/>
                  <a:t>w</a:t>
                </a:r>
                <a:r>
                  <a:rPr lang="en-US" sz="2400" baseline="-25000" dirty="0" err="1" smtClean="0"/>
                  <a:t>K.</a:t>
                </a:r>
                <a:r>
                  <a:rPr lang="en-US" sz="2400" baseline="-25000" dirty="0" smtClean="0"/>
                  <a:t> ; </a:t>
                </a:r>
              </a:p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dirty="0" smtClean="0"/>
                  <a:t>Predict with WTA: </a:t>
                </a:r>
                <a:r>
                  <a:rPr lang="en-US" sz="2400" dirty="0" err="1"/>
                  <a:t>argmax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w</a:t>
                </a:r>
                <a:r>
                  <a:rPr lang="en-US" sz="2400" baseline="-25000" dirty="0" err="1"/>
                  <a:t>i</a:t>
                </a:r>
                <a:r>
                  <a:rPr lang="en-US" sz="2400" baseline="30000" dirty="0" err="1"/>
                  <a:t>T</a:t>
                </a:r>
                <a:r>
                  <a:rPr lang="en-US" sz="2400" b="1" dirty="0" err="1"/>
                  <a:t>x</a:t>
                </a:r>
                <a:endParaRPr lang="en-US" sz="2400" b="1" dirty="0"/>
              </a:p>
              <a:p>
                <a:pPr marL="403225" lvl="1" indent="-403225">
                  <a:spcBef>
                    <a:spcPts val="750"/>
                  </a:spcBef>
                </a:pPr>
                <a:endParaRPr lang="en-US" sz="2400" dirty="0" smtClean="0"/>
              </a:p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b="1" dirty="0" smtClean="0"/>
                  <a:t>But</a:t>
                </a:r>
                <a:r>
                  <a:rPr lang="en-US" sz="2400" dirty="0" smtClean="0"/>
                  <a:t>, train differently: </a:t>
                </a:r>
              </a:p>
              <a:p>
                <a:pPr marL="803275" lvl="2" indent="-403225">
                  <a:spcBef>
                    <a:spcPts val="750"/>
                  </a:spcBef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examples with label i, we </a:t>
                </a:r>
                <a:r>
                  <a:rPr lang="en-US" sz="2000" dirty="0" smtClean="0"/>
                  <a:t>want </a:t>
                </a:r>
                <a:r>
                  <a:rPr lang="en-US" sz="2000" i="1" dirty="0" smtClean="0"/>
                  <a:t> </a:t>
                </a:r>
                <a:br>
                  <a:rPr lang="en-US" sz="2000" i="1" dirty="0" smtClean="0"/>
                </a:br>
                <a:r>
                  <a:rPr lang="en-US" sz="2000" i="1" dirty="0" smtClean="0"/>
                  <a:t>			</a:t>
                </a:r>
                <a:r>
                  <a:rPr lang="en-US" sz="2000" b="1" i="1" dirty="0" err="1" smtClean="0"/>
                  <a:t>w</a:t>
                </a:r>
                <a:r>
                  <a:rPr lang="en-US" sz="2000" i="1" baseline="-25000" dirty="0" err="1" smtClean="0"/>
                  <a:t>i</a:t>
                </a:r>
                <a:r>
                  <a:rPr lang="en-US" sz="2000" i="1" baseline="30000" dirty="0" err="1" smtClean="0"/>
                  <a:t>T</a:t>
                </a:r>
                <a:r>
                  <a:rPr lang="en-US" sz="2000" b="1" i="1" dirty="0" err="1" smtClean="0"/>
                  <a:t>x</a:t>
                </a:r>
                <a:r>
                  <a:rPr lang="en-US" sz="2000" i="1" dirty="0" smtClean="0"/>
                  <a:t> </a:t>
                </a:r>
                <a:r>
                  <a:rPr lang="en-US" sz="2000" i="1" dirty="0"/>
                  <a:t>&gt; </a:t>
                </a:r>
                <a:r>
                  <a:rPr lang="en-US" sz="2000" b="1" i="1" dirty="0" err="1"/>
                  <a:t>w</a:t>
                </a:r>
                <a:r>
                  <a:rPr lang="en-US" sz="2000" i="1" baseline="-25000" dirty="0" err="1"/>
                  <a:t>j</a:t>
                </a:r>
                <a:r>
                  <a:rPr lang="en-US" sz="2000" i="1" baseline="30000" dirty="0" err="1"/>
                  <a:t>T</a:t>
                </a:r>
                <a:r>
                  <a:rPr lang="en-US" sz="2000" b="1" i="1" dirty="0" err="1"/>
                  <a:t>x</a:t>
                </a:r>
                <a:r>
                  <a:rPr lang="en-US" sz="2000" b="1" i="1" dirty="0"/>
                  <a:t> </a:t>
                </a:r>
                <a:r>
                  <a:rPr lang="en-US" sz="2000" i="1" dirty="0"/>
                  <a:t>for all </a:t>
                </a:r>
                <a:r>
                  <a:rPr lang="en-US" sz="2000" i="1" dirty="0" smtClean="0"/>
                  <a:t>j</a:t>
                </a:r>
                <a:endParaRPr lang="en-US" sz="2000" dirty="0" smtClean="0"/>
              </a:p>
              <a:p>
                <a:r>
                  <a:rPr lang="en-US" b="1" dirty="0" smtClean="0">
                    <a:solidFill>
                      <a:srgbClr val="3C58AD"/>
                    </a:solidFill>
                  </a:rPr>
                  <a:t>Training: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:r>
                  <a:rPr lang="en-US" altLang="zh-TW" dirty="0" smtClean="0"/>
                  <a:t>For </a:t>
                </a:r>
                <a:r>
                  <a:rPr lang="en-US" altLang="zh-TW" dirty="0"/>
                  <a:t>each training example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:        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600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600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lit/>
                      </m:rPr>
                      <a:rPr lang="en-US" altLang="zh-TW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TW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2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600" dirty="0" smtClean="0"/>
                  <a:t>  </a:t>
                </a: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600" b="1" dirty="0" smtClean="0"/>
                  <a:t>         if</a:t>
                </a:r>
                <a:r>
                  <a:rPr lang="en-US" altLang="zh-TW" sz="26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600" b="1" i="1" dirty="0" smtClean="0">
                  <a:latin typeface="Cambria Math" panose="02040503050406030204" pitchFamily="18" charset="0"/>
                </a:endParaRP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600" b="1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        (promote)</a:t>
                </a: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200" dirty="0"/>
                  <a:t>	 </a:t>
                </a:r>
                <a:r>
                  <a:rPr lang="en-US" altLang="zh-TW" sz="22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TW" sz="2600" b="1" i="1" dirty="0" smtClean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600" b="0" i="1" dirty="0" smtClean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TW" sz="2600" b="1" i="1" dirty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600" i="1" dirty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/>
                  <a:t>         </a:t>
                </a:r>
                <a:r>
                  <a:rPr lang="en-US" sz="2200" dirty="0" smtClean="0"/>
                  <a:t>(demote)</a:t>
                </a: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6"/>
                <a:ext cx="8229600" cy="5135564"/>
              </a:xfrm>
              <a:blipFill>
                <a:blip r:embed="rId3"/>
                <a:stretch>
                  <a:fillRect l="-519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61784" y="5146357"/>
                <a:ext cx="225356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dirty="0" smtClean="0"/>
                  <a:t>: learning rate</a:t>
                </a:r>
                <a:endParaRPr lang="en-US" sz="2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84" y="5146357"/>
                <a:ext cx="2253566" cy="492443"/>
              </a:xfrm>
              <a:prstGeom prst="rect">
                <a:avLst/>
              </a:prstGeom>
              <a:blipFill>
                <a:blip r:embed="rId4"/>
                <a:stretch>
                  <a:fillRect t="-11111" r="-7838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524000"/>
            <a:ext cx="7924800" cy="4724400"/>
          </a:xfrm>
        </p:spPr>
        <p:txBody>
          <a:bodyPr/>
          <a:lstStyle/>
          <a:p>
            <a:r>
              <a:rPr lang="en-US" sz="2000" dirty="0" smtClean="0"/>
              <a:t>The hypothesis learned above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more expressive </a:t>
            </a:r>
            <a:r>
              <a:rPr lang="en-US" sz="2000" dirty="0"/>
              <a:t>than when the </a:t>
            </a:r>
            <a:r>
              <a:rPr lang="en-US" sz="2000" dirty="0" err="1"/>
              <a:t>OvA</a:t>
            </a:r>
            <a:r>
              <a:rPr lang="en-US" sz="2000" dirty="0"/>
              <a:t> assumption is used.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 smtClean="0">
                <a:solidFill>
                  <a:srgbClr val="FF0000"/>
                </a:solidFill>
              </a:rPr>
              <a:t>linear learning algorithm </a:t>
            </a:r>
            <a:r>
              <a:rPr lang="en-US" sz="2000" dirty="0" smtClean="0"/>
              <a:t>can be used, and algorithmic-specific </a:t>
            </a:r>
            <a:r>
              <a:rPr lang="en-US" sz="2000" dirty="0"/>
              <a:t>properties are maintained </a:t>
            </a:r>
            <a:r>
              <a:rPr lang="en-US" sz="2000" dirty="0" smtClean="0"/>
              <a:t>(e.g., attribute </a:t>
            </a:r>
            <a:r>
              <a:rPr lang="en-US" sz="2000" dirty="0"/>
              <a:t>efficiency </a:t>
            </a:r>
            <a:r>
              <a:rPr lang="en-US" sz="2000" dirty="0" smtClean="0"/>
              <a:t>if using winnow.)</a:t>
            </a:r>
            <a:endParaRPr lang="en-US" sz="2000" dirty="0"/>
          </a:p>
          <a:p>
            <a:r>
              <a:rPr lang="en-US" sz="2000" dirty="0" smtClean="0"/>
              <a:t>E.g., the </a:t>
            </a:r>
            <a:r>
              <a:rPr lang="en-US" sz="2000" dirty="0"/>
              <a:t>multiclass support vector machine can be implemented by learning </a:t>
            </a:r>
            <a:r>
              <a:rPr lang="en-US" sz="2000" dirty="0" smtClean="0"/>
              <a:t>a hyperplane </a:t>
            </a:r>
            <a:r>
              <a:rPr lang="en-US" sz="2000" dirty="0"/>
              <a:t>to separate P(S) with maximal margin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As a byproduct of the linear separability observation, we get a natural notion of a </a:t>
            </a:r>
            <a:r>
              <a:rPr lang="en-US" sz="2000" dirty="0" smtClean="0">
                <a:solidFill>
                  <a:srgbClr val="0000FF"/>
                </a:solidFill>
              </a:rPr>
              <a:t>margin in the multi-class case</a:t>
            </a:r>
            <a:r>
              <a:rPr lang="en-US" sz="2000" dirty="0" smtClean="0"/>
              <a:t>, inherited from the  binary separability in the </a:t>
            </a:r>
            <a:r>
              <a:rPr lang="en-US" sz="2000" dirty="0" err="1" smtClean="0"/>
              <a:t>nk</a:t>
            </a:r>
            <a:r>
              <a:rPr lang="en-US" sz="2000" dirty="0" smtClean="0"/>
              <a:t>-dimensional space.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Given example 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latin typeface="cmsy10"/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libri"/>
              </a:rPr>
              <a:t>R</a:t>
            </a:r>
            <a:r>
              <a:rPr lang="en-US" sz="2000" baseline="30000" dirty="0" err="1" smtClean="0">
                <a:latin typeface="Calibri"/>
              </a:rPr>
              <a:t>nk</a:t>
            </a:r>
            <a:r>
              <a:rPr lang="en-US" sz="2000" dirty="0" smtClean="0"/>
              <a:t>,                    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margin(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,w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min</a:t>
            </a:r>
            <a:r>
              <a:rPr lang="en-US" baseline="-50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Consequently, given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sy10"/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libri"/>
              </a:rPr>
              <a:t>R</a:t>
            </a:r>
            <a:r>
              <a:rPr lang="en-US" sz="2000" baseline="30000" dirty="0" err="1" smtClean="0"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 smtClean="0"/>
              <a:t>             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margin(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x,w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min</a:t>
            </a:r>
            <a:r>
              <a:rPr lang="en-US" baseline="-50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05600" y="26581"/>
            <a:ext cx="2127249" cy="1346200"/>
            <a:chOff x="3893" y="2756"/>
            <a:chExt cx="1488" cy="1232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316" y="3310"/>
              <a:ext cx="409" cy="241"/>
            </a:xfrm>
            <a:custGeom>
              <a:avLst/>
              <a:gdLst>
                <a:gd name="T0" fmla="*/ 0 w 409"/>
                <a:gd name="T1" fmla="*/ 168 h 241"/>
                <a:gd name="T2" fmla="*/ 409 w 409"/>
                <a:gd name="T3" fmla="*/ 0 h 241"/>
                <a:gd name="T4" fmla="*/ 409 w 409"/>
                <a:gd name="T5" fmla="*/ 241 h 241"/>
                <a:gd name="T6" fmla="*/ 0 w 409"/>
                <a:gd name="T7" fmla="*/ 1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241">
                  <a:moveTo>
                    <a:pt x="0" y="168"/>
                  </a:moveTo>
                  <a:lnTo>
                    <a:pt x="409" y="0"/>
                  </a:lnTo>
                  <a:lnTo>
                    <a:pt x="409" y="241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41" y="3478"/>
              <a:ext cx="853" cy="510"/>
            </a:xfrm>
            <a:custGeom>
              <a:avLst/>
              <a:gdLst>
                <a:gd name="T0" fmla="*/ 0 w 853"/>
                <a:gd name="T1" fmla="*/ 0 h 510"/>
                <a:gd name="T2" fmla="*/ 183 w 853"/>
                <a:gd name="T3" fmla="*/ 0 h 510"/>
                <a:gd name="T4" fmla="*/ 591 w 853"/>
                <a:gd name="T5" fmla="*/ 73 h 510"/>
                <a:gd name="T6" fmla="*/ 853 w 853"/>
                <a:gd name="T7" fmla="*/ 452 h 510"/>
                <a:gd name="T8" fmla="*/ 226 w 853"/>
                <a:gd name="T9" fmla="*/ 510 h 510"/>
                <a:gd name="T10" fmla="*/ 0 w 853"/>
                <a:gd name="T1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510">
                  <a:moveTo>
                    <a:pt x="0" y="0"/>
                  </a:moveTo>
                  <a:lnTo>
                    <a:pt x="183" y="0"/>
                  </a:lnTo>
                  <a:lnTo>
                    <a:pt x="591" y="73"/>
                  </a:lnTo>
                  <a:lnTo>
                    <a:pt x="853" y="452"/>
                  </a:lnTo>
                  <a:lnTo>
                    <a:pt x="226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732" y="2982"/>
              <a:ext cx="649" cy="911"/>
            </a:xfrm>
            <a:custGeom>
              <a:avLst/>
              <a:gdLst>
                <a:gd name="T0" fmla="*/ 146 w 649"/>
                <a:gd name="T1" fmla="*/ 0 h 911"/>
                <a:gd name="T2" fmla="*/ 0 w 649"/>
                <a:gd name="T3" fmla="*/ 328 h 911"/>
                <a:gd name="T4" fmla="*/ 0 w 649"/>
                <a:gd name="T5" fmla="*/ 569 h 911"/>
                <a:gd name="T6" fmla="*/ 241 w 649"/>
                <a:gd name="T7" fmla="*/ 911 h 911"/>
                <a:gd name="T8" fmla="*/ 649 w 649"/>
                <a:gd name="T9" fmla="*/ 685 h 911"/>
                <a:gd name="T10" fmla="*/ 146 w 649"/>
                <a:gd name="T11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911">
                  <a:moveTo>
                    <a:pt x="146" y="0"/>
                  </a:moveTo>
                  <a:lnTo>
                    <a:pt x="0" y="328"/>
                  </a:lnTo>
                  <a:lnTo>
                    <a:pt x="0" y="569"/>
                  </a:lnTo>
                  <a:lnTo>
                    <a:pt x="241" y="911"/>
                  </a:lnTo>
                  <a:lnTo>
                    <a:pt x="649" y="6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893" y="2756"/>
              <a:ext cx="985" cy="722"/>
            </a:xfrm>
            <a:custGeom>
              <a:avLst/>
              <a:gdLst>
                <a:gd name="T0" fmla="*/ 88 w 985"/>
                <a:gd name="T1" fmla="*/ 715 h 722"/>
                <a:gd name="T2" fmla="*/ 416 w 985"/>
                <a:gd name="T3" fmla="*/ 722 h 722"/>
                <a:gd name="T4" fmla="*/ 839 w 985"/>
                <a:gd name="T5" fmla="*/ 547 h 722"/>
                <a:gd name="T6" fmla="*/ 985 w 985"/>
                <a:gd name="T7" fmla="*/ 226 h 722"/>
                <a:gd name="T8" fmla="*/ 628 w 985"/>
                <a:gd name="T9" fmla="*/ 0 h 722"/>
                <a:gd name="T10" fmla="*/ 0 w 985"/>
                <a:gd name="T11" fmla="*/ 379 h 722"/>
                <a:gd name="T12" fmla="*/ 248 w 985"/>
                <a:gd name="T13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722">
                  <a:moveTo>
                    <a:pt x="88" y="715"/>
                  </a:moveTo>
                  <a:lnTo>
                    <a:pt x="416" y="722"/>
                  </a:lnTo>
                  <a:lnTo>
                    <a:pt x="839" y="547"/>
                  </a:lnTo>
                  <a:lnTo>
                    <a:pt x="985" y="226"/>
                  </a:lnTo>
                  <a:lnTo>
                    <a:pt x="628" y="0"/>
                  </a:lnTo>
                  <a:lnTo>
                    <a:pt x="0" y="379"/>
                  </a:lnTo>
                  <a:lnTo>
                    <a:pt x="248" y="722"/>
                  </a:lnTo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984" y="2928"/>
              <a:ext cx="1248" cy="1040"/>
              <a:chOff x="3984" y="2928"/>
              <a:chExt cx="1248" cy="1040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984" y="2928"/>
                <a:ext cx="1040" cy="1040"/>
                <a:chOff x="3984" y="2928"/>
                <a:chExt cx="1040" cy="1040"/>
              </a:xfrm>
            </p:grpSpPr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317" y="3302"/>
                  <a:ext cx="416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>
                  <a:off x="4317" y="3469"/>
                  <a:ext cx="416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13"/>
                <p:cNvSpPr>
                  <a:spLocks noChangeShapeType="1"/>
                </p:cNvSpPr>
                <p:nvPr/>
              </p:nvSpPr>
              <p:spPr bwMode="auto">
                <a:xfrm>
                  <a:off x="4733" y="3552"/>
                  <a:ext cx="291" cy="4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928"/>
                  <a:ext cx="166" cy="3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84" y="3469"/>
                  <a:ext cx="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4026" y="3094"/>
                <a:ext cx="1206" cy="832"/>
                <a:chOff x="3984" y="1200"/>
                <a:chExt cx="1392" cy="960"/>
              </a:xfrm>
            </p:grpSpPr>
            <p:sp>
              <p:nvSpPr>
                <p:cNvPr id="12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432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4464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19"/>
                <p:cNvSpPr>
                  <a:spLocks noChangeArrowheads="1"/>
                </p:cNvSpPr>
                <p:nvPr/>
              </p:nvSpPr>
              <p:spPr bwMode="auto">
                <a:xfrm flipV="1">
                  <a:off x="4464" y="196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0"/>
                <p:cNvSpPr>
                  <a:spLocks noChangeArrowheads="1"/>
                </p:cNvSpPr>
                <p:nvPr/>
              </p:nvSpPr>
              <p:spPr bwMode="auto">
                <a:xfrm flipV="1">
                  <a:off x="4608" y="158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1"/>
                <p:cNvSpPr>
                  <a:spLocks noChangeArrowheads="1"/>
                </p:cNvSpPr>
                <p:nvPr/>
              </p:nvSpPr>
              <p:spPr bwMode="auto">
                <a:xfrm flipV="1">
                  <a:off x="5136" y="177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2"/>
                <p:cNvSpPr>
                  <a:spLocks noChangeArrowheads="1"/>
                </p:cNvSpPr>
                <p:nvPr/>
              </p:nvSpPr>
              <p:spPr bwMode="auto">
                <a:xfrm flipV="1">
                  <a:off x="5232" y="1680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800" y="14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Oval 24"/>
                <p:cNvSpPr>
                  <a:spLocks noChangeArrowheads="1"/>
                </p:cNvSpPr>
                <p:nvPr/>
              </p:nvSpPr>
              <p:spPr bwMode="auto">
                <a:xfrm flipV="1">
                  <a:off x="4704" y="1776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25"/>
                <p:cNvSpPr>
                  <a:spLocks noChangeArrowheads="1"/>
                </p:cNvSpPr>
                <p:nvPr/>
              </p:nvSpPr>
              <p:spPr bwMode="auto">
                <a:xfrm flipV="1">
                  <a:off x="4800" y="192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26"/>
                <p:cNvSpPr>
                  <a:spLocks noChangeArrowheads="1"/>
                </p:cNvSpPr>
                <p:nvPr/>
              </p:nvSpPr>
              <p:spPr bwMode="auto">
                <a:xfrm flipV="1">
                  <a:off x="4800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Oval 27"/>
                <p:cNvSpPr>
                  <a:spLocks noChangeArrowheads="1"/>
                </p:cNvSpPr>
                <p:nvPr/>
              </p:nvSpPr>
              <p:spPr bwMode="auto">
                <a:xfrm flipV="1">
                  <a:off x="5280" y="1824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Oval 28"/>
                <p:cNvSpPr>
                  <a:spLocks noChangeArrowheads="1"/>
                </p:cNvSpPr>
                <p:nvPr/>
              </p:nvSpPr>
              <p:spPr bwMode="auto">
                <a:xfrm flipV="1">
                  <a:off x="5088" y="1632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29"/>
                <p:cNvSpPr>
                  <a:spLocks noChangeArrowheads="1"/>
                </p:cNvSpPr>
                <p:nvPr/>
              </p:nvSpPr>
              <p:spPr bwMode="auto">
                <a:xfrm flipV="1">
                  <a:off x="4656" y="1536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30"/>
                <p:cNvSpPr>
                  <a:spLocks noChangeArrowheads="1"/>
                </p:cNvSpPr>
                <p:nvPr/>
              </p:nvSpPr>
              <p:spPr bwMode="auto">
                <a:xfrm flipV="1">
                  <a:off x="4560" y="129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4320" y="144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3984" y="148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92263"/>
            <a:ext cx="7162800" cy="4084637"/>
          </a:xfrm>
        </p:spPr>
      </p:pic>
    </p:spTree>
    <p:extLst>
      <p:ext uri="{BB962C8B-B14F-4D97-AF65-F5344CB8AC3E}">
        <p14:creationId xmlns:p14="http://schemas.microsoft.com/office/powerpoint/2010/main" val="25635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Margin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4650"/>
            <a:ext cx="7162800" cy="3979863"/>
          </a:xfrm>
        </p:spPr>
      </p:pic>
    </p:spTree>
    <p:extLst>
      <p:ext uri="{BB962C8B-B14F-4D97-AF65-F5344CB8AC3E}">
        <p14:creationId xmlns:p14="http://schemas.microsoft.com/office/powerpoint/2010/main" val="118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Learning:</a:t>
            </a:r>
          </a:p>
          <a:p>
            <a:pPr lvl="1"/>
            <a:r>
              <a:rPr lang="en-US" dirty="0" smtClean="0"/>
              <a:t>Given a data set D = {(</a:t>
            </a:r>
            <a:r>
              <a:rPr lang="en-US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, </a:t>
            </a:r>
            <a:r>
              <a:rPr lang="en-US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)}</a:t>
            </a:r>
            <a:r>
              <a:rPr lang="en-US" baseline="-25000" dirty="0" smtClean="0"/>
              <a:t>1</a:t>
            </a:r>
            <a:r>
              <a:rPr lang="en-US" baseline="30000" dirty="0" smtClean="0">
                <a:latin typeface="Calibri"/>
              </a:rPr>
              <a:t>m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latin typeface="Calibri"/>
              </a:rPr>
              <a:t>n</a:t>
            </a:r>
            <a:r>
              <a:rPr lang="en-US" dirty="0" smtClean="0"/>
              <a:t>, </a:t>
            </a:r>
            <a:r>
              <a:rPr lang="en-US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{1,2,…,k}.</a:t>
            </a:r>
          </a:p>
          <a:p>
            <a:r>
              <a:rPr lang="en-US" dirty="0" smtClean="0"/>
              <a:t>Prediction (inference):</a:t>
            </a:r>
          </a:p>
          <a:p>
            <a:pPr lvl="1"/>
            <a:r>
              <a:rPr lang="en-US" dirty="0" smtClean="0"/>
              <a:t>Given an example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, and a learned function (model),</a:t>
            </a:r>
          </a:p>
          <a:p>
            <a:pPr lvl="1"/>
            <a:r>
              <a:rPr lang="en-US" dirty="0" smtClean="0"/>
              <a:t>Output a single class labels 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Classification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scheme presented can be generalized to provide a uniform view for multiple types of problems: multi-class</a:t>
            </a:r>
            <a:r>
              <a:rPr lang="en-US" sz="2000" dirty="0"/>
              <a:t>, multi-label, category-ranking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Reduces learning to a </a:t>
            </a:r>
            <a:r>
              <a:rPr lang="en-US" sz="2000" i="1" dirty="0"/>
              <a:t>single</a:t>
            </a:r>
            <a:r>
              <a:rPr lang="en-US" sz="2000" dirty="0"/>
              <a:t> binary learning task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Captures theoretical properties of binary algorithm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Experimentally verified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Naturally extends Perceptron, SVM, etc...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i="1" dirty="0" smtClean="0"/>
              <a:t>It is called “</a:t>
            </a:r>
            <a:r>
              <a:rPr lang="en-US" sz="2000" i="1" dirty="0" smtClean="0">
                <a:solidFill>
                  <a:srgbClr val="FF0000"/>
                </a:solidFill>
              </a:rPr>
              <a:t>constraint classification</a:t>
            </a:r>
            <a:r>
              <a:rPr lang="en-US" sz="2000" i="1" dirty="0" smtClean="0"/>
              <a:t>” since it does it all by </a:t>
            </a:r>
            <a:r>
              <a:rPr lang="en-US" sz="2000" i="1" dirty="0"/>
              <a:t>representing labels as a set of </a:t>
            </a:r>
            <a:r>
              <a:rPr lang="en-US" sz="2000" i="1" dirty="0">
                <a:solidFill>
                  <a:srgbClr val="FF0000"/>
                </a:solidFill>
              </a:rPr>
              <a:t>constraints</a:t>
            </a:r>
            <a:r>
              <a:rPr lang="en-US" sz="2000" i="1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preferences</a:t>
            </a:r>
            <a:r>
              <a:rPr lang="en-US" sz="2000" i="1" dirty="0"/>
              <a:t> among output labels.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Multi-category to </a:t>
            </a:r>
            <a:r>
              <a:rPr lang="en-US" sz="3200" dirty="0">
                <a:sym typeface="Wingdings" pitchFamily="2" charset="2"/>
              </a:rPr>
              <a:t>Constraint Classification</a:t>
            </a:r>
            <a:endParaRPr lang="en-US" sz="32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4876800"/>
          </a:xfrm>
        </p:spPr>
        <p:txBody>
          <a:bodyPr/>
          <a:lstStyle/>
          <a:p>
            <a:r>
              <a:rPr lang="en-US" sz="2000" dirty="0" smtClean="0"/>
              <a:t>The unified formulation is clear from the following examples:</a:t>
            </a:r>
          </a:p>
          <a:p>
            <a:r>
              <a:rPr lang="en-US" sz="2000" dirty="0" smtClean="0"/>
              <a:t>Multiclass</a:t>
            </a:r>
            <a:endParaRPr lang="en-US" sz="2000" dirty="0"/>
          </a:p>
          <a:p>
            <a:pPr lvl="1"/>
            <a:r>
              <a:rPr lang="en-US" sz="1800" dirty="0"/>
              <a:t>(x,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)       		</a:t>
            </a:r>
            <a:r>
              <a:rPr lang="en-US" sz="1800" dirty="0">
                <a:sym typeface="Symbol" pitchFamily="18" charset="2"/>
              </a:rPr>
              <a:t> (x, (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) )</a:t>
            </a:r>
          </a:p>
          <a:p>
            <a:r>
              <a:rPr lang="en-US" sz="2000" dirty="0" err="1"/>
              <a:t>Multilabel</a:t>
            </a:r>
            <a:endParaRPr lang="en-US" sz="2000" dirty="0"/>
          </a:p>
          <a:p>
            <a:pPr lvl="1"/>
            <a:r>
              <a:rPr lang="en-US" sz="1800" dirty="0"/>
              <a:t>(x, (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chemeClr val="accent2"/>
                </a:solidFill>
              </a:rPr>
              <a:t>, B</a:t>
            </a:r>
            <a:r>
              <a:rPr lang="en-US" sz="1800" dirty="0"/>
              <a:t>)) 		</a:t>
            </a:r>
            <a:r>
              <a:rPr lang="en-US" sz="1800" dirty="0">
                <a:sym typeface="Symbol" pitchFamily="18" charset="2"/>
              </a:rPr>
              <a:t> (x, ( (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) ) 	</a:t>
            </a:r>
          </a:p>
          <a:p>
            <a:r>
              <a:rPr lang="en-US" sz="2000" dirty="0">
                <a:sym typeface="Symbol" pitchFamily="18" charset="2"/>
              </a:rPr>
              <a:t>Label Ranking</a:t>
            </a:r>
          </a:p>
          <a:p>
            <a:pPr lvl="1"/>
            <a:r>
              <a:rPr lang="en-US" sz="1800" dirty="0">
                <a:sym typeface="Symbol" pitchFamily="18" charset="2"/>
              </a:rPr>
              <a:t>(x, (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3&gt;2&gt;1</a:t>
            </a:r>
            <a:r>
              <a:rPr lang="en-US" sz="1800" dirty="0">
                <a:sym typeface="Symbol" pitchFamily="18" charset="2"/>
              </a:rPr>
              <a:t>))    (x, ( (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3, 3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2, 2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)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In all cases, we have </a:t>
            </a:r>
            <a:r>
              <a:rPr lang="en-US" sz="2000" dirty="0"/>
              <a:t>e</a:t>
            </a:r>
            <a:r>
              <a:rPr lang="en-US" sz="2000" dirty="0" smtClean="0"/>
              <a:t>xamples 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 smtClean="0"/>
              <a:t>)  with  y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k</a:t>
            </a:r>
            <a:endParaRPr lang="en-US" sz="2000" b="1" baseline="-25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Where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: partial order over class labels {1,...,k}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defines “</a:t>
            </a:r>
            <a:r>
              <a:rPr lang="en-US" sz="1800" i="1" dirty="0"/>
              <a:t>preference</a:t>
            </a:r>
            <a:r>
              <a:rPr lang="en-US" sz="1800" dirty="0"/>
              <a:t>” relation ( </a:t>
            </a:r>
            <a:r>
              <a:rPr lang="en-US" dirty="0">
                <a:cs typeface="Times New Roman" pitchFamily="18" charset="0"/>
                <a:sym typeface="MT Extra" pitchFamily="18" charset="2"/>
              </a:rPr>
              <a:t>&gt; </a:t>
            </a:r>
            <a:r>
              <a:rPr lang="en-US" sz="1800" dirty="0"/>
              <a:t>) for class labeling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Consequently, the Constraint Classifier is:  h</a:t>
            </a:r>
            <a:r>
              <a:rPr lang="en-US" sz="2000" dirty="0"/>
              <a:t>: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endParaRPr lang="en-US" sz="2000" b="1" baseline="-25000" dirty="0" smtClean="0"/>
          </a:p>
          <a:p>
            <a:pPr lvl="1"/>
            <a:r>
              <a:rPr lang="en-US" dirty="0" smtClean="0"/>
              <a:t>h(x</a:t>
            </a:r>
            <a:r>
              <a:rPr lang="en-US" dirty="0"/>
              <a:t>) is a partial order</a:t>
            </a:r>
          </a:p>
          <a:p>
            <a:pPr lvl="1"/>
            <a:r>
              <a:rPr lang="en-US" dirty="0" smtClean="0"/>
              <a:t>h(x</a:t>
            </a:r>
            <a:r>
              <a:rPr lang="en-US" dirty="0"/>
              <a:t>) is </a:t>
            </a:r>
            <a:r>
              <a:rPr lang="en-US" i="1" dirty="0"/>
              <a:t>consistent</a:t>
            </a:r>
            <a:r>
              <a:rPr lang="en-US" dirty="0"/>
              <a:t> with y if (</a:t>
            </a:r>
            <a:r>
              <a:rPr lang="en-US" dirty="0" err="1"/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dirty="0"/>
              <a:t>j) </a:t>
            </a:r>
            <a:r>
              <a:rPr lang="en-US" dirty="0">
                <a:sym typeface="Symbol" pitchFamily="18" charset="2"/>
              </a:rPr>
              <a:t> y </a:t>
            </a:r>
            <a:r>
              <a:rPr lang="en-US" dirty="0">
                <a:sym typeface="Wingdings" pitchFamily="2" charset="2"/>
              </a:rPr>
              <a:t> (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dirty="0">
                <a:sym typeface="Wingdings" pitchFamily="2" charset="2"/>
              </a:rPr>
              <a:t>j) </a:t>
            </a:r>
            <a:r>
              <a:rPr lang="en-US" dirty="0" smtClean="0">
                <a:sym typeface="Symbol" pitchFamily="18" charset="2"/>
              </a:rPr>
              <a:t>h(x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000" b="1" baseline="-25000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19800" y="1506512"/>
            <a:ext cx="2895600" cy="2227288"/>
          </a:xfrm>
          <a:prstGeom prst="wedgeRectCallout">
            <a:avLst>
              <a:gd name="adj1" fmla="val -35361"/>
              <a:gd name="adj2" fmla="val 1086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Just like in the multiclass we learn one </a:t>
            </a:r>
            <a:r>
              <a:rPr lang="en-US" dirty="0" err="1" smtClean="0">
                <a:latin typeface="Calibri"/>
                <a:cs typeface="Calibri" pitchFamily="34" charset="0"/>
              </a:rPr>
              <a:t>w</a:t>
            </a:r>
            <a:r>
              <a:rPr lang="en-US" baseline="-25000" dirty="0" err="1" smtClean="0">
                <a:latin typeface="Calibri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msy1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/>
                <a:cs typeface="Calibri" pitchFamily="34" charset="0"/>
              </a:rPr>
              <a:t>R</a:t>
            </a:r>
            <a:r>
              <a:rPr lang="en-US" baseline="30000" dirty="0" err="1" smtClean="0">
                <a:latin typeface="Calibri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for each label, the same is done for multi-label and ranking. The weight vectors are updated according with the requirements from y </a:t>
            </a:r>
            <a:r>
              <a:rPr lang="en-US" dirty="0" smtClean="0">
                <a:latin typeface="cmsy1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/>
                <a:cs typeface="Calibri" pitchFamily="34" charset="0"/>
              </a:rPr>
              <a:t>S</a:t>
            </a:r>
            <a:r>
              <a:rPr lang="en-US" baseline="-25000" dirty="0" err="1" smtClean="0">
                <a:latin typeface="Calibri"/>
                <a:cs typeface="Calibri" pitchFamily="34" charset="0"/>
              </a:rPr>
              <a:t>k</a:t>
            </a:r>
            <a:endParaRPr lang="en-US" baseline="-25000" dirty="0" smtClean="0">
              <a:latin typeface="Calibri"/>
              <a:cs typeface="Calibri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aseline="-25000" dirty="0" smtClean="0">
                <a:latin typeface="Calibri"/>
                <a:cs typeface="Calibri" pitchFamily="34" charset="0"/>
              </a:rPr>
              <a:t>(Consult the </a:t>
            </a:r>
            <a:r>
              <a:rPr lang="en-US" sz="2000" baseline="-25000" dirty="0" smtClean="0">
                <a:latin typeface="Calibri"/>
                <a:cs typeface="Calibri" pitchFamily="34" charset="0"/>
                <a:hlinkClick r:id="rId3" action="ppaction://hlinksldjump"/>
              </a:rPr>
              <a:t>Perceptron</a:t>
            </a:r>
            <a:r>
              <a:rPr lang="en-US" sz="2000" baseline="-25000" dirty="0" smtClean="0">
                <a:latin typeface="Calibri"/>
                <a:cs typeface="Calibri" pitchFamily="34" charset="0"/>
              </a:rPr>
              <a:t> in </a:t>
            </a:r>
            <a:r>
              <a:rPr lang="en-US" sz="2000" baseline="-25000" dirty="0" err="1" smtClean="0">
                <a:latin typeface="Calibri"/>
                <a:cs typeface="Calibri" pitchFamily="34" charset="0"/>
              </a:rPr>
              <a:t>Kesler</a:t>
            </a:r>
            <a:r>
              <a:rPr lang="en-US" sz="2000" baseline="-25000" dirty="0" smtClean="0">
                <a:latin typeface="Calibri"/>
                <a:cs typeface="Calibri" pitchFamily="34" charset="0"/>
              </a:rPr>
              <a:t> construction slide)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ym typeface="Wingdings" pitchFamily="2" charset="2"/>
              </a:rPr>
              <a:t>Properties of </a:t>
            </a:r>
            <a:r>
              <a:rPr lang="en-US" sz="3200" dirty="0" smtClean="0">
                <a:sym typeface="Wingdings" pitchFamily="2" charset="2"/>
              </a:rPr>
              <a:t>Construction </a:t>
            </a:r>
            <a:r>
              <a:rPr lang="en-US" sz="1600" dirty="0" smtClean="0">
                <a:sym typeface="Wingdings" pitchFamily="2" charset="2"/>
              </a:rPr>
              <a:t>(Zimak et. al 2002, 2003)</a:t>
            </a:r>
            <a:endParaRPr lang="en-US" sz="3200" dirty="0">
              <a:sym typeface="Wingdings" pitchFamily="2" charset="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Can learn </a:t>
            </a:r>
            <a:r>
              <a:rPr lang="en-US" sz="2000" i="1" dirty="0">
                <a:sym typeface="Wingdings" pitchFamily="2" charset="2"/>
              </a:rPr>
              <a:t>any 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argmax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v</a:t>
            </a:r>
            <a:r>
              <a:rPr lang="en-US" sz="2000" baseline="-25000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.x</a:t>
            </a:r>
            <a:r>
              <a:rPr lang="en-US" sz="2000" dirty="0">
                <a:sym typeface="Wingdings" pitchFamily="2" charset="2"/>
              </a:rPr>
              <a:t> function (even when 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 isn’t linearly separable from the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union</a:t>
            </a:r>
            <a:r>
              <a:rPr lang="en-US" sz="2000" dirty="0">
                <a:sym typeface="Wingdings" pitchFamily="2" charset="2"/>
              </a:rPr>
              <a:t> of the others)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Can use </a:t>
            </a:r>
            <a:r>
              <a:rPr lang="en-US" sz="2000" i="1" dirty="0">
                <a:sym typeface="Wingdings" pitchFamily="2" charset="2"/>
              </a:rPr>
              <a:t>any </a:t>
            </a:r>
            <a:r>
              <a:rPr lang="en-US" sz="2000" dirty="0">
                <a:sym typeface="Wingdings" pitchFamily="2" charset="2"/>
              </a:rPr>
              <a:t>algorithm to find linear separation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Perceptron Algorithm</a:t>
            </a:r>
          </a:p>
          <a:p>
            <a:pPr lvl="2">
              <a:lnSpc>
                <a:spcPct val="90000"/>
              </a:lnSpc>
            </a:pPr>
            <a:r>
              <a:rPr lang="en-US" sz="1600" i="1" dirty="0">
                <a:sym typeface="Wingdings" pitchFamily="2" charset="2"/>
              </a:rPr>
              <a:t>ultraconservative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i="1" dirty="0">
                <a:sym typeface="Wingdings" pitchFamily="2" charset="2"/>
              </a:rPr>
              <a:t>online algorithm </a:t>
            </a:r>
            <a:r>
              <a:rPr lang="en-US" sz="1600" dirty="0">
                <a:sym typeface="Wingdings" pitchFamily="2" charset="2"/>
              </a:rPr>
              <a:t>[Crammer, Singer 2001]</a:t>
            </a:r>
            <a:endParaRPr lang="en-US" sz="1600" i="1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Winnow Algorithm</a:t>
            </a:r>
          </a:p>
          <a:p>
            <a:pPr lvl="2">
              <a:lnSpc>
                <a:spcPct val="90000"/>
              </a:lnSpc>
            </a:pPr>
            <a:r>
              <a:rPr lang="en-US" sz="1600" i="1" dirty="0">
                <a:sym typeface="Wingdings" pitchFamily="2" charset="2"/>
              </a:rPr>
              <a:t>multiclass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i="1" dirty="0">
                <a:sym typeface="Wingdings" pitchFamily="2" charset="2"/>
              </a:rPr>
              <a:t>winnow </a:t>
            </a:r>
            <a:r>
              <a:rPr lang="en-US" sz="1600" dirty="0">
                <a:sym typeface="Wingdings" pitchFamily="2" charset="2"/>
              </a:rPr>
              <a:t>[ </a:t>
            </a:r>
            <a:r>
              <a:rPr lang="en-US" sz="1600" dirty="0" err="1">
                <a:sym typeface="Wingdings" pitchFamily="2" charset="2"/>
              </a:rPr>
              <a:t>Masterharm</a:t>
            </a:r>
            <a:r>
              <a:rPr lang="en-US" sz="1600" dirty="0">
                <a:sym typeface="Wingdings" pitchFamily="2" charset="2"/>
              </a:rPr>
              <a:t> 2000 ] </a:t>
            </a:r>
            <a:endParaRPr lang="en-US" sz="1600" i="1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ym typeface="Wingdings" pitchFamily="2" charset="2"/>
              </a:rPr>
              <a:t>Defines a </a:t>
            </a:r>
            <a:r>
              <a:rPr lang="en-US" sz="2000" i="1" dirty="0">
                <a:sym typeface="Wingdings" pitchFamily="2" charset="2"/>
              </a:rPr>
              <a:t>multiclass margin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by binary margin in </a:t>
            </a:r>
            <a:r>
              <a:rPr lang="en-US" sz="1800" dirty="0" err="1">
                <a:sym typeface="Wingdings" pitchFamily="2" charset="2"/>
              </a:rPr>
              <a:t>R</a:t>
            </a:r>
            <a:r>
              <a:rPr lang="en-US" sz="1800" baseline="30000" dirty="0" err="1">
                <a:sym typeface="Wingdings" pitchFamily="2" charset="2"/>
              </a:rPr>
              <a:t>kd</a:t>
            </a:r>
            <a:endParaRPr lang="en-US" sz="18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multiclass SVM [Crammer, Singer 2001]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600" dirty="0">
              <a:sym typeface="Wingdings" pitchFamily="2" charset="2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 flipH="1">
            <a:off x="762000" y="4343400"/>
            <a:ext cx="7620000" cy="2133600"/>
            <a:chOff x="480" y="1248"/>
            <a:chExt cx="4800" cy="1680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480" y="1248"/>
              <a:ext cx="4800" cy="168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830" name="Group 6"/>
            <p:cNvGrpSpPr>
              <a:grpSpLocks/>
            </p:cNvGrpSpPr>
            <p:nvPr/>
          </p:nvGrpSpPr>
          <p:grpSpPr bwMode="auto">
            <a:xfrm>
              <a:off x="800" y="1485"/>
              <a:ext cx="4048" cy="1148"/>
              <a:chOff x="570" y="2716"/>
              <a:chExt cx="4785" cy="1356"/>
            </a:xfrm>
          </p:grpSpPr>
          <p:grpSp>
            <p:nvGrpSpPr>
              <p:cNvPr id="205831" name="Group 7"/>
              <p:cNvGrpSpPr>
                <a:grpSpLocks/>
              </p:cNvGrpSpPr>
              <p:nvPr/>
            </p:nvGrpSpPr>
            <p:grpSpPr bwMode="auto">
              <a:xfrm>
                <a:off x="570" y="2880"/>
                <a:ext cx="1782" cy="1152"/>
                <a:chOff x="570" y="2880"/>
                <a:chExt cx="1782" cy="1152"/>
              </a:xfrm>
            </p:grpSpPr>
            <p:sp>
              <p:nvSpPr>
                <p:cNvPr id="205832" name="Rectangle 8"/>
                <p:cNvSpPr>
                  <a:spLocks noChangeArrowheads="1"/>
                </p:cNvSpPr>
                <p:nvPr/>
              </p:nvSpPr>
              <p:spPr bwMode="auto">
                <a:xfrm rot="2999230">
                  <a:off x="1012" y="2588"/>
                  <a:ext cx="754" cy="163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68" y="2880"/>
                  <a:ext cx="1248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34" name="Oval 10"/>
                <p:cNvSpPr>
                  <a:spLocks noChangeArrowheads="1"/>
                </p:cNvSpPr>
                <p:nvPr/>
              </p:nvSpPr>
              <p:spPr bwMode="auto">
                <a:xfrm>
                  <a:off x="696" y="295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5" name="Oval 11"/>
                <p:cNvSpPr>
                  <a:spLocks noChangeArrowheads="1"/>
                </p:cNvSpPr>
                <p:nvPr/>
              </p:nvSpPr>
              <p:spPr bwMode="auto">
                <a:xfrm>
                  <a:off x="1008" y="297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6" name="Oval 12"/>
                <p:cNvSpPr>
                  <a:spLocks noChangeArrowheads="1"/>
                </p:cNvSpPr>
                <p:nvPr/>
              </p:nvSpPr>
              <p:spPr bwMode="auto">
                <a:xfrm>
                  <a:off x="624" y="340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7" name="Oval 13"/>
                <p:cNvSpPr>
                  <a:spLocks noChangeArrowheads="1"/>
                </p:cNvSpPr>
                <p:nvPr/>
              </p:nvSpPr>
              <p:spPr bwMode="auto">
                <a:xfrm>
                  <a:off x="1392" y="288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8" name="Oval 14"/>
                <p:cNvSpPr>
                  <a:spLocks noChangeArrowheads="1"/>
                </p:cNvSpPr>
                <p:nvPr/>
              </p:nvSpPr>
              <p:spPr bwMode="auto">
                <a:xfrm>
                  <a:off x="2160" y="321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9" name="Oval 15"/>
                <p:cNvSpPr>
                  <a:spLocks noChangeArrowheads="1"/>
                </p:cNvSpPr>
                <p:nvPr/>
              </p:nvSpPr>
              <p:spPr bwMode="auto">
                <a:xfrm>
                  <a:off x="1440" y="384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0" name="Oval 16"/>
                <p:cNvSpPr>
                  <a:spLocks noChangeArrowheads="1"/>
                </p:cNvSpPr>
                <p:nvPr/>
              </p:nvSpPr>
              <p:spPr bwMode="auto">
                <a:xfrm>
                  <a:off x="1584" y="3888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1" name="Oval 17"/>
                <p:cNvSpPr>
                  <a:spLocks noChangeArrowheads="1"/>
                </p:cNvSpPr>
                <p:nvPr/>
              </p:nvSpPr>
              <p:spPr bwMode="auto">
                <a:xfrm>
                  <a:off x="1680" y="3984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2" name="Oval 18"/>
                <p:cNvSpPr>
                  <a:spLocks noChangeArrowheads="1"/>
                </p:cNvSpPr>
                <p:nvPr/>
              </p:nvSpPr>
              <p:spPr bwMode="auto">
                <a:xfrm>
                  <a:off x="2064" y="3552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3" name="Oval 19"/>
                <p:cNvSpPr>
                  <a:spLocks noChangeArrowheads="1"/>
                </p:cNvSpPr>
                <p:nvPr/>
              </p:nvSpPr>
              <p:spPr bwMode="auto">
                <a:xfrm>
                  <a:off x="864" y="326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4" name="Oval 20"/>
                <p:cNvSpPr>
                  <a:spLocks noChangeArrowheads="1"/>
                </p:cNvSpPr>
                <p:nvPr/>
              </p:nvSpPr>
              <p:spPr bwMode="auto">
                <a:xfrm>
                  <a:off x="1968" y="3840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5" name="Oval 21"/>
                <p:cNvSpPr>
                  <a:spLocks noChangeArrowheads="1"/>
                </p:cNvSpPr>
                <p:nvPr/>
              </p:nvSpPr>
              <p:spPr bwMode="auto">
                <a:xfrm>
                  <a:off x="2304" y="3408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846" name="Group 22"/>
              <p:cNvGrpSpPr>
                <a:grpSpLocks/>
              </p:cNvGrpSpPr>
              <p:nvPr/>
            </p:nvGrpSpPr>
            <p:grpSpPr bwMode="auto">
              <a:xfrm>
                <a:off x="3072" y="2716"/>
                <a:ext cx="2283" cy="1356"/>
                <a:chOff x="3072" y="2716"/>
                <a:chExt cx="2283" cy="1356"/>
              </a:xfrm>
            </p:grpSpPr>
            <p:sp>
              <p:nvSpPr>
                <p:cNvPr id="205847" name="Rectangle 23"/>
                <p:cNvSpPr>
                  <a:spLocks noChangeArrowheads="1"/>
                </p:cNvSpPr>
                <p:nvPr/>
              </p:nvSpPr>
              <p:spPr bwMode="auto">
                <a:xfrm rot="13694486">
                  <a:off x="3336" y="3267"/>
                  <a:ext cx="288" cy="71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8" name="Rectangle 24"/>
                <p:cNvSpPr>
                  <a:spLocks noChangeArrowheads="1"/>
                </p:cNvSpPr>
                <p:nvPr/>
              </p:nvSpPr>
              <p:spPr bwMode="auto">
                <a:xfrm rot="6111585">
                  <a:off x="4043" y="3037"/>
                  <a:ext cx="288" cy="91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9" name="Rectangle 25"/>
                <p:cNvSpPr>
                  <a:spLocks noChangeArrowheads="1"/>
                </p:cNvSpPr>
                <p:nvPr/>
              </p:nvSpPr>
              <p:spPr bwMode="auto">
                <a:xfrm rot="11302415">
                  <a:off x="3635" y="2785"/>
                  <a:ext cx="288" cy="59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50" name="Rectangle 26"/>
                <p:cNvSpPr>
                  <a:spLocks noChangeArrowheads="1"/>
                </p:cNvSpPr>
                <p:nvPr/>
              </p:nvSpPr>
              <p:spPr bwMode="auto">
                <a:xfrm rot="9679373">
                  <a:off x="4338" y="2716"/>
                  <a:ext cx="288" cy="891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51" name="Rectangle 27"/>
                <p:cNvSpPr>
                  <a:spLocks noChangeArrowheads="1"/>
                </p:cNvSpPr>
                <p:nvPr/>
              </p:nvSpPr>
              <p:spPr bwMode="auto">
                <a:xfrm rot="7648232">
                  <a:off x="4802" y="3404"/>
                  <a:ext cx="288" cy="8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52" name="Line 28"/>
                <p:cNvSpPr>
                  <a:spLocks noChangeShapeType="1"/>
                </p:cNvSpPr>
                <p:nvPr/>
              </p:nvSpPr>
              <p:spPr bwMode="auto">
                <a:xfrm>
                  <a:off x="4349" y="2736"/>
                  <a:ext cx="283" cy="8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53" name="Line 29"/>
                <p:cNvSpPr>
                  <a:spLocks noChangeShapeType="1"/>
                </p:cNvSpPr>
                <p:nvPr/>
              </p:nvSpPr>
              <p:spPr bwMode="auto">
                <a:xfrm>
                  <a:off x="3742" y="3384"/>
                  <a:ext cx="890" cy="2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5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742" y="2776"/>
                  <a:ext cx="81" cy="6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5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216" y="3384"/>
                  <a:ext cx="526" cy="4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56" name="Line 32"/>
                <p:cNvSpPr>
                  <a:spLocks noChangeShapeType="1"/>
                </p:cNvSpPr>
                <p:nvPr/>
              </p:nvSpPr>
              <p:spPr bwMode="auto">
                <a:xfrm>
                  <a:off x="4632" y="3586"/>
                  <a:ext cx="648" cy="4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57" name="Oval 33"/>
                <p:cNvSpPr>
                  <a:spLocks noChangeArrowheads="1"/>
                </p:cNvSpPr>
                <p:nvPr/>
              </p:nvSpPr>
              <p:spPr bwMode="auto">
                <a:xfrm>
                  <a:off x="4944" y="3216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58" name="Oval 34"/>
                <p:cNvSpPr>
                  <a:spLocks noChangeArrowheads="1"/>
                </p:cNvSpPr>
                <p:nvPr/>
              </p:nvSpPr>
              <p:spPr bwMode="auto">
                <a:xfrm>
                  <a:off x="4224" y="3840"/>
                  <a:ext cx="48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59" name="Oval 35"/>
                <p:cNvSpPr>
                  <a:spLocks noChangeArrowheads="1"/>
                </p:cNvSpPr>
                <p:nvPr/>
              </p:nvSpPr>
              <p:spPr bwMode="auto">
                <a:xfrm>
                  <a:off x="4368" y="3888"/>
                  <a:ext cx="48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0" name="Oval 36"/>
                <p:cNvSpPr>
                  <a:spLocks noChangeArrowheads="1"/>
                </p:cNvSpPr>
                <p:nvPr/>
              </p:nvSpPr>
              <p:spPr bwMode="auto">
                <a:xfrm>
                  <a:off x="4464" y="3984"/>
                  <a:ext cx="48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1" name="Oval 37"/>
                <p:cNvSpPr>
                  <a:spLocks noChangeArrowheads="1"/>
                </p:cNvSpPr>
                <p:nvPr/>
              </p:nvSpPr>
              <p:spPr bwMode="auto">
                <a:xfrm>
                  <a:off x="4848" y="35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2" name="Oval 38"/>
                <p:cNvSpPr>
                  <a:spLocks noChangeArrowheads="1"/>
                </p:cNvSpPr>
                <p:nvPr/>
              </p:nvSpPr>
              <p:spPr bwMode="auto">
                <a:xfrm>
                  <a:off x="4752" y="384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3" name="Oval 39"/>
                <p:cNvSpPr>
                  <a:spLocks noChangeArrowheads="1"/>
                </p:cNvSpPr>
                <p:nvPr/>
              </p:nvSpPr>
              <p:spPr bwMode="auto">
                <a:xfrm>
                  <a:off x="3552" y="283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4" name="Oval 40"/>
                <p:cNvSpPr>
                  <a:spLocks noChangeArrowheads="1"/>
                </p:cNvSpPr>
                <p:nvPr/>
              </p:nvSpPr>
              <p:spPr bwMode="auto">
                <a:xfrm>
                  <a:off x="4080" y="307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5" name="Oval 41"/>
                <p:cNvSpPr>
                  <a:spLocks noChangeArrowheads="1"/>
                </p:cNvSpPr>
                <p:nvPr/>
              </p:nvSpPr>
              <p:spPr bwMode="auto">
                <a:xfrm>
                  <a:off x="3072" y="360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6" name="Oval 42"/>
                <p:cNvSpPr>
                  <a:spLocks noChangeArrowheads="1"/>
                </p:cNvSpPr>
                <p:nvPr/>
              </p:nvSpPr>
              <p:spPr bwMode="auto">
                <a:xfrm>
                  <a:off x="3312" y="33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7" name="Oval 43"/>
                <p:cNvSpPr>
                  <a:spLocks noChangeArrowheads="1"/>
                </p:cNvSpPr>
                <p:nvPr/>
              </p:nvSpPr>
              <p:spPr bwMode="auto">
                <a:xfrm>
                  <a:off x="3456" y="316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8" name="Oval 44"/>
                <p:cNvSpPr>
                  <a:spLocks noChangeArrowheads="1"/>
                </p:cNvSpPr>
                <p:nvPr/>
              </p:nvSpPr>
              <p:spPr bwMode="auto">
                <a:xfrm>
                  <a:off x="3168" y="307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69" name="Oval 45"/>
                <p:cNvSpPr>
                  <a:spLocks noChangeArrowheads="1"/>
                </p:cNvSpPr>
                <p:nvPr/>
              </p:nvSpPr>
              <p:spPr bwMode="auto">
                <a:xfrm>
                  <a:off x="4032" y="3120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70" name="Oval 46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52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 Generalization Bounds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Linear Hypothesis space: </a:t>
            </a:r>
          </a:p>
          <a:p>
            <a:pPr lvl="1">
              <a:lnSpc>
                <a:spcPct val="90000"/>
              </a:lnSpc>
            </a:pPr>
            <a:r>
              <a:rPr lang="en-US"/>
              <a:t>h(x) = argsort v</a:t>
            </a:r>
            <a:r>
              <a:rPr lang="en-US" baseline="-25000"/>
              <a:t>i</a:t>
            </a:r>
            <a:r>
              <a:rPr lang="en-US"/>
              <a:t>.x</a:t>
            </a:r>
          </a:p>
          <a:p>
            <a:pPr lvl="2">
              <a:lnSpc>
                <a:spcPct val="90000"/>
              </a:lnSpc>
            </a:pPr>
            <a:r>
              <a:rPr lang="en-US"/>
              <a:t>v</a:t>
            </a:r>
            <a:r>
              <a:rPr lang="en-US" baseline="-25000"/>
              <a:t>i</a:t>
            </a:r>
            <a:r>
              <a:rPr lang="en-US"/>
              <a:t>, x </a:t>
            </a:r>
            <a:r>
              <a:rPr lang="en-US">
                <a:sym typeface="Symbol" pitchFamily="18" charset="2"/>
              </a:rPr>
              <a:t></a:t>
            </a:r>
            <a:r>
              <a:rPr lang="en-US" b="1">
                <a:sym typeface="Symbol" pitchFamily="18" charset="2"/>
              </a:rPr>
              <a:t>R</a:t>
            </a:r>
            <a:r>
              <a:rPr lang="en-US" baseline="30000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argsort returns </a:t>
            </a:r>
            <a:r>
              <a:rPr lang="en-US" i="1">
                <a:sym typeface="Symbol" pitchFamily="18" charset="2"/>
              </a:rPr>
              <a:t>permutation </a:t>
            </a:r>
            <a:r>
              <a:rPr lang="en-US">
                <a:sym typeface="Symbol" pitchFamily="18" charset="2"/>
              </a:rPr>
              <a:t>of {1,...,k}</a:t>
            </a:r>
            <a:endParaRPr lang="en-US" sz="2000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CC margin-based bound</a:t>
            </a:r>
          </a:p>
          <a:p>
            <a:pPr lvl="1"/>
            <a:r>
              <a:rPr lang="en-US">
                <a:sym typeface="Symbol" pitchFamily="18" charset="2"/>
              </a:rPr>
              <a:t> = min</a:t>
            </a:r>
            <a:r>
              <a:rPr lang="en-US" baseline="-25000">
                <a:sym typeface="Symbol" pitchFamily="18" charset="2"/>
              </a:rPr>
              <a:t>(x,y)</a:t>
            </a:r>
            <a:r>
              <a:rPr lang="en-US" b="1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min </a:t>
            </a:r>
            <a:r>
              <a:rPr lang="en-US" baseline="-25000">
                <a:sym typeface="Symbol" pitchFamily="18" charset="2"/>
              </a:rPr>
              <a:t>(i </a:t>
            </a:r>
            <a:r>
              <a:rPr lang="en-US" baseline="-2500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baseline="-25000">
                <a:sym typeface="Symbol" pitchFamily="18" charset="2"/>
              </a:rPr>
              <a:t> j)</a:t>
            </a:r>
            <a:r>
              <a:rPr lang="en-US" b="1" baseline="-25000">
                <a:sym typeface="Symbol" pitchFamily="18" charset="2"/>
              </a:rPr>
              <a:t>y</a:t>
            </a:r>
            <a:r>
              <a:rPr lang="en-US">
                <a:sym typeface="Symbol" pitchFamily="18" charset="2"/>
              </a:rPr>
              <a:t> v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.x – v</a:t>
            </a:r>
            <a:r>
              <a:rPr lang="en-US" baseline="-25000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.x</a:t>
            </a:r>
          </a:p>
        </p:txBody>
      </p:sp>
      <p:grpSp>
        <p:nvGrpSpPr>
          <p:cNvPr id="130068" name="Group 20"/>
          <p:cNvGrpSpPr>
            <a:grpSpLocks/>
          </p:cNvGrpSpPr>
          <p:nvPr/>
        </p:nvGrpSpPr>
        <p:grpSpPr bwMode="auto">
          <a:xfrm>
            <a:off x="5791200" y="2362200"/>
            <a:ext cx="2971800" cy="1765300"/>
            <a:chOff x="3072" y="2716"/>
            <a:chExt cx="2283" cy="1356"/>
          </a:xfrm>
        </p:grpSpPr>
        <p:sp>
          <p:nvSpPr>
            <p:cNvPr id="130069" name="Rectangle 21"/>
            <p:cNvSpPr>
              <a:spLocks noChangeArrowheads="1"/>
            </p:cNvSpPr>
            <p:nvPr/>
          </p:nvSpPr>
          <p:spPr bwMode="auto">
            <a:xfrm rot="13694486">
              <a:off x="3336" y="3267"/>
              <a:ext cx="288" cy="71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0" name="Rectangle 22"/>
            <p:cNvSpPr>
              <a:spLocks noChangeArrowheads="1"/>
            </p:cNvSpPr>
            <p:nvPr/>
          </p:nvSpPr>
          <p:spPr bwMode="auto">
            <a:xfrm rot="6111585">
              <a:off x="4043" y="3037"/>
              <a:ext cx="288" cy="9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1" name="Rectangle 23"/>
            <p:cNvSpPr>
              <a:spLocks noChangeArrowheads="1"/>
            </p:cNvSpPr>
            <p:nvPr/>
          </p:nvSpPr>
          <p:spPr bwMode="auto">
            <a:xfrm rot="11302415">
              <a:off x="3635" y="2785"/>
              <a:ext cx="288" cy="59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2" name="Rectangle 24"/>
            <p:cNvSpPr>
              <a:spLocks noChangeArrowheads="1"/>
            </p:cNvSpPr>
            <p:nvPr/>
          </p:nvSpPr>
          <p:spPr bwMode="auto">
            <a:xfrm rot="9679373">
              <a:off x="4338" y="2716"/>
              <a:ext cx="288" cy="89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3" name="Rectangle 25"/>
            <p:cNvSpPr>
              <a:spLocks noChangeArrowheads="1"/>
            </p:cNvSpPr>
            <p:nvPr/>
          </p:nvSpPr>
          <p:spPr bwMode="auto">
            <a:xfrm rot="7648232">
              <a:off x="4802" y="3404"/>
              <a:ext cx="288" cy="8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4" name="Line 26"/>
            <p:cNvSpPr>
              <a:spLocks noChangeShapeType="1"/>
            </p:cNvSpPr>
            <p:nvPr/>
          </p:nvSpPr>
          <p:spPr bwMode="auto">
            <a:xfrm>
              <a:off x="4349" y="2736"/>
              <a:ext cx="28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5" name="Line 27"/>
            <p:cNvSpPr>
              <a:spLocks noChangeShapeType="1"/>
            </p:cNvSpPr>
            <p:nvPr/>
          </p:nvSpPr>
          <p:spPr bwMode="auto">
            <a:xfrm>
              <a:off x="3742" y="3384"/>
              <a:ext cx="89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6" name="Line 28"/>
            <p:cNvSpPr>
              <a:spLocks noChangeShapeType="1"/>
            </p:cNvSpPr>
            <p:nvPr/>
          </p:nvSpPr>
          <p:spPr bwMode="auto">
            <a:xfrm flipH="1">
              <a:off x="3742" y="2776"/>
              <a:ext cx="81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7" name="Line 29"/>
            <p:cNvSpPr>
              <a:spLocks noChangeShapeType="1"/>
            </p:cNvSpPr>
            <p:nvPr/>
          </p:nvSpPr>
          <p:spPr bwMode="auto">
            <a:xfrm flipH="1">
              <a:off x="3216" y="3384"/>
              <a:ext cx="526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8" name="Line 30"/>
            <p:cNvSpPr>
              <a:spLocks noChangeShapeType="1"/>
            </p:cNvSpPr>
            <p:nvPr/>
          </p:nvSpPr>
          <p:spPr bwMode="auto">
            <a:xfrm>
              <a:off x="4632" y="3586"/>
              <a:ext cx="648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944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4224" y="3840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4368" y="3888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464" y="39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48" y="35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4752" y="38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355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080" y="3072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3072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8" name="Oval 40"/>
            <p:cNvSpPr>
              <a:spLocks noChangeArrowheads="1"/>
            </p:cNvSpPr>
            <p:nvPr/>
          </p:nvSpPr>
          <p:spPr bwMode="auto">
            <a:xfrm>
              <a:off x="3312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9" name="Oval 41"/>
            <p:cNvSpPr>
              <a:spLocks noChangeArrowheads="1"/>
            </p:cNvSpPr>
            <p:nvPr/>
          </p:nvSpPr>
          <p:spPr bwMode="auto">
            <a:xfrm>
              <a:off x="3456" y="31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0" name="Oval 42"/>
            <p:cNvSpPr>
              <a:spLocks noChangeArrowheads="1"/>
            </p:cNvSpPr>
            <p:nvPr/>
          </p:nvSpPr>
          <p:spPr bwMode="auto">
            <a:xfrm>
              <a:off x="3168" y="30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1" name="Oval 43"/>
            <p:cNvSpPr>
              <a:spLocks noChangeArrowheads="1"/>
            </p:cNvSpPr>
            <p:nvPr/>
          </p:nvSpPr>
          <p:spPr bwMode="auto">
            <a:xfrm>
              <a:off x="4032" y="3120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2" name="Oval 44"/>
            <p:cNvSpPr>
              <a:spLocks noChangeArrowheads="1"/>
            </p:cNvSpPr>
            <p:nvPr/>
          </p:nvSpPr>
          <p:spPr bwMode="auto">
            <a:xfrm>
              <a:off x="4176" y="2976"/>
              <a:ext cx="48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0093" name="Object 45"/>
          <p:cNvGraphicFramePr>
            <a:graphicFrameLocks noChangeAspect="1"/>
          </p:cNvGraphicFramePr>
          <p:nvPr/>
        </p:nvGraphicFramePr>
        <p:xfrm>
          <a:off x="1295400" y="3886200"/>
          <a:ext cx="40481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משוואה" r:id="rId4" imgW="1739900" imgH="482600" progId="Equation.3">
                  <p:embed/>
                </p:oleObj>
              </mc:Choice>
              <mc:Fallback>
                <p:oleObj name="משוואה" r:id="rId4" imgW="1739900" imgH="482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404812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5" name="Rectangle 47"/>
          <p:cNvSpPr>
            <a:spLocks noChangeArrowheads="1"/>
          </p:cNvSpPr>
          <p:nvPr/>
        </p:nvSpPr>
        <p:spPr bwMode="auto">
          <a:xfrm>
            <a:off x="1066800" y="5029200"/>
            <a:ext cx="396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 m - number of examples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 R - max</a:t>
            </a:r>
            <a:r>
              <a:rPr lang="en-US" baseline="-25000"/>
              <a:t>x</a:t>
            </a:r>
            <a:r>
              <a:rPr lang="en-US"/>
              <a:t> ||x||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 </a:t>
            </a:r>
            <a:r>
              <a:rPr lang="en-US">
                <a:sym typeface="Symbol" pitchFamily="18" charset="2"/>
              </a:rPr>
              <a:t></a:t>
            </a:r>
            <a:r>
              <a:rPr lang="en-US"/>
              <a:t> - confidence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 C - average #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VC-style Generalization Bounds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Linear Hypothesis space: </a:t>
            </a:r>
          </a:p>
          <a:p>
            <a:pPr lvl="1">
              <a:lnSpc>
                <a:spcPct val="90000"/>
              </a:lnSpc>
            </a:pPr>
            <a:r>
              <a:rPr lang="en-US"/>
              <a:t>h(x) = argsort v</a:t>
            </a:r>
            <a:r>
              <a:rPr lang="en-US" baseline="-25000"/>
              <a:t>i</a:t>
            </a:r>
            <a:r>
              <a:rPr lang="en-US"/>
              <a:t>.x</a:t>
            </a:r>
          </a:p>
          <a:p>
            <a:pPr lvl="2">
              <a:lnSpc>
                <a:spcPct val="90000"/>
              </a:lnSpc>
            </a:pPr>
            <a:r>
              <a:rPr lang="en-US"/>
              <a:t>v</a:t>
            </a:r>
            <a:r>
              <a:rPr lang="en-US" baseline="-25000"/>
              <a:t>i</a:t>
            </a:r>
            <a:r>
              <a:rPr lang="en-US"/>
              <a:t>, x </a:t>
            </a:r>
            <a:r>
              <a:rPr lang="en-US">
                <a:sym typeface="Symbol" pitchFamily="18" charset="2"/>
              </a:rPr>
              <a:t></a:t>
            </a:r>
            <a:r>
              <a:rPr lang="en-US" b="1">
                <a:sym typeface="Symbol" pitchFamily="18" charset="2"/>
              </a:rPr>
              <a:t>R</a:t>
            </a:r>
            <a:r>
              <a:rPr lang="en-US" baseline="30000">
                <a:sym typeface="Symbol" pitchFamily="18" charset="2"/>
              </a:rPr>
              <a:t>d</a:t>
            </a:r>
            <a:r>
              <a:rPr lang="en-US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argsort returns </a:t>
            </a:r>
            <a:r>
              <a:rPr lang="en-US" i="1">
                <a:sym typeface="Symbol" pitchFamily="18" charset="2"/>
              </a:rPr>
              <a:t>permutation </a:t>
            </a:r>
            <a:r>
              <a:rPr lang="en-US">
                <a:sym typeface="Symbol" pitchFamily="18" charset="2"/>
              </a:rPr>
              <a:t>of {1,...,k}</a:t>
            </a:r>
            <a:endParaRPr lang="en-US" sz="2000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CC VC-based bound</a:t>
            </a:r>
            <a:endParaRPr lang="en-US" sz="2800"/>
          </a:p>
        </p:txBody>
      </p:sp>
      <p:graphicFrame>
        <p:nvGraphicFramePr>
          <p:cNvPr id="142366" name="Object 30"/>
          <p:cNvGraphicFramePr>
            <a:graphicFrameLocks noChangeAspect="1"/>
          </p:cNvGraphicFramePr>
          <p:nvPr/>
        </p:nvGraphicFramePr>
        <p:xfrm>
          <a:off x="887413" y="3505200"/>
          <a:ext cx="7245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3" name="משוואה" r:id="rId4" imgW="2755900" imgH="457200" progId="Equation.3">
                  <p:embed/>
                </p:oleObj>
              </mc:Choice>
              <mc:Fallback>
                <p:oleObj name="משוואה" r:id="rId4" imgW="27559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505200"/>
                        <a:ext cx="72453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1143000" y="4800600"/>
            <a:ext cx="4038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 m - number of examples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 d - dimension of input space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 delta - confidence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 k - number of classes</a:t>
            </a:r>
          </a:p>
        </p:txBody>
      </p:sp>
      <p:grpSp>
        <p:nvGrpSpPr>
          <p:cNvPr id="142373" name="Group 37"/>
          <p:cNvGrpSpPr>
            <a:grpSpLocks/>
          </p:cNvGrpSpPr>
          <p:nvPr/>
        </p:nvGrpSpPr>
        <p:grpSpPr bwMode="auto">
          <a:xfrm>
            <a:off x="5943600" y="1828800"/>
            <a:ext cx="1066800" cy="800100"/>
            <a:chOff x="3840" y="864"/>
            <a:chExt cx="1152" cy="864"/>
          </a:xfrm>
        </p:grpSpPr>
        <p:sp>
          <p:nvSpPr>
            <p:cNvPr id="142368" name="Line 32"/>
            <p:cNvSpPr>
              <a:spLocks noChangeShapeType="1"/>
            </p:cNvSpPr>
            <p:nvPr/>
          </p:nvSpPr>
          <p:spPr bwMode="auto">
            <a:xfrm>
              <a:off x="3984" y="86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9" name="Line 33"/>
            <p:cNvSpPr>
              <a:spLocks noChangeShapeType="1"/>
            </p:cNvSpPr>
            <p:nvPr/>
          </p:nvSpPr>
          <p:spPr bwMode="auto">
            <a:xfrm flipH="1">
              <a:off x="3840" y="129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0" name="Line 34"/>
            <p:cNvSpPr>
              <a:spLocks noChangeShapeType="1"/>
            </p:cNvSpPr>
            <p:nvPr/>
          </p:nvSpPr>
          <p:spPr bwMode="auto">
            <a:xfrm flipV="1">
              <a:off x="4272" y="12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1" name="Line 35"/>
            <p:cNvSpPr>
              <a:spLocks noChangeShapeType="1"/>
            </p:cNvSpPr>
            <p:nvPr/>
          </p:nvSpPr>
          <p:spPr bwMode="auto">
            <a:xfrm>
              <a:off x="4656" y="124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2" name="Line 36"/>
            <p:cNvSpPr>
              <a:spLocks noChangeShapeType="1"/>
            </p:cNvSpPr>
            <p:nvPr/>
          </p:nvSpPr>
          <p:spPr bwMode="auto">
            <a:xfrm flipV="1">
              <a:off x="4656" y="8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407" name="Group 71"/>
          <p:cNvGrpSpPr>
            <a:grpSpLocks/>
          </p:cNvGrpSpPr>
          <p:nvPr/>
        </p:nvGrpSpPr>
        <p:grpSpPr bwMode="auto">
          <a:xfrm rot="5400000">
            <a:off x="7151688" y="1382712"/>
            <a:ext cx="1981200" cy="1501775"/>
            <a:chOff x="3792" y="384"/>
            <a:chExt cx="2976" cy="2256"/>
          </a:xfrm>
        </p:grpSpPr>
        <p:sp>
          <p:nvSpPr>
            <p:cNvPr id="142375" name="Line 39"/>
            <p:cNvSpPr>
              <a:spLocks noChangeShapeType="1"/>
            </p:cNvSpPr>
            <p:nvPr/>
          </p:nvSpPr>
          <p:spPr bwMode="auto">
            <a:xfrm>
              <a:off x="4128" y="91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6" name="Line 40"/>
            <p:cNvSpPr>
              <a:spLocks noChangeShapeType="1"/>
            </p:cNvSpPr>
            <p:nvPr/>
          </p:nvSpPr>
          <p:spPr bwMode="auto">
            <a:xfrm flipH="1">
              <a:off x="3984" y="134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7" name="Line 41"/>
            <p:cNvSpPr>
              <a:spLocks noChangeShapeType="1"/>
            </p:cNvSpPr>
            <p:nvPr/>
          </p:nvSpPr>
          <p:spPr bwMode="auto">
            <a:xfrm flipV="1">
              <a:off x="4416" y="1296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8" name="Line 42"/>
            <p:cNvSpPr>
              <a:spLocks noChangeShapeType="1"/>
            </p:cNvSpPr>
            <p:nvPr/>
          </p:nvSpPr>
          <p:spPr bwMode="auto">
            <a:xfrm>
              <a:off x="4800" y="12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79" name="Line 43"/>
            <p:cNvSpPr>
              <a:spLocks noChangeShapeType="1"/>
            </p:cNvSpPr>
            <p:nvPr/>
          </p:nvSpPr>
          <p:spPr bwMode="auto">
            <a:xfrm flipV="1">
              <a:off x="4800" y="91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0" name="Line 44"/>
            <p:cNvSpPr>
              <a:spLocks noChangeShapeType="1"/>
            </p:cNvSpPr>
            <p:nvPr/>
          </p:nvSpPr>
          <p:spPr bwMode="auto">
            <a:xfrm>
              <a:off x="4992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 flipH="1" flipV="1">
              <a:off x="4752" y="384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3" name="Line 47"/>
            <p:cNvSpPr>
              <a:spLocks noChangeShapeType="1"/>
            </p:cNvSpPr>
            <p:nvPr/>
          </p:nvSpPr>
          <p:spPr bwMode="auto">
            <a:xfrm>
              <a:off x="5424" y="9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4" name="Line 48"/>
            <p:cNvSpPr>
              <a:spLocks noChangeShapeType="1"/>
            </p:cNvSpPr>
            <p:nvPr/>
          </p:nvSpPr>
          <p:spPr bwMode="auto">
            <a:xfrm flipV="1">
              <a:off x="5424" y="528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5" name="Line 49"/>
            <p:cNvSpPr>
              <a:spLocks noChangeShapeType="1"/>
            </p:cNvSpPr>
            <p:nvPr/>
          </p:nvSpPr>
          <p:spPr bwMode="auto">
            <a:xfrm flipV="1">
              <a:off x="5136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6" name="Line 50"/>
            <p:cNvSpPr>
              <a:spLocks noChangeShapeType="1"/>
            </p:cNvSpPr>
            <p:nvPr/>
          </p:nvSpPr>
          <p:spPr bwMode="auto">
            <a:xfrm flipH="1">
              <a:off x="5424" y="115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7" name="Line 51"/>
            <p:cNvSpPr>
              <a:spLocks noChangeShapeType="1"/>
            </p:cNvSpPr>
            <p:nvPr/>
          </p:nvSpPr>
          <p:spPr bwMode="auto">
            <a:xfrm>
              <a:off x="5568" y="115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88" name="Line 52"/>
            <p:cNvSpPr>
              <a:spLocks noChangeShapeType="1"/>
            </p:cNvSpPr>
            <p:nvPr/>
          </p:nvSpPr>
          <p:spPr bwMode="auto">
            <a:xfrm>
              <a:off x="5424" y="14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5" name="Line 59"/>
            <p:cNvSpPr>
              <a:spLocks noChangeShapeType="1"/>
            </p:cNvSpPr>
            <p:nvPr/>
          </p:nvSpPr>
          <p:spPr bwMode="auto">
            <a:xfrm flipV="1">
              <a:off x="5760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6" name="Line 60"/>
            <p:cNvSpPr>
              <a:spLocks noChangeShapeType="1"/>
            </p:cNvSpPr>
            <p:nvPr/>
          </p:nvSpPr>
          <p:spPr bwMode="auto">
            <a:xfrm flipH="1">
              <a:off x="3792" y="1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7" name="Line 61"/>
            <p:cNvSpPr>
              <a:spLocks noChangeShapeType="1"/>
            </p:cNvSpPr>
            <p:nvPr/>
          </p:nvSpPr>
          <p:spPr bwMode="auto">
            <a:xfrm>
              <a:off x="6048" y="12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98" name="Line 62"/>
            <p:cNvSpPr>
              <a:spLocks noChangeShapeType="1"/>
            </p:cNvSpPr>
            <p:nvPr/>
          </p:nvSpPr>
          <p:spPr bwMode="auto">
            <a:xfrm>
              <a:off x="6192" y="163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1" name="Line 65"/>
            <p:cNvSpPr>
              <a:spLocks noChangeShapeType="1"/>
            </p:cNvSpPr>
            <p:nvPr/>
          </p:nvSpPr>
          <p:spPr bwMode="auto">
            <a:xfrm flipH="1">
              <a:off x="4320" y="153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2" name="Line 66"/>
            <p:cNvSpPr>
              <a:spLocks noChangeShapeType="1"/>
            </p:cNvSpPr>
            <p:nvPr/>
          </p:nvSpPr>
          <p:spPr bwMode="auto">
            <a:xfrm>
              <a:off x="5760" y="1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3" name="Line 67"/>
            <p:cNvSpPr>
              <a:spLocks noChangeShapeType="1"/>
            </p:cNvSpPr>
            <p:nvPr/>
          </p:nvSpPr>
          <p:spPr bwMode="auto">
            <a:xfrm flipV="1">
              <a:off x="6048" y="720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4" name="Line 68"/>
            <p:cNvSpPr>
              <a:spLocks noChangeShapeType="1"/>
            </p:cNvSpPr>
            <p:nvPr/>
          </p:nvSpPr>
          <p:spPr bwMode="auto">
            <a:xfrm>
              <a:off x="3984" y="177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5" name="Line 69"/>
            <p:cNvSpPr>
              <a:spLocks noChangeShapeType="1"/>
            </p:cNvSpPr>
            <p:nvPr/>
          </p:nvSpPr>
          <p:spPr bwMode="auto">
            <a:xfrm>
              <a:off x="5760" y="18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06" name="Line 70"/>
            <p:cNvSpPr>
              <a:spLocks noChangeShapeType="1"/>
            </p:cNvSpPr>
            <p:nvPr/>
          </p:nvSpPr>
          <p:spPr bwMode="auto">
            <a:xfrm>
              <a:off x="4320" y="216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6190148" y="4343400"/>
            <a:ext cx="2895600" cy="2227288"/>
          </a:xfrm>
          <a:prstGeom prst="wedgeRectCallout">
            <a:avLst>
              <a:gd name="adj1" fmla="val -102386"/>
              <a:gd name="adj2" fmla="val -253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Performance: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even though this is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the right thing to do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and differences can be observed in low dimensional cases, in high dimensional cases, the impact is not always significant. </a:t>
            </a:r>
            <a:endParaRPr lang="en-US" sz="2000" baseline="-25000" dirty="0" smtClean="0">
              <a:latin typeface="Calibri"/>
              <a:cs typeface="Calibri" pitchFamily="34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54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MultiClass Classification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Ranking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category ranking (over classes)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ordinal regression (over examples)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Multilabel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x</a:t>
            </a:r>
            <a:r>
              <a:rPr lang="en-US" sz="1800" dirty="0"/>
              <a:t> is both </a:t>
            </a:r>
            <a:r>
              <a:rPr lang="en-US" sz="1800" dirty="0">
                <a:solidFill>
                  <a:srgbClr val="FF0000"/>
                </a:solidFill>
              </a:rPr>
              <a:t>red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accent2"/>
                </a:solidFill>
              </a:rPr>
              <a:t>blue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Complex relationships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x</a:t>
            </a:r>
            <a:r>
              <a:rPr lang="en-US" sz="1800" dirty="0"/>
              <a:t> is more </a:t>
            </a:r>
            <a:r>
              <a:rPr lang="en-US" sz="1800" dirty="0">
                <a:solidFill>
                  <a:srgbClr val="FF0000"/>
                </a:solidFill>
              </a:rPr>
              <a:t>red</a:t>
            </a:r>
            <a:r>
              <a:rPr lang="en-US" sz="1800" dirty="0"/>
              <a:t> than </a:t>
            </a:r>
            <a:r>
              <a:rPr lang="en-US" sz="1800" dirty="0">
                <a:solidFill>
                  <a:schemeClr val="accent2"/>
                </a:solidFill>
              </a:rPr>
              <a:t>blue</a:t>
            </a:r>
            <a:r>
              <a:rPr lang="en-US" sz="1800" dirty="0"/>
              <a:t>, but not </a:t>
            </a:r>
            <a:r>
              <a:rPr lang="en-US" sz="1800" dirty="0">
                <a:solidFill>
                  <a:schemeClr val="accent1"/>
                </a:solidFill>
              </a:rPr>
              <a:t>green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Millions </a:t>
            </a:r>
            <a:r>
              <a:rPr lang="en-US" sz="2000" dirty="0"/>
              <a:t>of classes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sequence labeling (e.g. POS tagging</a:t>
            </a:r>
            <a:r>
              <a:rPr lang="en-US" sz="1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same algorithms can be applied to these problems, namely, to </a:t>
            </a:r>
            <a:r>
              <a:rPr lang="en-US" sz="1800" dirty="0" smtClean="0">
                <a:solidFill>
                  <a:srgbClr val="0000FF"/>
                </a:solidFill>
              </a:rPr>
              <a:t>Structured Prediction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0000FF"/>
                </a:solidFill>
              </a:rPr>
              <a:t>This observation is the starting point for CS546.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990600"/>
          </a:xfrm>
        </p:spPr>
        <p:txBody>
          <a:bodyPr/>
          <a:lstStyle/>
          <a:p>
            <a:r>
              <a:rPr lang="en-US" sz="3200" dirty="0"/>
              <a:t>(more) Multi-Categorical Output Tasks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</a:rPr>
              <a:t>Sequential Prediction</a:t>
            </a:r>
            <a:r>
              <a:rPr lang="en-US" sz="2000" dirty="0"/>
              <a:t> (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1800" b="1" baseline="-25000" dirty="0">
                <a:solidFill>
                  <a:srgbClr val="FF9900"/>
                </a:solidFill>
              </a:rPr>
              <a:t>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2000" dirty="0"/>
              <a:t> {1,...,K}</a:t>
            </a:r>
            <a:r>
              <a:rPr lang="en-US" sz="2000" baseline="30000" dirty="0"/>
              <a:t>+</a:t>
            </a:r>
            <a:r>
              <a:rPr lang="en-US" sz="2000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sz="1800" i="1" dirty="0"/>
              <a:t>e.g. POS tagging (‘(NVNNA)’)</a:t>
            </a:r>
          </a:p>
          <a:p>
            <a:pPr lvl="1">
              <a:buFont typeface="Wingdings" pitchFamily="2" charset="2"/>
              <a:buNone/>
            </a:pPr>
            <a:r>
              <a:rPr lang="en-US" sz="1800" i="1" dirty="0"/>
              <a:t>	</a:t>
            </a:r>
            <a:r>
              <a:rPr lang="en-US" sz="1800" dirty="0"/>
              <a:t>“This is a sentence.”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1800" dirty="0"/>
              <a:t> D V </a:t>
            </a:r>
            <a:r>
              <a:rPr lang="en-US" sz="1800" dirty="0" smtClean="0"/>
              <a:t>D N </a:t>
            </a:r>
            <a:endParaRPr lang="en-US" sz="1800" i="1" dirty="0"/>
          </a:p>
          <a:p>
            <a:pPr lvl="1">
              <a:buFont typeface="Wingdings" pitchFamily="2" charset="2"/>
              <a:buNone/>
            </a:pPr>
            <a:r>
              <a:rPr lang="en-US" sz="1800" i="1" dirty="0"/>
              <a:t>e.g. phrase identification</a:t>
            </a:r>
          </a:p>
          <a:p>
            <a:pPr lvl="1">
              <a:buFont typeface="Wingdings" pitchFamily="2" charset="2"/>
              <a:buNone/>
            </a:pPr>
            <a:r>
              <a:rPr lang="en-US" sz="1800" i="1" dirty="0"/>
              <a:t>Many</a:t>
            </a:r>
            <a:r>
              <a:rPr lang="en-US" sz="1800" dirty="0"/>
              <a:t> labels: K</a:t>
            </a:r>
            <a:r>
              <a:rPr lang="en-US" sz="1800" baseline="30000" dirty="0"/>
              <a:t>L</a:t>
            </a:r>
            <a:r>
              <a:rPr lang="en-US" sz="1800" dirty="0"/>
              <a:t> for length L sentence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Structured Output Prediction</a:t>
            </a:r>
            <a:r>
              <a:rPr lang="en-US" sz="2000" dirty="0"/>
              <a:t> (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1800" b="1" baseline="-25000" dirty="0">
                <a:solidFill>
                  <a:srgbClr val="FF9900"/>
                </a:solidFill>
              </a:rPr>
              <a:t>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({1,...,K}</a:t>
            </a:r>
            <a:r>
              <a:rPr lang="en-US" sz="2000" baseline="30000" dirty="0"/>
              <a:t>+</a:t>
            </a:r>
            <a:r>
              <a:rPr lang="en-US" sz="2000" dirty="0"/>
              <a:t>))</a:t>
            </a:r>
          </a:p>
          <a:p>
            <a:pPr lvl="1">
              <a:buFont typeface="Wingdings" pitchFamily="2" charset="2"/>
              <a:buNone/>
            </a:pPr>
            <a:r>
              <a:rPr lang="en-US" sz="1800" i="1" dirty="0"/>
              <a:t>e.g. parse tree, multi-level phrase identification</a:t>
            </a:r>
          </a:p>
          <a:p>
            <a:pPr lvl="1">
              <a:buFont typeface="Wingdings" pitchFamily="2" charset="2"/>
              <a:buNone/>
            </a:pPr>
            <a:r>
              <a:rPr lang="en-US" sz="1800" i="1" dirty="0"/>
              <a:t>e.g. sequential prediction</a:t>
            </a:r>
            <a:endParaRPr lang="en-US" sz="1800" dirty="0"/>
          </a:p>
          <a:p>
            <a:pPr lvl="1">
              <a:buFont typeface="Wingdings" pitchFamily="2" charset="2"/>
              <a:buNone/>
            </a:pPr>
            <a:r>
              <a:rPr lang="en-US" sz="1800" dirty="0"/>
              <a:t>Constrained by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domain, problem, data, background knowledge, etc...</a:t>
            </a:r>
          </a:p>
        </p:txBody>
      </p:sp>
    </p:spTree>
    <p:extLst>
      <p:ext uri="{BB962C8B-B14F-4D97-AF65-F5344CB8AC3E}">
        <p14:creationId xmlns:p14="http://schemas.microsoft.com/office/powerpoint/2010/main" val="3175128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2800" dirty="0"/>
              <a:t>Semantic Role </a:t>
            </a:r>
            <a:r>
              <a:rPr lang="en-US" sz="2800" dirty="0" smtClean="0"/>
              <a:t>Labeling: </a:t>
            </a:r>
            <a:r>
              <a:rPr lang="en-US" sz="2400" dirty="0" smtClean="0"/>
              <a:t>A </a:t>
            </a:r>
            <a:r>
              <a:rPr lang="en-US" sz="2400" dirty="0"/>
              <a:t>Structured-Output Problem</a:t>
            </a:r>
            <a:endParaRPr lang="en-US" sz="2800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pPr marL="609600" indent="-609600"/>
            <a:r>
              <a:rPr lang="en-US"/>
              <a:t>For each verb in a sentence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Identify all constituents that fill a semantic role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Determine their roles</a:t>
            </a:r>
          </a:p>
          <a:p>
            <a:pPr marL="1371600" lvl="2" indent="-457200">
              <a:buFontTx/>
              <a:buChar char="•"/>
            </a:pPr>
            <a:r>
              <a:rPr lang="en-US"/>
              <a:t>Core Arguments, e.g., Agent, Patient or Instrument</a:t>
            </a:r>
          </a:p>
          <a:p>
            <a:pPr marL="1371600" lvl="2" indent="-457200">
              <a:buFontTx/>
              <a:buChar char="•"/>
            </a:pPr>
            <a:r>
              <a:rPr lang="en-US"/>
              <a:t>Their adjuncts, e.g., Locative, Temporal or Manner</a:t>
            </a:r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419100" y="4191000"/>
            <a:ext cx="8305800" cy="1676400"/>
            <a:chOff x="240" y="2640"/>
            <a:chExt cx="5232" cy="1056"/>
          </a:xfrm>
        </p:grpSpPr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528" y="2976"/>
              <a:ext cx="4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>
                  <a:solidFill>
                    <a:srgbClr val="0000FF"/>
                  </a:solidFill>
                  <a:ea typeface="ＭＳ Ｐゴシック" pitchFamily="20" charset="-128"/>
                </a:rPr>
                <a:t>I</a:t>
              </a:r>
              <a:r>
                <a:rPr lang="en-US" sz="2800">
                  <a:ea typeface="ＭＳ Ｐゴシック" pitchFamily="20" charset="-128"/>
                </a:rPr>
                <a:t> </a:t>
              </a:r>
              <a:r>
                <a:rPr lang="en-US" sz="2800" b="1">
                  <a:solidFill>
                    <a:srgbClr val="800080"/>
                  </a:solidFill>
                  <a:ea typeface="ＭＳ Ｐゴシック" pitchFamily="20" charset="-128"/>
                </a:rPr>
                <a:t>left</a:t>
              </a:r>
              <a:r>
                <a:rPr lang="en-US" sz="2800">
                  <a:ea typeface="ＭＳ Ｐゴシック" pitchFamily="20" charset="-128"/>
                </a:rPr>
                <a:t> </a:t>
              </a:r>
              <a:r>
                <a:rPr lang="en-US" sz="2800">
                  <a:solidFill>
                    <a:schemeClr val="hlink"/>
                  </a:solidFill>
                  <a:ea typeface="ＭＳ Ｐゴシック" pitchFamily="20" charset="-128"/>
                </a:rPr>
                <a:t>my pearls</a:t>
              </a:r>
              <a:r>
                <a:rPr lang="en-US" sz="2800">
                  <a:ea typeface="ＭＳ Ｐゴシック" pitchFamily="20" charset="-128"/>
                </a:rPr>
                <a:t> </a:t>
              </a:r>
              <a:r>
                <a:rPr lang="en-US" sz="2800">
                  <a:solidFill>
                    <a:srgbClr val="3A8249"/>
                  </a:solidFill>
                  <a:ea typeface="ＭＳ Ｐゴシック" pitchFamily="20" charset="-128"/>
                </a:rPr>
                <a:t>to my daughter-in-law</a:t>
              </a:r>
              <a:r>
                <a:rPr lang="en-US" sz="2800">
                  <a:ea typeface="ＭＳ Ｐゴシック" pitchFamily="20" charset="-128"/>
                </a:rPr>
                <a:t> </a:t>
              </a:r>
              <a:r>
                <a:rPr lang="en-US" sz="2800">
                  <a:solidFill>
                    <a:srgbClr val="FF3399"/>
                  </a:solidFill>
                  <a:ea typeface="ＭＳ Ｐゴシック" pitchFamily="20" charset="-128"/>
                </a:rPr>
                <a:t>in my will</a:t>
              </a:r>
              <a:r>
                <a:rPr lang="en-US" sz="2800">
                  <a:ea typeface="ＭＳ Ｐゴシック" pitchFamily="20" charset="-128"/>
                </a:rPr>
                <a:t>.</a:t>
              </a:r>
            </a:p>
          </p:txBody>
        </p:sp>
        <p:sp>
          <p:nvSpPr>
            <p:cNvPr id="220166" name="Text Box 6"/>
            <p:cNvSpPr txBox="1">
              <a:spLocks noChangeArrowheads="1"/>
            </p:cNvSpPr>
            <p:nvPr/>
          </p:nvSpPr>
          <p:spPr bwMode="auto">
            <a:xfrm>
              <a:off x="240" y="2640"/>
              <a:ext cx="1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solidFill>
                    <a:srgbClr val="0000FF"/>
                  </a:solidFill>
                  <a:latin typeface="Tempus Sans ITC" pitchFamily="82" charset="0"/>
                  <a:ea typeface="ＭＳ Ｐゴシック" pitchFamily="20" charset="-128"/>
                </a:rPr>
                <a:t>A0 </a:t>
              </a:r>
              <a:r>
                <a:rPr lang="en-US" sz="2400" b="1">
                  <a:latin typeface="Tempus Sans ITC" pitchFamily="82" charset="0"/>
                  <a:ea typeface="ＭＳ Ｐゴシック" pitchFamily="20" charset="-128"/>
                </a:rPr>
                <a:t>: leaver</a:t>
              </a:r>
              <a:endParaRPr lang="en-US" sz="2400" b="1">
                <a:solidFill>
                  <a:srgbClr val="0000FF"/>
                </a:solidFill>
                <a:latin typeface="Tempus Sans ITC" pitchFamily="82" charset="0"/>
                <a:ea typeface="ＭＳ Ｐゴシック" pitchFamily="20" charset="-128"/>
              </a:endParaRPr>
            </a:p>
          </p:txBody>
        </p:sp>
        <p:sp>
          <p:nvSpPr>
            <p:cNvPr id="220167" name="Text Box 7"/>
            <p:cNvSpPr txBox="1">
              <a:spLocks noChangeArrowheads="1"/>
            </p:cNvSpPr>
            <p:nvPr/>
          </p:nvSpPr>
          <p:spPr bwMode="auto">
            <a:xfrm>
              <a:off x="960" y="3408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solidFill>
                    <a:schemeClr val="hlink"/>
                  </a:solidFill>
                  <a:latin typeface="Tempus Sans ITC" pitchFamily="82" charset="0"/>
                  <a:ea typeface="ＭＳ Ｐゴシック" pitchFamily="20" charset="-128"/>
                </a:rPr>
                <a:t>A1</a:t>
              </a:r>
              <a:r>
                <a:rPr lang="en-US" sz="2400" b="1">
                  <a:solidFill>
                    <a:srgbClr val="0000FF"/>
                  </a:solidFill>
                  <a:latin typeface="Tempus Sans ITC" pitchFamily="82" charset="0"/>
                  <a:ea typeface="ＭＳ Ｐゴシック" pitchFamily="20" charset="-128"/>
                </a:rPr>
                <a:t> </a:t>
              </a:r>
              <a:r>
                <a:rPr lang="en-US" sz="2400" b="1">
                  <a:latin typeface="Tempus Sans ITC" pitchFamily="82" charset="0"/>
                  <a:ea typeface="ＭＳ Ｐゴシック" pitchFamily="20" charset="-128"/>
                </a:rPr>
                <a:t>: thing left</a:t>
              </a:r>
              <a:endParaRPr lang="en-US" sz="2400" b="1">
                <a:solidFill>
                  <a:srgbClr val="0000FF"/>
                </a:solidFill>
                <a:latin typeface="Tempus Sans ITC" pitchFamily="82" charset="0"/>
                <a:ea typeface="ＭＳ Ｐゴシック" pitchFamily="20" charset="-128"/>
              </a:endParaRPr>
            </a:p>
          </p:txBody>
        </p:sp>
        <p:sp>
          <p:nvSpPr>
            <p:cNvPr id="220168" name="Text Box 8"/>
            <p:cNvSpPr txBox="1">
              <a:spLocks noChangeArrowheads="1"/>
            </p:cNvSpPr>
            <p:nvPr/>
          </p:nvSpPr>
          <p:spPr bwMode="auto">
            <a:xfrm>
              <a:off x="2544" y="2640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solidFill>
                    <a:srgbClr val="3A8249"/>
                  </a:solidFill>
                  <a:latin typeface="Tempus Sans ITC" pitchFamily="82" charset="0"/>
                  <a:ea typeface="ＭＳ Ｐゴシック" pitchFamily="20" charset="-128"/>
                </a:rPr>
                <a:t>A2</a:t>
              </a:r>
              <a:r>
                <a:rPr lang="en-US" sz="2400" b="1">
                  <a:solidFill>
                    <a:srgbClr val="0000FF"/>
                  </a:solidFill>
                  <a:latin typeface="Tempus Sans ITC" pitchFamily="82" charset="0"/>
                  <a:ea typeface="ＭＳ Ｐゴシック" pitchFamily="20" charset="-128"/>
                </a:rPr>
                <a:t> </a:t>
              </a:r>
              <a:r>
                <a:rPr lang="en-US" sz="2400" b="1">
                  <a:latin typeface="Tempus Sans ITC" pitchFamily="82" charset="0"/>
                  <a:ea typeface="ＭＳ Ｐゴシック" pitchFamily="20" charset="-128"/>
                </a:rPr>
                <a:t>: benefactor </a:t>
              </a:r>
              <a:endParaRPr lang="en-US" sz="2400" b="1">
                <a:solidFill>
                  <a:srgbClr val="0000FF"/>
                </a:solidFill>
                <a:latin typeface="Tempus Sans ITC" pitchFamily="82" charset="0"/>
                <a:ea typeface="ＭＳ Ｐゴシック" pitchFamily="20" charset="-128"/>
              </a:endParaRPr>
            </a:p>
          </p:txBody>
        </p:sp>
        <p:sp>
          <p:nvSpPr>
            <p:cNvPr id="220169" name="Text Box 9"/>
            <p:cNvSpPr txBox="1">
              <a:spLocks noChangeArrowheads="1"/>
            </p:cNvSpPr>
            <p:nvPr/>
          </p:nvSpPr>
          <p:spPr bwMode="auto">
            <a:xfrm>
              <a:off x="4368" y="340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solidFill>
                    <a:srgbClr val="FF3399"/>
                  </a:solidFill>
                  <a:latin typeface="Tempus Sans ITC" pitchFamily="82" charset="0"/>
                  <a:ea typeface="ＭＳ Ｐゴシック" pitchFamily="20" charset="-128"/>
                </a:rPr>
                <a:t>AM-LOC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202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Semantic Role Labeling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876300" y="47244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ea typeface="ＭＳ Ｐゴシック" pitchFamily="20" charset="-128"/>
              </a:rPr>
              <a:t>I </a:t>
            </a:r>
            <a:r>
              <a:rPr lang="en-US" sz="2800" b="1" i="1">
                <a:ea typeface="ＭＳ Ｐゴシック" pitchFamily="20" charset="-128"/>
              </a:rPr>
              <a:t>left</a:t>
            </a:r>
            <a:r>
              <a:rPr lang="en-US" sz="2800">
                <a:ea typeface="ＭＳ Ｐゴシック" pitchFamily="20" charset="-128"/>
              </a:rPr>
              <a:t> my pearls to my daughter-in-law in my will.</a:t>
            </a:r>
          </a:p>
        </p:txBody>
      </p:sp>
      <p:grpSp>
        <p:nvGrpSpPr>
          <p:cNvPr id="222212" name="Group 4"/>
          <p:cNvGrpSpPr>
            <a:grpSpLocks/>
          </p:cNvGrpSpPr>
          <p:nvPr/>
        </p:nvGrpSpPr>
        <p:grpSpPr bwMode="auto">
          <a:xfrm>
            <a:off x="914400" y="2590800"/>
            <a:ext cx="7467600" cy="381000"/>
            <a:chOff x="576" y="1872"/>
            <a:chExt cx="4704" cy="240"/>
          </a:xfrm>
        </p:grpSpPr>
        <p:sp>
          <p:nvSpPr>
            <p:cNvPr id="222213" name="Line 5"/>
            <p:cNvSpPr>
              <a:spLocks noChangeShapeType="1"/>
            </p:cNvSpPr>
            <p:nvPr/>
          </p:nvSpPr>
          <p:spPr bwMode="auto">
            <a:xfrm>
              <a:off x="576" y="2112"/>
              <a:ext cx="9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4" name="Line 6"/>
            <p:cNvSpPr>
              <a:spLocks noChangeShapeType="1"/>
            </p:cNvSpPr>
            <p:nvPr/>
          </p:nvSpPr>
          <p:spPr bwMode="auto">
            <a:xfrm>
              <a:off x="1488" y="2112"/>
              <a:ext cx="52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5" name="Line 7"/>
            <p:cNvSpPr>
              <a:spLocks noChangeShapeType="1"/>
            </p:cNvSpPr>
            <p:nvPr/>
          </p:nvSpPr>
          <p:spPr bwMode="auto">
            <a:xfrm>
              <a:off x="1104" y="2064"/>
              <a:ext cx="3264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6" name="Line 8"/>
            <p:cNvSpPr>
              <a:spLocks noChangeShapeType="1"/>
            </p:cNvSpPr>
            <p:nvPr/>
          </p:nvSpPr>
          <p:spPr bwMode="auto">
            <a:xfrm>
              <a:off x="4416" y="2112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>
              <a:off x="720" y="2112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576" y="1872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1152" y="1920"/>
              <a:ext cx="15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0" name="Line 12"/>
            <p:cNvSpPr>
              <a:spLocks noChangeShapeType="1"/>
            </p:cNvSpPr>
            <p:nvPr/>
          </p:nvSpPr>
          <p:spPr bwMode="auto">
            <a:xfrm>
              <a:off x="1920" y="1872"/>
              <a:ext cx="2832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4416" y="1920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2" name="Line 14"/>
            <p:cNvSpPr>
              <a:spLocks noChangeShapeType="1"/>
            </p:cNvSpPr>
            <p:nvPr/>
          </p:nvSpPr>
          <p:spPr bwMode="auto">
            <a:xfrm>
              <a:off x="720" y="1920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2223" name="Group 15"/>
          <p:cNvGrpSpPr>
            <a:grpSpLocks/>
          </p:cNvGrpSpPr>
          <p:nvPr/>
        </p:nvGrpSpPr>
        <p:grpSpPr bwMode="auto">
          <a:xfrm>
            <a:off x="914400" y="3276600"/>
            <a:ext cx="7467600" cy="914400"/>
            <a:chOff x="576" y="2304"/>
            <a:chExt cx="4704" cy="576"/>
          </a:xfrm>
        </p:grpSpPr>
        <p:sp>
          <p:nvSpPr>
            <p:cNvPr id="222224" name="Line 16"/>
            <p:cNvSpPr>
              <a:spLocks noChangeShapeType="1"/>
            </p:cNvSpPr>
            <p:nvPr/>
          </p:nvSpPr>
          <p:spPr bwMode="auto">
            <a:xfrm>
              <a:off x="576" y="2880"/>
              <a:ext cx="9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5" name="Line 17"/>
            <p:cNvSpPr>
              <a:spLocks noChangeShapeType="1"/>
            </p:cNvSpPr>
            <p:nvPr/>
          </p:nvSpPr>
          <p:spPr bwMode="auto">
            <a:xfrm>
              <a:off x="1152" y="2880"/>
              <a:ext cx="15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6" name="Line 18"/>
            <p:cNvSpPr>
              <a:spLocks noChangeShapeType="1"/>
            </p:cNvSpPr>
            <p:nvPr/>
          </p:nvSpPr>
          <p:spPr bwMode="auto">
            <a:xfrm>
              <a:off x="2736" y="2880"/>
              <a:ext cx="1632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7" name="Line 19"/>
            <p:cNvSpPr>
              <a:spLocks noChangeShapeType="1"/>
            </p:cNvSpPr>
            <p:nvPr/>
          </p:nvSpPr>
          <p:spPr bwMode="auto">
            <a:xfrm>
              <a:off x="4416" y="2880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8" name="Line 20"/>
            <p:cNvSpPr>
              <a:spLocks noChangeShapeType="1"/>
            </p:cNvSpPr>
            <p:nvPr/>
          </p:nvSpPr>
          <p:spPr bwMode="auto">
            <a:xfrm>
              <a:off x="720" y="2880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9" name="Line 21"/>
            <p:cNvSpPr>
              <a:spLocks noChangeShapeType="1"/>
            </p:cNvSpPr>
            <p:nvPr/>
          </p:nvSpPr>
          <p:spPr bwMode="auto">
            <a:xfrm>
              <a:off x="576" y="2688"/>
              <a:ext cx="9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0" name="Line 22"/>
            <p:cNvSpPr>
              <a:spLocks noChangeShapeType="1"/>
            </p:cNvSpPr>
            <p:nvPr/>
          </p:nvSpPr>
          <p:spPr bwMode="auto">
            <a:xfrm>
              <a:off x="1152" y="2688"/>
              <a:ext cx="240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3600" y="2688"/>
              <a:ext cx="768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4416" y="2688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720" y="2688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5" name="Line 27"/>
            <p:cNvSpPr>
              <a:spLocks noChangeShapeType="1"/>
            </p:cNvSpPr>
            <p:nvPr/>
          </p:nvSpPr>
          <p:spPr bwMode="auto">
            <a:xfrm>
              <a:off x="1152" y="2496"/>
              <a:ext cx="864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6" name="Line 28"/>
            <p:cNvSpPr>
              <a:spLocks noChangeShapeType="1"/>
            </p:cNvSpPr>
            <p:nvPr/>
          </p:nvSpPr>
          <p:spPr bwMode="auto">
            <a:xfrm>
              <a:off x="2064" y="2496"/>
              <a:ext cx="624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7" name="Line 29"/>
            <p:cNvSpPr>
              <a:spLocks noChangeShapeType="1"/>
            </p:cNvSpPr>
            <p:nvPr/>
          </p:nvSpPr>
          <p:spPr bwMode="auto">
            <a:xfrm>
              <a:off x="2736" y="2496"/>
              <a:ext cx="163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8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9" name="Line 31"/>
            <p:cNvSpPr>
              <a:spLocks noChangeShapeType="1"/>
            </p:cNvSpPr>
            <p:nvPr/>
          </p:nvSpPr>
          <p:spPr bwMode="auto">
            <a:xfrm>
              <a:off x="576" y="2304"/>
              <a:ext cx="96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0" name="Line 32"/>
            <p:cNvSpPr>
              <a:spLocks noChangeShapeType="1"/>
            </p:cNvSpPr>
            <p:nvPr/>
          </p:nvSpPr>
          <p:spPr bwMode="auto">
            <a:xfrm>
              <a:off x="1152" y="2304"/>
              <a:ext cx="153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1" name="Line 33"/>
            <p:cNvSpPr>
              <a:spLocks noChangeShapeType="1"/>
            </p:cNvSpPr>
            <p:nvPr/>
          </p:nvSpPr>
          <p:spPr bwMode="auto">
            <a:xfrm>
              <a:off x="2736" y="2304"/>
              <a:ext cx="163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2" name="Line 34"/>
            <p:cNvSpPr>
              <a:spLocks noChangeShapeType="1"/>
            </p:cNvSpPr>
            <p:nvPr/>
          </p:nvSpPr>
          <p:spPr bwMode="auto">
            <a:xfrm>
              <a:off x="4416" y="2304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3" name="Line 35"/>
            <p:cNvSpPr>
              <a:spLocks noChangeShapeType="1"/>
            </p:cNvSpPr>
            <p:nvPr/>
          </p:nvSpPr>
          <p:spPr bwMode="auto">
            <a:xfrm>
              <a:off x="720" y="2304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4" name="Line 36"/>
            <p:cNvSpPr>
              <a:spLocks noChangeShapeType="1"/>
            </p:cNvSpPr>
            <p:nvPr/>
          </p:nvSpPr>
          <p:spPr bwMode="auto">
            <a:xfrm>
              <a:off x="4416" y="2496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248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1219200" y="5334000"/>
            <a:ext cx="7162800" cy="1143000"/>
          </a:xfrm>
          <a:noFill/>
          <a:ln/>
        </p:spPr>
        <p:txBody>
          <a:bodyPr/>
          <a:lstStyle/>
          <a:p>
            <a:r>
              <a:rPr lang="en-US" sz="2000"/>
              <a:t>Many possible </a:t>
            </a:r>
            <a:r>
              <a:rPr lang="en-US" sz="2000" i="1"/>
              <a:t>valid </a:t>
            </a:r>
            <a:r>
              <a:rPr lang="en-US" sz="2000"/>
              <a:t>outputs </a:t>
            </a:r>
          </a:p>
          <a:p>
            <a:r>
              <a:rPr lang="en-US" sz="2000"/>
              <a:t>Many possible </a:t>
            </a:r>
            <a:r>
              <a:rPr lang="en-US" sz="2000" i="1"/>
              <a:t>invalid </a:t>
            </a:r>
            <a:r>
              <a:rPr lang="en-US" sz="2000"/>
              <a:t>outputs</a:t>
            </a:r>
          </a:p>
          <a:p>
            <a:r>
              <a:rPr lang="en-US" sz="2000"/>
              <a:t>Typically, one </a:t>
            </a:r>
            <a:r>
              <a:rPr lang="en-US" sz="2000" i="1"/>
              <a:t>correct</a:t>
            </a:r>
            <a:r>
              <a:rPr lang="en-US" sz="2000"/>
              <a:t> output (per input)</a:t>
            </a:r>
          </a:p>
        </p:txBody>
      </p:sp>
      <p:grpSp>
        <p:nvGrpSpPr>
          <p:cNvPr id="222249" name="Group 41"/>
          <p:cNvGrpSpPr>
            <a:grpSpLocks/>
          </p:cNvGrpSpPr>
          <p:nvPr/>
        </p:nvGrpSpPr>
        <p:grpSpPr bwMode="auto">
          <a:xfrm>
            <a:off x="685800" y="4191000"/>
            <a:ext cx="7848600" cy="547688"/>
            <a:chOff x="432" y="2640"/>
            <a:chExt cx="4944" cy="345"/>
          </a:xfrm>
        </p:grpSpPr>
        <p:sp>
          <p:nvSpPr>
            <p:cNvPr id="222250" name="Text Box 42"/>
            <p:cNvSpPr txBox="1">
              <a:spLocks noChangeArrowheads="1"/>
            </p:cNvSpPr>
            <p:nvPr/>
          </p:nvSpPr>
          <p:spPr bwMode="auto">
            <a:xfrm>
              <a:off x="432" y="2697"/>
              <a:ext cx="4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  <a:ea typeface="ＭＳ Ｐゴシック" pitchFamily="20" charset="-128"/>
                </a:rPr>
                <a:t>A0</a:t>
              </a:r>
              <a:r>
                <a:rPr lang="en-US" sz="2400" b="1">
                  <a:ea typeface="ＭＳ Ｐゴシック" pitchFamily="20" charset="-128"/>
                </a:rPr>
                <a:t>   </a:t>
              </a:r>
              <a:r>
                <a:rPr lang="en-US" sz="2400" b="1" i="1">
                  <a:ea typeface="ＭＳ Ｐゴシック" pitchFamily="20" charset="-128"/>
                </a:rPr>
                <a:t>-</a:t>
              </a:r>
              <a:r>
                <a:rPr lang="en-US" sz="2400" b="1">
                  <a:ea typeface="ＭＳ Ｐゴシック" pitchFamily="20" charset="-128"/>
                </a:rPr>
                <a:t> 		  </a:t>
              </a:r>
              <a:r>
                <a:rPr lang="en-US" sz="2400" b="1">
                  <a:solidFill>
                    <a:schemeClr val="hlink"/>
                  </a:solidFill>
                  <a:ea typeface="ＭＳ Ｐゴシック" pitchFamily="20" charset="-128"/>
                </a:rPr>
                <a:t>A1</a:t>
              </a:r>
              <a:r>
                <a:rPr lang="en-US" sz="2400" b="1">
                  <a:ea typeface="ＭＳ Ｐゴシック" pitchFamily="20" charset="-128"/>
                </a:rPr>
                <a:t> 			  </a:t>
              </a:r>
              <a:r>
                <a:rPr lang="en-US" sz="2400" b="1">
                  <a:solidFill>
                    <a:srgbClr val="FF00FF"/>
                  </a:solidFill>
                  <a:ea typeface="ＭＳ Ｐゴシック" pitchFamily="20" charset="-128"/>
                </a:rPr>
                <a:t>A2</a:t>
              </a:r>
              <a:r>
                <a:rPr lang="en-US" sz="2400" b="1">
                  <a:ea typeface="ＭＳ Ｐゴシック" pitchFamily="20" charset="-128"/>
                </a:rPr>
                <a:t> 	        </a:t>
              </a:r>
              <a:r>
                <a:rPr lang="en-US" sz="2400" b="1">
                  <a:solidFill>
                    <a:schemeClr val="folHlink"/>
                  </a:solidFill>
                  <a:ea typeface="ＭＳ Ｐゴシック" pitchFamily="20" charset="-128"/>
                </a:rPr>
                <a:t>AM-LOC</a:t>
              </a:r>
              <a:endParaRPr lang="en-US" sz="2400" b="1">
                <a:ea typeface="ＭＳ Ｐゴシック" pitchFamily="20" charset="-128"/>
              </a:endParaRPr>
            </a:p>
          </p:txBody>
        </p:sp>
        <p:sp>
          <p:nvSpPr>
            <p:cNvPr id="222251" name="Line 43"/>
            <p:cNvSpPr>
              <a:spLocks noChangeShapeType="1"/>
            </p:cNvSpPr>
            <p:nvPr/>
          </p:nvSpPr>
          <p:spPr bwMode="auto">
            <a:xfrm>
              <a:off x="576" y="2640"/>
              <a:ext cx="9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52" name="Line 44"/>
            <p:cNvSpPr>
              <a:spLocks noChangeShapeType="1"/>
            </p:cNvSpPr>
            <p:nvPr/>
          </p:nvSpPr>
          <p:spPr bwMode="auto">
            <a:xfrm>
              <a:off x="1152" y="2640"/>
              <a:ext cx="15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53" name="Line 45"/>
            <p:cNvSpPr>
              <a:spLocks noChangeShapeType="1"/>
            </p:cNvSpPr>
            <p:nvPr/>
          </p:nvSpPr>
          <p:spPr bwMode="auto">
            <a:xfrm>
              <a:off x="2736" y="2640"/>
              <a:ext cx="1632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54" name="Line 46"/>
            <p:cNvSpPr>
              <a:spLocks noChangeShapeType="1"/>
            </p:cNvSpPr>
            <p:nvPr/>
          </p:nvSpPr>
          <p:spPr bwMode="auto">
            <a:xfrm>
              <a:off x="4416" y="2640"/>
              <a:ext cx="86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55" name="Line 47"/>
            <p:cNvSpPr>
              <a:spLocks noChangeShapeType="1"/>
            </p:cNvSpPr>
            <p:nvPr/>
          </p:nvSpPr>
          <p:spPr bwMode="auto">
            <a:xfrm>
              <a:off x="720" y="2640"/>
              <a:ext cx="384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H="1">
            <a:off x="3619500" y="1676400"/>
            <a:ext cx="2362200" cy="2362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3505200" y="1828800"/>
            <a:ext cx="2819400" cy="2209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5295900" y="152400"/>
            <a:ext cx="3848100" cy="2227288"/>
          </a:xfrm>
          <a:prstGeom prst="wedgeRectCallout">
            <a:avLst>
              <a:gd name="adj1" fmla="val -35361"/>
              <a:gd name="adj2" fmla="val 1086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Just like in the multiclass case we can think about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local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vs.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global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predictions.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Local: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each component learned separately, w/o thinking about other components.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Global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learn to predicting the whole structure.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Algorithm: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essentially the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same as CC</a:t>
            </a:r>
            <a:endParaRPr lang="en-US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1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2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2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8" grpId="0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467600" cy="4525963"/>
          </a:xfrm>
        </p:spPr>
        <p:txBody>
          <a:bodyPr/>
          <a:lstStyle/>
          <a:p>
            <a:r>
              <a:rPr lang="en-US" dirty="0" smtClean="0"/>
              <a:t>Most schemes for multiclass classification work by reducing the problem to that of binary classification.</a:t>
            </a:r>
          </a:p>
          <a:p>
            <a:r>
              <a:rPr lang="en-US" dirty="0" smtClean="0"/>
              <a:t>There are multiple ways to decompose the multiclass prediction into multiple binary decisions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One-vs-all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All-vs-all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Error correcting codes</a:t>
            </a:r>
          </a:p>
          <a:p>
            <a:r>
              <a:rPr lang="en-US" dirty="0" smtClean="0"/>
              <a:t>We will then talk about a more general scheme:</a:t>
            </a:r>
          </a:p>
          <a:p>
            <a:pPr lvl="1"/>
            <a:r>
              <a:rPr lang="en-US" dirty="0" smtClean="0"/>
              <a:t>Constraint Classification</a:t>
            </a:r>
          </a:p>
          <a:p>
            <a:r>
              <a:rPr lang="en-US" dirty="0" smtClean="0"/>
              <a:t>It can be used to model other non-binary classification schemes and leads to </a:t>
            </a:r>
            <a:r>
              <a:rPr lang="en-US" dirty="0" smtClean="0">
                <a:solidFill>
                  <a:srgbClr val="FF0000"/>
                </a:solidFill>
              </a:rPr>
              <a:t>Structured Prediction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One-Vs-All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1600"/>
            <a:ext cx="7315200" cy="4800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Assumption: </a:t>
            </a:r>
            <a:r>
              <a:rPr lang="en-US" dirty="0" smtClean="0"/>
              <a:t>Each class can be separated from </a:t>
            </a:r>
            <a:r>
              <a:rPr lang="en-US" dirty="0" smtClean="0">
                <a:solidFill>
                  <a:srgbClr val="0000FF"/>
                </a:solidFill>
              </a:rPr>
              <a:t>all the rest</a:t>
            </a:r>
            <a:r>
              <a:rPr lang="en-US" dirty="0" smtClean="0"/>
              <a:t> using a binary classifier in the hypothesis space.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Learning: </a:t>
            </a:r>
            <a:r>
              <a:rPr lang="en-US" dirty="0" smtClean="0"/>
              <a:t>Decomposed to learning </a:t>
            </a:r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independent binary classifiers, one for each class label.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Learning: 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 be the set of training examples.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8</a:t>
            </a:r>
            <a:r>
              <a:rPr lang="en-US" dirty="0" smtClean="0"/>
              <a:t> label </a:t>
            </a:r>
            <a:r>
              <a:rPr lang="en-US" dirty="0" smtClean="0">
                <a:solidFill>
                  <a:srgbClr val="0000FF"/>
                </a:solidFill>
              </a:rPr>
              <a:t>l, </a:t>
            </a:r>
            <a:r>
              <a:rPr lang="en-US" dirty="0" smtClean="0"/>
              <a:t>construct a binary classification problem as follows: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Positive examples: Elements of </a:t>
            </a:r>
            <a:r>
              <a:rPr lang="en-US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chemeClr val="tx1"/>
                </a:solidFill>
              </a:rPr>
              <a:t>with label </a:t>
            </a:r>
            <a:r>
              <a:rPr lang="en-US" dirty="0" smtClean="0">
                <a:solidFill>
                  <a:srgbClr val="0000FF"/>
                </a:solidFill>
              </a:rPr>
              <a:t>l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Negative examples: All other elements of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</a:p>
          <a:p>
            <a:pPr lvl="1"/>
            <a:r>
              <a:rPr lang="en-US" dirty="0" smtClean="0"/>
              <a:t>This is a binary learning problem that we can solve, producing k binary classifiers </a:t>
            </a:r>
            <a:r>
              <a:rPr lang="en-US" dirty="0" smtClean="0">
                <a:latin typeface="Calibri"/>
              </a:rPr>
              <a:t>w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libri"/>
              </a:rPr>
              <a:t>w</a:t>
            </a:r>
            <a:r>
              <a:rPr lang="en-US" baseline="-25000" dirty="0" smtClean="0">
                <a:latin typeface="Calibri"/>
              </a:rPr>
              <a:t>2</a:t>
            </a:r>
            <a:r>
              <a:rPr lang="en-US" dirty="0" smtClean="0"/>
              <a:t>, …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k</a:t>
            </a:r>
            <a:r>
              <a:rPr lang="en-US" dirty="0" smtClean="0"/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Decision: </a:t>
            </a:r>
            <a:r>
              <a:rPr lang="en-US" dirty="0"/>
              <a:t>Winner Takes All (WTA): </a:t>
            </a:r>
          </a:p>
          <a:p>
            <a:pPr lvl="1"/>
            <a:r>
              <a:rPr lang="en-US" dirty="0"/>
              <a:t>                         f(x) = 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dirty="0" err="1" smtClean="0">
                <a:latin typeface="Calibri"/>
              </a:rPr>
              <a:t>x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MultiClass</a:t>
            </a:r>
            <a:r>
              <a:rPr lang="en-US" dirty="0" smtClean="0"/>
              <a:t> with 1vs All learning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err="1" smtClean="0"/>
              <a:t>MultiClass</a:t>
            </a:r>
            <a:r>
              <a:rPr lang="en-US" dirty="0" smtClean="0"/>
              <a:t> classifier</a:t>
            </a:r>
          </a:p>
          <a:p>
            <a:pPr lvl="1"/>
            <a:r>
              <a:rPr lang="en-US" dirty="0" smtClean="0"/>
              <a:t>Function  	 f :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latin typeface="Calibri"/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{1,2,3,...,k}</a:t>
            </a:r>
          </a:p>
          <a:p>
            <a:endParaRPr lang="en-US" dirty="0" smtClean="0"/>
          </a:p>
          <a:p>
            <a:r>
              <a:rPr lang="en-US" dirty="0" smtClean="0"/>
              <a:t>Decompose into binary problems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always possible to learn </a:t>
            </a:r>
          </a:p>
          <a:p>
            <a:r>
              <a:rPr lang="en-US" dirty="0" smtClean="0"/>
              <a:t>No theoretical justification </a:t>
            </a:r>
          </a:p>
          <a:p>
            <a:pPr lvl="1"/>
            <a:r>
              <a:rPr lang="en-US" dirty="0" smtClean="0"/>
              <a:t>Need to make sure the range of all classifiers is the same</a:t>
            </a:r>
          </a:p>
          <a:p>
            <a:r>
              <a:rPr lang="en-US" dirty="0" smtClean="0"/>
              <a:t>(unless the problem is easy)</a:t>
            </a:r>
            <a:endParaRPr lang="en-US" dirty="0"/>
          </a:p>
        </p:txBody>
      </p:sp>
      <p:grpSp>
        <p:nvGrpSpPr>
          <p:cNvPr id="189444" name="Group 4"/>
          <p:cNvGrpSpPr>
            <a:grpSpLocks/>
          </p:cNvGrpSpPr>
          <p:nvPr/>
        </p:nvGrpSpPr>
        <p:grpSpPr bwMode="auto">
          <a:xfrm>
            <a:off x="6172200" y="1828800"/>
            <a:ext cx="1644650" cy="1133475"/>
            <a:chOff x="605" y="1987"/>
            <a:chExt cx="2227" cy="1536"/>
          </a:xfrm>
        </p:grpSpPr>
        <p:sp>
          <p:nvSpPr>
            <p:cNvPr id="189445" name="Oval 5"/>
            <p:cNvSpPr>
              <a:spLocks noChangeArrowheads="1"/>
            </p:cNvSpPr>
            <p:nvPr/>
          </p:nvSpPr>
          <p:spPr bwMode="auto">
            <a:xfrm flipV="1">
              <a:off x="1143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6" name="Oval 6"/>
            <p:cNvSpPr>
              <a:spLocks noChangeArrowheads="1"/>
            </p:cNvSpPr>
            <p:nvPr/>
          </p:nvSpPr>
          <p:spPr bwMode="auto">
            <a:xfrm flipV="1">
              <a:off x="1373" y="1987"/>
              <a:ext cx="154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7" name="Oval 7"/>
            <p:cNvSpPr>
              <a:spLocks noChangeArrowheads="1"/>
            </p:cNvSpPr>
            <p:nvPr/>
          </p:nvSpPr>
          <p:spPr bwMode="auto">
            <a:xfrm flipV="1">
              <a:off x="1373" y="3216"/>
              <a:ext cx="154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8" name="Oval 8"/>
            <p:cNvSpPr>
              <a:spLocks noChangeArrowheads="1"/>
            </p:cNvSpPr>
            <p:nvPr/>
          </p:nvSpPr>
          <p:spPr bwMode="auto">
            <a:xfrm flipV="1">
              <a:off x="1603" y="2601"/>
              <a:ext cx="154" cy="1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9" name="Oval 9"/>
            <p:cNvSpPr>
              <a:spLocks noChangeArrowheads="1"/>
            </p:cNvSpPr>
            <p:nvPr/>
          </p:nvSpPr>
          <p:spPr bwMode="auto">
            <a:xfrm flipV="1">
              <a:off x="2448" y="2909"/>
              <a:ext cx="154" cy="15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0" name="Oval 10"/>
            <p:cNvSpPr>
              <a:spLocks noChangeArrowheads="1"/>
            </p:cNvSpPr>
            <p:nvPr/>
          </p:nvSpPr>
          <p:spPr bwMode="auto">
            <a:xfrm flipV="1">
              <a:off x="2602" y="2755"/>
              <a:ext cx="153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1" name="Oval 11"/>
            <p:cNvSpPr>
              <a:spLocks noChangeArrowheads="1"/>
            </p:cNvSpPr>
            <p:nvPr/>
          </p:nvSpPr>
          <p:spPr bwMode="auto">
            <a:xfrm flipV="1">
              <a:off x="1757" y="2909"/>
              <a:ext cx="153" cy="15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2" name="Oval 12"/>
            <p:cNvSpPr>
              <a:spLocks noChangeArrowheads="1"/>
            </p:cNvSpPr>
            <p:nvPr/>
          </p:nvSpPr>
          <p:spPr bwMode="auto">
            <a:xfrm flipV="1">
              <a:off x="1910" y="313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3" name="Oval 13"/>
            <p:cNvSpPr>
              <a:spLocks noChangeArrowheads="1"/>
            </p:cNvSpPr>
            <p:nvPr/>
          </p:nvSpPr>
          <p:spPr bwMode="auto">
            <a:xfrm flipV="1">
              <a:off x="1910" y="3369"/>
              <a:ext cx="154" cy="1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4" name="Oval 14"/>
            <p:cNvSpPr>
              <a:spLocks noChangeArrowheads="1"/>
            </p:cNvSpPr>
            <p:nvPr/>
          </p:nvSpPr>
          <p:spPr bwMode="auto">
            <a:xfrm flipV="1">
              <a:off x="2678" y="2985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5" name="Oval 15"/>
            <p:cNvSpPr>
              <a:spLocks noChangeArrowheads="1"/>
            </p:cNvSpPr>
            <p:nvPr/>
          </p:nvSpPr>
          <p:spPr bwMode="auto">
            <a:xfrm flipV="1">
              <a:off x="2371" y="2678"/>
              <a:ext cx="154" cy="15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6" name="Oval 16"/>
            <p:cNvSpPr>
              <a:spLocks noChangeArrowheads="1"/>
            </p:cNvSpPr>
            <p:nvPr/>
          </p:nvSpPr>
          <p:spPr bwMode="auto">
            <a:xfrm flipV="1">
              <a:off x="1680" y="2525"/>
              <a:ext cx="154" cy="1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7" name="Oval 17"/>
            <p:cNvSpPr>
              <a:spLocks noChangeArrowheads="1"/>
            </p:cNvSpPr>
            <p:nvPr/>
          </p:nvSpPr>
          <p:spPr bwMode="auto">
            <a:xfrm flipV="1">
              <a:off x="1527" y="2141"/>
              <a:ext cx="153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8" name="Oval 18"/>
            <p:cNvSpPr>
              <a:spLocks noChangeArrowheads="1"/>
            </p:cNvSpPr>
            <p:nvPr/>
          </p:nvSpPr>
          <p:spPr bwMode="auto">
            <a:xfrm flipV="1">
              <a:off x="1143" y="2371"/>
              <a:ext cx="153" cy="1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9" name="Oval 19"/>
            <p:cNvSpPr>
              <a:spLocks noChangeArrowheads="1"/>
            </p:cNvSpPr>
            <p:nvPr/>
          </p:nvSpPr>
          <p:spPr bwMode="auto">
            <a:xfrm flipV="1">
              <a:off x="605" y="2448"/>
              <a:ext cx="154" cy="1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9508" name="Oval 68"/>
          <p:cNvSpPr>
            <a:spLocks noChangeArrowheads="1"/>
          </p:cNvSpPr>
          <p:nvPr/>
        </p:nvSpPr>
        <p:spPr bwMode="auto">
          <a:xfrm flipV="1">
            <a:off x="7221538" y="4068763"/>
            <a:ext cx="103187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09" name="Oval 69"/>
          <p:cNvSpPr>
            <a:spLocks noChangeArrowheads="1"/>
          </p:cNvSpPr>
          <p:nvPr/>
        </p:nvSpPr>
        <p:spPr bwMode="auto">
          <a:xfrm flipV="1">
            <a:off x="778827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0" name="Oval 70"/>
          <p:cNvSpPr>
            <a:spLocks noChangeArrowheads="1"/>
          </p:cNvSpPr>
          <p:nvPr/>
        </p:nvSpPr>
        <p:spPr bwMode="auto">
          <a:xfrm flipV="1">
            <a:off x="7891463" y="4171950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1" name="Oval 71"/>
          <p:cNvSpPr>
            <a:spLocks noChangeArrowheads="1"/>
          </p:cNvSpPr>
          <p:nvPr/>
        </p:nvSpPr>
        <p:spPr bwMode="auto">
          <a:xfrm flipV="1">
            <a:off x="732472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2" name="Oval 72"/>
          <p:cNvSpPr>
            <a:spLocks noChangeArrowheads="1"/>
          </p:cNvSpPr>
          <p:nvPr/>
        </p:nvSpPr>
        <p:spPr bwMode="auto">
          <a:xfrm flipV="1">
            <a:off x="7427913" y="44291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3" name="Oval 73"/>
          <p:cNvSpPr>
            <a:spLocks noChangeArrowheads="1"/>
          </p:cNvSpPr>
          <p:nvPr/>
        </p:nvSpPr>
        <p:spPr bwMode="auto">
          <a:xfrm flipV="1">
            <a:off x="7427913" y="458311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4" name="Oval 74"/>
          <p:cNvSpPr>
            <a:spLocks noChangeArrowheads="1"/>
          </p:cNvSpPr>
          <p:nvPr/>
        </p:nvSpPr>
        <p:spPr bwMode="auto">
          <a:xfrm flipV="1">
            <a:off x="7942263" y="432593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5" name="Oval 75"/>
          <p:cNvSpPr>
            <a:spLocks noChangeArrowheads="1"/>
          </p:cNvSpPr>
          <p:nvPr/>
        </p:nvSpPr>
        <p:spPr bwMode="auto">
          <a:xfrm flipV="1">
            <a:off x="7735888" y="4121150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6" name="Oval 76"/>
          <p:cNvSpPr>
            <a:spLocks noChangeArrowheads="1"/>
          </p:cNvSpPr>
          <p:nvPr/>
        </p:nvSpPr>
        <p:spPr bwMode="auto">
          <a:xfrm flipV="1">
            <a:off x="7273925" y="4017963"/>
            <a:ext cx="103188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517" name="Oval 77"/>
          <p:cNvSpPr>
            <a:spLocks noChangeArrowheads="1"/>
          </p:cNvSpPr>
          <p:nvPr/>
        </p:nvSpPr>
        <p:spPr bwMode="auto">
          <a:xfrm flipV="1">
            <a:off x="7170738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200" y="3657600"/>
            <a:ext cx="6713538" cy="1295400"/>
            <a:chOff x="457200" y="3657600"/>
            <a:chExt cx="6713538" cy="1295400"/>
          </a:xfrm>
        </p:grpSpPr>
        <p:sp>
          <p:nvSpPr>
            <p:cNvPr id="189460" name="Oval 20"/>
            <p:cNvSpPr>
              <a:spLocks noChangeArrowheads="1"/>
            </p:cNvSpPr>
            <p:nvPr/>
          </p:nvSpPr>
          <p:spPr bwMode="auto">
            <a:xfrm flipV="1">
              <a:off x="817563" y="3760788"/>
              <a:ext cx="103187" cy="1031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1" name="Oval 21"/>
            <p:cNvSpPr>
              <a:spLocks noChangeArrowheads="1"/>
            </p:cNvSpPr>
            <p:nvPr/>
          </p:nvSpPr>
          <p:spPr bwMode="auto">
            <a:xfrm flipV="1">
              <a:off x="971550" y="3657600"/>
              <a:ext cx="103188" cy="103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2" name="Oval 22"/>
            <p:cNvSpPr>
              <a:spLocks noChangeArrowheads="1"/>
            </p:cNvSpPr>
            <p:nvPr/>
          </p:nvSpPr>
          <p:spPr bwMode="auto">
            <a:xfrm flipV="1">
              <a:off x="971550" y="4479925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3" name="Oval 23"/>
            <p:cNvSpPr>
              <a:spLocks noChangeArrowheads="1"/>
            </p:cNvSpPr>
            <p:nvPr/>
          </p:nvSpPr>
          <p:spPr bwMode="auto">
            <a:xfrm flipV="1">
              <a:off x="1125538" y="4068763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4" name="Oval 24"/>
            <p:cNvSpPr>
              <a:spLocks noChangeArrowheads="1"/>
            </p:cNvSpPr>
            <p:nvPr/>
          </p:nvSpPr>
          <p:spPr bwMode="auto">
            <a:xfrm flipV="1">
              <a:off x="1692275" y="4275138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5" name="Oval 25"/>
            <p:cNvSpPr>
              <a:spLocks noChangeArrowheads="1"/>
            </p:cNvSpPr>
            <p:nvPr/>
          </p:nvSpPr>
          <p:spPr bwMode="auto">
            <a:xfrm flipV="1">
              <a:off x="1795463" y="4171950"/>
              <a:ext cx="101600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6" name="Oval 26"/>
            <p:cNvSpPr>
              <a:spLocks noChangeArrowheads="1"/>
            </p:cNvSpPr>
            <p:nvPr/>
          </p:nvSpPr>
          <p:spPr bwMode="auto">
            <a:xfrm flipV="1">
              <a:off x="1228725" y="4275138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7" name="Oval 27"/>
            <p:cNvSpPr>
              <a:spLocks noChangeArrowheads="1"/>
            </p:cNvSpPr>
            <p:nvPr/>
          </p:nvSpPr>
          <p:spPr bwMode="auto">
            <a:xfrm flipV="1">
              <a:off x="1331913" y="4429125"/>
              <a:ext cx="103187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8" name="Oval 28"/>
            <p:cNvSpPr>
              <a:spLocks noChangeArrowheads="1"/>
            </p:cNvSpPr>
            <p:nvPr/>
          </p:nvSpPr>
          <p:spPr bwMode="auto">
            <a:xfrm flipV="1">
              <a:off x="1331913" y="4583113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9" name="Oval 29"/>
            <p:cNvSpPr>
              <a:spLocks noChangeArrowheads="1"/>
            </p:cNvSpPr>
            <p:nvPr/>
          </p:nvSpPr>
          <p:spPr bwMode="auto">
            <a:xfrm flipV="1">
              <a:off x="1846263" y="432593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0" name="Oval 30"/>
            <p:cNvSpPr>
              <a:spLocks noChangeArrowheads="1"/>
            </p:cNvSpPr>
            <p:nvPr/>
          </p:nvSpPr>
          <p:spPr bwMode="auto">
            <a:xfrm flipV="1">
              <a:off x="1639888" y="4121150"/>
              <a:ext cx="103187" cy="10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1" name="Oval 31"/>
            <p:cNvSpPr>
              <a:spLocks noChangeArrowheads="1"/>
            </p:cNvSpPr>
            <p:nvPr/>
          </p:nvSpPr>
          <p:spPr bwMode="auto">
            <a:xfrm flipV="1">
              <a:off x="1177925" y="4017963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2" name="Oval 32"/>
            <p:cNvSpPr>
              <a:spLocks noChangeArrowheads="1"/>
            </p:cNvSpPr>
            <p:nvPr/>
          </p:nvSpPr>
          <p:spPr bwMode="auto">
            <a:xfrm flipV="1">
              <a:off x="1074738" y="3760788"/>
              <a:ext cx="103187" cy="10318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3" name="Oval 33"/>
            <p:cNvSpPr>
              <a:spLocks noChangeArrowheads="1"/>
            </p:cNvSpPr>
            <p:nvPr/>
          </p:nvSpPr>
          <p:spPr bwMode="auto">
            <a:xfrm flipV="1">
              <a:off x="817563" y="3914775"/>
              <a:ext cx="103187" cy="103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4" name="Oval 34"/>
            <p:cNvSpPr>
              <a:spLocks noChangeArrowheads="1"/>
            </p:cNvSpPr>
            <p:nvPr/>
          </p:nvSpPr>
          <p:spPr bwMode="auto">
            <a:xfrm flipV="1">
              <a:off x="457200" y="3965575"/>
              <a:ext cx="103188" cy="1031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5" name="Oval 35"/>
            <p:cNvSpPr>
              <a:spLocks noChangeArrowheads="1"/>
            </p:cNvSpPr>
            <p:nvPr/>
          </p:nvSpPr>
          <p:spPr bwMode="auto">
            <a:xfrm flipV="1">
              <a:off x="2874963" y="376078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6" name="Oval 36"/>
            <p:cNvSpPr>
              <a:spLocks noChangeArrowheads="1"/>
            </p:cNvSpPr>
            <p:nvPr/>
          </p:nvSpPr>
          <p:spPr bwMode="auto">
            <a:xfrm flipV="1">
              <a:off x="3028950" y="3657600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7" name="Oval 37"/>
            <p:cNvSpPr>
              <a:spLocks noChangeArrowheads="1"/>
            </p:cNvSpPr>
            <p:nvPr/>
          </p:nvSpPr>
          <p:spPr bwMode="auto">
            <a:xfrm flipV="1">
              <a:off x="3028950" y="4479925"/>
              <a:ext cx="103188" cy="1031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8" name="Oval 38"/>
            <p:cNvSpPr>
              <a:spLocks noChangeArrowheads="1"/>
            </p:cNvSpPr>
            <p:nvPr/>
          </p:nvSpPr>
          <p:spPr bwMode="auto">
            <a:xfrm flipV="1">
              <a:off x="3182938" y="4068763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79" name="Oval 39"/>
            <p:cNvSpPr>
              <a:spLocks noChangeArrowheads="1"/>
            </p:cNvSpPr>
            <p:nvPr/>
          </p:nvSpPr>
          <p:spPr bwMode="auto">
            <a:xfrm flipV="1">
              <a:off x="3749675" y="4275138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0" name="Oval 40"/>
            <p:cNvSpPr>
              <a:spLocks noChangeArrowheads="1"/>
            </p:cNvSpPr>
            <p:nvPr/>
          </p:nvSpPr>
          <p:spPr bwMode="auto">
            <a:xfrm flipV="1">
              <a:off x="3852863" y="4171950"/>
              <a:ext cx="101600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1" name="Oval 41"/>
            <p:cNvSpPr>
              <a:spLocks noChangeArrowheads="1"/>
            </p:cNvSpPr>
            <p:nvPr/>
          </p:nvSpPr>
          <p:spPr bwMode="auto">
            <a:xfrm flipV="1">
              <a:off x="3286125" y="4275138"/>
              <a:ext cx="103188" cy="1031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2" name="Oval 42"/>
            <p:cNvSpPr>
              <a:spLocks noChangeArrowheads="1"/>
            </p:cNvSpPr>
            <p:nvPr/>
          </p:nvSpPr>
          <p:spPr bwMode="auto">
            <a:xfrm flipV="1">
              <a:off x="3389313" y="4429125"/>
              <a:ext cx="103187" cy="1031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3" name="Oval 43"/>
            <p:cNvSpPr>
              <a:spLocks noChangeArrowheads="1"/>
            </p:cNvSpPr>
            <p:nvPr/>
          </p:nvSpPr>
          <p:spPr bwMode="auto">
            <a:xfrm flipV="1">
              <a:off x="3389313" y="4583113"/>
              <a:ext cx="103187" cy="1031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4" name="Oval 44"/>
            <p:cNvSpPr>
              <a:spLocks noChangeArrowheads="1"/>
            </p:cNvSpPr>
            <p:nvPr/>
          </p:nvSpPr>
          <p:spPr bwMode="auto">
            <a:xfrm flipV="1">
              <a:off x="3903663" y="432593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5" name="Oval 45"/>
            <p:cNvSpPr>
              <a:spLocks noChangeArrowheads="1"/>
            </p:cNvSpPr>
            <p:nvPr/>
          </p:nvSpPr>
          <p:spPr bwMode="auto">
            <a:xfrm flipV="1">
              <a:off x="3697288" y="4121150"/>
              <a:ext cx="103187" cy="10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6" name="Oval 46"/>
            <p:cNvSpPr>
              <a:spLocks noChangeArrowheads="1"/>
            </p:cNvSpPr>
            <p:nvPr/>
          </p:nvSpPr>
          <p:spPr bwMode="auto">
            <a:xfrm flipV="1">
              <a:off x="3235325" y="4017963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7" name="Oval 47"/>
            <p:cNvSpPr>
              <a:spLocks noChangeArrowheads="1"/>
            </p:cNvSpPr>
            <p:nvPr/>
          </p:nvSpPr>
          <p:spPr bwMode="auto">
            <a:xfrm flipV="1">
              <a:off x="3132138" y="376078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8" name="Oval 48"/>
            <p:cNvSpPr>
              <a:spLocks noChangeArrowheads="1"/>
            </p:cNvSpPr>
            <p:nvPr/>
          </p:nvSpPr>
          <p:spPr bwMode="auto">
            <a:xfrm flipV="1">
              <a:off x="2874963" y="3914775"/>
              <a:ext cx="103187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89" name="Oval 49"/>
            <p:cNvSpPr>
              <a:spLocks noChangeArrowheads="1"/>
            </p:cNvSpPr>
            <p:nvPr/>
          </p:nvSpPr>
          <p:spPr bwMode="auto">
            <a:xfrm flipV="1">
              <a:off x="2514600" y="3965575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0" name="Oval 50"/>
            <p:cNvSpPr>
              <a:spLocks noChangeArrowheads="1"/>
            </p:cNvSpPr>
            <p:nvPr/>
          </p:nvSpPr>
          <p:spPr bwMode="auto">
            <a:xfrm flipV="1">
              <a:off x="4932363" y="376078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1" name="Oval 51"/>
            <p:cNvSpPr>
              <a:spLocks noChangeArrowheads="1"/>
            </p:cNvSpPr>
            <p:nvPr/>
          </p:nvSpPr>
          <p:spPr bwMode="auto">
            <a:xfrm flipV="1">
              <a:off x="5086350" y="3657600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2" name="Oval 52"/>
            <p:cNvSpPr>
              <a:spLocks noChangeArrowheads="1"/>
            </p:cNvSpPr>
            <p:nvPr/>
          </p:nvSpPr>
          <p:spPr bwMode="auto">
            <a:xfrm flipV="1">
              <a:off x="5086350" y="4479925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3" name="Oval 53"/>
            <p:cNvSpPr>
              <a:spLocks noChangeArrowheads="1"/>
            </p:cNvSpPr>
            <p:nvPr/>
          </p:nvSpPr>
          <p:spPr bwMode="auto">
            <a:xfrm flipV="1">
              <a:off x="5240338" y="4068763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4" name="Oval 54"/>
            <p:cNvSpPr>
              <a:spLocks noChangeArrowheads="1"/>
            </p:cNvSpPr>
            <p:nvPr/>
          </p:nvSpPr>
          <p:spPr bwMode="auto">
            <a:xfrm flipV="1">
              <a:off x="5807075" y="4275138"/>
              <a:ext cx="103188" cy="1031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5" name="Oval 55"/>
            <p:cNvSpPr>
              <a:spLocks noChangeArrowheads="1"/>
            </p:cNvSpPr>
            <p:nvPr/>
          </p:nvSpPr>
          <p:spPr bwMode="auto">
            <a:xfrm flipV="1">
              <a:off x="5910263" y="4171950"/>
              <a:ext cx="101600" cy="1031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6" name="Oval 56"/>
            <p:cNvSpPr>
              <a:spLocks noChangeArrowheads="1"/>
            </p:cNvSpPr>
            <p:nvPr/>
          </p:nvSpPr>
          <p:spPr bwMode="auto">
            <a:xfrm flipV="1">
              <a:off x="5343525" y="4275138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7" name="Oval 57"/>
            <p:cNvSpPr>
              <a:spLocks noChangeArrowheads="1"/>
            </p:cNvSpPr>
            <p:nvPr/>
          </p:nvSpPr>
          <p:spPr bwMode="auto">
            <a:xfrm flipV="1">
              <a:off x="5446713" y="4429125"/>
              <a:ext cx="103187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8" name="Oval 58"/>
            <p:cNvSpPr>
              <a:spLocks noChangeArrowheads="1"/>
            </p:cNvSpPr>
            <p:nvPr/>
          </p:nvSpPr>
          <p:spPr bwMode="auto">
            <a:xfrm flipV="1">
              <a:off x="5446713" y="4583113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99" name="Oval 59"/>
            <p:cNvSpPr>
              <a:spLocks noChangeArrowheads="1"/>
            </p:cNvSpPr>
            <p:nvPr/>
          </p:nvSpPr>
          <p:spPr bwMode="auto">
            <a:xfrm flipV="1">
              <a:off x="5961063" y="4325938"/>
              <a:ext cx="103187" cy="1031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0" name="Oval 60"/>
            <p:cNvSpPr>
              <a:spLocks noChangeArrowheads="1"/>
            </p:cNvSpPr>
            <p:nvPr/>
          </p:nvSpPr>
          <p:spPr bwMode="auto">
            <a:xfrm flipV="1">
              <a:off x="5754688" y="4121150"/>
              <a:ext cx="103187" cy="101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1" name="Oval 61"/>
            <p:cNvSpPr>
              <a:spLocks noChangeArrowheads="1"/>
            </p:cNvSpPr>
            <p:nvPr/>
          </p:nvSpPr>
          <p:spPr bwMode="auto">
            <a:xfrm flipV="1">
              <a:off x="5292725" y="4017963"/>
              <a:ext cx="103188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2" name="Oval 62"/>
            <p:cNvSpPr>
              <a:spLocks noChangeArrowheads="1"/>
            </p:cNvSpPr>
            <p:nvPr/>
          </p:nvSpPr>
          <p:spPr bwMode="auto">
            <a:xfrm flipV="1">
              <a:off x="5189538" y="376078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3" name="Oval 63"/>
            <p:cNvSpPr>
              <a:spLocks noChangeArrowheads="1"/>
            </p:cNvSpPr>
            <p:nvPr/>
          </p:nvSpPr>
          <p:spPr bwMode="auto">
            <a:xfrm flipV="1">
              <a:off x="4932363" y="3914775"/>
              <a:ext cx="103187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4" name="Oval 64"/>
            <p:cNvSpPr>
              <a:spLocks noChangeArrowheads="1"/>
            </p:cNvSpPr>
            <p:nvPr/>
          </p:nvSpPr>
          <p:spPr bwMode="auto">
            <a:xfrm flipV="1">
              <a:off x="4572000" y="3965575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5" name="Oval 65"/>
            <p:cNvSpPr>
              <a:spLocks noChangeArrowheads="1"/>
            </p:cNvSpPr>
            <p:nvPr/>
          </p:nvSpPr>
          <p:spPr bwMode="auto">
            <a:xfrm flipV="1">
              <a:off x="6913563" y="3760788"/>
              <a:ext cx="103187" cy="103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6" name="Oval 66"/>
            <p:cNvSpPr>
              <a:spLocks noChangeArrowheads="1"/>
            </p:cNvSpPr>
            <p:nvPr/>
          </p:nvSpPr>
          <p:spPr bwMode="auto">
            <a:xfrm flipV="1">
              <a:off x="7067550" y="3657600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7" name="Oval 67"/>
            <p:cNvSpPr>
              <a:spLocks noChangeArrowheads="1"/>
            </p:cNvSpPr>
            <p:nvPr/>
          </p:nvSpPr>
          <p:spPr bwMode="auto">
            <a:xfrm flipV="1">
              <a:off x="7067550" y="4479925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18" name="Oval 78"/>
            <p:cNvSpPr>
              <a:spLocks noChangeArrowheads="1"/>
            </p:cNvSpPr>
            <p:nvPr/>
          </p:nvSpPr>
          <p:spPr bwMode="auto">
            <a:xfrm flipV="1">
              <a:off x="6913563" y="3914775"/>
              <a:ext cx="103187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19" name="Oval 79"/>
            <p:cNvSpPr>
              <a:spLocks noChangeArrowheads="1"/>
            </p:cNvSpPr>
            <p:nvPr/>
          </p:nvSpPr>
          <p:spPr bwMode="auto">
            <a:xfrm flipV="1">
              <a:off x="6553200" y="3965575"/>
              <a:ext cx="103188" cy="1031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20" name="Line 80"/>
            <p:cNvSpPr>
              <a:spLocks noChangeShapeType="1"/>
            </p:cNvSpPr>
            <p:nvPr/>
          </p:nvSpPr>
          <p:spPr bwMode="auto">
            <a:xfrm flipH="1">
              <a:off x="609600" y="3657600"/>
              <a:ext cx="914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21" name="Line 81"/>
            <p:cNvSpPr>
              <a:spLocks noChangeShapeType="1"/>
            </p:cNvSpPr>
            <p:nvPr/>
          </p:nvSpPr>
          <p:spPr bwMode="auto">
            <a:xfrm>
              <a:off x="2667000" y="4191000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522" name="Line 82"/>
            <p:cNvSpPr>
              <a:spLocks noChangeShapeType="1"/>
            </p:cNvSpPr>
            <p:nvPr/>
          </p:nvSpPr>
          <p:spPr bwMode="auto">
            <a:xfrm flipH="1">
              <a:off x="5638800" y="3733800"/>
              <a:ext cx="762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9523" name="Line 83"/>
          <p:cNvSpPr>
            <a:spLocks noChangeShapeType="1"/>
          </p:cNvSpPr>
          <p:nvPr/>
        </p:nvSpPr>
        <p:spPr bwMode="auto">
          <a:xfrm flipH="1">
            <a:off x="7162800" y="35052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796237" y="2093507"/>
            <a:ext cx="425301" cy="3970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285930" y="3200400"/>
            <a:ext cx="2248470" cy="190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Learning via One-Versus-All (OvA) Assumption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r>
              <a:rPr lang="en-US" sz="2000" dirty="0"/>
              <a:t>Find </a:t>
            </a:r>
            <a:r>
              <a:rPr lang="en-US" sz="2000" dirty="0" err="1"/>
              <a:t>v</a:t>
            </a:r>
            <a:r>
              <a:rPr lang="en-US" sz="2000" b="1" baseline="-25000" dirty="0" err="1">
                <a:solidFill>
                  <a:srgbClr val="FF0000"/>
                </a:solidFill>
              </a:rPr>
              <a:t>r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chemeClr val="accent2"/>
                </a:solidFill>
              </a:rPr>
              <a:t>b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chemeClr val="accent1"/>
                </a:solidFill>
              </a:rPr>
              <a:t>g</a:t>
            </a:r>
            <a:r>
              <a:rPr lang="en-US" sz="2000" dirty="0" err="1"/>
              <a:t>,v</a:t>
            </a:r>
            <a:r>
              <a:rPr lang="en-US" sz="2000" b="1" baseline="-25000" dirty="0" err="1">
                <a:solidFill>
                  <a:srgbClr val="FF9900"/>
                </a:solidFill>
              </a:rPr>
              <a:t>y</a:t>
            </a:r>
            <a:r>
              <a:rPr lang="en-US" sz="2000" b="1" baseline="-25000" dirty="0">
                <a:solidFill>
                  <a:srgbClr val="FF9900"/>
                </a:solidFill>
              </a:rPr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R</a:t>
            </a:r>
            <a:r>
              <a:rPr lang="en-US" sz="2000" baseline="30000" dirty="0" err="1"/>
              <a:t>n</a:t>
            </a:r>
            <a:r>
              <a:rPr lang="en-US" sz="2000" dirty="0"/>
              <a:t> such that </a:t>
            </a:r>
          </a:p>
          <a:p>
            <a:pPr lvl="1">
              <a:lnSpc>
                <a:spcPct val="75000"/>
              </a:lnSpc>
            </a:pPr>
            <a:r>
              <a:rPr lang="en-US" dirty="0" err="1"/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.x</a:t>
            </a:r>
            <a:r>
              <a:rPr lang="en-US" dirty="0"/>
              <a:t> &gt; 0 	</a:t>
            </a:r>
            <a:r>
              <a:rPr lang="en-US" dirty="0" err="1"/>
              <a:t>iff</a:t>
            </a:r>
            <a:r>
              <a:rPr lang="en-US" dirty="0"/>
              <a:t> y = </a:t>
            </a:r>
            <a:r>
              <a:rPr lang="en-US" dirty="0">
                <a:solidFill>
                  <a:srgbClr val="FF0000"/>
                </a:solidFill>
              </a:rPr>
              <a:t>red     	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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75000"/>
              </a:lnSpc>
            </a:pPr>
            <a:r>
              <a:rPr lang="en-US" dirty="0" err="1"/>
              <a:t>v</a:t>
            </a:r>
            <a:r>
              <a:rPr lang="en-US" b="1" baseline="-25000" dirty="0" err="1">
                <a:solidFill>
                  <a:srgbClr val="0000FF"/>
                </a:solidFill>
              </a:rPr>
              <a:t>b</a:t>
            </a:r>
            <a:r>
              <a:rPr lang="en-US" dirty="0" err="1"/>
              <a:t>.x</a:t>
            </a:r>
            <a:r>
              <a:rPr lang="en-US" dirty="0"/>
              <a:t> &gt; 0 	</a:t>
            </a:r>
            <a:r>
              <a:rPr lang="en-US" dirty="0" err="1"/>
              <a:t>iff</a:t>
            </a:r>
            <a:r>
              <a:rPr lang="en-US" dirty="0"/>
              <a:t> y =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>
                <a:solidFill>
                  <a:schemeClr val="accent2"/>
                </a:solidFill>
              </a:rPr>
              <a:t>   	</a:t>
            </a:r>
            <a:r>
              <a:rPr lang="en-US" b="1" dirty="0">
                <a:sym typeface="Symbol" pitchFamily="18" charset="2"/>
              </a:rPr>
              <a:t></a:t>
            </a:r>
            <a:endParaRPr lang="en-US" b="1" dirty="0"/>
          </a:p>
          <a:p>
            <a:pPr lvl="1">
              <a:lnSpc>
                <a:spcPct val="75000"/>
              </a:lnSpc>
            </a:pPr>
            <a:r>
              <a:rPr lang="en-US" dirty="0" err="1"/>
              <a:t>v</a:t>
            </a:r>
            <a:r>
              <a:rPr lang="en-US" b="1" baseline="-25000" dirty="0" err="1">
                <a:solidFill>
                  <a:srgbClr val="008000"/>
                </a:solidFill>
              </a:rPr>
              <a:t>g</a:t>
            </a:r>
            <a:r>
              <a:rPr lang="en-US" dirty="0" err="1"/>
              <a:t>.x</a:t>
            </a:r>
            <a:r>
              <a:rPr lang="en-US" dirty="0"/>
              <a:t> &gt; 0 	</a:t>
            </a:r>
            <a:r>
              <a:rPr lang="en-US" dirty="0" err="1"/>
              <a:t>iff</a:t>
            </a:r>
            <a:r>
              <a:rPr lang="en-US" dirty="0"/>
              <a:t> y =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>
                <a:solidFill>
                  <a:schemeClr val="accent1"/>
                </a:solidFill>
              </a:rPr>
              <a:t>  	</a:t>
            </a:r>
            <a:r>
              <a:rPr lang="en-US" b="1" dirty="0">
                <a:sym typeface="Symbol" pitchFamily="18" charset="2"/>
              </a:rPr>
              <a:t></a:t>
            </a:r>
            <a:endParaRPr lang="en-US" b="1" dirty="0"/>
          </a:p>
          <a:p>
            <a:pPr lvl="1">
              <a:lnSpc>
                <a:spcPct val="75000"/>
              </a:lnSpc>
            </a:pPr>
            <a:r>
              <a:rPr lang="en-US" dirty="0" err="1"/>
              <a:t>v</a:t>
            </a:r>
            <a:r>
              <a:rPr lang="en-US" b="1" baseline="-25000" dirty="0" err="1">
                <a:solidFill>
                  <a:schemeClr val="accent2"/>
                </a:solidFill>
              </a:rPr>
              <a:t>y</a:t>
            </a:r>
            <a:r>
              <a:rPr lang="en-US" dirty="0" err="1"/>
              <a:t>.x</a:t>
            </a:r>
            <a:r>
              <a:rPr lang="en-US" dirty="0"/>
              <a:t> &gt; 0 	</a:t>
            </a:r>
            <a:r>
              <a:rPr lang="en-US" dirty="0" err="1"/>
              <a:t>iff</a:t>
            </a:r>
            <a:r>
              <a:rPr lang="en-US" dirty="0"/>
              <a:t> y = </a:t>
            </a:r>
            <a:r>
              <a:rPr lang="en-US" dirty="0">
                <a:solidFill>
                  <a:schemeClr val="accent2"/>
                </a:solidFill>
              </a:rPr>
              <a:t>yellow</a:t>
            </a:r>
            <a:r>
              <a:rPr lang="en-US" dirty="0">
                <a:solidFill>
                  <a:srgbClr val="FF9900"/>
                </a:solidFill>
              </a:rPr>
              <a:t>	</a:t>
            </a:r>
            <a:r>
              <a:rPr lang="en-US" b="1" dirty="0">
                <a:sym typeface="Symbol" pitchFamily="18" charset="2"/>
              </a:rPr>
              <a:t></a:t>
            </a:r>
          </a:p>
          <a:p>
            <a:r>
              <a:rPr lang="en-US" sz="2000" b="1" dirty="0" smtClean="0"/>
              <a:t>Classification</a:t>
            </a:r>
            <a:r>
              <a:rPr lang="en-US" sz="2000" b="1" dirty="0"/>
              <a:t>: </a:t>
            </a:r>
            <a:r>
              <a:rPr lang="en-US" sz="2000" b="1" dirty="0" smtClean="0"/>
              <a:t>f(x)</a:t>
            </a:r>
            <a:r>
              <a:rPr lang="en-US" sz="11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>
                <a:latin typeface="Calibri"/>
              </a:rPr>
              <a:t>argmax</a:t>
            </a:r>
            <a:r>
              <a:rPr lang="en-US" sz="2000" b="1" baseline="-25000" dirty="0" err="1">
                <a:latin typeface="Calibri"/>
              </a:rPr>
              <a:t>i</a:t>
            </a:r>
            <a:r>
              <a:rPr lang="en-US" sz="2000" b="1" dirty="0"/>
              <a:t> </a:t>
            </a:r>
            <a:r>
              <a:rPr lang="en-US" sz="2000" b="1" dirty="0" smtClean="0">
                <a:latin typeface="Calibri"/>
              </a:rPr>
              <a:t>v</a:t>
            </a:r>
            <a:r>
              <a:rPr lang="en-US" sz="2000" b="1" baseline="-25000" dirty="0" smtClean="0">
                <a:latin typeface="Calibri"/>
              </a:rPr>
              <a:t>i</a:t>
            </a:r>
            <a:r>
              <a:rPr lang="en-US" sz="2000" b="1" dirty="0" smtClean="0"/>
              <a:t> x</a:t>
            </a:r>
            <a:endParaRPr lang="en-US" sz="1100" b="1" dirty="0"/>
          </a:p>
          <a:p>
            <a:pPr marL="0" indent="0">
              <a:buNone/>
            </a:pPr>
            <a:r>
              <a:rPr lang="en-US" sz="2000" dirty="0">
                <a:sym typeface="Symbol" pitchFamily="18" charset="2"/>
              </a:rPr>
              <a:t>	</a:t>
            </a:r>
          </a:p>
        </p:txBody>
      </p:sp>
      <p:sp>
        <p:nvSpPr>
          <p:cNvPr id="169013" name="Text Box 53"/>
          <p:cNvSpPr txBox="1">
            <a:spLocks noChangeArrowheads="1"/>
          </p:cNvSpPr>
          <p:nvPr/>
        </p:nvSpPr>
        <p:spPr bwMode="auto">
          <a:xfrm>
            <a:off x="7162800" y="2209800"/>
            <a:ext cx="1447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</a:rPr>
              <a:t> = </a:t>
            </a:r>
            <a:r>
              <a:rPr lang="en-US" sz="2400" b="1" dirty="0" err="1" smtClean="0">
                <a:latin typeface="Times New Roman" pitchFamily="18" charset="0"/>
              </a:rPr>
              <a:t>R</a:t>
            </a:r>
            <a:r>
              <a:rPr lang="en-US" sz="2400" baseline="30000" dirty="0" err="1" smtClean="0">
                <a:latin typeface="Times New Roman" pitchFamily="18" charset="0"/>
              </a:rPr>
              <a:t>nk</a:t>
            </a:r>
            <a:endParaRPr lang="en-US" sz="2400" baseline="30000" dirty="0">
              <a:latin typeface="Times New Roman" pitchFamily="18" charset="0"/>
            </a:endParaRP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 flipV="1">
            <a:off x="817563" y="3760788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 flipV="1">
            <a:off x="971550" y="3657600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 flipV="1">
            <a:off x="971550" y="4479925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 flipV="1">
            <a:off x="1125538" y="406876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4"/>
          <p:cNvSpPr>
            <a:spLocks noChangeArrowheads="1"/>
          </p:cNvSpPr>
          <p:nvPr/>
        </p:nvSpPr>
        <p:spPr bwMode="auto">
          <a:xfrm flipV="1">
            <a:off x="169227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 flipV="1">
            <a:off x="1795463" y="4171950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 flipV="1">
            <a:off x="122872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 flipV="1">
            <a:off x="1331913" y="44291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 flipV="1">
            <a:off x="1331913" y="458311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 flipV="1">
            <a:off x="1846263" y="432593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 flipV="1">
            <a:off x="1639888" y="4121150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31"/>
          <p:cNvSpPr>
            <a:spLocks noChangeArrowheads="1"/>
          </p:cNvSpPr>
          <p:nvPr/>
        </p:nvSpPr>
        <p:spPr bwMode="auto">
          <a:xfrm flipV="1">
            <a:off x="1177925" y="4017963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 flipV="1">
            <a:off x="1074738" y="3760788"/>
            <a:ext cx="103187" cy="1031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 flipV="1">
            <a:off x="817563" y="3914775"/>
            <a:ext cx="103187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34"/>
          <p:cNvSpPr>
            <a:spLocks noChangeArrowheads="1"/>
          </p:cNvSpPr>
          <p:nvPr/>
        </p:nvSpPr>
        <p:spPr bwMode="auto">
          <a:xfrm flipV="1">
            <a:off x="457200" y="3965575"/>
            <a:ext cx="103188" cy="1031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5"/>
          <p:cNvSpPr>
            <a:spLocks noChangeArrowheads="1"/>
          </p:cNvSpPr>
          <p:nvPr/>
        </p:nvSpPr>
        <p:spPr bwMode="auto">
          <a:xfrm flipV="1">
            <a:off x="2874963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36"/>
          <p:cNvSpPr>
            <a:spLocks noChangeArrowheads="1"/>
          </p:cNvSpPr>
          <p:nvPr/>
        </p:nvSpPr>
        <p:spPr bwMode="auto">
          <a:xfrm flipV="1">
            <a:off x="3028950" y="3657600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 flipV="1">
            <a:off x="3028950" y="4479925"/>
            <a:ext cx="103188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38"/>
          <p:cNvSpPr>
            <a:spLocks noChangeArrowheads="1"/>
          </p:cNvSpPr>
          <p:nvPr/>
        </p:nvSpPr>
        <p:spPr bwMode="auto">
          <a:xfrm flipV="1">
            <a:off x="3182938" y="406876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9"/>
          <p:cNvSpPr>
            <a:spLocks noChangeArrowheads="1"/>
          </p:cNvSpPr>
          <p:nvPr/>
        </p:nvSpPr>
        <p:spPr bwMode="auto">
          <a:xfrm flipV="1">
            <a:off x="374967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40"/>
          <p:cNvSpPr>
            <a:spLocks noChangeArrowheads="1"/>
          </p:cNvSpPr>
          <p:nvPr/>
        </p:nvSpPr>
        <p:spPr bwMode="auto">
          <a:xfrm flipV="1">
            <a:off x="3852863" y="4171950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41"/>
          <p:cNvSpPr>
            <a:spLocks noChangeArrowheads="1"/>
          </p:cNvSpPr>
          <p:nvPr/>
        </p:nvSpPr>
        <p:spPr bwMode="auto">
          <a:xfrm flipV="1">
            <a:off x="3286125" y="4275138"/>
            <a:ext cx="103188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42"/>
          <p:cNvSpPr>
            <a:spLocks noChangeArrowheads="1"/>
          </p:cNvSpPr>
          <p:nvPr/>
        </p:nvSpPr>
        <p:spPr bwMode="auto">
          <a:xfrm flipV="1">
            <a:off x="3389313" y="4429125"/>
            <a:ext cx="103187" cy="1031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43"/>
          <p:cNvSpPr>
            <a:spLocks noChangeArrowheads="1"/>
          </p:cNvSpPr>
          <p:nvPr/>
        </p:nvSpPr>
        <p:spPr bwMode="auto">
          <a:xfrm flipV="1">
            <a:off x="3389313" y="4583113"/>
            <a:ext cx="103187" cy="1031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44"/>
          <p:cNvSpPr>
            <a:spLocks noChangeArrowheads="1"/>
          </p:cNvSpPr>
          <p:nvPr/>
        </p:nvSpPr>
        <p:spPr bwMode="auto">
          <a:xfrm flipV="1">
            <a:off x="3903663" y="432593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5"/>
          <p:cNvSpPr>
            <a:spLocks noChangeArrowheads="1"/>
          </p:cNvSpPr>
          <p:nvPr/>
        </p:nvSpPr>
        <p:spPr bwMode="auto">
          <a:xfrm flipV="1">
            <a:off x="3697288" y="4121150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46"/>
          <p:cNvSpPr>
            <a:spLocks noChangeArrowheads="1"/>
          </p:cNvSpPr>
          <p:nvPr/>
        </p:nvSpPr>
        <p:spPr bwMode="auto">
          <a:xfrm flipV="1">
            <a:off x="3235325" y="4017963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47"/>
          <p:cNvSpPr>
            <a:spLocks noChangeArrowheads="1"/>
          </p:cNvSpPr>
          <p:nvPr/>
        </p:nvSpPr>
        <p:spPr bwMode="auto">
          <a:xfrm flipV="1">
            <a:off x="3132138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48"/>
          <p:cNvSpPr>
            <a:spLocks noChangeArrowheads="1"/>
          </p:cNvSpPr>
          <p:nvPr/>
        </p:nvSpPr>
        <p:spPr bwMode="auto">
          <a:xfrm flipV="1">
            <a:off x="2874963" y="391477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49"/>
          <p:cNvSpPr>
            <a:spLocks noChangeArrowheads="1"/>
          </p:cNvSpPr>
          <p:nvPr/>
        </p:nvSpPr>
        <p:spPr bwMode="auto">
          <a:xfrm flipV="1">
            <a:off x="2514600" y="3965575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50"/>
          <p:cNvSpPr>
            <a:spLocks noChangeArrowheads="1"/>
          </p:cNvSpPr>
          <p:nvPr/>
        </p:nvSpPr>
        <p:spPr bwMode="auto">
          <a:xfrm flipV="1">
            <a:off x="4932363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51"/>
          <p:cNvSpPr>
            <a:spLocks noChangeArrowheads="1"/>
          </p:cNvSpPr>
          <p:nvPr/>
        </p:nvSpPr>
        <p:spPr bwMode="auto">
          <a:xfrm flipV="1">
            <a:off x="5086350" y="3657600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52"/>
          <p:cNvSpPr>
            <a:spLocks noChangeArrowheads="1"/>
          </p:cNvSpPr>
          <p:nvPr/>
        </p:nvSpPr>
        <p:spPr bwMode="auto">
          <a:xfrm flipV="1">
            <a:off x="5086350" y="4479925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53"/>
          <p:cNvSpPr>
            <a:spLocks noChangeArrowheads="1"/>
          </p:cNvSpPr>
          <p:nvPr/>
        </p:nvSpPr>
        <p:spPr bwMode="auto">
          <a:xfrm flipV="1">
            <a:off x="5240338" y="406876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54"/>
          <p:cNvSpPr>
            <a:spLocks noChangeArrowheads="1"/>
          </p:cNvSpPr>
          <p:nvPr/>
        </p:nvSpPr>
        <p:spPr bwMode="auto">
          <a:xfrm flipV="1">
            <a:off x="5807075" y="4275138"/>
            <a:ext cx="103188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55"/>
          <p:cNvSpPr>
            <a:spLocks noChangeArrowheads="1"/>
          </p:cNvSpPr>
          <p:nvPr/>
        </p:nvSpPr>
        <p:spPr bwMode="auto">
          <a:xfrm flipV="1">
            <a:off x="5910263" y="4171950"/>
            <a:ext cx="101600" cy="1031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56"/>
          <p:cNvSpPr>
            <a:spLocks noChangeArrowheads="1"/>
          </p:cNvSpPr>
          <p:nvPr/>
        </p:nvSpPr>
        <p:spPr bwMode="auto">
          <a:xfrm flipV="1">
            <a:off x="534352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57"/>
          <p:cNvSpPr>
            <a:spLocks noChangeArrowheads="1"/>
          </p:cNvSpPr>
          <p:nvPr/>
        </p:nvSpPr>
        <p:spPr bwMode="auto">
          <a:xfrm flipV="1">
            <a:off x="5446713" y="44291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8"/>
          <p:cNvSpPr>
            <a:spLocks noChangeArrowheads="1"/>
          </p:cNvSpPr>
          <p:nvPr/>
        </p:nvSpPr>
        <p:spPr bwMode="auto">
          <a:xfrm flipV="1">
            <a:off x="5446713" y="458311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59"/>
          <p:cNvSpPr>
            <a:spLocks noChangeArrowheads="1"/>
          </p:cNvSpPr>
          <p:nvPr/>
        </p:nvSpPr>
        <p:spPr bwMode="auto">
          <a:xfrm flipV="1">
            <a:off x="5961063" y="4325938"/>
            <a:ext cx="103187" cy="1031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60"/>
          <p:cNvSpPr>
            <a:spLocks noChangeArrowheads="1"/>
          </p:cNvSpPr>
          <p:nvPr/>
        </p:nvSpPr>
        <p:spPr bwMode="auto">
          <a:xfrm flipV="1">
            <a:off x="5754688" y="4121150"/>
            <a:ext cx="103187" cy="101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61"/>
          <p:cNvSpPr>
            <a:spLocks noChangeArrowheads="1"/>
          </p:cNvSpPr>
          <p:nvPr/>
        </p:nvSpPr>
        <p:spPr bwMode="auto">
          <a:xfrm flipV="1">
            <a:off x="5292725" y="4017963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62"/>
          <p:cNvSpPr>
            <a:spLocks noChangeArrowheads="1"/>
          </p:cNvSpPr>
          <p:nvPr/>
        </p:nvSpPr>
        <p:spPr bwMode="auto">
          <a:xfrm flipV="1">
            <a:off x="5189538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63"/>
          <p:cNvSpPr>
            <a:spLocks noChangeArrowheads="1"/>
          </p:cNvSpPr>
          <p:nvPr/>
        </p:nvSpPr>
        <p:spPr bwMode="auto">
          <a:xfrm flipV="1">
            <a:off x="4932363" y="391477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64"/>
          <p:cNvSpPr>
            <a:spLocks noChangeArrowheads="1"/>
          </p:cNvSpPr>
          <p:nvPr/>
        </p:nvSpPr>
        <p:spPr bwMode="auto">
          <a:xfrm flipV="1">
            <a:off x="4572000" y="3965575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65"/>
          <p:cNvSpPr>
            <a:spLocks noChangeArrowheads="1"/>
          </p:cNvSpPr>
          <p:nvPr/>
        </p:nvSpPr>
        <p:spPr bwMode="auto">
          <a:xfrm flipV="1">
            <a:off x="6913563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66"/>
          <p:cNvSpPr>
            <a:spLocks noChangeArrowheads="1"/>
          </p:cNvSpPr>
          <p:nvPr/>
        </p:nvSpPr>
        <p:spPr bwMode="auto">
          <a:xfrm flipV="1">
            <a:off x="7067550" y="3657600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67"/>
          <p:cNvSpPr>
            <a:spLocks noChangeArrowheads="1"/>
          </p:cNvSpPr>
          <p:nvPr/>
        </p:nvSpPr>
        <p:spPr bwMode="auto">
          <a:xfrm flipV="1">
            <a:off x="7067550" y="4479925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68"/>
          <p:cNvSpPr>
            <a:spLocks noChangeArrowheads="1"/>
          </p:cNvSpPr>
          <p:nvPr/>
        </p:nvSpPr>
        <p:spPr bwMode="auto">
          <a:xfrm flipV="1">
            <a:off x="7221538" y="4068763"/>
            <a:ext cx="103187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69"/>
          <p:cNvSpPr>
            <a:spLocks noChangeArrowheads="1"/>
          </p:cNvSpPr>
          <p:nvPr/>
        </p:nvSpPr>
        <p:spPr bwMode="auto">
          <a:xfrm flipV="1">
            <a:off x="778827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70"/>
          <p:cNvSpPr>
            <a:spLocks noChangeArrowheads="1"/>
          </p:cNvSpPr>
          <p:nvPr/>
        </p:nvSpPr>
        <p:spPr bwMode="auto">
          <a:xfrm flipV="1">
            <a:off x="7891463" y="4171950"/>
            <a:ext cx="101600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71"/>
          <p:cNvSpPr>
            <a:spLocks noChangeArrowheads="1"/>
          </p:cNvSpPr>
          <p:nvPr/>
        </p:nvSpPr>
        <p:spPr bwMode="auto">
          <a:xfrm flipV="1">
            <a:off x="7324725" y="4275138"/>
            <a:ext cx="1031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72"/>
          <p:cNvSpPr>
            <a:spLocks noChangeArrowheads="1"/>
          </p:cNvSpPr>
          <p:nvPr/>
        </p:nvSpPr>
        <p:spPr bwMode="auto">
          <a:xfrm flipV="1">
            <a:off x="7427913" y="44291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3"/>
          <p:cNvSpPr>
            <a:spLocks noChangeArrowheads="1"/>
          </p:cNvSpPr>
          <p:nvPr/>
        </p:nvSpPr>
        <p:spPr bwMode="auto">
          <a:xfrm flipV="1">
            <a:off x="7427913" y="458311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74"/>
          <p:cNvSpPr>
            <a:spLocks noChangeArrowheads="1"/>
          </p:cNvSpPr>
          <p:nvPr/>
        </p:nvSpPr>
        <p:spPr bwMode="auto">
          <a:xfrm flipV="1">
            <a:off x="7942263" y="432593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75"/>
          <p:cNvSpPr>
            <a:spLocks noChangeArrowheads="1"/>
          </p:cNvSpPr>
          <p:nvPr/>
        </p:nvSpPr>
        <p:spPr bwMode="auto">
          <a:xfrm flipV="1">
            <a:off x="7735888" y="4121150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76"/>
          <p:cNvSpPr>
            <a:spLocks noChangeArrowheads="1"/>
          </p:cNvSpPr>
          <p:nvPr/>
        </p:nvSpPr>
        <p:spPr bwMode="auto">
          <a:xfrm flipV="1">
            <a:off x="7273925" y="4017963"/>
            <a:ext cx="103188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77"/>
          <p:cNvSpPr>
            <a:spLocks noChangeArrowheads="1"/>
          </p:cNvSpPr>
          <p:nvPr/>
        </p:nvSpPr>
        <p:spPr bwMode="auto">
          <a:xfrm flipV="1">
            <a:off x="7170738" y="3760788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78"/>
          <p:cNvSpPr>
            <a:spLocks noChangeArrowheads="1"/>
          </p:cNvSpPr>
          <p:nvPr/>
        </p:nvSpPr>
        <p:spPr bwMode="auto">
          <a:xfrm flipV="1">
            <a:off x="6913563" y="391477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79"/>
          <p:cNvSpPr>
            <a:spLocks noChangeArrowheads="1"/>
          </p:cNvSpPr>
          <p:nvPr/>
        </p:nvSpPr>
        <p:spPr bwMode="auto">
          <a:xfrm flipV="1">
            <a:off x="6553200" y="3965575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80"/>
          <p:cNvSpPr>
            <a:spLocks noChangeShapeType="1"/>
          </p:cNvSpPr>
          <p:nvPr/>
        </p:nvSpPr>
        <p:spPr bwMode="auto">
          <a:xfrm flipH="1">
            <a:off x="609600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81"/>
          <p:cNvSpPr>
            <a:spLocks noChangeShapeType="1"/>
          </p:cNvSpPr>
          <p:nvPr/>
        </p:nvSpPr>
        <p:spPr bwMode="auto">
          <a:xfrm>
            <a:off x="2667000" y="41910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82"/>
          <p:cNvSpPr>
            <a:spLocks noChangeShapeType="1"/>
          </p:cNvSpPr>
          <p:nvPr/>
        </p:nvSpPr>
        <p:spPr bwMode="auto">
          <a:xfrm flipH="1">
            <a:off x="5638800" y="37338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83"/>
          <p:cNvSpPr>
            <a:spLocks noChangeShapeType="1"/>
          </p:cNvSpPr>
          <p:nvPr/>
        </p:nvSpPr>
        <p:spPr bwMode="auto">
          <a:xfrm flipH="1">
            <a:off x="7162800" y="35052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" name="Group 84"/>
          <p:cNvGrpSpPr>
            <a:grpSpLocks/>
          </p:cNvGrpSpPr>
          <p:nvPr/>
        </p:nvGrpSpPr>
        <p:grpSpPr bwMode="auto">
          <a:xfrm>
            <a:off x="6324600" y="4876800"/>
            <a:ext cx="1981200" cy="1676400"/>
            <a:chOff x="1680" y="1632"/>
            <a:chExt cx="2304" cy="1920"/>
          </a:xfrm>
        </p:grpSpPr>
        <p:grpSp>
          <p:nvGrpSpPr>
            <p:cNvPr id="144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162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146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7" name="Rectangle 108"/>
          <p:cNvSpPr>
            <a:spLocks noChangeArrowheads="1"/>
          </p:cNvSpPr>
          <p:nvPr/>
        </p:nvSpPr>
        <p:spPr bwMode="auto">
          <a:xfrm>
            <a:off x="7620000" y="4800600"/>
            <a:ext cx="1358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Real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13" grpId="0" animBg="1"/>
      <p:bldP spid="1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sin_CCG">
  <a:themeElements>
    <a:clrScheme name="vasin_CCG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vasin_CCG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vasin_CCG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Settings\davzimak\Application Data\Microsoft\Templates\vasin_CCG.pot</Template>
  <TotalTime>15451</TotalTime>
  <Words>5119</Words>
  <Application>Microsoft Office PowerPoint</Application>
  <PresentationFormat>On-screen Show (4:3)</PresentationFormat>
  <Paragraphs>1144</Paragraphs>
  <Slides>58</Slides>
  <Notes>33</Notes>
  <HiddenSlides>5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Symbol</vt:lpstr>
      <vt:lpstr>Tempus Sans ITC</vt:lpstr>
      <vt:lpstr>cmmi10</vt:lpstr>
      <vt:lpstr>PMingLiU</vt:lpstr>
      <vt:lpstr>MT Extra</vt:lpstr>
      <vt:lpstr>Calibri</vt:lpstr>
      <vt:lpstr>SimSun</vt:lpstr>
      <vt:lpstr>Cambria Math</vt:lpstr>
      <vt:lpstr>MS PGothic</vt:lpstr>
      <vt:lpstr>cmsy10</vt:lpstr>
      <vt:lpstr>Arial</vt:lpstr>
      <vt:lpstr>PMingLiU</vt:lpstr>
      <vt:lpstr>Times New Roman</vt:lpstr>
      <vt:lpstr>Wingdings</vt:lpstr>
      <vt:lpstr>Noam Theme</vt:lpstr>
      <vt:lpstr>vasin_CCG</vt:lpstr>
      <vt:lpstr>1_Noam Theme</vt:lpstr>
      <vt:lpstr>משוואה</vt:lpstr>
      <vt:lpstr>Midterms</vt:lpstr>
      <vt:lpstr>Midterms</vt:lpstr>
      <vt:lpstr>Classification</vt:lpstr>
      <vt:lpstr>Multi-Categorical Output Tasks</vt:lpstr>
      <vt:lpstr>Setting</vt:lpstr>
      <vt:lpstr>Binary to Multiclass</vt:lpstr>
      <vt:lpstr>One-Vs-All</vt:lpstr>
      <vt:lpstr>Solving MultiClass with 1vs All learning</vt:lpstr>
      <vt:lpstr>Learning via One-Versus-All (OvA) Assumption</vt:lpstr>
      <vt:lpstr>All-Vs-All</vt:lpstr>
      <vt:lpstr>Learning via All-Verses-All (AvA) Assumption</vt:lpstr>
      <vt:lpstr>Classifying with AvA</vt:lpstr>
      <vt:lpstr>One-vs-All vs. All vs. All</vt:lpstr>
      <vt:lpstr>Error Correcting Codes Decomposition</vt:lpstr>
      <vt:lpstr>Problems with Decompositions</vt:lpstr>
      <vt:lpstr>A sequential model for multiclass classification </vt:lpstr>
      <vt:lpstr>A sequential model for multiclass classification </vt:lpstr>
      <vt:lpstr>Example: Question Classification</vt:lpstr>
      <vt:lpstr>A taxonomy for question classification </vt:lpstr>
      <vt:lpstr>Example: A hierarchical QC Classifier</vt:lpstr>
      <vt:lpstr>1 Vs All:  Learning Architecture</vt:lpstr>
      <vt:lpstr>Recall: Winnow’s Extensions</vt:lpstr>
      <vt:lpstr>Extending Balanced</vt:lpstr>
      <vt:lpstr>Where are we?</vt:lpstr>
      <vt:lpstr>Recall: Margin for binary classifiers</vt:lpstr>
      <vt:lpstr>Multiclass Margin</vt:lpstr>
      <vt:lpstr>Multiclass SVM (Intuition)</vt:lpstr>
      <vt:lpstr>Multiclass SVM in the separable case</vt:lpstr>
      <vt:lpstr>Multiclass SVM: General case</vt:lpstr>
      <vt:lpstr>Multiclass SVM: General case</vt:lpstr>
      <vt:lpstr>Multiclass SVM</vt:lpstr>
      <vt:lpstr>Multiclass SVM: Summary</vt:lpstr>
      <vt:lpstr>Constraint Classification</vt:lpstr>
      <vt:lpstr>Linear Separability for Multiclass</vt:lpstr>
      <vt:lpstr>Constraint Classification</vt:lpstr>
      <vt:lpstr>Details: Kesler Construction &amp;  Multi-Class Separability</vt:lpstr>
      <vt:lpstr>Kesler’s Construction (1)</vt:lpstr>
      <vt:lpstr>Kesler’s Construction (2)</vt:lpstr>
      <vt:lpstr>Kesler’s Construction (3)</vt:lpstr>
      <vt:lpstr>Learning via Kesler’s Construction</vt:lpstr>
      <vt:lpstr>Perceptron in Kesler Construction </vt:lpstr>
      <vt:lpstr>Conservative update</vt:lpstr>
      <vt:lpstr>Multiclass Classification Summary 1: Multiclass Classification</vt:lpstr>
      <vt:lpstr>Multiclass Classification Summary 2: One-vs-all may not always work</vt:lpstr>
      <vt:lpstr>Summary 3:  Local Learning: One-vs-all classification</vt:lpstr>
      <vt:lpstr>Summary 4: Global Multiclass Approach [Constraint Classification, Har-Peled et. al ‘02]</vt:lpstr>
      <vt:lpstr>Significance  </vt:lpstr>
      <vt:lpstr>Margin</vt:lpstr>
      <vt:lpstr>Multiclass Margin</vt:lpstr>
      <vt:lpstr>Constraint Classification</vt:lpstr>
      <vt:lpstr>Multi-category to Constraint Classification</vt:lpstr>
      <vt:lpstr>Properties of Construction (Zimak et. al 2002, 2003)</vt:lpstr>
      <vt:lpstr>Margin Generalization Bounds</vt:lpstr>
      <vt:lpstr>VC-style Generalization Bounds</vt:lpstr>
      <vt:lpstr>Beyond MultiClass Classification</vt:lpstr>
      <vt:lpstr>(more) Multi-Categorical Output Tasks</vt:lpstr>
      <vt:lpstr>Semantic Role Labeling: A Structured-Output Problem</vt:lpstr>
      <vt:lpstr>Semantic Role Labeling</vt:lpstr>
    </vt:vector>
  </TitlesOfParts>
  <Company>UIUC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via Generalized Inference - COLING 2004</dc:title>
  <dc:creator>Dan Roth</dc:creator>
  <cp:lastModifiedBy>Roth, Dan</cp:lastModifiedBy>
  <cp:revision>267</cp:revision>
  <dcterms:created xsi:type="dcterms:W3CDTF">2004-04-28T22:21:11Z</dcterms:created>
  <dcterms:modified xsi:type="dcterms:W3CDTF">2017-04-11T21:50:38Z</dcterms:modified>
</cp:coreProperties>
</file>