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6" r:id="rId1"/>
  </p:sldMasterIdLst>
  <p:notesMasterIdLst>
    <p:notesMasterId r:id="rId22"/>
  </p:notesMasterIdLst>
  <p:sldIdLst>
    <p:sldId id="256" r:id="rId2"/>
    <p:sldId id="257" r:id="rId3"/>
    <p:sldId id="258" r:id="rId4"/>
    <p:sldId id="259" r:id="rId5"/>
    <p:sldId id="260" r:id="rId6"/>
    <p:sldId id="261" r:id="rId7"/>
    <p:sldId id="272" r:id="rId8"/>
    <p:sldId id="262" r:id="rId9"/>
    <p:sldId id="273" r:id="rId10"/>
    <p:sldId id="263" r:id="rId11"/>
    <p:sldId id="274" r:id="rId12"/>
    <p:sldId id="264" r:id="rId13"/>
    <p:sldId id="276" r:id="rId14"/>
    <p:sldId id="277" r:id="rId15"/>
    <p:sldId id="278" r:id="rId16"/>
    <p:sldId id="265" r:id="rId17"/>
    <p:sldId id="267" r:id="rId18"/>
    <p:sldId id="275" r:id="rId19"/>
    <p:sldId id="268" r:id="rId20"/>
    <p:sldId id="269"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7" d="100"/>
          <a:sy n="87" d="100"/>
        </p:scale>
        <p:origin x="666"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1585165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Clr>
                <a:schemeClr val="dk1"/>
              </a:buClr>
              <a:buSzPts val="1100"/>
              <a:buFont typeface="Arial"/>
              <a:buNone/>
            </a:pPr>
            <a:r>
              <a:rPr lang="en-US" sz="1300" b="1">
                <a:latin typeface="Arial"/>
                <a:ea typeface="Arial"/>
                <a:cs typeface="Arial"/>
                <a:sym typeface="Arial"/>
              </a:rPr>
              <a:t>Title Slide</a:t>
            </a:r>
            <a:endParaRPr sz="1300" b="1">
              <a:latin typeface="Arial"/>
              <a:ea typeface="Arial"/>
              <a:cs typeface="Arial"/>
              <a:sym typeface="Arial"/>
            </a:endParaRPr>
          </a:p>
          <a:p>
            <a:pPr marL="457200" lvl="0" indent="-298450" algn="l" rtl="0">
              <a:lnSpc>
                <a:spcPct val="115000"/>
              </a:lnSpc>
              <a:spcBef>
                <a:spcPts val="1200"/>
              </a:spcBef>
              <a:spcAft>
                <a:spcPts val="0"/>
              </a:spcAft>
              <a:buClr>
                <a:schemeClr val="dk1"/>
              </a:buClr>
              <a:buSzPts val="1100"/>
              <a:buChar char="●"/>
            </a:pPr>
            <a:r>
              <a:rPr lang="en-US" sz="1100">
                <a:latin typeface="Arial"/>
                <a:ea typeface="Arial"/>
                <a:cs typeface="Arial"/>
                <a:sym typeface="Arial"/>
              </a:rPr>
              <a:t>Project Name: The title of the AWS-based project.</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Team Members: Names and roles of all team members.</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Date: Presentation date.</a:t>
            </a:r>
            <a:endParaRPr sz="1100">
              <a:latin typeface="Arial"/>
              <a:ea typeface="Arial"/>
              <a:cs typeface="Arial"/>
              <a:sym typeface="Arial"/>
            </a:endParaRPr>
          </a:p>
        </p:txBody>
      </p:sp>
      <p:sp>
        <p:nvSpPr>
          <p:cNvPr id="113" name="Google Shape;113;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extLst>
      <p:ext uri="{BB962C8B-B14F-4D97-AF65-F5344CB8AC3E}">
        <p14:creationId xmlns:p14="http://schemas.microsoft.com/office/powerpoint/2010/main" val="6611240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5ceb417138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4" name="Google Shape;194;g25ceb417138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None/>
            </a:pPr>
            <a:r>
              <a:rPr lang="en-US" sz="1300" b="1">
                <a:latin typeface="Arial"/>
                <a:ea typeface="Arial"/>
                <a:cs typeface="Arial"/>
                <a:sym typeface="Arial"/>
              </a:rPr>
              <a:t>Screenshots</a:t>
            </a:r>
            <a:endParaRPr sz="1300" b="1">
              <a:latin typeface="Arial"/>
              <a:ea typeface="Arial"/>
              <a:cs typeface="Arial"/>
              <a:sym typeface="Arial"/>
            </a:endParaRPr>
          </a:p>
          <a:p>
            <a:pPr marL="457200" lvl="0" indent="-298450" algn="l" rtl="0">
              <a:lnSpc>
                <a:spcPct val="115000"/>
              </a:lnSpc>
              <a:spcBef>
                <a:spcPts val="1200"/>
              </a:spcBef>
              <a:spcAft>
                <a:spcPts val="0"/>
              </a:spcAft>
              <a:buClr>
                <a:schemeClr val="dk1"/>
              </a:buClr>
              <a:buSzPts val="1100"/>
              <a:buChar char="●"/>
            </a:pPr>
            <a:r>
              <a:rPr lang="en-US" sz="1100">
                <a:latin typeface="Arial"/>
                <a:ea typeface="Arial"/>
                <a:cs typeface="Arial"/>
                <a:sym typeface="Arial"/>
              </a:rPr>
              <a:t>Screen Captures: Visual snapshots to showcase key elements.</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Context: Description explaining what the screenshot represents.</a:t>
            </a:r>
            <a:endParaRPr sz="1100">
              <a:latin typeface="Arial"/>
              <a:ea typeface="Arial"/>
              <a:cs typeface="Arial"/>
              <a:sym typeface="Arial"/>
            </a:endParaRPr>
          </a:p>
        </p:txBody>
      </p:sp>
      <p:sp>
        <p:nvSpPr>
          <p:cNvPr id="195" name="Google Shape;195;g25ceb417138_0_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18777477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9197220ddd_0_1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2" name="Google Shape;212;g29197220ddd_0_10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None/>
            </a:pPr>
            <a:r>
              <a:rPr lang="en-US" sz="1300" b="1">
                <a:latin typeface="Arial"/>
                <a:ea typeface="Arial"/>
                <a:cs typeface="Arial"/>
                <a:sym typeface="Arial"/>
              </a:rPr>
              <a:t>Future Scope</a:t>
            </a:r>
            <a:endParaRPr sz="1300" b="1">
              <a:latin typeface="Arial"/>
              <a:ea typeface="Arial"/>
              <a:cs typeface="Arial"/>
              <a:sym typeface="Arial"/>
            </a:endParaRPr>
          </a:p>
          <a:p>
            <a:pPr marL="457200" lvl="0" indent="-298450" algn="l" rtl="0">
              <a:lnSpc>
                <a:spcPct val="115000"/>
              </a:lnSpc>
              <a:spcBef>
                <a:spcPts val="1200"/>
              </a:spcBef>
              <a:spcAft>
                <a:spcPts val="0"/>
              </a:spcAft>
              <a:buClr>
                <a:schemeClr val="dk1"/>
              </a:buClr>
              <a:buSzPts val="1100"/>
              <a:buChar char="●"/>
            </a:pPr>
            <a:r>
              <a:rPr lang="en-US" sz="1100">
                <a:latin typeface="Arial"/>
                <a:ea typeface="Arial"/>
                <a:cs typeface="Arial"/>
                <a:sym typeface="Arial"/>
              </a:rPr>
              <a:t>Improvements: Potential updates or add-ons.</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Next Steps: Future phases or expansions.</a:t>
            </a:r>
            <a:endParaRPr sz="1300" b="1">
              <a:latin typeface="Arial"/>
              <a:ea typeface="Arial"/>
              <a:cs typeface="Arial"/>
              <a:sym typeface="Arial"/>
            </a:endParaRPr>
          </a:p>
        </p:txBody>
      </p:sp>
      <p:sp>
        <p:nvSpPr>
          <p:cNvPr id="213" name="Google Shape;213;g29197220ddd_0_10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21233328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9197220ddd_0_1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1" name="Google Shape;221;g29197220ddd_0_1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None/>
            </a:pPr>
            <a:r>
              <a:rPr lang="en-US" sz="1300" b="1">
                <a:latin typeface="Arial"/>
                <a:ea typeface="Arial"/>
                <a:cs typeface="Arial"/>
                <a:sym typeface="Arial"/>
              </a:rPr>
              <a:t>Q&amp;A</a:t>
            </a:r>
            <a:endParaRPr sz="1300" b="1">
              <a:latin typeface="Arial"/>
              <a:ea typeface="Arial"/>
              <a:cs typeface="Arial"/>
              <a:sym typeface="Arial"/>
            </a:endParaRPr>
          </a:p>
          <a:p>
            <a:pPr marL="457200" lvl="0" indent="-298450" algn="l" rtl="0">
              <a:lnSpc>
                <a:spcPct val="115000"/>
              </a:lnSpc>
              <a:spcBef>
                <a:spcPts val="1200"/>
              </a:spcBef>
              <a:spcAft>
                <a:spcPts val="0"/>
              </a:spcAft>
              <a:buClr>
                <a:schemeClr val="dk1"/>
              </a:buClr>
              <a:buSzPts val="1100"/>
              <a:buChar char="●"/>
            </a:pPr>
            <a:r>
              <a:rPr lang="en-US" sz="1100">
                <a:latin typeface="Arial"/>
                <a:ea typeface="Arial"/>
                <a:cs typeface="Arial"/>
                <a:sym typeface="Arial"/>
              </a:rPr>
              <a:t>Questions: Opening the floor for any questions from the audience.</a:t>
            </a:r>
            <a:endParaRPr sz="1100">
              <a:latin typeface="Arial"/>
              <a:ea typeface="Arial"/>
              <a:cs typeface="Arial"/>
              <a:sym typeface="Arial"/>
            </a:endParaRPr>
          </a:p>
          <a:p>
            <a:pPr marL="0" lvl="0" indent="0" algn="l" rtl="0">
              <a:lnSpc>
                <a:spcPct val="115000"/>
              </a:lnSpc>
              <a:spcBef>
                <a:spcPts val="1200"/>
              </a:spcBef>
              <a:spcAft>
                <a:spcPts val="1200"/>
              </a:spcAft>
              <a:buNone/>
            </a:pPr>
            <a:endParaRPr sz="1300" b="1">
              <a:latin typeface="Arial"/>
              <a:ea typeface="Arial"/>
              <a:cs typeface="Arial"/>
              <a:sym typeface="Arial"/>
            </a:endParaRPr>
          </a:p>
        </p:txBody>
      </p:sp>
      <p:sp>
        <p:nvSpPr>
          <p:cNvPr id="222" name="Google Shape;222;g29197220ddd_0_1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extLst>
      <p:ext uri="{BB962C8B-B14F-4D97-AF65-F5344CB8AC3E}">
        <p14:creationId xmlns:p14="http://schemas.microsoft.com/office/powerpoint/2010/main" val="10535673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Clr>
                <a:schemeClr val="dk1"/>
              </a:buClr>
              <a:buSzPts val="1100"/>
              <a:buFont typeface="Arial"/>
              <a:buNone/>
            </a:pPr>
            <a:r>
              <a:rPr lang="en-US" sz="1300" b="1">
                <a:latin typeface="Arial"/>
                <a:ea typeface="Arial"/>
                <a:cs typeface="Arial"/>
                <a:sym typeface="Arial"/>
              </a:rPr>
              <a:t>Thank You</a:t>
            </a:r>
            <a:endParaRPr sz="1300" b="1">
              <a:latin typeface="Arial"/>
              <a:ea typeface="Arial"/>
              <a:cs typeface="Arial"/>
              <a:sym typeface="Arial"/>
            </a:endParaRPr>
          </a:p>
          <a:p>
            <a:pPr marL="457200" lvl="0" indent="-298450" algn="l" rtl="0">
              <a:lnSpc>
                <a:spcPct val="115000"/>
              </a:lnSpc>
              <a:spcBef>
                <a:spcPts val="1200"/>
              </a:spcBef>
              <a:spcAft>
                <a:spcPts val="0"/>
              </a:spcAft>
              <a:buClr>
                <a:schemeClr val="dk1"/>
              </a:buClr>
              <a:buSzPts val="1100"/>
              <a:buChar char="●"/>
            </a:pPr>
            <a:r>
              <a:rPr lang="en-US" sz="1100">
                <a:latin typeface="Arial"/>
                <a:ea typeface="Arial"/>
                <a:cs typeface="Arial"/>
                <a:sym typeface="Arial"/>
              </a:rPr>
              <a:t>Acknowledgments: Thanks to those who contributed.</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Contact Info: How to reach the team for further queries.</a:t>
            </a:r>
            <a:endParaRPr sz="1300" b="1">
              <a:latin typeface="Arial"/>
              <a:ea typeface="Arial"/>
              <a:cs typeface="Arial"/>
              <a:sym typeface="Arial"/>
            </a:endParaRPr>
          </a:p>
          <a:p>
            <a:pPr marL="0" lvl="0" indent="0" algn="l" rtl="0">
              <a:spcBef>
                <a:spcPts val="1200"/>
              </a:spcBef>
              <a:spcAft>
                <a:spcPts val="0"/>
              </a:spcAft>
              <a:buNone/>
            </a:pPr>
            <a:endParaRPr/>
          </a:p>
        </p:txBody>
      </p:sp>
      <p:sp>
        <p:nvSpPr>
          <p:cNvPr id="231" name="Google Shape;231;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extLst>
      <p:ext uri="{BB962C8B-B14F-4D97-AF65-F5344CB8AC3E}">
        <p14:creationId xmlns:p14="http://schemas.microsoft.com/office/powerpoint/2010/main" val="3604284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Clr>
                <a:schemeClr val="dk1"/>
              </a:buClr>
              <a:buSzPts val="1100"/>
              <a:buFont typeface="Arial"/>
              <a:buNone/>
            </a:pPr>
            <a:r>
              <a:rPr lang="en-US" sz="1300" b="1">
                <a:latin typeface="Arial"/>
                <a:ea typeface="Arial"/>
                <a:cs typeface="Arial"/>
                <a:sym typeface="Arial"/>
              </a:rPr>
              <a:t>Introduction</a:t>
            </a:r>
            <a:endParaRPr sz="1300" b="1">
              <a:latin typeface="Arial"/>
              <a:ea typeface="Arial"/>
              <a:cs typeface="Arial"/>
              <a:sym typeface="Arial"/>
            </a:endParaRPr>
          </a:p>
          <a:p>
            <a:pPr marL="457200" lvl="0" indent="-298450" algn="l" rtl="0">
              <a:lnSpc>
                <a:spcPct val="115000"/>
              </a:lnSpc>
              <a:spcBef>
                <a:spcPts val="1200"/>
              </a:spcBef>
              <a:spcAft>
                <a:spcPts val="0"/>
              </a:spcAft>
              <a:buClr>
                <a:schemeClr val="dk1"/>
              </a:buClr>
              <a:buSzPts val="1100"/>
              <a:buChar char="●"/>
            </a:pPr>
            <a:r>
              <a:rPr lang="en-US" sz="1100">
                <a:latin typeface="Arial"/>
                <a:ea typeface="Arial"/>
                <a:cs typeface="Arial"/>
                <a:sym typeface="Arial"/>
              </a:rPr>
              <a:t>Brief Outline: A summary of what the project is about.</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Objectives: High-level goals to be covered in the presentation.</a:t>
            </a:r>
            <a:endParaRPr sz="1100">
              <a:latin typeface="Arial"/>
              <a:ea typeface="Arial"/>
              <a:cs typeface="Arial"/>
              <a:sym typeface="Arial"/>
            </a:endParaRPr>
          </a:p>
        </p:txBody>
      </p:sp>
      <p:sp>
        <p:nvSpPr>
          <p:cNvPr id="123" name="Google Shape;12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extLst>
      <p:ext uri="{BB962C8B-B14F-4D97-AF65-F5344CB8AC3E}">
        <p14:creationId xmlns:p14="http://schemas.microsoft.com/office/powerpoint/2010/main" val="8795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9197220ddd_0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1" name="Google Shape;131;g29197220ddd_0_2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None/>
            </a:pPr>
            <a:r>
              <a:rPr lang="en-US" sz="1300" b="1">
                <a:latin typeface="Arial"/>
                <a:ea typeface="Arial"/>
                <a:cs typeface="Arial"/>
                <a:sym typeface="Arial"/>
              </a:rPr>
              <a:t>Project Objectives</a:t>
            </a:r>
            <a:endParaRPr sz="1300" b="1">
              <a:latin typeface="Arial"/>
              <a:ea typeface="Arial"/>
              <a:cs typeface="Arial"/>
              <a:sym typeface="Arial"/>
            </a:endParaRPr>
          </a:p>
          <a:p>
            <a:pPr marL="457200" lvl="0" indent="-298450" algn="l" rtl="0">
              <a:lnSpc>
                <a:spcPct val="115000"/>
              </a:lnSpc>
              <a:spcBef>
                <a:spcPts val="1200"/>
              </a:spcBef>
              <a:spcAft>
                <a:spcPts val="0"/>
              </a:spcAft>
              <a:buClr>
                <a:schemeClr val="dk1"/>
              </a:buClr>
              <a:buSzPts val="1100"/>
              <a:buChar char="●"/>
            </a:pPr>
            <a:r>
              <a:rPr lang="en-US" sz="1100">
                <a:latin typeface="Arial"/>
                <a:ea typeface="Arial"/>
                <a:cs typeface="Arial"/>
                <a:sym typeface="Arial"/>
              </a:rPr>
              <a:t>Goals: Specific milestones or deliverables.</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Expected Outcomes: What the project aims to achieve.</a:t>
            </a:r>
            <a:endParaRPr sz="1100">
              <a:latin typeface="Arial"/>
              <a:ea typeface="Arial"/>
              <a:cs typeface="Arial"/>
              <a:sym typeface="Arial"/>
            </a:endParaRPr>
          </a:p>
        </p:txBody>
      </p:sp>
      <p:sp>
        <p:nvSpPr>
          <p:cNvPr id="132" name="Google Shape;132;g29197220ddd_0_2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2984172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9197220ddd_0_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 name="Google Shape;140;g29197220ddd_0_3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None/>
            </a:pPr>
            <a:r>
              <a:rPr lang="en-US" sz="1300" b="1">
                <a:latin typeface="Arial"/>
                <a:ea typeface="Arial"/>
                <a:cs typeface="Arial"/>
                <a:sym typeface="Arial"/>
              </a:rPr>
              <a:t>Project Scope</a:t>
            </a:r>
            <a:endParaRPr sz="1300" b="1">
              <a:latin typeface="Arial"/>
              <a:ea typeface="Arial"/>
              <a:cs typeface="Arial"/>
              <a:sym typeface="Arial"/>
            </a:endParaRPr>
          </a:p>
          <a:p>
            <a:pPr marL="457200" lvl="0" indent="-298450" algn="l" rtl="0">
              <a:lnSpc>
                <a:spcPct val="115000"/>
              </a:lnSpc>
              <a:spcBef>
                <a:spcPts val="1200"/>
              </a:spcBef>
              <a:spcAft>
                <a:spcPts val="0"/>
              </a:spcAft>
              <a:buClr>
                <a:schemeClr val="dk1"/>
              </a:buClr>
              <a:buSzPts val="1100"/>
              <a:buChar char="●"/>
            </a:pPr>
            <a:r>
              <a:rPr lang="en-US" sz="1100">
                <a:latin typeface="Arial"/>
                <a:ea typeface="Arial"/>
                <a:cs typeface="Arial"/>
                <a:sym typeface="Arial"/>
              </a:rPr>
              <a:t>Statement: The project statement as provided by the instructor.</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Scope Boundaries: What is and isn't covered by the project.</a:t>
            </a:r>
            <a:endParaRPr sz="1300" b="1">
              <a:latin typeface="Arial"/>
              <a:ea typeface="Arial"/>
              <a:cs typeface="Arial"/>
              <a:sym typeface="Arial"/>
            </a:endParaRPr>
          </a:p>
        </p:txBody>
      </p:sp>
      <p:sp>
        <p:nvSpPr>
          <p:cNvPr id="141" name="Google Shape;141;g29197220ddd_0_3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3506950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9197220ddd_0_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 name="Google Shape;149;g29197220ddd_0_5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None/>
            </a:pPr>
            <a:r>
              <a:rPr lang="en-US" sz="1300" b="1">
                <a:latin typeface="Arial"/>
                <a:ea typeface="Arial"/>
                <a:cs typeface="Arial"/>
                <a:sym typeface="Arial"/>
              </a:rPr>
              <a:t>Individual Contributions</a:t>
            </a:r>
            <a:endParaRPr sz="1300" b="1">
              <a:latin typeface="Arial"/>
              <a:ea typeface="Arial"/>
              <a:cs typeface="Arial"/>
              <a:sym typeface="Arial"/>
            </a:endParaRPr>
          </a:p>
          <a:p>
            <a:pPr marL="457200" lvl="0" indent="-298450" algn="l" rtl="0">
              <a:lnSpc>
                <a:spcPct val="115000"/>
              </a:lnSpc>
              <a:spcBef>
                <a:spcPts val="1200"/>
              </a:spcBef>
              <a:spcAft>
                <a:spcPts val="0"/>
              </a:spcAft>
              <a:buClr>
                <a:schemeClr val="dk1"/>
              </a:buClr>
              <a:buSzPts val="1100"/>
              <a:buChar char="●"/>
            </a:pPr>
            <a:r>
              <a:rPr lang="en-US" sz="1100">
                <a:latin typeface="Arial"/>
                <a:ea typeface="Arial"/>
                <a:cs typeface="Arial"/>
                <a:sym typeface="Arial"/>
              </a:rPr>
              <a:t>Member 1: Specific role and tasks performed.</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Member 2: Specific role and tasks performed.</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Member 3: Specific role and tasks performed.</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Member 4: Specific role and tasks performed.</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Font typeface="Arial"/>
              <a:buChar char="●"/>
            </a:pPr>
            <a:r>
              <a:rPr lang="en-US" sz="1100">
                <a:latin typeface="Arial"/>
                <a:ea typeface="Arial"/>
                <a:cs typeface="Arial"/>
                <a:sym typeface="Arial"/>
              </a:rPr>
              <a:t>…</a:t>
            </a:r>
            <a:endParaRPr sz="1100">
              <a:latin typeface="Arial"/>
              <a:ea typeface="Arial"/>
              <a:cs typeface="Arial"/>
              <a:sym typeface="Arial"/>
            </a:endParaRPr>
          </a:p>
        </p:txBody>
      </p:sp>
      <p:sp>
        <p:nvSpPr>
          <p:cNvPr id="150" name="Google Shape;150;g29197220ddd_0_5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1410062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9197220ddd_0_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g29197220ddd_0_5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None/>
            </a:pPr>
            <a:r>
              <a:rPr lang="en-US" sz="1300" b="1">
                <a:latin typeface="Arial"/>
                <a:ea typeface="Arial"/>
                <a:cs typeface="Arial"/>
                <a:sym typeface="Arial"/>
              </a:rPr>
              <a:t>Key Concepts</a:t>
            </a:r>
            <a:endParaRPr sz="1300" b="1">
              <a:latin typeface="Arial"/>
              <a:ea typeface="Arial"/>
              <a:cs typeface="Arial"/>
              <a:sym typeface="Arial"/>
            </a:endParaRPr>
          </a:p>
          <a:p>
            <a:pPr marL="457200" lvl="0" indent="-298450" algn="l" rtl="0">
              <a:lnSpc>
                <a:spcPct val="115000"/>
              </a:lnSpc>
              <a:spcBef>
                <a:spcPts val="1200"/>
              </a:spcBef>
              <a:spcAft>
                <a:spcPts val="0"/>
              </a:spcAft>
              <a:buClr>
                <a:schemeClr val="dk1"/>
              </a:buClr>
              <a:buSzPts val="1100"/>
              <a:buChar char="●"/>
            </a:pPr>
            <a:r>
              <a:rPr lang="en-US" sz="1100">
                <a:latin typeface="Arial"/>
                <a:ea typeface="Arial"/>
                <a:cs typeface="Arial"/>
                <a:sym typeface="Arial"/>
              </a:rPr>
              <a:t>Features: Important AWS features utilized.</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Services: Key AWS services employed and their significance.</a:t>
            </a:r>
            <a:endParaRPr sz="1100">
              <a:latin typeface="Arial"/>
              <a:ea typeface="Arial"/>
              <a:cs typeface="Arial"/>
              <a:sym typeface="Arial"/>
            </a:endParaRPr>
          </a:p>
          <a:p>
            <a:pPr marL="0" lvl="0" indent="0" algn="l" rtl="0">
              <a:lnSpc>
                <a:spcPct val="115000"/>
              </a:lnSpc>
              <a:spcBef>
                <a:spcPts val="1200"/>
              </a:spcBef>
              <a:spcAft>
                <a:spcPts val="1200"/>
              </a:spcAft>
              <a:buNone/>
            </a:pPr>
            <a:endParaRPr sz="1300" b="1">
              <a:latin typeface="Arial"/>
              <a:ea typeface="Arial"/>
              <a:cs typeface="Arial"/>
              <a:sym typeface="Arial"/>
            </a:endParaRPr>
          </a:p>
        </p:txBody>
      </p:sp>
      <p:sp>
        <p:nvSpPr>
          <p:cNvPr id="159" name="Google Shape;159;g29197220ddd_0_5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215914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9197220ddd_0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7" name="Google Shape;167;g29197220ddd_0_7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None/>
            </a:pPr>
            <a:r>
              <a:rPr lang="en-US" sz="1300" b="1">
                <a:latin typeface="Arial"/>
                <a:ea typeface="Arial"/>
                <a:cs typeface="Arial"/>
                <a:sym typeface="Arial"/>
              </a:rPr>
              <a:t>Challenges and Solutions</a:t>
            </a:r>
            <a:endParaRPr sz="1300" b="1">
              <a:latin typeface="Arial"/>
              <a:ea typeface="Arial"/>
              <a:cs typeface="Arial"/>
              <a:sym typeface="Arial"/>
            </a:endParaRPr>
          </a:p>
          <a:p>
            <a:pPr marL="457200" lvl="0" indent="-298450" algn="l" rtl="0">
              <a:lnSpc>
                <a:spcPct val="115000"/>
              </a:lnSpc>
              <a:spcBef>
                <a:spcPts val="1200"/>
              </a:spcBef>
              <a:spcAft>
                <a:spcPts val="0"/>
              </a:spcAft>
              <a:buClr>
                <a:schemeClr val="dk1"/>
              </a:buClr>
              <a:buSzPts val="1100"/>
              <a:buChar char="●"/>
            </a:pPr>
            <a:r>
              <a:rPr lang="en-US" sz="1100">
                <a:latin typeface="Arial"/>
                <a:ea typeface="Arial"/>
                <a:cs typeface="Arial"/>
                <a:sym typeface="Arial"/>
              </a:rPr>
              <a:t>Problem 1: Description and resolution.</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Problem 2: Description and resolution.</a:t>
            </a:r>
            <a:endParaRPr sz="1100">
              <a:latin typeface="Arial"/>
              <a:ea typeface="Arial"/>
              <a:cs typeface="Arial"/>
              <a:sym typeface="Arial"/>
            </a:endParaRPr>
          </a:p>
          <a:p>
            <a:pPr marL="0" lvl="0" indent="0" algn="l" rtl="0">
              <a:lnSpc>
                <a:spcPct val="115000"/>
              </a:lnSpc>
              <a:spcBef>
                <a:spcPts val="1200"/>
              </a:spcBef>
              <a:spcAft>
                <a:spcPts val="1200"/>
              </a:spcAft>
              <a:buNone/>
            </a:pPr>
            <a:endParaRPr sz="1300" b="1">
              <a:latin typeface="Arial"/>
              <a:ea typeface="Arial"/>
              <a:cs typeface="Arial"/>
              <a:sym typeface="Arial"/>
            </a:endParaRPr>
          </a:p>
        </p:txBody>
      </p:sp>
      <p:sp>
        <p:nvSpPr>
          <p:cNvPr id="168" name="Google Shape;168;g29197220ddd_0_7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23367498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9197220ddd_0_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6" name="Google Shape;176;g29197220ddd_0_9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None/>
            </a:pPr>
            <a:r>
              <a:rPr lang="en-US" sz="1300" b="1">
                <a:latin typeface="Arial"/>
                <a:ea typeface="Arial"/>
                <a:cs typeface="Arial"/>
                <a:sym typeface="Arial"/>
              </a:rPr>
              <a:t>Lessons Learned</a:t>
            </a:r>
            <a:endParaRPr sz="1300" b="1">
              <a:latin typeface="Arial"/>
              <a:ea typeface="Arial"/>
              <a:cs typeface="Arial"/>
              <a:sym typeface="Arial"/>
            </a:endParaRPr>
          </a:p>
          <a:p>
            <a:pPr marL="457200" lvl="0" indent="-298450" algn="l" rtl="0">
              <a:lnSpc>
                <a:spcPct val="115000"/>
              </a:lnSpc>
              <a:spcBef>
                <a:spcPts val="1200"/>
              </a:spcBef>
              <a:spcAft>
                <a:spcPts val="0"/>
              </a:spcAft>
              <a:buClr>
                <a:schemeClr val="dk1"/>
              </a:buClr>
              <a:buSzPts val="1100"/>
              <a:buChar char="●"/>
            </a:pPr>
            <a:r>
              <a:rPr lang="en-US" sz="1100">
                <a:latin typeface="Arial"/>
                <a:ea typeface="Arial"/>
                <a:cs typeface="Arial"/>
                <a:sym typeface="Arial"/>
              </a:rPr>
              <a:t>Technical Insights: What was learned technically.</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Process Insights: What was learned about team collaboration.</a:t>
            </a:r>
            <a:endParaRPr sz="1300" b="1">
              <a:latin typeface="Arial"/>
              <a:ea typeface="Arial"/>
              <a:cs typeface="Arial"/>
              <a:sym typeface="Arial"/>
            </a:endParaRPr>
          </a:p>
        </p:txBody>
      </p:sp>
      <p:sp>
        <p:nvSpPr>
          <p:cNvPr id="177" name="Google Shape;177;g29197220ddd_0_9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5210631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5ceb417138_0_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5" name="Google Shape;185;g25ceb417138_0_3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None/>
            </a:pPr>
            <a:r>
              <a:rPr lang="en-US" sz="1300" b="1">
                <a:latin typeface="Arial"/>
                <a:ea typeface="Arial"/>
                <a:cs typeface="Arial"/>
                <a:sym typeface="Arial"/>
              </a:rPr>
              <a:t>Screenshots</a:t>
            </a:r>
            <a:endParaRPr sz="1300" b="1">
              <a:latin typeface="Arial"/>
              <a:ea typeface="Arial"/>
              <a:cs typeface="Arial"/>
              <a:sym typeface="Arial"/>
            </a:endParaRPr>
          </a:p>
          <a:p>
            <a:pPr marL="457200" lvl="0" indent="-298450" algn="l" rtl="0">
              <a:lnSpc>
                <a:spcPct val="115000"/>
              </a:lnSpc>
              <a:spcBef>
                <a:spcPts val="1200"/>
              </a:spcBef>
              <a:spcAft>
                <a:spcPts val="0"/>
              </a:spcAft>
              <a:buClr>
                <a:schemeClr val="dk1"/>
              </a:buClr>
              <a:buSzPts val="1100"/>
              <a:buChar char="●"/>
            </a:pPr>
            <a:r>
              <a:rPr lang="en-US" sz="1100">
                <a:latin typeface="Arial"/>
                <a:ea typeface="Arial"/>
                <a:cs typeface="Arial"/>
                <a:sym typeface="Arial"/>
              </a:rPr>
              <a:t>Screen Captures: Visual snapshots to showcase key elements.</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Context: Description explaining what the screenshot represents.</a:t>
            </a:r>
            <a:endParaRPr sz="1100">
              <a:latin typeface="Arial"/>
              <a:ea typeface="Arial"/>
              <a:cs typeface="Arial"/>
              <a:sym typeface="Arial"/>
            </a:endParaRPr>
          </a:p>
        </p:txBody>
      </p:sp>
      <p:sp>
        <p:nvSpPr>
          <p:cNvPr id="186" name="Google Shape;186;g25ceb417138_0_3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1908270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p:cSld name="Cover">
    <p:spTree>
      <p:nvGrpSpPr>
        <p:cNvPr id="1" name="Shape 15"/>
        <p:cNvGrpSpPr/>
        <p:nvPr/>
      </p:nvGrpSpPr>
      <p:grpSpPr>
        <a:xfrm>
          <a:off x="0" y="0"/>
          <a:ext cx="0" cy="0"/>
          <a:chOff x="0" y="0"/>
          <a:chExt cx="0" cy="0"/>
        </a:xfrm>
      </p:grpSpPr>
      <p:sp>
        <p:nvSpPr>
          <p:cNvPr id="16" name="Google Shape;16;p2"/>
          <p:cNvSpPr>
            <a:spLocks noGrp="1"/>
          </p:cNvSpPr>
          <p:nvPr>
            <p:ph type="pic" idx="2"/>
          </p:nvPr>
        </p:nvSpPr>
        <p:spPr>
          <a:xfrm>
            <a:off x="584579" y="0"/>
            <a:ext cx="7820167" cy="1787856"/>
          </a:xfrm>
          <a:prstGeom prst="rect">
            <a:avLst/>
          </a:prstGeom>
          <a:solidFill>
            <a:srgbClr val="D8D8D8"/>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R="0" lvl="1"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R="0" lvl="2" algn="l" rtl="0">
              <a:lnSpc>
                <a:spcPct val="90000"/>
              </a:lnSpc>
              <a:spcBef>
                <a:spcPts val="12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R="0" lvl="3" algn="l" rtl="0">
              <a:lnSpc>
                <a:spcPct val="90000"/>
              </a:lnSpc>
              <a:spcBef>
                <a:spcPts val="12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R="0" lvl="4" algn="l" rtl="0">
              <a:lnSpc>
                <a:spcPct val="90000"/>
              </a:lnSpc>
              <a:spcBef>
                <a:spcPts val="12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R="0" lvl="5" algn="l" rtl="0">
              <a:lnSpc>
                <a:spcPct val="90000"/>
              </a:lnSpc>
              <a:spcBef>
                <a:spcPts val="12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7" name="Google Shape;17;p2"/>
          <p:cNvSpPr>
            <a:spLocks noGrp="1"/>
          </p:cNvSpPr>
          <p:nvPr>
            <p:ph type="pic" idx="3"/>
          </p:nvPr>
        </p:nvSpPr>
        <p:spPr>
          <a:xfrm>
            <a:off x="4494664" y="4237630"/>
            <a:ext cx="7697336" cy="2620370"/>
          </a:xfrm>
          <a:prstGeom prst="rect">
            <a:avLst/>
          </a:prstGeom>
          <a:solidFill>
            <a:srgbClr val="D8D8D8"/>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R="0" lvl="1"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R="0" lvl="2" algn="l" rtl="0">
              <a:lnSpc>
                <a:spcPct val="90000"/>
              </a:lnSpc>
              <a:spcBef>
                <a:spcPts val="12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R="0" lvl="3" algn="l" rtl="0">
              <a:lnSpc>
                <a:spcPct val="90000"/>
              </a:lnSpc>
              <a:spcBef>
                <a:spcPts val="12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R="0" lvl="4" algn="l" rtl="0">
              <a:lnSpc>
                <a:spcPct val="90000"/>
              </a:lnSpc>
              <a:spcBef>
                <a:spcPts val="12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R="0" lvl="5" algn="l" rtl="0">
              <a:lnSpc>
                <a:spcPct val="90000"/>
              </a:lnSpc>
              <a:spcBef>
                <a:spcPts val="12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8" name="Google Shape;18;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1200"/>
              </a:spcBef>
              <a:spcAft>
                <a:spcPts val="0"/>
              </a:spcAft>
              <a:buClr>
                <a:schemeClr val="lt1"/>
              </a:buClr>
              <a:buSzPts val="2000"/>
              <a:buNone/>
              <a:defRPr sz="2000"/>
            </a:lvl2pPr>
            <a:lvl3pPr lvl="2" algn="ctr">
              <a:lnSpc>
                <a:spcPct val="90000"/>
              </a:lnSpc>
              <a:spcBef>
                <a:spcPts val="1200"/>
              </a:spcBef>
              <a:spcAft>
                <a:spcPts val="0"/>
              </a:spcAft>
              <a:buClr>
                <a:schemeClr val="lt1"/>
              </a:buClr>
              <a:buSzPts val="1800"/>
              <a:buNone/>
              <a:defRPr sz="1800"/>
            </a:lvl3pPr>
            <a:lvl4pPr lvl="3" algn="ctr">
              <a:lnSpc>
                <a:spcPct val="90000"/>
              </a:lnSpc>
              <a:spcBef>
                <a:spcPts val="1200"/>
              </a:spcBef>
              <a:spcAft>
                <a:spcPts val="0"/>
              </a:spcAft>
              <a:buClr>
                <a:schemeClr val="lt1"/>
              </a:buClr>
              <a:buSzPts val="1600"/>
              <a:buNone/>
              <a:defRPr sz="1600"/>
            </a:lvl4pPr>
            <a:lvl5pPr lvl="4" algn="ctr">
              <a:lnSpc>
                <a:spcPct val="90000"/>
              </a:lnSpc>
              <a:spcBef>
                <a:spcPts val="1200"/>
              </a:spcBef>
              <a:spcAft>
                <a:spcPts val="0"/>
              </a:spcAft>
              <a:buClr>
                <a:schemeClr val="lt1"/>
              </a:buClr>
              <a:buSzPts val="1600"/>
              <a:buNone/>
              <a:defRPr sz="1600"/>
            </a:lvl5pPr>
            <a:lvl6pPr lvl="5" algn="ctr">
              <a:lnSpc>
                <a:spcPct val="90000"/>
              </a:lnSpc>
              <a:spcBef>
                <a:spcPts val="12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1">
  <p:cSld name="Title and Content 1">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22" name="Google Shape;22;p3"/>
          <p:cNvGrpSpPr/>
          <p:nvPr/>
        </p:nvGrpSpPr>
        <p:grpSpPr>
          <a:xfrm>
            <a:off x="-491" y="105"/>
            <a:ext cx="12191606" cy="6858056"/>
            <a:chOff x="15811498" y="12560299"/>
            <a:chExt cx="12250408" cy="6889749"/>
          </a:xfrm>
        </p:grpSpPr>
        <p:sp>
          <p:nvSpPr>
            <p:cNvPr id="23" name="Google Shape;23;p3"/>
            <p:cNvSpPr/>
            <p:nvPr/>
          </p:nvSpPr>
          <p:spPr>
            <a:xfrm>
              <a:off x="15811498" y="14681200"/>
              <a:ext cx="12247902" cy="4768848"/>
            </a:xfrm>
            <a:custGeom>
              <a:avLst/>
              <a:gdLst/>
              <a:ahLst/>
              <a:cxnLst/>
              <a:rect l="l" t="t" r="r" b="b"/>
              <a:pathLst>
                <a:path w="21600" h="21600" extrusionOk="0">
                  <a:moveTo>
                    <a:pt x="21600" y="8404"/>
                  </a:moveTo>
                  <a:lnTo>
                    <a:pt x="21600" y="0"/>
                  </a:lnTo>
                  <a:lnTo>
                    <a:pt x="19719" y="15882"/>
                  </a:lnTo>
                  <a:cubicBezTo>
                    <a:pt x="19674" y="16262"/>
                    <a:pt x="19533" y="16515"/>
                    <a:pt x="19378" y="16498"/>
                  </a:cubicBezTo>
                  <a:lnTo>
                    <a:pt x="2806" y="14369"/>
                  </a:lnTo>
                  <a:cubicBezTo>
                    <a:pt x="2730" y="14358"/>
                    <a:pt x="2659" y="14283"/>
                    <a:pt x="2600" y="14156"/>
                  </a:cubicBezTo>
                  <a:lnTo>
                    <a:pt x="0" y="8318"/>
                  </a:lnTo>
                  <a:lnTo>
                    <a:pt x="0" y="11568"/>
                  </a:lnTo>
                  <a:lnTo>
                    <a:pt x="423" y="12517"/>
                  </a:lnTo>
                  <a:cubicBezTo>
                    <a:pt x="665" y="13058"/>
                    <a:pt x="504" y="14076"/>
                    <a:pt x="184" y="14036"/>
                  </a:cubicBezTo>
                  <a:lnTo>
                    <a:pt x="0" y="14013"/>
                  </a:lnTo>
                  <a:lnTo>
                    <a:pt x="0" y="16463"/>
                  </a:lnTo>
                  <a:lnTo>
                    <a:pt x="2193" y="16745"/>
                  </a:lnTo>
                  <a:cubicBezTo>
                    <a:pt x="2269" y="16757"/>
                    <a:pt x="2341" y="16831"/>
                    <a:pt x="2399" y="16958"/>
                  </a:cubicBezTo>
                  <a:lnTo>
                    <a:pt x="4466" y="21600"/>
                  </a:lnTo>
                  <a:lnTo>
                    <a:pt x="5913" y="21600"/>
                  </a:lnTo>
                  <a:lnTo>
                    <a:pt x="4576" y="18597"/>
                  </a:lnTo>
                  <a:cubicBezTo>
                    <a:pt x="4334" y="18057"/>
                    <a:pt x="4495" y="17038"/>
                    <a:pt x="4815" y="17079"/>
                  </a:cubicBezTo>
                  <a:lnTo>
                    <a:pt x="18924" y="18891"/>
                  </a:lnTo>
                  <a:cubicBezTo>
                    <a:pt x="19143" y="18919"/>
                    <a:pt x="19293" y="19472"/>
                    <a:pt x="19230" y="20007"/>
                  </a:cubicBezTo>
                  <a:lnTo>
                    <a:pt x="19042" y="21594"/>
                  </a:lnTo>
                  <a:lnTo>
                    <a:pt x="20037" y="21594"/>
                  </a:lnTo>
                  <a:lnTo>
                    <a:pt x="20258" y="19719"/>
                  </a:lnTo>
                  <a:cubicBezTo>
                    <a:pt x="20303" y="19339"/>
                    <a:pt x="20444" y="19086"/>
                    <a:pt x="20599" y="19103"/>
                  </a:cubicBezTo>
                  <a:lnTo>
                    <a:pt x="21598" y="19230"/>
                  </a:lnTo>
                  <a:lnTo>
                    <a:pt x="21598" y="16780"/>
                  </a:lnTo>
                  <a:lnTo>
                    <a:pt x="21054" y="16711"/>
                  </a:lnTo>
                  <a:cubicBezTo>
                    <a:pt x="20834" y="16682"/>
                    <a:pt x="20684" y="16130"/>
                    <a:pt x="20747" y="15595"/>
                  </a:cubicBezTo>
                  <a:lnTo>
                    <a:pt x="21600" y="8404"/>
                  </a:lnTo>
                  <a:close/>
                </a:path>
              </a:pathLst>
            </a:custGeom>
            <a:gradFill>
              <a:gsLst>
                <a:gs pos="0">
                  <a:srgbClr val="76CEEF"/>
                </a:gs>
                <a:gs pos="100000">
                  <a:srgbClr val="1C6294"/>
                </a:gs>
              </a:gsLst>
              <a:path path="circle">
                <a:fillToRect l="100000" b="100000"/>
              </a:path>
              <a:tileRect t="-100000" r="-100000"/>
            </a:gradFill>
            <a:ln>
              <a:noFill/>
            </a:ln>
            <a:effectLst>
              <a:outerShdw blurRad="317500" dist="190500" dir="5400000" algn="t" rotWithShape="0">
                <a:srgbClr val="124163">
                  <a:alpha val="20000"/>
                </a:srgbClr>
              </a:outerShdw>
            </a:effectLst>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 name="Google Shape;24;p3"/>
            <p:cNvSpPr/>
            <p:nvPr/>
          </p:nvSpPr>
          <p:spPr>
            <a:xfrm>
              <a:off x="25920698" y="12560299"/>
              <a:ext cx="2141208" cy="1497312"/>
            </a:xfrm>
            <a:custGeom>
              <a:avLst/>
              <a:gdLst/>
              <a:ahLst/>
              <a:cxnLst/>
              <a:rect l="l" t="t" r="r" b="b"/>
              <a:pathLst>
                <a:path w="21600" h="21600" extrusionOk="0">
                  <a:moveTo>
                    <a:pt x="0" y="0"/>
                  </a:moveTo>
                  <a:lnTo>
                    <a:pt x="21600" y="21600"/>
                  </a:lnTo>
                  <a:lnTo>
                    <a:pt x="21600" y="12092"/>
                  </a:lnTo>
                  <a:lnTo>
                    <a:pt x="9506" y="0"/>
                  </a:lnTo>
                  <a:close/>
                </a:path>
              </a:pathLst>
            </a:custGeom>
            <a:gradFill>
              <a:gsLst>
                <a:gs pos="0">
                  <a:srgbClr val="76CEEF"/>
                </a:gs>
                <a:gs pos="100000">
                  <a:srgbClr val="1C6294"/>
                </a:gs>
              </a:gsLst>
              <a:path path="circle">
                <a:fillToRect l="100000" b="100000"/>
              </a:path>
              <a:tileRect t="-100000" r="-100000"/>
            </a:gradFill>
            <a:ln>
              <a:noFill/>
            </a:ln>
            <a:effectLst>
              <a:outerShdw blurRad="317500" dist="190500" dir="5400000" algn="t" rotWithShape="0">
                <a:srgbClr val="124163">
                  <a:alpha val="20000"/>
                </a:srgbClr>
              </a:outerShdw>
            </a:effectLst>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5" name="Google Shape;25;p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lt1"/>
              </a:buClr>
              <a:buSzPts val="1800"/>
              <a:buChar char="•"/>
              <a:defRPr/>
            </a:lvl1pPr>
            <a:lvl2pPr marL="914400" lvl="1" indent="-342900" algn="l" rtl="0">
              <a:lnSpc>
                <a:spcPct val="90000"/>
              </a:lnSpc>
              <a:spcBef>
                <a:spcPts val="1200"/>
              </a:spcBef>
              <a:spcAft>
                <a:spcPts val="0"/>
              </a:spcAft>
              <a:buClr>
                <a:schemeClr val="lt1"/>
              </a:buClr>
              <a:buSzPts val="1800"/>
              <a:buChar char="•"/>
              <a:defRPr/>
            </a:lvl2pPr>
            <a:lvl3pPr marL="1371600" lvl="2" indent="-342900" algn="l" rtl="0">
              <a:lnSpc>
                <a:spcPct val="90000"/>
              </a:lnSpc>
              <a:spcBef>
                <a:spcPts val="1200"/>
              </a:spcBef>
              <a:spcAft>
                <a:spcPts val="0"/>
              </a:spcAft>
              <a:buClr>
                <a:schemeClr val="lt1"/>
              </a:buClr>
              <a:buSzPts val="1800"/>
              <a:buChar char="•"/>
              <a:defRPr/>
            </a:lvl3pPr>
            <a:lvl4pPr marL="1828800" lvl="3" indent="-342900" algn="l" rtl="0">
              <a:lnSpc>
                <a:spcPct val="90000"/>
              </a:lnSpc>
              <a:spcBef>
                <a:spcPts val="1200"/>
              </a:spcBef>
              <a:spcAft>
                <a:spcPts val="0"/>
              </a:spcAft>
              <a:buClr>
                <a:schemeClr val="lt1"/>
              </a:buClr>
              <a:buSzPts val="1800"/>
              <a:buChar char="•"/>
              <a:defRPr/>
            </a:lvl4pPr>
            <a:lvl5pPr marL="2286000" lvl="4" indent="-342900" algn="l" rtl="0">
              <a:lnSpc>
                <a:spcPct val="90000"/>
              </a:lnSpc>
              <a:spcBef>
                <a:spcPts val="1200"/>
              </a:spcBef>
              <a:spcAft>
                <a:spcPts val="0"/>
              </a:spcAft>
              <a:buClr>
                <a:schemeClr val="lt1"/>
              </a:buClr>
              <a:buSzPts val="1800"/>
              <a:buChar char="•"/>
              <a:defRPr/>
            </a:lvl5pPr>
            <a:lvl6pPr marL="2743200" lvl="5" indent="-342900" algn="l" rtl="0">
              <a:lnSpc>
                <a:spcPct val="90000"/>
              </a:lnSpc>
              <a:spcBef>
                <a:spcPts val="12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6" name="Google Shape;26;p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7" name="Google Shape;27;p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8" name="Google Shape;28;p3"/>
          <p:cNvSpPr txBox="1">
            <a:spLocks noGrp="1"/>
          </p:cNvSpPr>
          <p:nvPr>
            <p:ph type="sldNum" idx="12"/>
          </p:nvPr>
        </p:nvSpPr>
        <p:spPr>
          <a:xfrm>
            <a:off x="8610600" y="6356350"/>
            <a:ext cx="2089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2">
  <p:cSld name="Title and Content 2">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txBox="1">
            <a:spLocks noGrp="1"/>
          </p:cNvSpPr>
          <p:nvPr>
            <p:ph type="body" idx="1"/>
          </p:nvPr>
        </p:nvSpPr>
        <p:spPr>
          <a:xfrm>
            <a:off x="838200" y="1825625"/>
            <a:ext cx="8316549"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1200"/>
              </a:spcBef>
              <a:spcAft>
                <a:spcPts val="0"/>
              </a:spcAft>
              <a:buClr>
                <a:schemeClr val="lt1"/>
              </a:buClr>
              <a:buSzPts val="1800"/>
              <a:buChar char="•"/>
              <a:defRPr/>
            </a:lvl2pPr>
            <a:lvl3pPr marL="1371600" lvl="2" indent="-342900" algn="l">
              <a:lnSpc>
                <a:spcPct val="90000"/>
              </a:lnSpc>
              <a:spcBef>
                <a:spcPts val="1200"/>
              </a:spcBef>
              <a:spcAft>
                <a:spcPts val="0"/>
              </a:spcAft>
              <a:buClr>
                <a:schemeClr val="lt1"/>
              </a:buClr>
              <a:buSzPts val="1800"/>
              <a:buChar char="•"/>
              <a:defRPr/>
            </a:lvl3pPr>
            <a:lvl4pPr marL="1828800" lvl="3" indent="-342900" algn="l">
              <a:lnSpc>
                <a:spcPct val="90000"/>
              </a:lnSpc>
              <a:spcBef>
                <a:spcPts val="1200"/>
              </a:spcBef>
              <a:spcAft>
                <a:spcPts val="0"/>
              </a:spcAft>
              <a:buClr>
                <a:schemeClr val="lt1"/>
              </a:buClr>
              <a:buSzPts val="1800"/>
              <a:buChar char="•"/>
              <a:defRPr/>
            </a:lvl4pPr>
            <a:lvl5pPr marL="2286000" lvl="4" indent="-342900" algn="l">
              <a:lnSpc>
                <a:spcPct val="90000"/>
              </a:lnSpc>
              <a:spcBef>
                <a:spcPts val="1200"/>
              </a:spcBef>
              <a:spcAft>
                <a:spcPts val="0"/>
              </a:spcAft>
              <a:buClr>
                <a:schemeClr val="lt1"/>
              </a:buClr>
              <a:buSzPts val="1800"/>
              <a:buChar char="•"/>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4"/>
          <p:cNvSpPr txBox="1">
            <a:spLocks noGrp="1"/>
          </p:cNvSpPr>
          <p:nvPr>
            <p:ph type="sldNum" idx="12"/>
          </p:nvPr>
        </p:nvSpPr>
        <p:spPr>
          <a:xfrm>
            <a:off x="8271850" y="6356350"/>
            <a:ext cx="54414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3" name="Google Shape;33;p4"/>
          <p:cNvSpPr txBox="1">
            <a:spLocks noGrp="1"/>
          </p:cNvSpPr>
          <p:nvPr>
            <p:ph type="body" idx="2"/>
          </p:nvPr>
        </p:nvSpPr>
        <p:spPr>
          <a:xfrm>
            <a:off x="6785500" y="1690700"/>
            <a:ext cx="5406600" cy="5132700"/>
          </a:xfrm>
          <a:prstGeom prst="rect">
            <a:avLst/>
          </a:prstGeom>
        </p:spPr>
        <p:txBody>
          <a:bodyPr spcFirstLastPara="1" wrap="square" lIns="91425" tIns="45700" rIns="91425" bIns="45700" anchor="t" anchorCtr="0">
            <a:noAutofit/>
          </a:bodyPr>
          <a:lstStyle>
            <a:lvl1pPr marL="457200" lvl="0" indent="-406400">
              <a:spcBef>
                <a:spcPts val="1000"/>
              </a:spcBef>
              <a:spcAft>
                <a:spcPts val="0"/>
              </a:spcAft>
              <a:buSzPts val="2800"/>
              <a:buChar char="•"/>
              <a:defRPr/>
            </a:lvl1pPr>
            <a:lvl2pPr marL="914400" lvl="1" indent="-381000">
              <a:spcBef>
                <a:spcPts val="1200"/>
              </a:spcBef>
              <a:spcAft>
                <a:spcPts val="0"/>
              </a:spcAft>
              <a:buSzPts val="2400"/>
              <a:buChar char="•"/>
              <a:defRPr/>
            </a:lvl2pPr>
            <a:lvl3pPr marL="1371600" lvl="2" indent="-355600">
              <a:spcBef>
                <a:spcPts val="1200"/>
              </a:spcBef>
              <a:spcAft>
                <a:spcPts val="0"/>
              </a:spcAft>
              <a:buSzPts val="2000"/>
              <a:buChar char="•"/>
              <a:defRPr/>
            </a:lvl3pPr>
            <a:lvl4pPr marL="1828800" lvl="3" indent="-342900">
              <a:spcBef>
                <a:spcPts val="1200"/>
              </a:spcBef>
              <a:spcAft>
                <a:spcPts val="0"/>
              </a:spcAft>
              <a:buSzPts val="1800"/>
              <a:buChar char="•"/>
              <a:defRPr/>
            </a:lvl4pPr>
            <a:lvl5pPr marL="2286000" lvl="4" indent="-342900">
              <a:spcBef>
                <a:spcPts val="1200"/>
              </a:spcBef>
              <a:spcAft>
                <a:spcPts val="0"/>
              </a:spcAft>
              <a:buSzPts val="1800"/>
              <a:buChar char="•"/>
              <a:defRPr/>
            </a:lvl5pPr>
            <a:lvl6pPr marL="2743200" lvl="5" indent="-342900">
              <a:spcBef>
                <a:spcPts val="1200"/>
              </a:spcBef>
              <a:spcAft>
                <a:spcPts val="0"/>
              </a:spcAft>
              <a:buSzPts val="1800"/>
              <a:buChar char="•"/>
              <a:defRPr/>
            </a:lvl6pPr>
            <a:lvl7pPr marL="3200400" lvl="6" indent="-342900">
              <a:spcBef>
                <a:spcPts val="500"/>
              </a:spcBef>
              <a:spcAft>
                <a:spcPts val="0"/>
              </a:spcAft>
              <a:buSzPts val="1800"/>
              <a:buChar char="•"/>
              <a:defRPr/>
            </a:lvl7pPr>
            <a:lvl8pPr marL="3657600" lvl="7" indent="-342900">
              <a:spcBef>
                <a:spcPts val="500"/>
              </a:spcBef>
              <a:spcAft>
                <a:spcPts val="0"/>
              </a:spcAft>
              <a:buSzPts val="1800"/>
              <a:buChar char="•"/>
              <a:defRPr/>
            </a:lvl8pPr>
            <a:lvl9pPr marL="4114800" lvl="8" indent="-342900">
              <a:spcBef>
                <a:spcPts val="500"/>
              </a:spcBef>
              <a:spcAft>
                <a:spcPts val="0"/>
              </a:spcAft>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1">
  <p:cSld name="Section 1">
    <p:spTree>
      <p:nvGrpSpPr>
        <p:cNvPr id="1" name="Shape 34"/>
        <p:cNvGrpSpPr/>
        <p:nvPr/>
      </p:nvGrpSpPr>
      <p:grpSpPr>
        <a:xfrm>
          <a:off x="0" y="0"/>
          <a:ext cx="0" cy="0"/>
          <a:chOff x="0" y="0"/>
          <a:chExt cx="0" cy="0"/>
        </a:xfrm>
      </p:grpSpPr>
      <p:sp>
        <p:nvSpPr>
          <p:cNvPr id="35" name="Google Shape;35;p5"/>
          <p:cNvSpPr>
            <a:spLocks noGrp="1"/>
          </p:cNvSpPr>
          <p:nvPr>
            <p:ph type="pic" idx="2"/>
          </p:nvPr>
        </p:nvSpPr>
        <p:spPr>
          <a:xfrm>
            <a:off x="7538114" y="515203"/>
            <a:ext cx="4653886" cy="5827594"/>
          </a:xfrm>
          <a:prstGeom prst="rect">
            <a:avLst/>
          </a:prstGeom>
          <a:solidFill>
            <a:srgbClr val="D8D8D8"/>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R="0" lvl="1"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R="0" lvl="2" algn="l" rtl="0">
              <a:lnSpc>
                <a:spcPct val="90000"/>
              </a:lnSpc>
              <a:spcBef>
                <a:spcPts val="12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R="0" lvl="3" algn="l" rtl="0">
              <a:lnSpc>
                <a:spcPct val="90000"/>
              </a:lnSpc>
              <a:spcBef>
                <a:spcPts val="12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R="0" lvl="4" algn="l" rtl="0">
              <a:lnSpc>
                <a:spcPct val="90000"/>
              </a:lnSpc>
              <a:spcBef>
                <a:spcPts val="12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R="0" lvl="5" algn="l" rtl="0">
              <a:lnSpc>
                <a:spcPct val="90000"/>
              </a:lnSpc>
              <a:spcBef>
                <a:spcPts val="12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 name="Google Shape;36;p5"/>
          <p:cNvSpPr txBox="1">
            <a:spLocks noGrp="1"/>
          </p:cNvSpPr>
          <p:nvPr>
            <p:ph type="title"/>
          </p:nvPr>
        </p:nvSpPr>
        <p:spPr>
          <a:xfrm>
            <a:off x="831850" y="1075899"/>
            <a:ext cx="6442500" cy="1924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5"/>
          <p:cNvSpPr txBox="1">
            <a:spLocks noGrp="1"/>
          </p:cNvSpPr>
          <p:nvPr>
            <p:ph type="body" idx="1"/>
          </p:nvPr>
        </p:nvSpPr>
        <p:spPr>
          <a:xfrm>
            <a:off x="831850" y="3098517"/>
            <a:ext cx="6442500" cy="10071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2400"/>
              <a:buNone/>
              <a:defRPr sz="2400">
                <a:solidFill>
                  <a:schemeClr val="lt1"/>
                </a:solidFill>
              </a:defRPr>
            </a:lvl1pPr>
            <a:lvl2pPr marL="914400" lvl="1" indent="-228600" algn="l">
              <a:lnSpc>
                <a:spcPct val="90000"/>
              </a:lnSpc>
              <a:spcBef>
                <a:spcPts val="1200"/>
              </a:spcBef>
              <a:spcAft>
                <a:spcPts val="0"/>
              </a:spcAft>
              <a:buClr>
                <a:srgbClr val="888888"/>
              </a:buClr>
              <a:buSzPts val="2000"/>
              <a:buNone/>
              <a:defRPr sz="2000">
                <a:solidFill>
                  <a:srgbClr val="888888"/>
                </a:solidFill>
              </a:defRPr>
            </a:lvl2pPr>
            <a:lvl3pPr marL="1371600" lvl="2" indent="-228600" algn="l">
              <a:lnSpc>
                <a:spcPct val="90000"/>
              </a:lnSpc>
              <a:spcBef>
                <a:spcPts val="1200"/>
              </a:spcBef>
              <a:spcAft>
                <a:spcPts val="0"/>
              </a:spcAft>
              <a:buClr>
                <a:srgbClr val="888888"/>
              </a:buClr>
              <a:buSzPts val="1800"/>
              <a:buNone/>
              <a:defRPr sz="1800">
                <a:solidFill>
                  <a:srgbClr val="888888"/>
                </a:solidFill>
              </a:defRPr>
            </a:lvl3pPr>
            <a:lvl4pPr marL="1828800" lvl="3" indent="-228600" algn="l">
              <a:lnSpc>
                <a:spcPct val="90000"/>
              </a:lnSpc>
              <a:spcBef>
                <a:spcPts val="1200"/>
              </a:spcBef>
              <a:spcAft>
                <a:spcPts val="0"/>
              </a:spcAft>
              <a:buClr>
                <a:srgbClr val="888888"/>
              </a:buClr>
              <a:buSzPts val="1600"/>
              <a:buNone/>
              <a:defRPr sz="1600">
                <a:solidFill>
                  <a:srgbClr val="888888"/>
                </a:solidFill>
              </a:defRPr>
            </a:lvl4pPr>
            <a:lvl5pPr marL="2286000" lvl="4" indent="-228600" algn="l">
              <a:lnSpc>
                <a:spcPct val="90000"/>
              </a:lnSpc>
              <a:spcBef>
                <a:spcPts val="1200"/>
              </a:spcBef>
              <a:spcAft>
                <a:spcPts val="0"/>
              </a:spcAft>
              <a:buClr>
                <a:srgbClr val="888888"/>
              </a:buClr>
              <a:buSzPts val="1600"/>
              <a:buNone/>
              <a:defRPr sz="1600">
                <a:solidFill>
                  <a:srgbClr val="888888"/>
                </a:solidFill>
              </a:defRPr>
            </a:lvl5pPr>
            <a:lvl6pPr marL="2743200" lvl="5" indent="-228600" algn="l">
              <a:lnSpc>
                <a:spcPct val="90000"/>
              </a:lnSpc>
              <a:spcBef>
                <a:spcPts val="12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8" name="Google Shape;38;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2">
  <p:cSld name="Section 2">
    <p:spTree>
      <p:nvGrpSpPr>
        <p:cNvPr id="1" name="Shape 39"/>
        <p:cNvGrpSpPr/>
        <p:nvPr/>
      </p:nvGrpSpPr>
      <p:grpSpPr>
        <a:xfrm>
          <a:off x="0" y="0"/>
          <a:ext cx="0" cy="0"/>
          <a:chOff x="0" y="0"/>
          <a:chExt cx="0" cy="0"/>
        </a:xfrm>
      </p:grpSpPr>
      <p:sp>
        <p:nvSpPr>
          <p:cNvPr id="40" name="Google Shape;40;p6"/>
          <p:cNvSpPr>
            <a:spLocks noGrp="1"/>
          </p:cNvSpPr>
          <p:nvPr>
            <p:ph type="pic" idx="2"/>
          </p:nvPr>
        </p:nvSpPr>
        <p:spPr>
          <a:xfrm>
            <a:off x="0" y="-2901"/>
            <a:ext cx="11546006" cy="3398293"/>
          </a:xfrm>
          <a:prstGeom prst="rect">
            <a:avLst/>
          </a:prstGeom>
          <a:solidFill>
            <a:srgbClr val="D8D8D8"/>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R="0" lvl="1"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R="0" lvl="2" algn="l" rtl="0">
              <a:lnSpc>
                <a:spcPct val="90000"/>
              </a:lnSpc>
              <a:spcBef>
                <a:spcPts val="12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R="0" lvl="3" algn="l" rtl="0">
              <a:lnSpc>
                <a:spcPct val="90000"/>
              </a:lnSpc>
              <a:spcBef>
                <a:spcPts val="12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R="0" lvl="4" algn="l" rtl="0">
              <a:lnSpc>
                <a:spcPct val="90000"/>
              </a:lnSpc>
              <a:spcBef>
                <a:spcPts val="12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R="0" lvl="5" algn="l" rtl="0">
              <a:lnSpc>
                <a:spcPct val="90000"/>
              </a:lnSpc>
              <a:spcBef>
                <a:spcPts val="12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1" name="Google Shape;41;p6"/>
          <p:cNvSpPr txBox="1">
            <a:spLocks noGrp="1"/>
          </p:cNvSpPr>
          <p:nvPr>
            <p:ph type="title"/>
          </p:nvPr>
        </p:nvSpPr>
        <p:spPr>
          <a:xfrm>
            <a:off x="838200" y="3598400"/>
            <a:ext cx="7602600" cy="19923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losing">
  <p:cSld name="Closing">
    <p:spTree>
      <p:nvGrpSpPr>
        <p:cNvPr id="1" name="Shape 43"/>
        <p:cNvGrpSpPr/>
        <p:nvPr/>
      </p:nvGrpSpPr>
      <p:grpSpPr>
        <a:xfrm>
          <a:off x="0" y="0"/>
          <a:ext cx="0" cy="0"/>
          <a:chOff x="0" y="0"/>
          <a:chExt cx="0" cy="0"/>
        </a:xfrm>
      </p:grpSpPr>
      <p:sp>
        <p:nvSpPr>
          <p:cNvPr id="44" name="Google Shape;44;p7"/>
          <p:cNvSpPr txBox="1">
            <a:spLocks noGrp="1"/>
          </p:cNvSpPr>
          <p:nvPr>
            <p:ph type="title"/>
          </p:nvPr>
        </p:nvSpPr>
        <p:spPr>
          <a:xfrm>
            <a:off x="2688608" y="2762250"/>
            <a:ext cx="5855317" cy="218322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0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124163"/>
            </a:gs>
            <a:gs pos="50000">
              <a:srgbClr val="1482AB"/>
            </a:gs>
            <a:gs pos="100000">
              <a:srgbClr val="124163"/>
            </a:gs>
          </a:gsLst>
          <a:path path="circle">
            <a:fillToRect l="100000" b="100000"/>
          </a:path>
          <a:tileRect t="-100000" r="-100000"/>
        </a:gra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lt1"/>
              </a:buClr>
              <a:buSzPts val="4400"/>
              <a:buFont typeface="Calibri"/>
              <a:buNone/>
              <a:defRPr sz="4400" b="1"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12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12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12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12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D8D8D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D8D8D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D8D8D8"/>
                </a:solidFill>
                <a:latin typeface="Calibri"/>
                <a:ea typeface="Calibri"/>
                <a:cs typeface="Calibri"/>
                <a:sym typeface="Calibri"/>
              </a:defRPr>
            </a:lvl1pPr>
            <a:lvl2pPr marL="0" marR="0" lvl="1" indent="0" algn="r" rtl="0">
              <a:spcBef>
                <a:spcPts val="0"/>
              </a:spcBef>
              <a:buNone/>
              <a:defRPr sz="1200" b="0" i="0" u="none" strike="noStrike" cap="none">
                <a:solidFill>
                  <a:srgbClr val="D8D8D8"/>
                </a:solidFill>
                <a:latin typeface="Calibri"/>
                <a:ea typeface="Calibri"/>
                <a:cs typeface="Calibri"/>
                <a:sym typeface="Calibri"/>
              </a:defRPr>
            </a:lvl2pPr>
            <a:lvl3pPr marL="0" marR="0" lvl="2" indent="0" algn="r" rtl="0">
              <a:spcBef>
                <a:spcPts val="0"/>
              </a:spcBef>
              <a:buNone/>
              <a:defRPr sz="1200" b="0" i="0" u="none" strike="noStrike" cap="none">
                <a:solidFill>
                  <a:srgbClr val="D8D8D8"/>
                </a:solidFill>
                <a:latin typeface="Calibri"/>
                <a:ea typeface="Calibri"/>
                <a:cs typeface="Calibri"/>
                <a:sym typeface="Calibri"/>
              </a:defRPr>
            </a:lvl3pPr>
            <a:lvl4pPr marL="0" marR="0" lvl="3" indent="0" algn="r" rtl="0">
              <a:spcBef>
                <a:spcPts val="0"/>
              </a:spcBef>
              <a:buNone/>
              <a:defRPr sz="1200" b="0" i="0" u="none" strike="noStrike" cap="none">
                <a:solidFill>
                  <a:srgbClr val="D8D8D8"/>
                </a:solidFill>
                <a:latin typeface="Calibri"/>
                <a:ea typeface="Calibri"/>
                <a:cs typeface="Calibri"/>
                <a:sym typeface="Calibri"/>
              </a:defRPr>
            </a:lvl4pPr>
            <a:lvl5pPr marL="0" marR="0" lvl="4" indent="0" algn="r" rtl="0">
              <a:spcBef>
                <a:spcPts val="0"/>
              </a:spcBef>
              <a:buNone/>
              <a:defRPr sz="1200" b="0" i="0" u="none" strike="noStrike" cap="none">
                <a:solidFill>
                  <a:srgbClr val="D8D8D8"/>
                </a:solidFill>
                <a:latin typeface="Calibri"/>
                <a:ea typeface="Calibri"/>
                <a:cs typeface="Calibri"/>
                <a:sym typeface="Calibri"/>
              </a:defRPr>
            </a:lvl5pPr>
            <a:lvl6pPr marL="0" marR="0" lvl="5" indent="0" algn="r" rtl="0">
              <a:spcBef>
                <a:spcPts val="0"/>
              </a:spcBef>
              <a:buNone/>
              <a:defRPr sz="1200" b="0" i="0" u="none" strike="noStrike" cap="none">
                <a:solidFill>
                  <a:srgbClr val="D8D8D8"/>
                </a:solidFill>
                <a:latin typeface="Calibri"/>
                <a:ea typeface="Calibri"/>
                <a:cs typeface="Calibri"/>
                <a:sym typeface="Calibri"/>
              </a:defRPr>
            </a:lvl6pPr>
            <a:lvl7pPr marL="0" marR="0" lvl="6" indent="0" algn="r" rtl="0">
              <a:spcBef>
                <a:spcPts val="0"/>
              </a:spcBef>
              <a:buNone/>
              <a:defRPr sz="1200" b="0" i="0" u="none" strike="noStrike" cap="none">
                <a:solidFill>
                  <a:srgbClr val="D8D8D8"/>
                </a:solidFill>
                <a:latin typeface="Calibri"/>
                <a:ea typeface="Calibri"/>
                <a:cs typeface="Calibri"/>
                <a:sym typeface="Calibri"/>
              </a:defRPr>
            </a:lvl7pPr>
            <a:lvl8pPr marL="0" marR="0" lvl="7" indent="0" algn="r" rtl="0">
              <a:spcBef>
                <a:spcPts val="0"/>
              </a:spcBef>
              <a:buNone/>
              <a:defRPr sz="1200" b="0" i="0" u="none" strike="noStrike" cap="none">
                <a:solidFill>
                  <a:srgbClr val="D8D8D8"/>
                </a:solidFill>
                <a:latin typeface="Calibri"/>
                <a:ea typeface="Calibri"/>
                <a:cs typeface="Calibri"/>
                <a:sym typeface="Calibri"/>
              </a:defRPr>
            </a:lvl8pPr>
            <a:lvl9pPr marL="0" marR="0" lvl="8" indent="0" algn="r" rtl="0">
              <a:spcBef>
                <a:spcPts val="0"/>
              </a:spcBef>
              <a:buNone/>
              <a:defRPr sz="1200" b="0" i="0" u="none" strike="noStrike" cap="none">
                <a:solidFill>
                  <a:srgbClr val="D8D8D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http://www.codingdefined.com/2017/04/top-20-interview-questions-on-nodejs.html"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1000">
              <a:srgbClr val="124163"/>
            </a:gs>
            <a:gs pos="50000">
              <a:srgbClr val="1482AB"/>
            </a:gs>
            <a:gs pos="100000">
              <a:srgbClr val="124163"/>
            </a:gs>
          </a:gsLst>
          <a:path path="circle">
            <a:fillToRect l="100000" b="100000"/>
          </a:path>
        </a:gradFill>
        <a:effectLst/>
      </p:bgPr>
    </p:bg>
    <p:spTree>
      <p:nvGrpSpPr>
        <p:cNvPr id="1" name="Shape 114"/>
        <p:cNvGrpSpPr/>
        <p:nvPr/>
      </p:nvGrpSpPr>
      <p:grpSpPr>
        <a:xfrm>
          <a:off x="0" y="0"/>
          <a:ext cx="0" cy="0"/>
          <a:chOff x="0" y="0"/>
          <a:chExt cx="0" cy="0"/>
        </a:xfrm>
      </p:grpSpPr>
      <p:sp>
        <p:nvSpPr>
          <p:cNvPr id="115" name="Google Shape;115;p10"/>
          <p:cNvSpPr txBox="1">
            <a:spLocks noGrp="1"/>
          </p:cNvSpPr>
          <p:nvPr>
            <p:ph type="ctrTitle"/>
          </p:nvPr>
        </p:nvSpPr>
        <p:spPr>
          <a:xfrm>
            <a:off x="1524006" y="1676650"/>
            <a:ext cx="9144000" cy="13161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6000"/>
              <a:buFont typeface="Calibri"/>
              <a:buNone/>
            </a:pPr>
            <a:r>
              <a:rPr lang="en-US" dirty="0" smtClean="0"/>
              <a:t>Pet Reunite Hub</a:t>
            </a:r>
            <a:endParaRPr dirty="0"/>
          </a:p>
        </p:txBody>
      </p:sp>
      <p:sp>
        <p:nvSpPr>
          <p:cNvPr id="116" name="Google Shape;116;p10"/>
          <p:cNvSpPr/>
          <p:nvPr/>
        </p:nvSpPr>
        <p:spPr>
          <a:xfrm>
            <a:off x="0" y="22775"/>
            <a:ext cx="12192012" cy="6858000"/>
          </a:xfrm>
          <a:custGeom>
            <a:avLst/>
            <a:gdLst/>
            <a:ahLst/>
            <a:cxnLst/>
            <a:rect l="l" t="t" r="r" b="b"/>
            <a:pathLst>
              <a:path w="21600" h="21600" extrusionOk="0">
                <a:moveTo>
                  <a:pt x="21600" y="12537"/>
                </a:moveTo>
                <a:lnTo>
                  <a:pt x="20240" y="12808"/>
                </a:lnTo>
                <a:cubicBezTo>
                  <a:pt x="19936" y="12868"/>
                  <a:pt x="19696" y="12354"/>
                  <a:pt x="19785" y="11833"/>
                </a:cubicBezTo>
                <a:lnTo>
                  <a:pt x="20393" y="8287"/>
                </a:lnTo>
                <a:cubicBezTo>
                  <a:pt x="20451" y="7940"/>
                  <a:pt x="20641" y="7717"/>
                  <a:pt x="20843" y="7753"/>
                </a:cubicBezTo>
                <a:lnTo>
                  <a:pt x="21472" y="7865"/>
                </a:lnTo>
                <a:cubicBezTo>
                  <a:pt x="21517" y="7873"/>
                  <a:pt x="21560" y="7869"/>
                  <a:pt x="21600" y="7853"/>
                </a:cubicBezTo>
                <a:lnTo>
                  <a:pt x="21600" y="6189"/>
                </a:lnTo>
                <a:cubicBezTo>
                  <a:pt x="21589" y="6185"/>
                  <a:pt x="21580" y="6181"/>
                  <a:pt x="21569" y="6181"/>
                </a:cubicBezTo>
                <a:lnTo>
                  <a:pt x="21293" y="6133"/>
                </a:lnTo>
                <a:cubicBezTo>
                  <a:pt x="21027" y="6086"/>
                  <a:pt x="20850" y="5616"/>
                  <a:pt x="20928" y="5158"/>
                </a:cubicBezTo>
                <a:lnTo>
                  <a:pt x="21600" y="1230"/>
                </a:lnTo>
                <a:lnTo>
                  <a:pt x="21600" y="0"/>
                </a:lnTo>
                <a:lnTo>
                  <a:pt x="20816" y="0"/>
                </a:lnTo>
                <a:lnTo>
                  <a:pt x="19913" y="5270"/>
                </a:lnTo>
                <a:cubicBezTo>
                  <a:pt x="19855" y="5616"/>
                  <a:pt x="19664" y="5839"/>
                  <a:pt x="19463" y="5803"/>
                </a:cubicBezTo>
                <a:lnTo>
                  <a:pt x="15619" y="5114"/>
                </a:lnTo>
                <a:cubicBezTo>
                  <a:pt x="15444" y="5083"/>
                  <a:pt x="15298" y="4864"/>
                  <a:pt x="15251" y="4565"/>
                </a:cubicBezTo>
                <a:lnTo>
                  <a:pt x="14534" y="0"/>
                </a:lnTo>
                <a:lnTo>
                  <a:pt x="13546" y="0"/>
                </a:lnTo>
                <a:lnTo>
                  <a:pt x="14145" y="3809"/>
                </a:lnTo>
                <a:cubicBezTo>
                  <a:pt x="14225" y="4322"/>
                  <a:pt x="13990" y="4820"/>
                  <a:pt x="13692" y="4768"/>
                </a:cubicBezTo>
                <a:lnTo>
                  <a:pt x="6591" y="3495"/>
                </a:lnTo>
                <a:cubicBezTo>
                  <a:pt x="6237" y="3431"/>
                  <a:pt x="6080" y="2671"/>
                  <a:pt x="6326" y="2217"/>
                </a:cubicBezTo>
                <a:lnTo>
                  <a:pt x="7523" y="0"/>
                </a:lnTo>
                <a:lnTo>
                  <a:pt x="6199" y="0"/>
                </a:lnTo>
                <a:lnTo>
                  <a:pt x="4657" y="2854"/>
                </a:lnTo>
                <a:cubicBezTo>
                  <a:pt x="4566" y="3021"/>
                  <a:pt x="4438" y="3108"/>
                  <a:pt x="4306" y="3085"/>
                </a:cubicBezTo>
                <a:lnTo>
                  <a:pt x="2198" y="2706"/>
                </a:lnTo>
                <a:cubicBezTo>
                  <a:pt x="2023" y="2675"/>
                  <a:pt x="1877" y="2456"/>
                  <a:pt x="1830" y="2157"/>
                </a:cubicBezTo>
                <a:lnTo>
                  <a:pt x="1492" y="0"/>
                </a:lnTo>
                <a:lnTo>
                  <a:pt x="504" y="0"/>
                </a:lnTo>
                <a:lnTo>
                  <a:pt x="724" y="1401"/>
                </a:lnTo>
                <a:cubicBezTo>
                  <a:pt x="804" y="1914"/>
                  <a:pt x="569" y="2412"/>
                  <a:pt x="271" y="2360"/>
                </a:cubicBezTo>
                <a:lnTo>
                  <a:pt x="0" y="2312"/>
                </a:lnTo>
                <a:lnTo>
                  <a:pt x="0" y="4012"/>
                </a:lnTo>
                <a:lnTo>
                  <a:pt x="880" y="4171"/>
                </a:lnTo>
                <a:cubicBezTo>
                  <a:pt x="1055" y="4203"/>
                  <a:pt x="1201" y="4422"/>
                  <a:pt x="1248" y="4720"/>
                </a:cubicBezTo>
                <a:lnTo>
                  <a:pt x="1725" y="7753"/>
                </a:lnTo>
                <a:cubicBezTo>
                  <a:pt x="1765" y="8012"/>
                  <a:pt x="1727" y="8287"/>
                  <a:pt x="1622" y="8482"/>
                </a:cubicBezTo>
                <a:lnTo>
                  <a:pt x="0" y="11487"/>
                </a:lnTo>
                <a:lnTo>
                  <a:pt x="0" y="13930"/>
                </a:lnTo>
                <a:lnTo>
                  <a:pt x="1570" y="11021"/>
                </a:lnTo>
                <a:cubicBezTo>
                  <a:pt x="1799" y="10599"/>
                  <a:pt x="2200" y="10778"/>
                  <a:pt x="2289" y="11343"/>
                </a:cubicBezTo>
                <a:lnTo>
                  <a:pt x="2919" y="15347"/>
                </a:lnTo>
                <a:cubicBezTo>
                  <a:pt x="2991" y="15797"/>
                  <a:pt x="2816" y="16251"/>
                  <a:pt x="2556" y="16302"/>
                </a:cubicBezTo>
                <a:lnTo>
                  <a:pt x="0" y="16808"/>
                </a:lnTo>
                <a:lnTo>
                  <a:pt x="0" y="18511"/>
                </a:lnTo>
                <a:lnTo>
                  <a:pt x="2953" y="17926"/>
                </a:lnTo>
                <a:cubicBezTo>
                  <a:pt x="3161" y="17887"/>
                  <a:pt x="3354" y="18117"/>
                  <a:pt x="3410" y="18476"/>
                </a:cubicBezTo>
                <a:lnTo>
                  <a:pt x="3900" y="21592"/>
                </a:lnTo>
                <a:lnTo>
                  <a:pt x="4888" y="21592"/>
                </a:lnTo>
                <a:lnTo>
                  <a:pt x="4406" y="18523"/>
                </a:lnTo>
                <a:cubicBezTo>
                  <a:pt x="4335" y="18074"/>
                  <a:pt x="4510" y="17620"/>
                  <a:pt x="4769" y="17568"/>
                </a:cubicBezTo>
                <a:lnTo>
                  <a:pt x="7265" y="17075"/>
                </a:lnTo>
                <a:cubicBezTo>
                  <a:pt x="7538" y="17019"/>
                  <a:pt x="7769" y="17437"/>
                  <a:pt x="7735" y="17922"/>
                </a:cubicBezTo>
                <a:lnTo>
                  <a:pt x="7491" y="21357"/>
                </a:lnTo>
                <a:cubicBezTo>
                  <a:pt x="7485" y="21441"/>
                  <a:pt x="7487" y="21520"/>
                  <a:pt x="7496" y="21596"/>
                </a:cubicBezTo>
                <a:lnTo>
                  <a:pt x="8434" y="21596"/>
                </a:lnTo>
                <a:cubicBezTo>
                  <a:pt x="8434" y="21588"/>
                  <a:pt x="8437" y="21580"/>
                  <a:pt x="8437" y="21568"/>
                </a:cubicBezTo>
                <a:lnTo>
                  <a:pt x="8737" y="17365"/>
                </a:lnTo>
                <a:cubicBezTo>
                  <a:pt x="8761" y="17019"/>
                  <a:pt x="8916" y="16748"/>
                  <a:pt x="9113" y="16708"/>
                </a:cubicBezTo>
                <a:lnTo>
                  <a:pt x="17624" y="15025"/>
                </a:lnTo>
                <a:cubicBezTo>
                  <a:pt x="17928" y="14965"/>
                  <a:pt x="18168" y="15479"/>
                  <a:pt x="18078" y="16000"/>
                </a:cubicBezTo>
                <a:lnTo>
                  <a:pt x="17133" y="21520"/>
                </a:lnTo>
                <a:cubicBezTo>
                  <a:pt x="17129" y="21548"/>
                  <a:pt x="17124" y="21572"/>
                  <a:pt x="17122" y="21600"/>
                </a:cubicBezTo>
                <a:lnTo>
                  <a:pt x="18114" y="21600"/>
                </a:lnTo>
                <a:lnTo>
                  <a:pt x="19214" y="15176"/>
                </a:lnTo>
                <a:cubicBezTo>
                  <a:pt x="19263" y="14886"/>
                  <a:pt x="19405" y="14679"/>
                  <a:pt x="19575" y="14643"/>
                </a:cubicBezTo>
                <a:lnTo>
                  <a:pt x="21600" y="14241"/>
                </a:lnTo>
                <a:lnTo>
                  <a:pt x="21600" y="12537"/>
                </a:lnTo>
                <a:close/>
                <a:moveTo>
                  <a:pt x="2354" y="5473"/>
                </a:moveTo>
                <a:lnTo>
                  <a:pt x="2354" y="5473"/>
                </a:lnTo>
                <a:cubicBezTo>
                  <a:pt x="2274" y="4959"/>
                  <a:pt x="2509" y="4462"/>
                  <a:pt x="2807" y="4513"/>
                </a:cubicBezTo>
                <a:lnTo>
                  <a:pt x="2807" y="4513"/>
                </a:lnTo>
                <a:cubicBezTo>
                  <a:pt x="3161" y="4577"/>
                  <a:pt x="3318" y="5337"/>
                  <a:pt x="3071" y="5791"/>
                </a:cubicBezTo>
                <a:lnTo>
                  <a:pt x="3071" y="5791"/>
                </a:lnTo>
                <a:cubicBezTo>
                  <a:pt x="2843" y="6217"/>
                  <a:pt x="2442" y="6038"/>
                  <a:pt x="2354" y="5473"/>
                </a:cubicBezTo>
                <a:close/>
                <a:moveTo>
                  <a:pt x="19378" y="8398"/>
                </a:moveTo>
                <a:lnTo>
                  <a:pt x="18650" y="12657"/>
                </a:lnTo>
                <a:cubicBezTo>
                  <a:pt x="18600" y="12947"/>
                  <a:pt x="18459" y="13154"/>
                  <a:pt x="18289" y="13190"/>
                </a:cubicBezTo>
                <a:lnTo>
                  <a:pt x="4373" y="15944"/>
                </a:lnTo>
                <a:cubicBezTo>
                  <a:pt x="4165" y="15984"/>
                  <a:pt x="3972" y="15753"/>
                  <a:pt x="3916" y="15395"/>
                </a:cubicBezTo>
                <a:lnTo>
                  <a:pt x="2919" y="9059"/>
                </a:lnTo>
                <a:cubicBezTo>
                  <a:pt x="2879" y="8800"/>
                  <a:pt x="2917" y="8525"/>
                  <a:pt x="3022" y="8330"/>
                </a:cubicBezTo>
                <a:lnTo>
                  <a:pt x="4738" y="5150"/>
                </a:lnTo>
                <a:cubicBezTo>
                  <a:pt x="4830" y="4983"/>
                  <a:pt x="4958" y="4896"/>
                  <a:pt x="5090" y="4919"/>
                </a:cubicBezTo>
                <a:lnTo>
                  <a:pt x="19017" y="7419"/>
                </a:lnTo>
                <a:cubicBezTo>
                  <a:pt x="19281" y="7475"/>
                  <a:pt x="19456" y="7944"/>
                  <a:pt x="19378" y="8398"/>
                </a:cubicBezTo>
                <a:close/>
              </a:path>
            </a:pathLst>
          </a:custGeom>
          <a:gradFill>
            <a:gsLst>
              <a:gs pos="0">
                <a:srgbClr val="76CEEF"/>
              </a:gs>
              <a:gs pos="100000">
                <a:srgbClr val="1C6294"/>
              </a:gs>
            </a:gsLst>
            <a:path path="circle">
              <a:fillToRect l="100000" b="100000"/>
            </a:path>
            <a:tileRect t="-100000" r="-100000"/>
          </a:gradFill>
          <a:ln>
            <a:noFill/>
          </a:ln>
          <a:effectLst>
            <a:outerShdw blurRad="317500" dist="190500" dir="5400000" algn="t" rotWithShape="0">
              <a:srgbClr val="124163">
                <a:alpha val="20000"/>
              </a:srgbClr>
            </a:outerShdw>
          </a:effectLst>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7" name="Google Shape;117;p10"/>
          <p:cNvSpPr txBox="1">
            <a:spLocks noGrp="1"/>
          </p:cNvSpPr>
          <p:nvPr>
            <p:ph type="body" idx="4294967295"/>
          </p:nvPr>
        </p:nvSpPr>
        <p:spPr>
          <a:xfrm>
            <a:off x="226830" y="3050343"/>
            <a:ext cx="7588500" cy="941400"/>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1200"/>
              <a:buNone/>
            </a:pPr>
            <a:r>
              <a:rPr lang="en-US" sz="3500" dirty="0" smtClean="0"/>
              <a:t>Team No. 85</a:t>
            </a:r>
            <a:endParaRPr sz="3500" dirty="0"/>
          </a:p>
        </p:txBody>
      </p:sp>
      <p:sp>
        <p:nvSpPr>
          <p:cNvPr id="118" name="Google Shape;118;p10"/>
          <p:cNvSpPr txBox="1">
            <a:spLocks noGrp="1"/>
          </p:cNvSpPr>
          <p:nvPr>
            <p:ph type="body" idx="4294967295"/>
          </p:nvPr>
        </p:nvSpPr>
        <p:spPr>
          <a:xfrm>
            <a:off x="5021784" y="4205801"/>
            <a:ext cx="6589994" cy="1316100"/>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t" anchorCtr="0">
            <a:noAutofit/>
          </a:bodyPr>
          <a:lstStyle/>
          <a:p>
            <a:pPr lvl="1"/>
            <a:r>
              <a:rPr lang="en-US" sz="2000" b="1" dirty="0"/>
              <a:t>Sameer </a:t>
            </a:r>
            <a:r>
              <a:rPr lang="en-US" sz="2000" b="1" dirty="0" err="1"/>
              <a:t>Gonde</a:t>
            </a:r>
            <a:r>
              <a:rPr lang="en-US" sz="2000" b="1" dirty="0"/>
              <a:t> [21BCT0304]</a:t>
            </a:r>
          </a:p>
          <a:p>
            <a:pPr lvl="1"/>
            <a:r>
              <a:rPr lang="en-US" sz="2000" b="1" dirty="0" err="1"/>
              <a:t>Ayush</a:t>
            </a:r>
            <a:r>
              <a:rPr lang="en-US" sz="2000" b="1" dirty="0"/>
              <a:t> </a:t>
            </a:r>
            <a:r>
              <a:rPr lang="en-US" sz="2000" b="1" dirty="0" err="1"/>
              <a:t>Katkurwar</a:t>
            </a:r>
            <a:r>
              <a:rPr lang="en-US" sz="2000" b="1" dirty="0"/>
              <a:t> [21BCE0856]</a:t>
            </a:r>
          </a:p>
          <a:p>
            <a:pPr lvl="1"/>
            <a:r>
              <a:rPr lang="en-US" sz="2000" b="1" dirty="0" err="1"/>
              <a:t>Siddhant</a:t>
            </a:r>
            <a:r>
              <a:rPr lang="en-US" sz="2000" b="1" dirty="0"/>
              <a:t> </a:t>
            </a:r>
            <a:r>
              <a:rPr lang="en-US" sz="2000" b="1" dirty="0" err="1"/>
              <a:t>Saraf</a:t>
            </a:r>
            <a:r>
              <a:rPr lang="en-US" sz="2000" b="1" dirty="0"/>
              <a:t> [21BDS0137]</a:t>
            </a:r>
          </a:p>
          <a:p>
            <a:pPr lvl="1"/>
            <a:r>
              <a:rPr lang="en-US" sz="2000" b="1" dirty="0" err="1"/>
              <a:t>Aryaan</a:t>
            </a:r>
            <a:r>
              <a:rPr lang="en-US" sz="2000" b="1" dirty="0"/>
              <a:t> </a:t>
            </a:r>
            <a:r>
              <a:rPr lang="en-US" sz="2000" b="1" dirty="0" err="1"/>
              <a:t>Kharbade</a:t>
            </a:r>
            <a:r>
              <a:rPr lang="en-US" sz="2000" b="1" dirty="0"/>
              <a:t> [21BCE3296]</a:t>
            </a:r>
          </a:p>
          <a:p>
            <a:pPr lvl="1"/>
            <a:r>
              <a:rPr lang="en-US" sz="2000" b="1" dirty="0" err="1"/>
              <a:t>Sarthak</a:t>
            </a:r>
            <a:r>
              <a:rPr lang="en-US" sz="2000" b="1" dirty="0"/>
              <a:t> Rajput [21BCE3249]</a:t>
            </a:r>
            <a:endParaRPr lang="en-US" sz="2000" b="1" dirty="0"/>
          </a:p>
        </p:txBody>
      </p:sp>
      <p:sp>
        <p:nvSpPr>
          <p:cNvPr id="119" name="Google Shape;119;p10"/>
          <p:cNvSpPr txBox="1">
            <a:spLocks noGrp="1"/>
          </p:cNvSpPr>
          <p:nvPr>
            <p:ph type="body" idx="4294967295"/>
          </p:nvPr>
        </p:nvSpPr>
        <p:spPr>
          <a:xfrm>
            <a:off x="108975" y="6168300"/>
            <a:ext cx="2083800" cy="555600"/>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b" anchorCtr="0">
            <a:noAutofit/>
          </a:bodyPr>
          <a:lstStyle/>
          <a:p>
            <a:pPr marL="0" lvl="0" indent="0" algn="l" rtl="0">
              <a:spcBef>
                <a:spcPts val="0"/>
              </a:spcBef>
              <a:spcAft>
                <a:spcPts val="0"/>
              </a:spcAft>
              <a:buNone/>
            </a:pPr>
            <a:r>
              <a:rPr lang="en-US" sz="2100" dirty="0" smtClean="0"/>
              <a:t>Date : 20/11/23</a:t>
            </a:r>
            <a:endParaRPr sz="21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7"/>
          <p:cNvSpPr txBox="1">
            <a:spLocks noGrp="1"/>
          </p:cNvSpPr>
          <p:nvPr>
            <p:ph type="body" idx="1"/>
          </p:nvPr>
        </p:nvSpPr>
        <p:spPr>
          <a:xfrm>
            <a:off x="717014" y="1176705"/>
            <a:ext cx="10515600" cy="4351200"/>
          </a:xfrm>
          <a:prstGeom prst="rect">
            <a:avLst/>
          </a:prstGeom>
          <a:noFill/>
          <a:ln>
            <a:noFill/>
          </a:ln>
        </p:spPr>
        <p:txBody>
          <a:bodyPr spcFirstLastPara="1" wrap="square" lIns="91425" tIns="45700" rIns="91425" bIns="45700" anchor="t" anchorCtr="0">
            <a:noAutofit/>
          </a:bodyPr>
          <a:lstStyle/>
          <a:p>
            <a:pPr marL="114300" lvl="0" indent="0" algn="l" rtl="0">
              <a:lnSpc>
                <a:spcPct val="90000"/>
              </a:lnSpc>
              <a:spcBef>
                <a:spcPts val="2200"/>
              </a:spcBef>
              <a:spcAft>
                <a:spcPts val="0"/>
              </a:spcAft>
              <a:buSzPts val="1800"/>
              <a:buNone/>
            </a:pPr>
            <a:r>
              <a:rPr lang="en-US" b="1" dirty="0"/>
              <a:t>Technical Insights</a:t>
            </a:r>
            <a:r>
              <a:rPr lang="en-US" b="1" dirty="0" smtClean="0"/>
              <a:t>:</a:t>
            </a:r>
          </a:p>
          <a:p>
            <a:pPr lvl="1">
              <a:spcBef>
                <a:spcPts val="2200"/>
              </a:spcBef>
            </a:pPr>
            <a:r>
              <a:rPr lang="en-IN" dirty="0" smtClean="0"/>
              <a:t> </a:t>
            </a:r>
            <a:r>
              <a:rPr lang="en-IN" dirty="0"/>
              <a:t>Scalable Data Infrastructure</a:t>
            </a:r>
            <a:r>
              <a:rPr lang="en-IN" dirty="0" smtClean="0"/>
              <a:t>:</a:t>
            </a:r>
          </a:p>
          <a:p>
            <a:pPr lvl="1"/>
            <a:r>
              <a:rPr lang="en-US" dirty="0" smtClean="0"/>
              <a:t> </a:t>
            </a:r>
            <a:r>
              <a:rPr lang="en-US" dirty="0"/>
              <a:t>User-Friendly Interface with Rich </a:t>
            </a:r>
            <a:r>
              <a:rPr lang="en-US" dirty="0" smtClean="0"/>
              <a:t>Functionality</a:t>
            </a:r>
          </a:p>
          <a:p>
            <a:pPr lvl="1"/>
            <a:r>
              <a:rPr lang="en-US" dirty="0" smtClean="0"/>
              <a:t> </a:t>
            </a:r>
            <a:r>
              <a:rPr lang="en-US" dirty="0"/>
              <a:t>Robust Backend for Efficient Operations:</a:t>
            </a:r>
          </a:p>
          <a:p>
            <a:pPr lvl="1"/>
            <a:r>
              <a:rPr lang="en-US" dirty="0" smtClean="0"/>
              <a:t> </a:t>
            </a:r>
            <a:r>
              <a:rPr lang="en-US" dirty="0"/>
              <a:t>Data Security and Privacy</a:t>
            </a:r>
            <a:r>
              <a:rPr lang="en-US" dirty="0" smtClean="0"/>
              <a:t>:</a:t>
            </a:r>
          </a:p>
          <a:p>
            <a:pPr lvl="1"/>
            <a:r>
              <a:rPr lang="en-US" dirty="0" smtClean="0"/>
              <a:t> </a:t>
            </a:r>
            <a:r>
              <a:rPr lang="en-US" dirty="0"/>
              <a:t>Localization and Language Support:</a:t>
            </a:r>
          </a:p>
          <a:p>
            <a:pPr lvl="1"/>
            <a:r>
              <a:rPr lang="en-US" dirty="0" smtClean="0"/>
              <a:t> </a:t>
            </a:r>
            <a:r>
              <a:rPr lang="en-US" dirty="0"/>
              <a:t>Continuous Monitoring and Maintenance:</a:t>
            </a:r>
          </a:p>
          <a:p>
            <a:pPr marL="114300" indent="0">
              <a:buNone/>
            </a:pPr>
            <a:endParaRPr dirty="0"/>
          </a:p>
        </p:txBody>
      </p:sp>
      <p:sp>
        <p:nvSpPr>
          <p:cNvPr id="180" name="Google Shape;180;p1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lvl="0"/>
            <a:r>
              <a:rPr lang="en-US" dirty="0"/>
              <a:t>Pet Reunite Hub</a:t>
            </a:r>
            <a:endParaRPr lang="en-US" dirty="0"/>
          </a:p>
        </p:txBody>
      </p:sp>
      <p:sp>
        <p:nvSpPr>
          <p:cNvPr id="181" name="Google Shape;181;p17"/>
          <p:cNvSpPr txBox="1">
            <a:spLocks noGrp="1"/>
          </p:cNvSpPr>
          <p:nvPr>
            <p:ph type="sldNum" idx="12"/>
          </p:nvPr>
        </p:nvSpPr>
        <p:spPr>
          <a:xfrm>
            <a:off x="8610600" y="6356350"/>
            <a:ext cx="2089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182" name="Google Shape;182;p17"/>
          <p:cNvSpPr txBox="1">
            <a:spLocks noGrp="1"/>
          </p:cNvSpPr>
          <p:nvPr>
            <p:ph type="title"/>
          </p:nvPr>
        </p:nvSpPr>
        <p:spPr>
          <a:xfrm>
            <a:off x="457200" y="603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en-US" dirty="0"/>
              <a:t>Lessons Learned</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83116" y="536651"/>
            <a:ext cx="10515600" cy="4351200"/>
          </a:xfrm>
        </p:spPr>
        <p:txBody>
          <a:bodyPr/>
          <a:lstStyle/>
          <a:p>
            <a:pPr marL="114300" indent="0">
              <a:buNone/>
            </a:pPr>
            <a:r>
              <a:rPr lang="en-US" b="1" dirty="0"/>
              <a:t>Process Insights</a:t>
            </a:r>
            <a:r>
              <a:rPr lang="en-US" b="1" dirty="0" smtClean="0"/>
              <a:t>:</a:t>
            </a:r>
          </a:p>
          <a:p>
            <a:pPr marL="114300" indent="0">
              <a:buNone/>
            </a:pPr>
            <a:endParaRPr lang="en-US" b="1" dirty="0" smtClean="0"/>
          </a:p>
          <a:p>
            <a:pPr lvl="1"/>
            <a:r>
              <a:rPr lang="en-IN" dirty="0"/>
              <a:t>Technology-Driven Matching Algorithm</a:t>
            </a:r>
            <a:endParaRPr lang="en-US" dirty="0" smtClean="0"/>
          </a:p>
          <a:p>
            <a:pPr lvl="1"/>
            <a:r>
              <a:rPr lang="en-IN" dirty="0" smtClean="0"/>
              <a:t> Data-Driven </a:t>
            </a:r>
            <a:r>
              <a:rPr lang="en-IN" dirty="0"/>
              <a:t>Decision Making</a:t>
            </a:r>
          </a:p>
          <a:p>
            <a:pPr lvl="1"/>
            <a:r>
              <a:rPr lang="en-US" dirty="0" smtClean="0"/>
              <a:t>Continuous </a:t>
            </a:r>
            <a:r>
              <a:rPr lang="en-US" dirty="0"/>
              <a:t>Improvement and User Feedback</a:t>
            </a:r>
          </a:p>
          <a:p>
            <a:pPr lvl="1"/>
            <a:r>
              <a:rPr lang="en-IN" dirty="0" smtClean="0"/>
              <a:t>Effective </a:t>
            </a:r>
            <a:r>
              <a:rPr lang="en-IN" dirty="0"/>
              <a:t>Communication and </a:t>
            </a:r>
            <a:r>
              <a:rPr lang="en-IN" dirty="0" smtClean="0"/>
              <a:t>Collaboration	</a:t>
            </a:r>
            <a:endParaRPr lang="en-IN" dirty="0"/>
          </a:p>
          <a:p>
            <a:pPr lvl="1"/>
            <a:r>
              <a:rPr lang="en-IN" dirty="0"/>
              <a:t>Data Integrity and </a:t>
            </a:r>
            <a:r>
              <a:rPr lang="en-IN" dirty="0" smtClean="0"/>
              <a:t>Verification	</a:t>
            </a:r>
          </a:p>
          <a:p>
            <a:pPr lvl="1"/>
            <a:r>
              <a:rPr lang="en-IN" dirty="0"/>
              <a:t>Outreach and Awareness Campaigns</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5" name="Google Shape;180;p1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lvl="0"/>
            <a:r>
              <a:rPr lang="en-US" dirty="0"/>
              <a:t>Pet Reunite Hub</a:t>
            </a:r>
            <a:endParaRPr lang="en-US" dirty="0"/>
          </a:p>
        </p:txBody>
      </p:sp>
    </p:spTree>
    <p:extLst>
      <p:ext uri="{BB962C8B-B14F-4D97-AF65-F5344CB8AC3E}">
        <p14:creationId xmlns:p14="http://schemas.microsoft.com/office/powerpoint/2010/main" val="2630279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9" name="Google Shape;189;p1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lvl="0"/>
            <a:r>
              <a:rPr lang="en-US" dirty="0"/>
              <a:t>Pet Reunite Hub</a:t>
            </a:r>
            <a:endParaRPr lang="en-US" dirty="0"/>
          </a:p>
        </p:txBody>
      </p:sp>
      <p:sp>
        <p:nvSpPr>
          <p:cNvPr id="190" name="Google Shape;190;p18"/>
          <p:cNvSpPr txBox="1">
            <a:spLocks noGrp="1"/>
          </p:cNvSpPr>
          <p:nvPr>
            <p:ph type="sldNum" idx="12"/>
          </p:nvPr>
        </p:nvSpPr>
        <p:spPr>
          <a:xfrm>
            <a:off x="8610600" y="6356350"/>
            <a:ext cx="2089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191" name="Google Shape;191;p18"/>
          <p:cNvSpPr txBox="1">
            <a:spLocks noGrp="1"/>
          </p:cNvSpPr>
          <p:nvPr>
            <p:ph type="title"/>
          </p:nvPr>
        </p:nvSpPr>
        <p:spPr>
          <a:xfrm>
            <a:off x="578386" y="-160013"/>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en-US" sz="3600" dirty="0"/>
              <a:t>Screenshots</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6940" y="881050"/>
            <a:ext cx="9705860" cy="545954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2025" y="533247"/>
            <a:ext cx="10058400" cy="5657850"/>
          </a:xfrm>
          <a:prstGeom prst="rect">
            <a:avLst/>
          </a:prstGeom>
        </p:spPr>
      </p:pic>
      <p:sp>
        <p:nvSpPr>
          <p:cNvPr id="6" name="Google Shape;198;p1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lvl="0"/>
            <a:r>
              <a:rPr lang="en-US" dirty="0"/>
              <a:t>Pet Reunite Hub</a:t>
            </a:r>
            <a:endParaRPr lang="en-US" dirty="0"/>
          </a:p>
        </p:txBody>
      </p:sp>
    </p:spTree>
    <p:extLst>
      <p:ext uri="{BB962C8B-B14F-4D97-AF65-F5344CB8AC3E}">
        <p14:creationId xmlns:p14="http://schemas.microsoft.com/office/powerpoint/2010/main" val="3173944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8974" y="522230"/>
            <a:ext cx="10058400" cy="5657850"/>
          </a:xfrm>
          <a:prstGeom prst="rect">
            <a:avLst/>
          </a:prstGeom>
        </p:spPr>
      </p:pic>
      <p:sp>
        <p:nvSpPr>
          <p:cNvPr id="6" name="Google Shape;198;p1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lvl="0"/>
            <a:r>
              <a:rPr lang="en-US" dirty="0"/>
              <a:t>Pet Reunite Hub</a:t>
            </a:r>
            <a:endParaRPr lang="en-US" dirty="0"/>
          </a:p>
        </p:txBody>
      </p:sp>
    </p:spTree>
    <p:extLst>
      <p:ext uri="{BB962C8B-B14F-4D97-AF65-F5344CB8AC3E}">
        <p14:creationId xmlns:p14="http://schemas.microsoft.com/office/powerpoint/2010/main" val="2555283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653" y="517793"/>
            <a:ext cx="10058400" cy="5657850"/>
          </a:xfrm>
          <a:prstGeom prst="rect">
            <a:avLst/>
          </a:prstGeom>
        </p:spPr>
      </p:pic>
      <p:sp>
        <p:nvSpPr>
          <p:cNvPr id="6" name="Google Shape;198;p1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lvl="0"/>
            <a:r>
              <a:rPr lang="en-US" dirty="0"/>
              <a:t>Pet Reunite Hub</a:t>
            </a:r>
            <a:endParaRPr lang="en-US" dirty="0"/>
          </a:p>
        </p:txBody>
      </p:sp>
    </p:spTree>
    <p:extLst>
      <p:ext uri="{BB962C8B-B14F-4D97-AF65-F5344CB8AC3E}">
        <p14:creationId xmlns:p14="http://schemas.microsoft.com/office/powerpoint/2010/main" val="2865876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8" name="Google Shape;198;p1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lvl="0"/>
            <a:r>
              <a:rPr lang="en-US" dirty="0"/>
              <a:t>Pet Reunite Hub</a:t>
            </a:r>
            <a:endParaRPr lang="en-US" dirty="0"/>
          </a:p>
        </p:txBody>
      </p:sp>
      <p:sp>
        <p:nvSpPr>
          <p:cNvPr id="199" name="Google Shape;199;p19"/>
          <p:cNvSpPr txBox="1">
            <a:spLocks noGrp="1"/>
          </p:cNvSpPr>
          <p:nvPr>
            <p:ph type="sldNum" idx="12"/>
          </p:nvPr>
        </p:nvSpPr>
        <p:spPr>
          <a:xfrm>
            <a:off x="8610600" y="6356350"/>
            <a:ext cx="2089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1856" y="528809"/>
            <a:ext cx="10058400" cy="56578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1"/>
          <p:cNvSpPr txBox="1">
            <a:spLocks noGrp="1"/>
          </p:cNvSpPr>
          <p:nvPr>
            <p:ph type="body" idx="1"/>
          </p:nvPr>
        </p:nvSpPr>
        <p:spPr>
          <a:xfrm>
            <a:off x="750065" y="1386025"/>
            <a:ext cx="10515600" cy="4351200"/>
          </a:xfrm>
          <a:prstGeom prst="rect">
            <a:avLst/>
          </a:prstGeom>
          <a:noFill/>
          <a:ln>
            <a:noFill/>
          </a:ln>
        </p:spPr>
        <p:txBody>
          <a:bodyPr spcFirstLastPara="1" wrap="square" lIns="91425" tIns="45700" rIns="91425" bIns="45700" anchor="t" anchorCtr="0">
            <a:noAutofit/>
          </a:bodyPr>
          <a:lstStyle/>
          <a:p>
            <a:pPr marL="114300" lvl="0" indent="0">
              <a:spcBef>
                <a:spcPts val="2200"/>
              </a:spcBef>
              <a:buNone/>
            </a:pPr>
            <a:r>
              <a:rPr lang="en-US" sz="2400" b="1" dirty="0"/>
              <a:t>Improvements: </a:t>
            </a:r>
            <a:r>
              <a:rPr lang="en-US" sz="2400" dirty="0"/>
              <a:t>Project Pet Reunite Hub holds immense potential to expand its scope and impact in the future. By leveraging emerging technologies and expanding its reach, the platform can continue to revolutionize the way lost pets are found and reunited with their owners</a:t>
            </a:r>
            <a:r>
              <a:rPr lang="en-US" sz="2400" dirty="0" smtClean="0"/>
              <a:t>.</a:t>
            </a:r>
          </a:p>
          <a:p>
            <a:pPr lvl="1">
              <a:spcBef>
                <a:spcPts val="2200"/>
              </a:spcBef>
            </a:pPr>
            <a:r>
              <a:rPr lang="en-IN" sz="2000" dirty="0"/>
              <a:t>Integration with Pet Identification </a:t>
            </a:r>
            <a:r>
              <a:rPr lang="en-IN" sz="2000" dirty="0" smtClean="0"/>
              <a:t>Technologies</a:t>
            </a:r>
          </a:p>
          <a:p>
            <a:pPr lvl="1">
              <a:spcBef>
                <a:spcPts val="2200"/>
              </a:spcBef>
            </a:pPr>
            <a:r>
              <a:rPr lang="en-IN" sz="2000" dirty="0"/>
              <a:t>Real-time Location </a:t>
            </a:r>
            <a:r>
              <a:rPr lang="en-IN" sz="2000" dirty="0" smtClean="0"/>
              <a:t>Tracking</a:t>
            </a:r>
            <a:endParaRPr lang="en-IN" sz="2000" dirty="0"/>
          </a:p>
          <a:p>
            <a:pPr lvl="1">
              <a:spcBef>
                <a:spcPts val="2200"/>
              </a:spcBef>
            </a:pPr>
            <a:r>
              <a:rPr lang="en-US" sz="2000" dirty="0"/>
              <a:t>Collaboration with Animal Rescue </a:t>
            </a:r>
            <a:r>
              <a:rPr lang="en-US" sz="2000" dirty="0" smtClean="0"/>
              <a:t>Organizations</a:t>
            </a:r>
          </a:p>
          <a:p>
            <a:pPr lvl="1">
              <a:spcBef>
                <a:spcPts val="2200"/>
              </a:spcBef>
            </a:pPr>
            <a:r>
              <a:rPr lang="en-US" sz="2000" dirty="0"/>
              <a:t>Educational Resources and Awareness </a:t>
            </a:r>
            <a:r>
              <a:rPr lang="en-US" sz="2000" dirty="0" smtClean="0"/>
              <a:t>Campaigns</a:t>
            </a:r>
          </a:p>
          <a:p>
            <a:pPr lvl="1">
              <a:spcBef>
                <a:spcPts val="2200"/>
              </a:spcBef>
            </a:pPr>
            <a:r>
              <a:rPr lang="en-IN" sz="2000" dirty="0"/>
              <a:t>Data-driven Insights and </a:t>
            </a:r>
            <a:r>
              <a:rPr lang="en-IN" sz="2000" dirty="0" smtClean="0"/>
              <a:t>Analytics</a:t>
            </a:r>
            <a:endParaRPr sz="2000" dirty="0" smtClean="0"/>
          </a:p>
        </p:txBody>
      </p:sp>
      <p:sp>
        <p:nvSpPr>
          <p:cNvPr id="216" name="Google Shape;216;p2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lvl="0"/>
            <a:r>
              <a:rPr lang="en-US" dirty="0"/>
              <a:t>Pet Reunite Hub</a:t>
            </a:r>
            <a:endParaRPr lang="en-US" dirty="0"/>
          </a:p>
        </p:txBody>
      </p:sp>
      <p:sp>
        <p:nvSpPr>
          <p:cNvPr id="217" name="Google Shape;217;p21"/>
          <p:cNvSpPr txBox="1">
            <a:spLocks noGrp="1"/>
          </p:cNvSpPr>
          <p:nvPr>
            <p:ph type="sldNum" idx="12"/>
          </p:nvPr>
        </p:nvSpPr>
        <p:spPr>
          <a:xfrm>
            <a:off x="8610600" y="6356350"/>
            <a:ext cx="2089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
        <p:nvSpPr>
          <p:cNvPr id="218" name="Google Shape;218;p21"/>
          <p:cNvSpPr txBox="1">
            <a:spLocks noGrp="1"/>
          </p:cNvSpPr>
          <p:nvPr>
            <p:ph type="title"/>
          </p:nvPr>
        </p:nvSpPr>
        <p:spPr>
          <a:xfrm>
            <a:off x="457200" y="603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en-US" sz="3600" dirty="0"/>
              <a:t>Future Scope</a:t>
            </a:r>
            <a:endParaRPr sz="36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2947" y="558685"/>
            <a:ext cx="10515600" cy="4351200"/>
          </a:xfrm>
        </p:spPr>
        <p:txBody>
          <a:bodyPr/>
          <a:lstStyle/>
          <a:p>
            <a:pPr marL="114300" indent="0">
              <a:buNone/>
            </a:pPr>
            <a:r>
              <a:rPr lang="en-US" b="1" dirty="0"/>
              <a:t>Next </a:t>
            </a:r>
            <a:r>
              <a:rPr lang="en-US" b="1" dirty="0" smtClean="0"/>
              <a:t>Steps: </a:t>
            </a:r>
            <a:r>
              <a:rPr lang="en-US" dirty="0" smtClean="0"/>
              <a:t>Project </a:t>
            </a:r>
            <a:r>
              <a:rPr lang="en-US" dirty="0"/>
              <a:t>Pet Reunite Hub is poised for continued growth and expansion, with a vision to become a global platform for lost pet recovery</a:t>
            </a:r>
            <a:r>
              <a:rPr lang="en-US" dirty="0" smtClean="0"/>
              <a:t>.</a:t>
            </a:r>
          </a:p>
          <a:p>
            <a:r>
              <a:rPr lang="en-US" dirty="0"/>
              <a:t>Phase 2: Enhanced Matching and Search Capabilities</a:t>
            </a:r>
          </a:p>
          <a:p>
            <a:r>
              <a:rPr lang="en-US" dirty="0"/>
              <a:t>Phase 3: Global Expansion and Multilingual Support</a:t>
            </a:r>
          </a:p>
          <a:p>
            <a:r>
              <a:rPr lang="en-US" dirty="0"/>
              <a:t>Phase 4: Multi-Platform Presence and Community </a:t>
            </a:r>
            <a:r>
              <a:rPr lang="en-US" dirty="0" smtClean="0"/>
              <a:t>Engagement</a:t>
            </a:r>
          </a:p>
          <a:p>
            <a:r>
              <a:rPr lang="en-US" dirty="0"/>
              <a:t>Phase 5: Diversifying Features and Revenue Streams</a:t>
            </a:r>
          </a:p>
          <a:p>
            <a:pPr marL="114300" indent="0">
              <a:buNone/>
            </a:pPr>
            <a:endParaRPr lang="en-US" dirty="0"/>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
        <p:nvSpPr>
          <p:cNvPr id="5" name="Google Shape;207;p2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lvl="0"/>
            <a:r>
              <a:rPr lang="en-US" dirty="0"/>
              <a:t>Pet Reunite Hub</a:t>
            </a:r>
            <a:endParaRPr lang="en-US" dirty="0"/>
          </a:p>
        </p:txBody>
      </p:sp>
    </p:spTree>
    <p:extLst>
      <p:ext uri="{BB962C8B-B14F-4D97-AF65-F5344CB8AC3E}">
        <p14:creationId xmlns:p14="http://schemas.microsoft.com/office/powerpoint/2010/main" val="2125661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2"/>
          <p:cNvSpPr txBox="1">
            <a:spLocks noGrp="1"/>
          </p:cNvSpPr>
          <p:nvPr>
            <p:ph type="body" idx="1"/>
          </p:nvPr>
        </p:nvSpPr>
        <p:spPr>
          <a:xfrm>
            <a:off x="838200" y="1386025"/>
            <a:ext cx="10515600" cy="4351200"/>
          </a:xfrm>
          <a:prstGeom prst="rect">
            <a:avLst/>
          </a:prstGeom>
          <a:noFill/>
          <a:ln>
            <a:noFill/>
          </a:ln>
        </p:spPr>
        <p:txBody>
          <a:bodyPr spcFirstLastPara="1" wrap="square" lIns="91425" tIns="45700" rIns="91425" bIns="45700" anchor="t" anchorCtr="0">
            <a:noAutofit/>
          </a:bodyPr>
          <a:lstStyle/>
          <a:p>
            <a:pPr marL="342900">
              <a:buAutoNum type="arabicParenR"/>
            </a:pPr>
            <a:r>
              <a:rPr lang="en-IN" dirty="0">
                <a:solidFill>
                  <a:schemeClr val="bg1"/>
                </a:solidFill>
              </a:rPr>
              <a:t>We are making a user friendly website to easily report a missing pet </a:t>
            </a:r>
            <a:r>
              <a:rPr lang="en-IN" dirty="0" smtClean="0">
                <a:solidFill>
                  <a:schemeClr val="bg1"/>
                </a:solidFill>
              </a:rPr>
              <a:t>in </a:t>
            </a:r>
            <a:r>
              <a:rPr lang="en-IN" dirty="0">
                <a:solidFill>
                  <a:schemeClr val="bg1"/>
                </a:solidFill>
              </a:rPr>
              <a:t>the website</a:t>
            </a:r>
            <a:r>
              <a:rPr lang="en-IN" dirty="0" smtClean="0">
                <a:solidFill>
                  <a:schemeClr val="bg1"/>
                </a:solidFill>
              </a:rPr>
              <a:t>.</a:t>
            </a:r>
            <a:endParaRPr lang="en-IN" dirty="0">
              <a:solidFill>
                <a:schemeClr val="bg1"/>
              </a:solidFill>
            </a:endParaRPr>
          </a:p>
          <a:p>
            <a:pPr marL="342900">
              <a:buAutoNum type="arabicParenR" startAt="2"/>
            </a:pPr>
            <a:r>
              <a:rPr lang="en-IN" dirty="0">
                <a:solidFill>
                  <a:schemeClr val="bg1"/>
                </a:solidFill>
              </a:rPr>
              <a:t>Sign Up and Login page for each owner. </a:t>
            </a:r>
          </a:p>
          <a:p>
            <a:pPr marL="342900">
              <a:buAutoNum type="arabicParenR" startAt="2"/>
            </a:pPr>
            <a:r>
              <a:rPr lang="en-IN" dirty="0">
                <a:solidFill>
                  <a:schemeClr val="bg1"/>
                </a:solidFill>
              </a:rPr>
              <a:t>Separate database for lost pets and found pets using </a:t>
            </a:r>
            <a:r>
              <a:rPr lang="en-IN" dirty="0" smtClean="0">
                <a:solidFill>
                  <a:schemeClr val="bg1"/>
                </a:solidFill>
              </a:rPr>
              <a:t>MongoDB</a:t>
            </a:r>
            <a:endParaRPr lang="en-IN" dirty="0">
              <a:solidFill>
                <a:schemeClr val="bg1"/>
              </a:solidFill>
            </a:endParaRPr>
          </a:p>
          <a:p>
            <a:pPr marL="342900">
              <a:buAutoNum type="arabicParenR" startAt="2"/>
            </a:pPr>
            <a:r>
              <a:rPr lang="en-IN" dirty="0">
                <a:solidFill>
                  <a:schemeClr val="bg1"/>
                </a:solidFill>
              </a:rPr>
              <a:t>It will have search and filter functions that will help users to sort out the best possible match for the missing pet from the database.</a:t>
            </a:r>
            <a:endParaRPr lang="en-IN" dirty="0">
              <a:solidFill>
                <a:schemeClr val="bg1"/>
              </a:solidFill>
            </a:endParaRPr>
          </a:p>
        </p:txBody>
      </p:sp>
      <p:sp>
        <p:nvSpPr>
          <p:cNvPr id="225" name="Google Shape;225;p2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lvl="0"/>
            <a:r>
              <a:rPr lang="en-US" sz="1100" dirty="0"/>
              <a:t>Pet Reunite Hub</a:t>
            </a:r>
            <a:endParaRPr lang="en-US" sz="1100" dirty="0"/>
          </a:p>
        </p:txBody>
      </p:sp>
      <p:sp>
        <p:nvSpPr>
          <p:cNvPr id="226" name="Google Shape;226;p22"/>
          <p:cNvSpPr txBox="1">
            <a:spLocks noGrp="1"/>
          </p:cNvSpPr>
          <p:nvPr>
            <p:ph type="sldNum" idx="12"/>
          </p:nvPr>
        </p:nvSpPr>
        <p:spPr>
          <a:xfrm>
            <a:off x="8610600" y="6356350"/>
            <a:ext cx="2089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100"/>
              <a:t>19</a:t>
            </a:fld>
            <a:endParaRPr sz="1100"/>
          </a:p>
        </p:txBody>
      </p:sp>
      <p:sp>
        <p:nvSpPr>
          <p:cNvPr id="227" name="Google Shape;227;p22"/>
          <p:cNvSpPr txBox="1">
            <a:spLocks noGrp="1"/>
          </p:cNvSpPr>
          <p:nvPr>
            <p:ph type="title"/>
          </p:nvPr>
        </p:nvSpPr>
        <p:spPr>
          <a:xfrm>
            <a:off x="457200" y="60325"/>
            <a:ext cx="10515600" cy="1325700"/>
          </a:xfrm>
          <a:prstGeom prst="rect">
            <a:avLst/>
          </a:prstGeom>
          <a:noFill/>
          <a:ln>
            <a:noFill/>
          </a:ln>
        </p:spPr>
        <p:txBody>
          <a:bodyPr spcFirstLastPara="1" wrap="square" lIns="91425" tIns="45700" rIns="91425" bIns="45700" anchor="ctr" anchorCtr="0">
            <a:noAutofit/>
          </a:bodyPr>
          <a:lstStyle/>
          <a:p>
            <a:pPr lvl="0">
              <a:buClr>
                <a:schemeClr val="dk1"/>
              </a:buClr>
              <a:buSzPts val="1100"/>
            </a:pPr>
            <a:r>
              <a:rPr lang="en-US" sz="4000" b="0" dirty="0"/>
              <a:t>How It Works</a:t>
            </a:r>
            <a:endParaRPr sz="4000" b="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lvl="0">
              <a:spcBef>
                <a:spcPts val="2200"/>
              </a:spcBef>
            </a:pPr>
            <a:r>
              <a:rPr lang="en-US" dirty="0">
                <a:solidFill>
                  <a:schemeClr val="bg1"/>
                </a:solidFill>
              </a:rPr>
              <a:t>Building a Platform that enables users to report lost or found pets and help reunite lost animals with their owners</a:t>
            </a:r>
            <a:r>
              <a:rPr lang="en-US" dirty="0" smtClean="0">
                <a:solidFill>
                  <a:schemeClr val="bg1"/>
                </a:solidFill>
              </a:rPr>
              <a:t>.</a:t>
            </a:r>
          </a:p>
          <a:p>
            <a:pPr>
              <a:spcBef>
                <a:spcPts val="2200"/>
              </a:spcBef>
            </a:pPr>
            <a:r>
              <a:rPr lang="en-US" dirty="0">
                <a:solidFill>
                  <a:schemeClr val="bg1"/>
                </a:solidFill>
              </a:rPr>
              <a:t>Many pets get lost, and owners struggle to find them</a:t>
            </a:r>
          </a:p>
          <a:p>
            <a:pPr lvl="0">
              <a:spcBef>
                <a:spcPts val="2200"/>
              </a:spcBef>
            </a:pPr>
            <a:endParaRPr dirty="0">
              <a:solidFill>
                <a:schemeClr val="bg1"/>
              </a:solidFill>
            </a:endParaRPr>
          </a:p>
        </p:txBody>
      </p:sp>
      <p:sp>
        <p:nvSpPr>
          <p:cNvPr id="126" name="Google Shape;126;p1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lvl="0"/>
            <a:r>
              <a:rPr lang="en-US" dirty="0"/>
              <a:t>Pet Reunite Hub</a:t>
            </a:r>
            <a:endParaRPr dirty="0"/>
          </a:p>
        </p:txBody>
      </p:sp>
      <p:sp>
        <p:nvSpPr>
          <p:cNvPr id="127" name="Google Shape;127;p11"/>
          <p:cNvSpPr txBox="1">
            <a:spLocks noGrp="1"/>
          </p:cNvSpPr>
          <p:nvPr>
            <p:ph type="sldNum" idx="12"/>
          </p:nvPr>
        </p:nvSpPr>
        <p:spPr>
          <a:xfrm>
            <a:off x="8610600" y="6356350"/>
            <a:ext cx="208924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128" name="Google Shape;128;p11"/>
          <p:cNvSpPr txBox="1">
            <a:spLocks noGrp="1"/>
          </p:cNvSpPr>
          <p:nvPr>
            <p:ph type="title"/>
          </p:nvPr>
        </p:nvSpPr>
        <p:spPr>
          <a:xfrm>
            <a:off x="457200" y="603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4400"/>
              <a:buFont typeface="Calibri"/>
              <a:buNone/>
            </a:pPr>
            <a:r>
              <a:rPr lang="en-US" dirty="0"/>
              <a:t>Introduction</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3"/>
          <p:cNvSpPr txBox="1">
            <a:spLocks noGrp="1"/>
          </p:cNvSpPr>
          <p:nvPr>
            <p:ph type="title"/>
          </p:nvPr>
        </p:nvSpPr>
        <p:spPr>
          <a:xfrm>
            <a:off x="1621800" y="704850"/>
            <a:ext cx="5855400" cy="9414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6000"/>
              <a:buFont typeface="Calibri"/>
              <a:buNone/>
            </a:pPr>
            <a:r>
              <a:rPr lang="en-US" b="0"/>
              <a:t>Thank You!</a:t>
            </a:r>
            <a:endParaRPr b="0"/>
          </a:p>
        </p:txBody>
      </p:sp>
      <p:sp>
        <p:nvSpPr>
          <p:cNvPr id="234" name="Google Shape;234;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
        <p:nvSpPr>
          <p:cNvPr id="235" name="Google Shape;235;p23"/>
          <p:cNvSpPr/>
          <p:nvPr/>
        </p:nvSpPr>
        <p:spPr>
          <a:xfrm>
            <a:off x="0" y="0"/>
            <a:ext cx="12192001" cy="6858000"/>
          </a:xfrm>
          <a:custGeom>
            <a:avLst/>
            <a:gdLst/>
            <a:ahLst/>
            <a:cxnLst/>
            <a:rect l="l" t="t" r="r" b="b"/>
            <a:pathLst>
              <a:path w="21600" h="21600" extrusionOk="0">
                <a:moveTo>
                  <a:pt x="21598" y="14626"/>
                </a:moveTo>
                <a:cubicBezTo>
                  <a:pt x="21593" y="14630"/>
                  <a:pt x="21591" y="14630"/>
                  <a:pt x="21587" y="14634"/>
                </a:cubicBezTo>
                <a:lnTo>
                  <a:pt x="17103" y="17452"/>
                </a:lnTo>
                <a:cubicBezTo>
                  <a:pt x="16767" y="17663"/>
                  <a:pt x="16424" y="17165"/>
                  <a:pt x="16473" y="16540"/>
                </a:cubicBezTo>
                <a:lnTo>
                  <a:pt x="16865" y="11449"/>
                </a:lnTo>
                <a:cubicBezTo>
                  <a:pt x="16899" y="11011"/>
                  <a:pt x="17118" y="10693"/>
                  <a:pt x="17367" y="10720"/>
                </a:cubicBezTo>
                <a:lnTo>
                  <a:pt x="21600" y="11198"/>
                </a:lnTo>
                <a:lnTo>
                  <a:pt x="21600" y="9502"/>
                </a:lnTo>
                <a:lnTo>
                  <a:pt x="17566" y="9048"/>
                </a:lnTo>
                <a:cubicBezTo>
                  <a:pt x="17291" y="9017"/>
                  <a:pt x="17087" y="8575"/>
                  <a:pt x="17125" y="8089"/>
                </a:cubicBezTo>
                <a:lnTo>
                  <a:pt x="17710" y="498"/>
                </a:lnTo>
                <a:cubicBezTo>
                  <a:pt x="17723" y="322"/>
                  <a:pt x="17705" y="151"/>
                  <a:pt x="17663" y="4"/>
                </a:cubicBezTo>
                <a:lnTo>
                  <a:pt x="16811" y="4"/>
                </a:lnTo>
                <a:cubicBezTo>
                  <a:pt x="16789" y="84"/>
                  <a:pt x="16773" y="175"/>
                  <a:pt x="16764" y="267"/>
                </a:cubicBezTo>
                <a:lnTo>
                  <a:pt x="16160" y="8105"/>
                </a:lnTo>
                <a:cubicBezTo>
                  <a:pt x="16126" y="8543"/>
                  <a:pt x="15907" y="8861"/>
                  <a:pt x="15658" y="8833"/>
                </a:cubicBezTo>
                <a:lnTo>
                  <a:pt x="3055" y="7412"/>
                </a:lnTo>
                <a:cubicBezTo>
                  <a:pt x="2853" y="7388"/>
                  <a:pt x="2681" y="7142"/>
                  <a:pt x="2627" y="6795"/>
                </a:cubicBezTo>
                <a:lnTo>
                  <a:pt x="1559" y="0"/>
                </a:lnTo>
                <a:lnTo>
                  <a:pt x="641" y="0"/>
                </a:lnTo>
                <a:cubicBezTo>
                  <a:pt x="618" y="143"/>
                  <a:pt x="618" y="299"/>
                  <a:pt x="641" y="450"/>
                </a:cubicBezTo>
                <a:lnTo>
                  <a:pt x="1530" y="6115"/>
                </a:lnTo>
                <a:cubicBezTo>
                  <a:pt x="1617" y="6676"/>
                  <a:pt x="1368" y="7225"/>
                  <a:pt x="1041" y="7185"/>
                </a:cubicBezTo>
                <a:lnTo>
                  <a:pt x="0" y="7066"/>
                </a:lnTo>
                <a:lnTo>
                  <a:pt x="0" y="8762"/>
                </a:lnTo>
                <a:lnTo>
                  <a:pt x="1646" y="8949"/>
                </a:lnTo>
                <a:cubicBezTo>
                  <a:pt x="1848" y="8973"/>
                  <a:pt x="2020" y="9220"/>
                  <a:pt x="2074" y="9566"/>
                </a:cubicBezTo>
                <a:lnTo>
                  <a:pt x="3964" y="21600"/>
                </a:lnTo>
                <a:lnTo>
                  <a:pt x="4894" y="21600"/>
                </a:lnTo>
                <a:cubicBezTo>
                  <a:pt x="4910" y="21469"/>
                  <a:pt x="4910" y="21325"/>
                  <a:pt x="4887" y="21186"/>
                </a:cubicBezTo>
                <a:lnTo>
                  <a:pt x="3169" y="10247"/>
                </a:lnTo>
                <a:cubicBezTo>
                  <a:pt x="3082" y="9685"/>
                  <a:pt x="3330" y="9136"/>
                  <a:pt x="3657" y="9176"/>
                </a:cubicBezTo>
                <a:lnTo>
                  <a:pt x="15459" y="10505"/>
                </a:lnTo>
                <a:cubicBezTo>
                  <a:pt x="15734" y="10537"/>
                  <a:pt x="15938" y="10979"/>
                  <a:pt x="15900" y="11465"/>
                </a:cubicBezTo>
                <a:lnTo>
                  <a:pt x="15394" y="18037"/>
                </a:lnTo>
                <a:cubicBezTo>
                  <a:pt x="15369" y="18352"/>
                  <a:pt x="15248" y="18614"/>
                  <a:pt x="15080" y="18722"/>
                </a:cubicBezTo>
                <a:lnTo>
                  <a:pt x="10502" y="21600"/>
                </a:lnTo>
                <a:lnTo>
                  <a:pt x="13358" y="21600"/>
                </a:lnTo>
                <a:lnTo>
                  <a:pt x="14471" y="20899"/>
                </a:lnTo>
                <a:cubicBezTo>
                  <a:pt x="14769" y="20712"/>
                  <a:pt x="15069" y="21079"/>
                  <a:pt x="15103" y="21600"/>
                </a:cubicBezTo>
                <a:lnTo>
                  <a:pt x="16079" y="21600"/>
                </a:lnTo>
                <a:lnTo>
                  <a:pt x="16178" y="20314"/>
                </a:lnTo>
                <a:cubicBezTo>
                  <a:pt x="16202" y="20000"/>
                  <a:pt x="16323" y="19737"/>
                  <a:pt x="16491" y="19629"/>
                </a:cubicBezTo>
                <a:lnTo>
                  <a:pt x="21596" y="16421"/>
                </a:lnTo>
                <a:lnTo>
                  <a:pt x="21596" y="14626"/>
                </a:lnTo>
                <a:close/>
              </a:path>
            </a:pathLst>
          </a:custGeom>
          <a:gradFill>
            <a:gsLst>
              <a:gs pos="0">
                <a:srgbClr val="76CEEF"/>
              </a:gs>
              <a:gs pos="100000">
                <a:srgbClr val="1C6294"/>
              </a:gs>
            </a:gsLst>
            <a:path path="circle">
              <a:fillToRect l="100000" b="100000"/>
            </a:path>
            <a:tileRect t="-100000" r="-100000"/>
          </a:gradFill>
          <a:ln>
            <a:noFill/>
          </a:ln>
          <a:effectLst>
            <a:outerShdw blurRad="317500" dist="190500" dir="5400000" algn="t" rotWithShape="0">
              <a:srgbClr val="124163">
                <a:alpha val="20000"/>
              </a:srgbClr>
            </a:outerShdw>
          </a:effectLst>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6" name="Google Shape;236;p23"/>
          <p:cNvSpPr txBox="1">
            <a:spLocks noGrp="1"/>
          </p:cNvSpPr>
          <p:nvPr>
            <p:ph type="body" idx="4294967295"/>
          </p:nvPr>
        </p:nvSpPr>
        <p:spPr>
          <a:xfrm>
            <a:off x="2489750" y="1646250"/>
            <a:ext cx="7588500" cy="941400"/>
          </a:xfrm>
          <a:prstGeom prst="rect">
            <a:avLst/>
          </a:prstGeom>
          <a:noFill/>
          <a:ln>
            <a:noFill/>
          </a:ln>
        </p:spPr>
        <p:txBody>
          <a:bodyPr spcFirstLastPara="1" wrap="square" lIns="91425" tIns="45700" rIns="91425" bIns="45700" anchor="ctr" anchorCtr="0">
            <a:noAutofit/>
          </a:bodyPr>
          <a:lstStyle/>
          <a:p>
            <a:pPr marL="50800" lvl="0" indent="0" algn="ctr">
              <a:buNone/>
            </a:pPr>
            <a:r>
              <a:rPr lang="en-US" sz="4000" dirty="0" smtClean="0"/>
              <a:t>		Pet </a:t>
            </a:r>
            <a:r>
              <a:rPr lang="en-US" sz="4000" dirty="0"/>
              <a:t>Reunite Hub</a:t>
            </a:r>
            <a:endParaRPr lang="en-US" sz="4000" dirty="0"/>
          </a:p>
        </p:txBody>
      </p:sp>
      <p:sp>
        <p:nvSpPr>
          <p:cNvPr id="237" name="Google Shape;237;p23"/>
          <p:cNvSpPr txBox="1">
            <a:spLocks noGrp="1"/>
          </p:cNvSpPr>
          <p:nvPr>
            <p:ph type="body" idx="4294967295"/>
          </p:nvPr>
        </p:nvSpPr>
        <p:spPr>
          <a:xfrm>
            <a:off x="2489750" y="4132126"/>
            <a:ext cx="7899156" cy="1656600"/>
          </a:xfrm>
          <a:prstGeom prst="rect">
            <a:avLst/>
          </a:prstGeom>
          <a:noFill/>
          <a:ln>
            <a:noFill/>
          </a:ln>
        </p:spPr>
        <p:txBody>
          <a:bodyPr spcFirstLastPara="1" wrap="square" lIns="91425" tIns="45700" rIns="91425" bIns="45700" anchor="t" anchorCtr="0">
            <a:noAutofit/>
          </a:bodyPr>
          <a:lstStyle/>
          <a:p>
            <a:pPr lvl="1"/>
            <a:r>
              <a:rPr lang="en-US" sz="2000" dirty="0"/>
              <a:t>Sameer </a:t>
            </a:r>
            <a:r>
              <a:rPr lang="en-US" sz="2000" dirty="0" err="1"/>
              <a:t>Gonde</a:t>
            </a:r>
            <a:r>
              <a:rPr lang="en-US" sz="2000" dirty="0"/>
              <a:t> [21BCT0304]</a:t>
            </a:r>
          </a:p>
          <a:p>
            <a:pPr lvl="1"/>
            <a:r>
              <a:rPr lang="en-US" sz="2000" dirty="0" err="1"/>
              <a:t>Ayush</a:t>
            </a:r>
            <a:r>
              <a:rPr lang="en-US" sz="2000" dirty="0"/>
              <a:t> </a:t>
            </a:r>
            <a:r>
              <a:rPr lang="en-US" sz="2000" dirty="0" err="1"/>
              <a:t>Katkurwar</a:t>
            </a:r>
            <a:r>
              <a:rPr lang="en-US" sz="2000" dirty="0"/>
              <a:t> [21BCE0856]</a:t>
            </a:r>
          </a:p>
          <a:p>
            <a:pPr lvl="1"/>
            <a:r>
              <a:rPr lang="en-US" sz="2000" dirty="0" err="1"/>
              <a:t>Siddhant</a:t>
            </a:r>
            <a:r>
              <a:rPr lang="en-US" sz="2000" dirty="0"/>
              <a:t> </a:t>
            </a:r>
            <a:r>
              <a:rPr lang="en-US" sz="2000" dirty="0" err="1"/>
              <a:t>Saraf</a:t>
            </a:r>
            <a:r>
              <a:rPr lang="en-US" sz="2000" dirty="0"/>
              <a:t> [21BDS0137]</a:t>
            </a:r>
          </a:p>
          <a:p>
            <a:pPr lvl="1"/>
            <a:r>
              <a:rPr lang="en-US" sz="2000" dirty="0" err="1"/>
              <a:t>Aryaan</a:t>
            </a:r>
            <a:r>
              <a:rPr lang="en-US" sz="2000" dirty="0"/>
              <a:t> </a:t>
            </a:r>
            <a:r>
              <a:rPr lang="en-US" sz="2000" dirty="0" err="1"/>
              <a:t>Kharbade</a:t>
            </a:r>
            <a:r>
              <a:rPr lang="en-US" sz="2000" dirty="0"/>
              <a:t> [21BCE3296]</a:t>
            </a:r>
          </a:p>
          <a:p>
            <a:pPr lvl="1"/>
            <a:r>
              <a:rPr lang="en-US" sz="2000" dirty="0" err="1"/>
              <a:t>Sarthak</a:t>
            </a:r>
            <a:r>
              <a:rPr lang="en-US" sz="2000" dirty="0"/>
              <a:t> Rajput [21BCE3249]</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2"/>
          <p:cNvSpPr txBox="1">
            <a:spLocks noGrp="1"/>
          </p:cNvSpPr>
          <p:nvPr>
            <p:ph type="body" idx="1"/>
          </p:nvPr>
        </p:nvSpPr>
        <p:spPr>
          <a:xfrm>
            <a:off x="838200" y="1386025"/>
            <a:ext cx="10515600" cy="4351200"/>
          </a:xfrm>
          <a:prstGeom prst="rect">
            <a:avLst/>
          </a:prstGeom>
          <a:noFill/>
          <a:ln>
            <a:noFill/>
          </a:ln>
        </p:spPr>
        <p:txBody>
          <a:bodyPr spcFirstLastPara="1" wrap="square" lIns="91425" tIns="45700" rIns="91425" bIns="45700" anchor="t" anchorCtr="0">
            <a:noAutofit/>
          </a:bodyPr>
          <a:lstStyle/>
          <a:p>
            <a:pPr lvl="0">
              <a:spcBef>
                <a:spcPts val="2200"/>
              </a:spcBef>
            </a:pPr>
            <a:r>
              <a:rPr lang="en-US" dirty="0"/>
              <a:t>To create a centralized platform that facilitates the reuniting of lost pets with their owners, promoting responsible pet ownership and reducing the number of animals entering shelters</a:t>
            </a:r>
            <a:r>
              <a:rPr lang="en-US" dirty="0" smtClean="0"/>
              <a:t>.</a:t>
            </a:r>
          </a:p>
          <a:p>
            <a:pPr lvl="0">
              <a:spcBef>
                <a:spcPts val="2200"/>
              </a:spcBef>
            </a:pPr>
            <a:r>
              <a:rPr lang="en-US" dirty="0"/>
              <a:t>Reduce pet loss and </a:t>
            </a:r>
            <a:r>
              <a:rPr lang="en-US" dirty="0" smtClean="0"/>
              <a:t>abandonment</a:t>
            </a:r>
          </a:p>
          <a:p>
            <a:pPr lvl="0">
              <a:spcBef>
                <a:spcPts val="2200"/>
              </a:spcBef>
            </a:pPr>
            <a:r>
              <a:rPr lang="en-IN" dirty="0"/>
              <a:t>Promote responsible pet </a:t>
            </a:r>
            <a:r>
              <a:rPr lang="en-IN" dirty="0" smtClean="0"/>
              <a:t>ownership </a:t>
            </a:r>
          </a:p>
          <a:p>
            <a:pPr lvl="0">
              <a:spcBef>
                <a:spcPts val="2200"/>
              </a:spcBef>
            </a:pPr>
            <a:r>
              <a:rPr lang="en-IN" dirty="0"/>
              <a:t>Strengthen community </a:t>
            </a:r>
            <a:r>
              <a:rPr lang="en-IN" dirty="0" smtClean="0"/>
              <a:t>engagement</a:t>
            </a:r>
          </a:p>
          <a:p>
            <a:pPr lvl="0">
              <a:spcBef>
                <a:spcPts val="2200"/>
              </a:spcBef>
            </a:pPr>
            <a:r>
              <a:rPr lang="en-US" dirty="0"/>
              <a:t>Create a positive impact on animal welfare</a:t>
            </a:r>
            <a:endParaRPr lang="en-US" dirty="0" smtClean="0"/>
          </a:p>
          <a:p>
            <a:pPr lvl="0">
              <a:spcBef>
                <a:spcPts val="2200"/>
              </a:spcBef>
            </a:pPr>
            <a:endParaRPr dirty="0"/>
          </a:p>
        </p:txBody>
      </p:sp>
      <p:sp>
        <p:nvSpPr>
          <p:cNvPr id="135" name="Google Shape;135;p1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lvl="0"/>
            <a:r>
              <a:rPr lang="en-US" dirty="0"/>
              <a:t>Pet Reunite Hub</a:t>
            </a:r>
            <a:endParaRPr dirty="0"/>
          </a:p>
        </p:txBody>
      </p:sp>
      <p:sp>
        <p:nvSpPr>
          <p:cNvPr id="136" name="Google Shape;136;p12"/>
          <p:cNvSpPr txBox="1">
            <a:spLocks noGrp="1"/>
          </p:cNvSpPr>
          <p:nvPr>
            <p:ph type="sldNum" idx="12"/>
          </p:nvPr>
        </p:nvSpPr>
        <p:spPr>
          <a:xfrm>
            <a:off x="8610600" y="6356350"/>
            <a:ext cx="2089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137" name="Google Shape;137;p12"/>
          <p:cNvSpPr txBox="1">
            <a:spLocks noGrp="1"/>
          </p:cNvSpPr>
          <p:nvPr>
            <p:ph type="title"/>
          </p:nvPr>
        </p:nvSpPr>
        <p:spPr>
          <a:xfrm>
            <a:off x="457200" y="603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en-US"/>
              <a:t>Project Objectives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r>
              <a:rPr lang="en-US" dirty="0"/>
              <a:t>Assess the effectiveness of educational campaigns by measuring changes in public awareness and responsible pet ownership practices</a:t>
            </a:r>
            <a:r>
              <a:rPr lang="en-US" dirty="0" smtClean="0"/>
              <a:t>.</a:t>
            </a:r>
          </a:p>
          <a:p>
            <a:r>
              <a:rPr lang="en-US" dirty="0"/>
              <a:t>Evaluate the impact of the platform on the number of lost pets reunited with their owners compared to traditional methods.</a:t>
            </a:r>
          </a:p>
          <a:p>
            <a:r>
              <a:rPr lang="en-US" dirty="0"/>
              <a:t>Measure the level of satisfaction among pet owners who have utilized the platform's support services.</a:t>
            </a:r>
          </a:p>
          <a:p>
            <a:endParaRPr lang="en-US" dirty="0"/>
          </a:p>
        </p:txBody>
      </p:sp>
      <p:sp>
        <p:nvSpPr>
          <p:cNvPr id="144" name="Google Shape;144;p1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lvl="0"/>
            <a:r>
              <a:rPr lang="en-US" dirty="0"/>
              <a:t>Pet Reunite Hub</a:t>
            </a:r>
            <a:endParaRPr dirty="0"/>
          </a:p>
        </p:txBody>
      </p:sp>
      <p:sp>
        <p:nvSpPr>
          <p:cNvPr id="145" name="Google Shape;145;p13"/>
          <p:cNvSpPr txBox="1">
            <a:spLocks noGrp="1"/>
          </p:cNvSpPr>
          <p:nvPr>
            <p:ph type="sldNum" idx="12"/>
          </p:nvPr>
        </p:nvSpPr>
        <p:spPr>
          <a:xfrm>
            <a:off x="8610600" y="6356350"/>
            <a:ext cx="2089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146" name="Google Shape;146;p13"/>
          <p:cNvSpPr txBox="1">
            <a:spLocks noGrp="1"/>
          </p:cNvSpPr>
          <p:nvPr>
            <p:ph type="title"/>
          </p:nvPr>
        </p:nvSpPr>
        <p:spPr>
          <a:xfrm>
            <a:off x="457200" y="603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en-US"/>
              <a:t>Project Scope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4"/>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lvl="0">
              <a:spcBef>
                <a:spcPts val="2200"/>
              </a:spcBef>
            </a:pPr>
            <a:r>
              <a:rPr lang="en-US" dirty="0"/>
              <a:t>Member </a:t>
            </a:r>
            <a:r>
              <a:rPr lang="en-US" dirty="0" smtClean="0"/>
              <a:t>1 </a:t>
            </a:r>
            <a:r>
              <a:rPr lang="en-US" dirty="0"/>
              <a:t>- </a:t>
            </a:r>
            <a:r>
              <a:rPr lang="en-US" dirty="0" err="1"/>
              <a:t>Ayush</a:t>
            </a:r>
            <a:r>
              <a:rPr lang="en-US" dirty="0"/>
              <a:t>: </a:t>
            </a:r>
            <a:r>
              <a:rPr lang="en-US" dirty="0" smtClean="0"/>
              <a:t>Frontend</a:t>
            </a:r>
            <a:endParaRPr dirty="0"/>
          </a:p>
          <a:p>
            <a:pPr lvl="0">
              <a:spcBef>
                <a:spcPts val="0"/>
              </a:spcBef>
            </a:pPr>
            <a:r>
              <a:rPr lang="en-US" dirty="0"/>
              <a:t>Member </a:t>
            </a:r>
            <a:r>
              <a:rPr lang="en-US" dirty="0" smtClean="0"/>
              <a:t>2 - </a:t>
            </a:r>
            <a:r>
              <a:rPr lang="en-US" dirty="0" err="1" smtClean="0"/>
              <a:t>Siddhant</a:t>
            </a:r>
            <a:r>
              <a:rPr lang="en-US" dirty="0"/>
              <a:t>: Frontend </a:t>
            </a:r>
            <a:endParaRPr dirty="0"/>
          </a:p>
          <a:p>
            <a:pPr lvl="0">
              <a:spcBef>
                <a:spcPts val="0"/>
              </a:spcBef>
            </a:pPr>
            <a:r>
              <a:rPr lang="en-US" dirty="0"/>
              <a:t>Member </a:t>
            </a:r>
            <a:r>
              <a:rPr lang="en-US" dirty="0" smtClean="0"/>
              <a:t>3 </a:t>
            </a:r>
            <a:r>
              <a:rPr lang="en-US" dirty="0"/>
              <a:t>- Sameer: Frontend and Backend </a:t>
            </a:r>
            <a:endParaRPr lang="en-US" dirty="0" smtClean="0"/>
          </a:p>
          <a:p>
            <a:pPr lvl="0">
              <a:spcBef>
                <a:spcPts val="0"/>
              </a:spcBef>
            </a:pPr>
            <a:r>
              <a:rPr lang="en-US" dirty="0" smtClean="0"/>
              <a:t>Member </a:t>
            </a:r>
            <a:r>
              <a:rPr lang="en-US" dirty="0" smtClean="0"/>
              <a:t>4 - </a:t>
            </a:r>
            <a:r>
              <a:rPr lang="en-US" dirty="0" err="1" smtClean="0"/>
              <a:t>Aryaan</a:t>
            </a:r>
            <a:r>
              <a:rPr lang="en-US" dirty="0"/>
              <a:t>: Frontend and Backend </a:t>
            </a:r>
          </a:p>
          <a:p>
            <a:pPr>
              <a:spcBef>
                <a:spcPts val="0"/>
              </a:spcBef>
            </a:pPr>
            <a:r>
              <a:rPr lang="en-US" dirty="0"/>
              <a:t>Member </a:t>
            </a:r>
            <a:r>
              <a:rPr lang="en-US" dirty="0" smtClean="0"/>
              <a:t>5 </a:t>
            </a:r>
            <a:r>
              <a:rPr lang="en-US" dirty="0"/>
              <a:t>- </a:t>
            </a:r>
            <a:r>
              <a:rPr lang="en-US" dirty="0" err="1" smtClean="0"/>
              <a:t>Sarthak</a:t>
            </a:r>
            <a:r>
              <a:rPr lang="en-US" dirty="0" smtClean="0"/>
              <a:t>: </a:t>
            </a:r>
            <a:r>
              <a:rPr lang="en-US" dirty="0"/>
              <a:t>Frontend and Backend </a:t>
            </a:r>
          </a:p>
          <a:p>
            <a:pPr marL="457200" lvl="0" indent="-342900" algn="l" rtl="0">
              <a:lnSpc>
                <a:spcPct val="90000"/>
              </a:lnSpc>
              <a:spcBef>
                <a:spcPts val="0"/>
              </a:spcBef>
              <a:spcAft>
                <a:spcPts val="0"/>
              </a:spcAft>
              <a:buSzPts val="1800"/>
              <a:buChar char="•"/>
            </a:pPr>
            <a:endParaRPr dirty="0"/>
          </a:p>
        </p:txBody>
      </p:sp>
      <p:sp>
        <p:nvSpPr>
          <p:cNvPr id="153" name="Google Shape;153;p1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lvl="0"/>
            <a:r>
              <a:rPr lang="en-US" dirty="0"/>
              <a:t>Pet Reunite Hub</a:t>
            </a:r>
            <a:endParaRPr dirty="0"/>
          </a:p>
        </p:txBody>
      </p:sp>
      <p:sp>
        <p:nvSpPr>
          <p:cNvPr id="154" name="Google Shape;154;p14"/>
          <p:cNvSpPr txBox="1">
            <a:spLocks noGrp="1"/>
          </p:cNvSpPr>
          <p:nvPr>
            <p:ph type="sldNum" idx="12"/>
          </p:nvPr>
        </p:nvSpPr>
        <p:spPr>
          <a:xfrm>
            <a:off x="8610600" y="6356350"/>
            <a:ext cx="2089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155" name="Google Shape;155;p14"/>
          <p:cNvSpPr txBox="1">
            <a:spLocks noGrp="1"/>
          </p:cNvSpPr>
          <p:nvPr>
            <p:ph type="title"/>
          </p:nvPr>
        </p:nvSpPr>
        <p:spPr>
          <a:xfrm>
            <a:off x="457200" y="603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en-US"/>
              <a:t>Individual Contributions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5"/>
          <p:cNvSpPr txBox="1">
            <a:spLocks noGrp="1"/>
          </p:cNvSpPr>
          <p:nvPr>
            <p:ph type="body" idx="1"/>
          </p:nvPr>
        </p:nvSpPr>
        <p:spPr>
          <a:xfrm>
            <a:off x="184200" y="1386025"/>
            <a:ext cx="10017419" cy="4351200"/>
          </a:xfrm>
          <a:prstGeom prst="rect">
            <a:avLst/>
          </a:prstGeom>
          <a:noFill/>
          <a:ln>
            <a:noFill/>
          </a:ln>
        </p:spPr>
        <p:txBody>
          <a:bodyPr spcFirstLastPara="1" wrap="square" lIns="91425" tIns="45700" rIns="91425" bIns="45700" anchor="t" anchorCtr="0">
            <a:noAutofit/>
          </a:bodyPr>
          <a:lstStyle/>
          <a:p>
            <a:r>
              <a:rPr lang="en-US" sz="2400" b="1" dirty="0"/>
              <a:t>MongoDB: </a:t>
            </a:r>
            <a:r>
              <a:rPr lang="en-US" sz="2400" dirty="0" smtClean="0"/>
              <a:t>MongoDB</a:t>
            </a:r>
            <a:r>
              <a:rPr lang="en-US" sz="2400" dirty="0"/>
              <a:t>, a NoSQL database, serves as the backbone of Pet Reunite Hub, providing a scalable and flexible foundation for storing and managing vast amounts of pet data. Its document-oriented structure facilitates efficient storage and retrieval of pet profiles, including detailed information such as breed, color, and unique markings. This ensures that lost pets can be accurately identified and matched with their owners</a:t>
            </a:r>
            <a:r>
              <a:rPr lang="en-US" sz="2400" dirty="0" smtClean="0"/>
              <a:t>.</a:t>
            </a:r>
          </a:p>
          <a:p>
            <a:endParaRPr lang="en-US" sz="2400" dirty="0" smtClean="0"/>
          </a:p>
          <a:p>
            <a:r>
              <a:rPr lang="en-US" sz="2400" b="1" dirty="0" err="1"/>
              <a:t>ReactJS</a:t>
            </a:r>
            <a:r>
              <a:rPr lang="en-US" sz="2400" b="1" dirty="0"/>
              <a:t>: </a:t>
            </a:r>
            <a:r>
              <a:rPr lang="en-US" sz="2400" dirty="0" err="1" smtClean="0"/>
              <a:t>ReactJS</a:t>
            </a:r>
            <a:r>
              <a:rPr lang="en-US" sz="2400" dirty="0"/>
              <a:t>, a JavaScript library, plays a pivotal role in crafting Pet Reunite Hub's user-friendly interface. Its component-based architecture enables the creation of interactive and responsive web pages, allowing users to effortlessly report lost or found pets, browse through profiles, and filter search results. </a:t>
            </a:r>
            <a:r>
              <a:rPr lang="en-US" sz="2400" dirty="0" err="1"/>
              <a:t>ReactJS</a:t>
            </a:r>
            <a:r>
              <a:rPr lang="en-US" sz="2400" dirty="0"/>
              <a:t> ensures a seamless navigation experience, simplifying the search process for pet </a:t>
            </a:r>
            <a:r>
              <a:rPr lang="en-US" sz="2400" dirty="0" smtClean="0"/>
              <a:t>owners.</a:t>
            </a:r>
          </a:p>
          <a:p>
            <a:endParaRPr lang="en-US" sz="2400" dirty="0"/>
          </a:p>
          <a:p>
            <a:endParaRPr lang="en-US" sz="2400" dirty="0"/>
          </a:p>
        </p:txBody>
      </p:sp>
      <p:sp>
        <p:nvSpPr>
          <p:cNvPr id="162" name="Google Shape;162;p1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lvl="0"/>
            <a:r>
              <a:rPr lang="en-US" dirty="0"/>
              <a:t>Pet Reunite Hub</a:t>
            </a:r>
            <a:endParaRPr dirty="0"/>
          </a:p>
        </p:txBody>
      </p:sp>
      <p:sp>
        <p:nvSpPr>
          <p:cNvPr id="163" name="Google Shape;163;p15"/>
          <p:cNvSpPr txBox="1">
            <a:spLocks noGrp="1"/>
          </p:cNvSpPr>
          <p:nvPr>
            <p:ph type="sldNum" idx="12"/>
          </p:nvPr>
        </p:nvSpPr>
        <p:spPr>
          <a:xfrm>
            <a:off x="8610600" y="6356350"/>
            <a:ext cx="2089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164" name="Google Shape;164;p15"/>
          <p:cNvSpPr txBox="1">
            <a:spLocks noGrp="1"/>
          </p:cNvSpPr>
          <p:nvPr>
            <p:ph type="title"/>
          </p:nvPr>
        </p:nvSpPr>
        <p:spPr>
          <a:xfrm>
            <a:off x="457200" y="603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en-US"/>
              <a:t>Key Concepts</a:t>
            </a:r>
            <a:endParaRPr/>
          </a:p>
        </p:txBody>
      </p:sp>
      <p:pic>
        <p:nvPicPr>
          <p:cNvPr id="2" name="Picture 1"/>
          <p:cNvPicPr>
            <a:picLocks noChangeAspect="1"/>
          </p:cNvPicPr>
          <p:nvPr/>
        </p:nvPicPr>
        <p:blipFill>
          <a:blip r:embed="rId3"/>
          <a:stretch>
            <a:fillRect/>
          </a:stretch>
        </p:blipFill>
        <p:spPr>
          <a:xfrm>
            <a:off x="9738911" y="1974552"/>
            <a:ext cx="2211520" cy="737173"/>
          </a:xfrm>
          <a:prstGeom prst="rect">
            <a:avLst/>
          </a:prstGeom>
        </p:spPr>
      </p:pic>
      <p:pic>
        <p:nvPicPr>
          <p:cNvPr id="3" name="Picture 2"/>
          <p:cNvPicPr>
            <a:picLocks noChangeAspect="1"/>
          </p:cNvPicPr>
          <p:nvPr/>
        </p:nvPicPr>
        <p:blipFill>
          <a:blip r:embed="rId4"/>
          <a:stretch>
            <a:fillRect/>
          </a:stretch>
        </p:blipFill>
        <p:spPr>
          <a:xfrm>
            <a:off x="10225305" y="4589227"/>
            <a:ext cx="1725126" cy="1659282"/>
          </a:xfrm>
          <a:prstGeom prst="rect">
            <a:avLst/>
          </a:prstGeom>
          <a:gradFill>
            <a:gsLst>
              <a:gs pos="1000">
                <a:srgbClr val="124163"/>
              </a:gs>
              <a:gs pos="50000">
                <a:srgbClr val="1482AB"/>
              </a:gs>
              <a:gs pos="100000">
                <a:srgbClr val="124163"/>
              </a:gs>
            </a:gsLst>
            <a:path path="circle">
              <a:fillToRect l="100000" b="100000"/>
            </a:path>
          </a:grad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1082" y="349365"/>
            <a:ext cx="10515600" cy="5103984"/>
          </a:xfrm>
        </p:spPr>
        <p:txBody>
          <a:bodyPr/>
          <a:lstStyle/>
          <a:p>
            <a:r>
              <a:rPr lang="en-IN" sz="2400" b="1" dirty="0" err="1"/>
              <a:t>NodeJS</a:t>
            </a:r>
            <a:r>
              <a:rPr lang="en-IN" sz="2400" b="1" dirty="0"/>
              <a:t> and </a:t>
            </a:r>
            <a:r>
              <a:rPr lang="en-IN" sz="2400" b="1" dirty="0" err="1"/>
              <a:t>ExpressJS</a:t>
            </a:r>
            <a:r>
              <a:rPr lang="en-IN" sz="2400" b="1" dirty="0"/>
              <a:t>: </a:t>
            </a:r>
            <a:r>
              <a:rPr lang="en-IN" sz="2400" dirty="0" err="1"/>
              <a:t>NodeJS</a:t>
            </a:r>
            <a:r>
              <a:rPr lang="en-IN" sz="2400" dirty="0"/>
              <a:t>, a JavaScript runtime environment, and </a:t>
            </a:r>
            <a:r>
              <a:rPr lang="en-IN" sz="2400" dirty="0" err="1"/>
              <a:t>ExpressJS</a:t>
            </a:r>
            <a:r>
              <a:rPr lang="en-IN" sz="2400" dirty="0"/>
              <a:t>, a web application framework, form the core of Pet Reunite Hub's backend infrastructure. </a:t>
            </a:r>
            <a:r>
              <a:rPr lang="en-IN" sz="2400" dirty="0" err="1"/>
              <a:t>NodeJS's</a:t>
            </a:r>
            <a:r>
              <a:rPr lang="en-IN" sz="2400" dirty="0"/>
              <a:t> asynchronous event-driven architecture facilitates efficient handling of user requests, while </a:t>
            </a:r>
            <a:r>
              <a:rPr lang="en-IN" sz="2400" dirty="0" err="1"/>
              <a:t>ExpressJS</a:t>
            </a:r>
            <a:r>
              <a:rPr lang="en-IN" sz="2400" dirty="0"/>
              <a:t> provides a robust framework for building RESTful APIs. Together, they power the platform's search functionality, matching algorithm, and user authentication mechanisms.</a:t>
            </a:r>
          </a:p>
          <a:p>
            <a:pPr marL="114300" indent="0">
              <a:buNone/>
            </a:pPr>
            <a:endParaRPr lang="en-US" sz="2400" dirty="0" smtClean="0"/>
          </a:p>
          <a:p>
            <a:pPr marL="114300" indent="0">
              <a:buNone/>
            </a:pPr>
            <a:endParaRPr lang="en-US" sz="2400" dirty="0" smtClean="0"/>
          </a:p>
          <a:p>
            <a:r>
              <a:rPr lang="en-US" sz="2400" b="1" dirty="0" smtClean="0"/>
              <a:t>Combining </a:t>
            </a:r>
            <a:r>
              <a:rPr lang="en-US" sz="2400" b="1" dirty="0"/>
              <a:t>Technologies for a Transformative </a:t>
            </a:r>
            <a:r>
              <a:rPr lang="en-US" sz="2400" b="1" dirty="0" smtClean="0"/>
              <a:t>Impact: </a:t>
            </a:r>
            <a:r>
              <a:rPr lang="en-US" sz="2400" dirty="0" smtClean="0"/>
              <a:t>The </a:t>
            </a:r>
            <a:r>
              <a:rPr lang="en-US" sz="2400" dirty="0"/>
              <a:t>integration of MongoDB, </a:t>
            </a:r>
            <a:r>
              <a:rPr lang="en-US" sz="2400" dirty="0" err="1"/>
              <a:t>ReactJS</a:t>
            </a:r>
            <a:r>
              <a:rPr lang="en-US" sz="2400" dirty="0"/>
              <a:t>, </a:t>
            </a:r>
            <a:r>
              <a:rPr lang="en-US" sz="2400" dirty="0" err="1"/>
              <a:t>NodeJS</a:t>
            </a:r>
            <a:r>
              <a:rPr lang="en-US" sz="2400" dirty="0"/>
              <a:t>, and </a:t>
            </a:r>
            <a:r>
              <a:rPr lang="en-US" sz="2400" dirty="0" err="1"/>
              <a:t>ExpressJS</a:t>
            </a:r>
            <a:r>
              <a:rPr lang="en-US" sz="2400" dirty="0"/>
              <a:t> in Project Pet Reunite Hub empowers the platform to address the challenges of pet loss and reunification. By harnessing the strengths of these technologies, Pet Reunite Hub aims to revolutionize the way lost pets are found and returned to their loving homes.</a:t>
            </a:r>
          </a:p>
          <a:p>
            <a:endParaRPr lang="en-IN" sz="24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5" name="Google Shape;171;p1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lvl="0"/>
            <a:r>
              <a:rPr lang="en-US" dirty="0"/>
              <a:t>Pet Reunite Hub</a:t>
            </a:r>
            <a:endParaRPr dirty="0"/>
          </a:p>
        </p:txBody>
      </p:sp>
      <p:pic>
        <p:nvPicPr>
          <p:cNvPr id="6" name="Picture 5" descr="A group of black and green logos&#10;&#10;Description automatically generated">
            <a:extLst>
              <a:ext uri="{FF2B5EF4-FFF2-40B4-BE49-F238E27FC236}">
                <a16:creationId xmlns:a16="http://schemas.microsoft.com/office/drawing/2014/main" xmlns="" id="{E708D63F-8BD9-C216-63C3-404BEC8DEB0E}"/>
              </a:ext>
            </a:extLst>
          </p:cNvPr>
          <p:cNvPicPr>
            <a:picLocks noChangeAspect="1"/>
          </p:cNvPicPr>
          <p:nvPr/>
        </p:nvPicPr>
        <p:blipFill>
          <a:blip r:embed="rId2">
            <a:extLst>
              <a:ext uri="{837473B0-CC2E-450A-ABE3-18F120FF3D39}">
                <a1611:picAttrSrcUrl xmlns:a1611="http://schemas.microsoft.com/office/drawing/2016/11/main" xmlns="" r:id="rId5"/>
              </a:ext>
            </a:extLst>
          </a:blip>
          <a:stretch>
            <a:fillRect/>
          </a:stretch>
        </p:blipFill>
        <p:spPr>
          <a:xfrm>
            <a:off x="9503598" y="2303256"/>
            <a:ext cx="2392403" cy="1196201"/>
          </a:xfrm>
          <a:prstGeom prst="roundRect">
            <a:avLst>
              <a:gd name="adj" fmla="val 1858"/>
            </a:avLst>
          </a:prstGeom>
          <a:effectLst/>
        </p:spPr>
      </p:pic>
    </p:spTree>
    <p:extLst>
      <p:ext uri="{BB962C8B-B14F-4D97-AF65-F5344CB8AC3E}">
        <p14:creationId xmlns:p14="http://schemas.microsoft.com/office/powerpoint/2010/main" val="2195099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6"/>
          <p:cNvSpPr txBox="1">
            <a:spLocks noGrp="1"/>
          </p:cNvSpPr>
          <p:nvPr>
            <p:ph type="body" idx="1"/>
          </p:nvPr>
        </p:nvSpPr>
        <p:spPr>
          <a:xfrm>
            <a:off x="838200" y="1386025"/>
            <a:ext cx="10515600" cy="4351200"/>
          </a:xfrm>
          <a:prstGeom prst="rect">
            <a:avLst/>
          </a:prstGeom>
          <a:noFill/>
          <a:ln>
            <a:noFill/>
          </a:ln>
        </p:spPr>
        <p:txBody>
          <a:bodyPr spcFirstLastPara="1" wrap="square" lIns="91425" tIns="45700" rIns="91425" bIns="45700" anchor="t" anchorCtr="0">
            <a:noAutofit/>
          </a:bodyPr>
          <a:lstStyle/>
          <a:p>
            <a:pPr marL="114300" lvl="0" indent="0">
              <a:spcBef>
                <a:spcPts val="2200"/>
              </a:spcBef>
              <a:buNone/>
            </a:pPr>
            <a:r>
              <a:rPr lang="en-IN" b="1" dirty="0" smtClean="0"/>
              <a:t>Challenges</a:t>
            </a:r>
            <a:endParaRPr lang="en-IN" sz="2400" b="1" dirty="0" smtClean="0"/>
          </a:p>
          <a:p>
            <a:r>
              <a:rPr lang="en-US" sz="2400" dirty="0"/>
              <a:t>Effectively connecting lost pets with their owners using a matching algorithm</a:t>
            </a:r>
          </a:p>
          <a:p>
            <a:r>
              <a:rPr lang="en-US" sz="2400" dirty="0"/>
              <a:t>Ensuring the accuracy and completeness of pet profiles to improve matching accuracy</a:t>
            </a:r>
          </a:p>
          <a:p>
            <a:r>
              <a:rPr lang="en-US" sz="2400" dirty="0"/>
              <a:t>Fostering a supportive and engaged community of pet lovers to aid in the search process</a:t>
            </a:r>
          </a:p>
          <a:p>
            <a:r>
              <a:rPr lang="en-US" sz="2400" dirty="0"/>
              <a:t>Reaching a wide audience and generating awareness of the platform to increase its usage</a:t>
            </a:r>
          </a:p>
          <a:p>
            <a:r>
              <a:rPr lang="en-US" sz="2400" dirty="0"/>
              <a:t>Securing funding and resources to sustain the platform in the long term</a:t>
            </a:r>
          </a:p>
          <a:p>
            <a:pPr lvl="1">
              <a:spcBef>
                <a:spcPts val="2200"/>
              </a:spcBef>
            </a:pPr>
            <a:endParaRPr sz="2000" dirty="0"/>
          </a:p>
        </p:txBody>
      </p:sp>
      <p:sp>
        <p:nvSpPr>
          <p:cNvPr id="171" name="Google Shape;171;p1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lvl="0"/>
            <a:r>
              <a:rPr lang="en-US" dirty="0"/>
              <a:t>Pet Reunite Hub</a:t>
            </a:r>
            <a:endParaRPr dirty="0"/>
          </a:p>
        </p:txBody>
      </p:sp>
      <p:sp>
        <p:nvSpPr>
          <p:cNvPr id="172" name="Google Shape;172;p16"/>
          <p:cNvSpPr txBox="1">
            <a:spLocks noGrp="1"/>
          </p:cNvSpPr>
          <p:nvPr>
            <p:ph type="sldNum" idx="12"/>
          </p:nvPr>
        </p:nvSpPr>
        <p:spPr>
          <a:xfrm>
            <a:off x="8610600" y="6356350"/>
            <a:ext cx="2089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173" name="Google Shape;173;p16"/>
          <p:cNvSpPr txBox="1">
            <a:spLocks noGrp="1"/>
          </p:cNvSpPr>
          <p:nvPr>
            <p:ph type="title"/>
          </p:nvPr>
        </p:nvSpPr>
        <p:spPr>
          <a:xfrm>
            <a:off x="457200" y="603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en-US" dirty="0"/>
              <a:t>Challenges and Solutions</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17014" y="536652"/>
            <a:ext cx="10515600" cy="4351200"/>
          </a:xfrm>
        </p:spPr>
        <p:txBody>
          <a:bodyPr/>
          <a:lstStyle/>
          <a:p>
            <a:pPr marL="114300" indent="0">
              <a:buNone/>
            </a:pPr>
            <a:r>
              <a:rPr lang="en-IN" sz="3200" b="1" dirty="0" smtClean="0"/>
              <a:t>Solutions</a:t>
            </a:r>
            <a:endParaRPr lang="en-IN" sz="2400" b="1" dirty="0" smtClean="0"/>
          </a:p>
          <a:p>
            <a:r>
              <a:rPr lang="en-US" sz="2400" dirty="0"/>
              <a:t>Implement a machine learning-based matching algorithm that considers various data points</a:t>
            </a:r>
          </a:p>
          <a:p>
            <a:r>
              <a:rPr lang="en-US" sz="2400" dirty="0"/>
              <a:t>Require users to provide detailed pet information and implement user verification mechanisms</a:t>
            </a:r>
          </a:p>
          <a:p>
            <a:r>
              <a:rPr lang="en-US" sz="2400" dirty="0"/>
              <a:t>Create a welcoming online community, host regular events, and promote community engagement</a:t>
            </a:r>
          </a:p>
          <a:p>
            <a:r>
              <a:rPr lang="en-US" sz="2400" dirty="0"/>
              <a:t>Partner with animal shelters, rescue organizations, and veterinary clinics for promotion</a:t>
            </a:r>
          </a:p>
          <a:p>
            <a:r>
              <a:rPr lang="en-US" sz="2400" dirty="0"/>
              <a:t>Pursue funding from foundations, corporations, sponsorships, individual donations, and premium features</a:t>
            </a:r>
          </a:p>
          <a:p>
            <a:endParaRPr lang="en-IN" sz="24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5" name="Google Shape;171;p1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lvl="0"/>
            <a:r>
              <a:rPr lang="en-US" dirty="0"/>
              <a:t>Pet Reunite Hub</a:t>
            </a:r>
            <a:endParaRPr dirty="0"/>
          </a:p>
        </p:txBody>
      </p:sp>
    </p:spTree>
    <p:extLst>
      <p:ext uri="{BB962C8B-B14F-4D97-AF65-F5344CB8AC3E}">
        <p14:creationId xmlns:p14="http://schemas.microsoft.com/office/powerpoint/2010/main" val="2996005673"/>
      </p:ext>
    </p:extLst>
  </p:cSld>
  <p:clrMapOvr>
    <a:masterClrMapping/>
  </p:clrMapOvr>
</p:sld>
</file>

<file path=ppt/theme/theme1.xml><?xml version="1.0" encoding="utf-8"?>
<a:theme xmlns:a="http://schemas.openxmlformats.org/drawingml/2006/main" name="PresentationGO">
  <a:themeElements>
    <a:clrScheme name="PGO - Blue Web">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TotalTime>
  <Words>1237</Words>
  <Application>Microsoft Office PowerPoint</Application>
  <PresentationFormat>Widescreen</PresentationFormat>
  <Paragraphs>181</Paragraphs>
  <Slides>20</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PresentationGO</vt:lpstr>
      <vt:lpstr>Pet Reunite Hub</vt:lpstr>
      <vt:lpstr>Introduction</vt:lpstr>
      <vt:lpstr>Project Objectives</vt:lpstr>
      <vt:lpstr>Project Scope</vt:lpstr>
      <vt:lpstr>Individual Contributions</vt:lpstr>
      <vt:lpstr>Key Concepts</vt:lpstr>
      <vt:lpstr>PowerPoint Presentation</vt:lpstr>
      <vt:lpstr>Challenges and Solutions</vt:lpstr>
      <vt:lpstr>PowerPoint Presentation</vt:lpstr>
      <vt:lpstr>Lessons Learned</vt:lpstr>
      <vt:lpstr>PowerPoint Presentation</vt:lpstr>
      <vt:lpstr>Screenshots</vt:lpstr>
      <vt:lpstr>PowerPoint Presentation</vt:lpstr>
      <vt:lpstr>PowerPoint Presentation</vt:lpstr>
      <vt:lpstr>PowerPoint Presentation</vt:lpstr>
      <vt:lpstr>PowerPoint Presentation</vt:lpstr>
      <vt:lpstr>Future Scope</vt:lpstr>
      <vt:lpstr>PowerPoint Presentation</vt:lpstr>
      <vt:lpstr>How It Works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Pet Reunite Hub</dc:title>
  <dc:creator>KRISHNA</dc:creator>
  <cp:lastModifiedBy>Microsoft account</cp:lastModifiedBy>
  <cp:revision>9</cp:revision>
  <dcterms:modified xsi:type="dcterms:W3CDTF">2023-11-20T05:23:19Z</dcterms:modified>
</cp:coreProperties>
</file>