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2021-03-31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2021-03-31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ithub.com/ayush0502/Coursera_Capstone/blob/main/Capstone_Project_Week-2.ipynb" TargetMode="External"/><Relationship Id="rId1" Type="http://schemas.openxmlformats.org/officeDocument/2006/relationships/slideLayout" Target="../slideLayouts/slideLayout2.xml"/><Relationship Id="rId6" Type="http://schemas.openxmlformats.org/officeDocument/2006/relationships/hyperlink" Target="https://www12.statcan.gc.ca/census-recensement/2016/dp-pd/prof/search-recherche/change-geo.cfm?Lang=E&amp;Geo1=FSA" TargetMode="External"/><Relationship Id="rId5" Type="http://schemas.openxmlformats.org/officeDocument/2006/relationships/hyperlink" Target="https://www12.statcan.gc.ca/census-recensement/2016/dp-pd/hlt-fst/pd-pl/Tables/File.cfm?T=1201&amp;SR=1&amp;RPP=9999&amp;PR=0&amp;CMA=0&amp;CSD=0&amp;S=22&amp;O=A&amp;Lang=Eng&amp;OFT=CSV" TargetMode="External"/><Relationship Id="rId4" Type="http://schemas.openxmlformats.org/officeDocument/2006/relationships/hyperlink" Target="http://cocl.us/Geospatial_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p:txBody>
          <a:bodyPr>
            <a:normAutofit fontScale="90000"/>
          </a:bodyPr>
          <a:lstStyle/>
          <a:p>
            <a:r>
              <a:rPr lang="en-US" b="1" dirty="0"/>
              <a:t>Capstone: Find the best neighborhood in Toronto to open a Restaurant Supply Store</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p:txBody>
          <a:bodyPr/>
          <a:lstStyle/>
          <a:p>
            <a:r>
              <a:rPr lang="en-US" dirty="0"/>
              <a:t>Applied Data Science Capstone</a:t>
            </a:r>
          </a:p>
          <a:p>
            <a:r>
              <a:rPr lang="it-IT" dirty="0"/>
              <a:t>IBM Data Science Professional Certificate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3323987"/>
          </a:xfrm>
          <a:prstGeom prst="rect">
            <a:avLst/>
          </a:prstGeom>
          <a:noFill/>
        </p:spPr>
        <p:txBody>
          <a:bodyPr wrap="square" rtlCol="0">
            <a:spAutoFit/>
          </a:bodyPr>
          <a:lstStyle/>
          <a:p>
            <a:r>
              <a:rPr lang="en-CA" b="1" dirty="0"/>
              <a:t>Methodology cont’d:</a:t>
            </a:r>
          </a:p>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r>
              <a:rPr lang="en-CA" b="1" dirty="0"/>
              <a:t>3.1 Install </a:t>
            </a:r>
            <a:r>
              <a:rPr lang="en-CA" b="1" dirty="0" err="1"/>
              <a:t>opencage</a:t>
            </a:r>
            <a:r>
              <a:rPr lang="en-CA" b="1" dirty="0"/>
              <a:t> to reverse lookup the coordinates</a:t>
            </a:r>
          </a:p>
          <a:p>
            <a:r>
              <a:rPr lang="en-CA" dirty="0" err="1"/>
              <a:t>Opencage</a:t>
            </a:r>
            <a:r>
              <a:rPr lang="en-CA" dirty="0"/>
              <a:t> allows me to reverse lookup the geo coordinates. </a:t>
            </a:r>
          </a:p>
          <a:p>
            <a:br>
              <a:rPr lang="en-CA" dirty="0"/>
            </a:br>
            <a:r>
              <a:rPr lang="en-CA" b="1" dirty="0"/>
              <a:t>* Key Observation: This is the optimum location for a new Restaurant Supply Store.*</a:t>
            </a:r>
            <a:endParaRPr lang="en-CA" dirty="0"/>
          </a:p>
          <a:p>
            <a:r>
              <a:rPr lang="en-CA" b="1" dirty="0"/>
              <a:t>3.2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042550D3-2AA5-4300-A6F5-35A536256C28}"/>
              </a:ext>
            </a:extLst>
          </p:cNvPr>
          <p:cNvPicPr>
            <a:picLocks noChangeAspect="1"/>
          </p:cNvPicPr>
          <p:nvPr/>
        </p:nvPicPr>
        <p:blipFill>
          <a:blip r:embed="rId2"/>
          <a:stretch>
            <a:fillRect/>
          </a:stretch>
        </p:blipFill>
        <p:spPr>
          <a:xfrm>
            <a:off x="1221621" y="1422400"/>
            <a:ext cx="9965635" cy="5054599"/>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43.6534817, </a:t>
            </a:r>
            <a:r>
              <a:rPr lang="en-US" dirty="0" err="1"/>
              <a:t>lng</a:t>
            </a:r>
            <a:r>
              <a:rPr lang="en-US" dirty="0"/>
              <a:t>: -79.3839347</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5816977"/>
          </a:xfrm>
          <a:prstGeom prst="rect">
            <a:avLst/>
          </a:prstGeom>
          <a:noFill/>
        </p:spPr>
        <p:txBody>
          <a:bodyPr wrap="square" rtlCol="0">
            <a:spAutoFit/>
          </a:bodyPr>
          <a:lstStyle/>
          <a:p>
            <a:r>
              <a:rPr lang="en-CA" b="1" dirty="0"/>
              <a:t>Discussion:</a:t>
            </a:r>
          </a:p>
          <a:p>
            <a:r>
              <a:rPr lang="en-CA" b="1" dirty="0"/>
              <a:t>5.1 Explaining the results</a:t>
            </a:r>
          </a:p>
          <a:p>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Conclusion:</a:t>
            </a:r>
          </a:p>
          <a:p>
            <a:r>
              <a:rPr lang="en-CA" dirty="0"/>
              <a:t>I feel confident with the recommendation I have given my friend as it is backed up with demonstrated data analysis. While nothing can ever be 100% certain he will certainly be better informed than he was prior to asking for my help.</a:t>
            </a:r>
          </a:p>
          <a:p>
            <a:r>
              <a:rPr lang="en-CA" dirty="0"/>
              <a:t>Much more inference can be obtained with more work. A potential side business for my friend might be assisting new restaurant owners where they might locate a new restaurant, who their competition is and who their clientele might be.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1938992"/>
          </a:xfrm>
          <a:prstGeom prst="rect">
            <a:avLst/>
          </a:prstGeom>
          <a:noFill/>
        </p:spPr>
        <p:txBody>
          <a:bodyPr wrap="square" rtlCol="0">
            <a:spAutoFit/>
          </a:bodyPr>
          <a:lstStyle/>
          <a:p>
            <a:r>
              <a:rPr lang="en-CA" dirty="0"/>
              <a:t>A friend of mine who runs a leading Restaurant Supply Store has found out that I am studying data science and has asked for help in trying to determine which neighborhood in Toronto he should open his new store in.</a:t>
            </a:r>
            <a:br>
              <a:rPr lang="en-CA" dirty="0"/>
            </a:br>
            <a:r>
              <a:rPr lang="en-CA" dirty="0"/>
              <a:t>Example Company:</a:t>
            </a:r>
            <a:br>
              <a:rPr lang="en-CA" dirty="0"/>
            </a:br>
            <a:r>
              <a:rPr lang="en-CA" dirty="0">
                <a:hlinkClick r:id="rId2"/>
              </a:rPr>
              <a:t>http://www.bramainc.com/about-brama</a:t>
            </a:r>
            <a:r>
              <a:rPr lang="en-CA" dirty="0"/>
              <a:t> </a:t>
            </a:r>
            <a:br>
              <a:rPr lang="en-CA" dirty="0"/>
            </a:br>
            <a:r>
              <a:rPr lang="en-CA" dirty="0"/>
              <a:t>I begin with an interview with my friend to determine the requirements.</a:t>
            </a:r>
          </a:p>
          <a:p>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4724400" y="342900"/>
            <a:ext cx="6019800" cy="571500"/>
          </a:xfrm>
        </p:spPr>
        <p:txBody>
          <a:bodyPr/>
          <a:lstStyle/>
          <a:p>
            <a:r>
              <a:rPr lang="en-CA" dirty="0"/>
              <a:t>Problem Description:</a:t>
            </a:r>
          </a:p>
        </p:txBody>
      </p:sp>
      <p:pic>
        <p:nvPicPr>
          <p:cNvPr id="6" name="Picture Placeholder 5" descr="A person wearing a suit and tie sitting down&#10;&#10;Description generated with very high confidence">
            <a:extLst>
              <a:ext uri="{FF2B5EF4-FFF2-40B4-BE49-F238E27FC236}">
                <a16:creationId xmlns:a16="http://schemas.microsoft.com/office/drawing/2014/main" id="{A984D790-6979-4F9C-A779-5E3FC8CC0400}"/>
              </a:ext>
            </a:extLst>
          </p:cNvPr>
          <p:cNvPicPr>
            <a:picLocks noGrp="1" noChangeAspect="1"/>
          </p:cNvPicPr>
          <p:nvPr>
            <p:ph type="pic" idx="1"/>
          </p:nvPr>
        </p:nvPicPr>
        <p:blipFill>
          <a:blip r:embed="rId2"/>
          <a:srcRect l="30861" r="30861"/>
          <a:stretch>
            <a:fillRect/>
          </a:stretch>
        </p:blipFill>
        <p:spPr/>
      </p:pic>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4722812" y="1021667"/>
            <a:ext cx="6021388" cy="5029200"/>
          </a:xfrm>
        </p:spPr>
        <p:txBody>
          <a:bodyPr>
            <a:normAutofit fontScale="62500" lnSpcReduction="20000"/>
          </a:bodyPr>
          <a:lstStyle/>
          <a:p>
            <a:r>
              <a:rPr lang="en-CA" dirty="0"/>
              <a:t>Which neighborhood should my friend open his new Restaurant Supply store in Toronto? </a:t>
            </a:r>
            <a:br>
              <a:rPr lang="en-CA" dirty="0"/>
            </a:br>
            <a:r>
              <a:rPr lang="en-CA" dirty="0"/>
              <a:t>He wants to ensure steady and sustainable business.</a:t>
            </a:r>
          </a:p>
          <a:p>
            <a:r>
              <a:rPr lang="en-CA" b="1" dirty="0"/>
              <a:t>Requirements:</a:t>
            </a:r>
            <a:endParaRPr lang="en-CA" dirty="0"/>
          </a:p>
          <a:p>
            <a:r>
              <a:rPr lang="en-CA" b="1" dirty="0"/>
              <a:t>1. Store needs to be strategically located inside the biggest concentration of restaurants in Toronto area.</a:t>
            </a:r>
            <a:endParaRPr lang="en-CA" dirty="0"/>
          </a:p>
          <a:p>
            <a:r>
              <a:rPr lang="en-CA" b="1" dirty="0"/>
              <a:t>2. Confirm any assumption by means of modeling and testing the data. Specifically, visually cluster common restaurants in Toronto by neighborhood.</a:t>
            </a:r>
            <a:endParaRPr lang="en-CA" dirty="0"/>
          </a:p>
          <a:p>
            <a:r>
              <a:rPr lang="en-CA" b="1" dirty="0"/>
              <a:t>3. Additionally determine that a good number people can frequent these restaurants with sustainable frequency inside these neighborhoods.</a:t>
            </a:r>
            <a:endParaRPr lang="en-CA" dirty="0"/>
          </a:p>
          <a:p>
            <a:r>
              <a:rPr lang="en-CA" dirty="0"/>
              <a:t>a.) Is the neighborhood populous?</a:t>
            </a:r>
          </a:p>
          <a:p>
            <a:r>
              <a:rPr lang="en-CA" dirty="0"/>
              <a:t>b.) Is the neighborhood average salary close to the Canadian National Average?</a:t>
            </a:r>
          </a:p>
          <a:p>
            <a:r>
              <a:rPr lang="en-CA" dirty="0"/>
              <a:t>My friend wants to be able to judge which neighborhoods also may be poised to grow in restaurant numbers in coming years.</a:t>
            </a:r>
          </a:p>
          <a:p>
            <a:r>
              <a:rPr lang="en-CA" dirty="0"/>
              <a:t>Locating his new store according to these requirements will ensure the following:</a:t>
            </a:r>
          </a:p>
          <a:p>
            <a:pPr lvl="0"/>
            <a:r>
              <a:rPr lang="en-CA" dirty="0"/>
              <a:t>lowest cost for delivery</a:t>
            </a:r>
          </a:p>
          <a:p>
            <a:pPr lvl="0"/>
            <a:r>
              <a:rPr lang="en-CA" dirty="0"/>
              <a:t>shortest travel time to his store for his clients</a:t>
            </a:r>
          </a:p>
          <a:p>
            <a:pPr lvl="0"/>
            <a:r>
              <a:rPr lang="en-CA" dirty="0"/>
              <a:t>overall lower run costs</a:t>
            </a:r>
          </a:p>
          <a:p>
            <a:pPr lvl="0"/>
            <a:r>
              <a:rPr lang="en-CA" dirty="0"/>
              <a:t>increase in overall business</a:t>
            </a:r>
          </a:p>
          <a:p>
            <a:pPr lvl="0"/>
            <a:r>
              <a:rPr lang="en-CA" dirty="0"/>
              <a:t>overall greater customer satisfaction</a:t>
            </a:r>
          </a:p>
          <a:p>
            <a:r>
              <a:rPr lang="en-CA" dirty="0"/>
              <a:t> </a:t>
            </a:r>
          </a:p>
          <a:p>
            <a:endParaRPr lang="en-CA" dirty="0"/>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861391" y="274290"/>
            <a:ext cx="9965635" cy="6309420"/>
          </a:xfrm>
          <a:prstGeom prst="rect">
            <a:avLst/>
          </a:prstGeom>
          <a:noFill/>
        </p:spPr>
        <p:txBody>
          <a:bodyPr wrap="square" rtlCol="0">
            <a:spAutoFit/>
          </a:bodyPr>
          <a:lstStyle/>
          <a:p>
            <a:r>
              <a:rPr lang="en-CA" sz="2000" b="1" dirty="0">
                <a:latin typeface="+mj-lt"/>
                <a:cs typeface="Calibri Light" panose="020F0302020204030204" pitchFamily="34" charset="0"/>
              </a:rPr>
              <a:t>Data:</a:t>
            </a:r>
          </a:p>
          <a:p>
            <a:r>
              <a:rPr lang="en-CA" sz="1200" dirty="0">
                <a:latin typeface="Calibri Light" panose="020F0302020204030204" pitchFamily="34" charset="0"/>
                <a:cs typeface="Calibri Light" panose="020F0302020204030204" pitchFamily="34" charset="0"/>
              </a:rPr>
              <a:t>You can follow along in my Capstone Notebook located here:</a:t>
            </a:r>
            <a:br>
              <a:rPr lang="en-CA" sz="1200" dirty="0">
                <a:latin typeface="Calibri Light" panose="020F0302020204030204" pitchFamily="34" charset="0"/>
                <a:cs typeface="Calibri Light" panose="020F0302020204030204" pitchFamily="34" charset="0"/>
              </a:rPr>
            </a:br>
            <a:r>
              <a:rPr lang="en-US" sz="1200" b="0" i="0" u="sng" dirty="0">
                <a:solidFill>
                  <a:srgbClr val="296EAA"/>
                </a:solidFill>
                <a:effectLst/>
                <a:latin typeface="ibm-plex-sans"/>
                <a:hlinkClick r:id="rId2"/>
              </a:rPr>
              <a:t>https://github.com/ayush0502/Coursera_Capstone/blob/main/Capstone_Project_Week-2.ipynb</a:t>
            </a:r>
            <a:r>
              <a:rPr lang="en-CA" sz="1200" dirty="0">
                <a:latin typeface="Calibri Light" panose="020F0302020204030204" pitchFamily="34" charset="0"/>
                <a:cs typeface="Calibri Light" panose="020F0302020204030204" pitchFamily="34" charset="0"/>
              </a:rPr>
              <a:t> </a:t>
            </a:r>
          </a:p>
          <a:p>
            <a:r>
              <a:rPr lang="en-CA" sz="1200" b="1" dirty="0">
                <a:latin typeface="Calibri Light" panose="020F0302020204030204" pitchFamily="34" charset="0"/>
                <a:cs typeface="Calibri Light" panose="020F0302020204030204" pitchFamily="34" charset="0"/>
              </a:rPr>
              <a:t>Data Wrangling</a:t>
            </a:r>
          </a:p>
          <a:p>
            <a:r>
              <a:rPr lang="en-CA" sz="1200" dirty="0">
                <a:latin typeface="Calibri Light" panose="020F0302020204030204" pitchFamily="34" charset="0"/>
                <a:cs typeface="Calibri Light" panose="020F0302020204030204" pitchFamily="34" charset="0"/>
              </a:rPr>
              <a:t>A lot of hard work went into creating the working data set.</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I had to combine the following disparate data sources. The order of events went like this</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 Load all the Data from all the various sources.</a:t>
            </a:r>
          </a:p>
          <a:p>
            <a:r>
              <a:rPr lang="en-CA" sz="1200" b="1" i="1" dirty="0">
                <a:latin typeface="Calibri Light" panose="020F0302020204030204" pitchFamily="34" charset="0"/>
                <a:cs typeface="Calibri Light" panose="020F0302020204030204" pitchFamily="34" charset="0"/>
              </a:rPr>
              <a:t>1.1 Toronto neighborhoods broken down by postal code</a:t>
            </a:r>
          </a:p>
          <a:p>
            <a:r>
              <a:rPr lang="en-CA" sz="1200" u="sng" dirty="0">
                <a:latin typeface="Calibri Light" panose="020F0302020204030204" pitchFamily="34" charset="0"/>
                <a:cs typeface="Calibri Light" panose="020F0302020204030204" pitchFamily="34" charset="0"/>
                <a:hlinkClick r:id="rId3"/>
              </a:rPr>
              <a:t>https://en.wikipedia.org/wiki/List_of_postal_codes_of_Canada:_M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Here I used </a:t>
            </a:r>
            <a:r>
              <a:rPr lang="en-CA" sz="1200" dirty="0" err="1">
                <a:latin typeface="Calibri Light" panose="020F0302020204030204" pitchFamily="34" charset="0"/>
                <a:cs typeface="Calibri Light" panose="020F0302020204030204" pitchFamily="34" charset="0"/>
              </a:rPr>
              <a:t>BeautifulSoup</a:t>
            </a:r>
            <a:r>
              <a:rPr lang="en-CA" sz="1200" dirty="0">
                <a:latin typeface="Calibri Light" panose="020F0302020204030204" pitchFamily="34" charset="0"/>
                <a:cs typeface="Calibri Light" panose="020F0302020204030204" pitchFamily="34" charset="0"/>
              </a:rPr>
              <a:t> to scrape the wiki page to extract a working list of Toronto Neighborhoods sorted by postal code.</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1.1.1 Load Toronto geospatial coordinates and merge to Toronto Postal Code Data</a:t>
            </a:r>
          </a:p>
          <a:p>
            <a:r>
              <a:rPr lang="en-CA" sz="1200" u="sng" dirty="0">
                <a:latin typeface="Calibri Light" panose="020F0302020204030204" pitchFamily="34" charset="0"/>
                <a:cs typeface="Calibri Light" panose="020F0302020204030204" pitchFamily="34" charset="0"/>
                <a:hlinkClick r:id="rId4"/>
              </a:rPr>
              <a:t>http://cocl.us/Geospatial_data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Next, I joined geo spatial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 Toronto neighborhoods populations broken down by postal code</a:t>
            </a:r>
          </a:p>
          <a:p>
            <a:r>
              <a:rPr lang="en-CA" sz="1200" u="sng" dirty="0">
                <a:latin typeface="Calibri Light" panose="020F0302020204030204" pitchFamily="34" charset="0"/>
                <a:cs typeface="Calibri Light" panose="020F0302020204030204" pitchFamily="34" charset="0"/>
                <a:hlinkClick r:id="rId5"/>
              </a:rPr>
              <a:t>https://www12.statcan.gc.ca/census-recensement/2016/dp-pd/hlt-fst/pd-pl/Tables/File.cfm?T=1201&amp;SR=1&amp;RPP=9999&amp;PR=0&amp;CMA=0&amp;CSD=0&amp;S=22&amp;O=A&amp;Lang=Eng&amp;OFT=CSV</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Use Pandas to grab the 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1.2.1 Merge Toronto Neighbourhood populations data with Toronto Postal Code data</a:t>
            </a:r>
          </a:p>
          <a:p>
            <a:r>
              <a:rPr lang="en-CA" sz="1200" dirty="0">
                <a:latin typeface="Calibri Light" panose="020F0302020204030204" pitchFamily="34" charset="0"/>
                <a:cs typeface="Calibri Light" panose="020F0302020204030204" pitchFamily="34" charset="0"/>
              </a:rPr>
              <a:t>Next, I joined population data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 Toronto neighborhoods average after tax income broken down by postal code</a:t>
            </a:r>
          </a:p>
          <a:p>
            <a:r>
              <a:rPr lang="en-CA" sz="1200" dirty="0">
                <a:latin typeface="Calibri Light" panose="020F0302020204030204" pitchFamily="34" charset="0"/>
                <a:cs typeface="Calibri Light" panose="020F0302020204030204" pitchFamily="34" charset="0"/>
              </a:rPr>
              <a:t>Here we must manually download these from Stats Canada and load them.</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6"/>
              </a:rPr>
              <a:t>https://www12.statcan.gc.ca/census-recensement/2016/dp-pd/prof/search-recherche/change-geo.cfm?Lang=E&amp;Geo1=FSA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to_geo_space.csv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1.3.1 Merge Toronto Neighbourhood income data with Toronto Postal Code data</a:t>
            </a:r>
          </a:p>
          <a:p>
            <a:r>
              <a:rPr lang="en-CA" sz="1200" dirty="0">
                <a:latin typeface="Calibri Light" panose="020F0302020204030204" pitchFamily="34" charset="0"/>
                <a:cs typeface="Calibri Light" panose="020F0302020204030204" pitchFamily="34" charset="0"/>
              </a:rPr>
              <a:t>Next, I joined income data to the Toronto 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At this time I also saved a copy of the data set as my friend had asked for it in his list of requirements.</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TO_Affluence.csv</a:t>
            </a:r>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016758"/>
          </a:xfrm>
          <a:prstGeom prst="rect">
            <a:avLst/>
          </a:prstGeom>
          <a:noFill/>
        </p:spPr>
        <p:txBody>
          <a:bodyPr wrap="square" rtlCol="0">
            <a:spAutoFit/>
          </a:bodyPr>
          <a:lstStyle/>
          <a:p>
            <a:r>
              <a:rPr lang="en-CA" sz="2000" b="1" dirty="0">
                <a:latin typeface="+mj-lt"/>
                <a:cs typeface="Calibri Light" panose="020F0302020204030204" pitchFamily="34" charset="0"/>
              </a:rPr>
              <a:t>Data cont’d:</a:t>
            </a:r>
          </a:p>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3600986"/>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262979"/>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1384995"/>
          </a:xfrm>
          <a:prstGeom prst="rect">
            <a:avLst/>
          </a:prstGeom>
          <a:noFill/>
        </p:spPr>
        <p:txBody>
          <a:bodyPr wrap="square" rtlCol="0">
            <a:spAutoFit/>
          </a:bodyPr>
          <a:lstStyle/>
          <a:p>
            <a:r>
              <a:rPr lang="en-CA" b="1" dirty="0"/>
              <a:t>Methodology cont’d:</a:t>
            </a:r>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C31C2E73-FA54-40A9-A728-B2EF2D55C78D}"/>
              </a:ext>
            </a:extLst>
          </p:cNvPr>
          <p:cNvPicPr>
            <a:picLocks noChangeAspect="1"/>
          </p:cNvPicPr>
          <p:nvPr/>
        </p:nvPicPr>
        <p:blipFill>
          <a:blip r:embed="rId2"/>
          <a:stretch>
            <a:fillRect/>
          </a:stretch>
        </p:blipFill>
        <p:spPr>
          <a:xfrm>
            <a:off x="1073426" y="1384576"/>
            <a:ext cx="9686925" cy="1857375"/>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(65, 15)</a:t>
            </a:r>
          </a:p>
          <a:p>
            <a:pPr lvl="0"/>
            <a:endParaRPr lang="en-CA" sz="1200" dirty="0">
              <a:latin typeface="Calibri Light" panose="020F0302020204030204" pitchFamily="34" charset="0"/>
              <a:cs typeface="Calibri Light" panose="020F0302020204030204" pitchFamily="34" charset="0"/>
            </a:endParaRPr>
          </a:p>
        </p:txBody>
      </p:sp>
      <p:pic>
        <p:nvPicPr>
          <p:cNvPr id="3" name="Picture 2">
            <a:extLst>
              <a:ext uri="{FF2B5EF4-FFF2-40B4-BE49-F238E27FC236}">
                <a16:creationId xmlns:a16="http://schemas.microsoft.com/office/drawing/2014/main" id="{2E8968CD-2B4B-4E85-B232-4DE345B4CB3F}"/>
              </a:ext>
            </a:extLst>
          </p:cNvPr>
          <p:cNvPicPr>
            <a:picLocks noChangeAspect="1"/>
          </p:cNvPicPr>
          <p:nvPr/>
        </p:nvPicPr>
        <p:blipFill>
          <a:blip r:embed="rId2"/>
          <a:stretch>
            <a:fillRect/>
          </a:stretch>
        </p:blipFill>
        <p:spPr>
          <a:xfrm>
            <a:off x="1113182" y="2826887"/>
            <a:ext cx="9965635" cy="3019731"/>
          </a:xfrm>
          <a:prstGeom prst="rect">
            <a:avLst/>
          </a:prstGeom>
        </p:spPr>
      </p:pic>
    </p:spTree>
    <p:extLst>
      <p:ext uri="{BB962C8B-B14F-4D97-AF65-F5344CB8AC3E}">
        <p14:creationId xmlns:p14="http://schemas.microsoft.com/office/powerpoint/2010/main" val="300644476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60</TotalTime>
  <Words>1816</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 Light</vt:lpstr>
      <vt:lpstr>Century Gothic</vt:lpstr>
      <vt:lpstr>ibm-plex-sans</vt:lpstr>
      <vt:lpstr>Wingdings 3</vt:lpstr>
      <vt:lpstr>Slice</vt:lpstr>
      <vt:lpstr>Capstone: Find the best neighborhood in Toronto to open a Restaurant Supply Store </vt:lpstr>
      <vt:lpstr>Introduction: </vt:lpstr>
      <vt:lpstr>Problem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Ayush Khandelwal</cp:lastModifiedBy>
  <cp:revision>12</cp:revision>
  <dcterms:created xsi:type="dcterms:W3CDTF">2019-01-19T16:30:22Z</dcterms:created>
  <dcterms:modified xsi:type="dcterms:W3CDTF">2021-03-31T08:17:47Z</dcterms:modified>
</cp:coreProperties>
</file>