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302" r:id="rId4"/>
    <p:sldId id="306" r:id="rId5"/>
    <p:sldId id="307" r:id="rId6"/>
    <p:sldId id="308" r:id="rId7"/>
    <p:sldId id="303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B549DF-55BE-405C-A13C-E8A85E4DEDB5}">
          <p14:sldIdLst>
            <p14:sldId id="256"/>
            <p14:sldId id="275"/>
          </p14:sldIdLst>
        </p14:section>
        <p14:section name="Untitled Section" id="{25698ECA-5059-4815-845B-68D4201B5C34}">
          <p14:sldIdLst>
            <p14:sldId id="302"/>
            <p14:sldId id="306"/>
            <p14:sldId id="307"/>
            <p14:sldId id="308"/>
            <p14:sldId id="303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BARADA SABUT" initials="BS" lastIdx="1" clrIdx="1">
    <p:extLst>
      <p:ext uri="{19B8F6BF-5375-455C-9EA6-DF929625EA0E}">
        <p15:presenceInfo xmlns:p15="http://schemas.microsoft.com/office/powerpoint/2012/main" userId="c0c774600750428f" providerId="Windows Live"/>
      </p:ext>
    </p:extLst>
  </p:cmAuthor>
  <p:cmAuthor id="3" name="Mustafa Ali" initials="MA" lastIdx="3" clrIdx="2">
    <p:extLst>
      <p:ext uri="{19B8F6BF-5375-455C-9EA6-DF929625EA0E}">
        <p15:presenceInfo xmlns:p15="http://schemas.microsoft.com/office/powerpoint/2012/main" userId="e523ffd1215132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10-31T22:32:34.105" idx="2">
    <p:pos x="204" y="3505"/>
    <p:text>NEW ADDRESS</p:text>
    <p:extLst>
      <p:ext uri="{C676402C-5697-4E1C-873F-D02D1690AC5C}">
        <p15:threadingInfo xmlns:p15="http://schemas.microsoft.com/office/powerpoint/2012/main" timeZoneBias="-330"/>
      </p:ext>
    </p:extLst>
  </p:cm>
  <p:cm authorId="3" dt="2021-10-31T22:32:55.987" idx="3">
    <p:pos x="115" y="1044"/>
    <p:text>OLD ADDRESS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MSAP Transition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MSAP Transition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8699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52857"/>
              </p:ext>
            </p:extLst>
          </p:nvPr>
        </p:nvGraphicFramePr>
        <p:xfrm>
          <a:off x="2275877" y="4650299"/>
          <a:ext cx="849206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Mustafa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mustafa.ali.lohawala@gmail.com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Ayush</a:t>
                      </a:r>
                      <a:r>
                        <a:rPr lang="en-IN" dirty="0"/>
                        <a:t> Singhal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f20170605@pilani.bits-pilani.ac.in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72391" y="3238058"/>
            <a:ext cx="371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rNPggL9LO9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1476" y="4016162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r>
              <a:rPr lang="en-US" dirty="0"/>
              <a:t>Theme :      </a:t>
            </a:r>
            <a:r>
              <a:rPr lang="en-US" b="1" dirty="0"/>
              <a:t>Address Update</a:t>
            </a:r>
          </a:p>
          <a:p>
            <a:r>
              <a:rPr lang="en-US" dirty="0"/>
              <a:t>Problem Statement 3</a:t>
            </a:r>
            <a:r>
              <a:rPr lang="en-US" b="1" dirty="0"/>
              <a:t>:Address Formatting</a:t>
            </a:r>
            <a:r>
              <a:rPr lang="en-IN" b="1" dirty="0"/>
              <a:t>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2" y="657808"/>
            <a:ext cx="3374593" cy="8463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Approach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E5350-189A-483E-BDFC-471439E6B559}"/>
              </a:ext>
            </a:extLst>
          </p:cNvPr>
          <p:cNvSpPr txBox="1"/>
          <p:nvPr/>
        </p:nvSpPr>
        <p:spPr>
          <a:xfrm>
            <a:off x="8967355" y="288476"/>
            <a:ext cx="248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MERGE ALGORITHM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FFA589B3-1D61-4F5D-A79D-116B7E37A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34" y="657808"/>
            <a:ext cx="3544824" cy="5772912"/>
          </a:xfrm>
          <a:prstGeom prst="rect">
            <a:avLst/>
          </a:prstGeom>
        </p:spPr>
      </p:pic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8F5358E5-EF2B-4690-8938-1F2F4048B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90144"/>
              </p:ext>
            </p:extLst>
          </p:nvPr>
        </p:nvGraphicFramePr>
        <p:xfrm>
          <a:off x="175732" y="5122717"/>
          <a:ext cx="7441224" cy="80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45">
                  <a:extLst>
                    <a:ext uri="{9D8B030D-6E8A-4147-A177-3AD203B41FA5}">
                      <a16:colId xmlns:a16="http://schemas.microsoft.com/office/drawing/2014/main" val="459578894"/>
                    </a:ext>
                  </a:extLst>
                </a:gridCol>
                <a:gridCol w="1241363">
                  <a:extLst>
                    <a:ext uri="{9D8B030D-6E8A-4147-A177-3AD203B41FA5}">
                      <a16:colId xmlns:a16="http://schemas.microsoft.com/office/drawing/2014/main" val="1582941477"/>
                    </a:ext>
                  </a:extLst>
                </a:gridCol>
                <a:gridCol w="1503169">
                  <a:extLst>
                    <a:ext uri="{9D8B030D-6E8A-4147-A177-3AD203B41FA5}">
                      <a16:colId xmlns:a16="http://schemas.microsoft.com/office/drawing/2014/main" val="1961025654"/>
                    </a:ext>
                  </a:extLst>
                </a:gridCol>
                <a:gridCol w="1720202">
                  <a:extLst>
                    <a:ext uri="{9D8B030D-6E8A-4147-A177-3AD203B41FA5}">
                      <a16:colId xmlns:a16="http://schemas.microsoft.com/office/drawing/2014/main" val="3231495993"/>
                    </a:ext>
                  </a:extLst>
                </a:gridCol>
                <a:gridCol w="1488245">
                  <a:extLst>
                    <a:ext uri="{9D8B030D-6E8A-4147-A177-3AD203B41FA5}">
                      <a16:colId xmlns:a16="http://schemas.microsoft.com/office/drawing/2014/main" val="865276156"/>
                    </a:ext>
                  </a:extLst>
                </a:gridCol>
              </a:tblGrid>
              <a:tr h="809239">
                <a:tc>
                  <a:txBody>
                    <a:bodyPr/>
                    <a:lstStyle/>
                    <a:p>
                      <a:r>
                        <a:rPr lang="en-IN" sz="1200" dirty="0"/>
                        <a:t>No.263, Old No.33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Near Makkah Masjid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VASANTH NAGAR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42506"/>
                  </a:ext>
                </a:extLst>
              </a:tr>
            </a:tbl>
          </a:graphicData>
        </a:graphic>
      </p:graphicFrame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C46C7E48-15D2-4573-ABFE-B726F2098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2" y="1926425"/>
            <a:ext cx="7538610" cy="30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28FE-CE01-4A5E-A2AB-7C989672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791"/>
            <a:ext cx="10515600" cy="765897"/>
          </a:xfrm>
        </p:spPr>
        <p:txBody>
          <a:bodyPr>
            <a:normAutofit fontScale="90000"/>
          </a:bodyPr>
          <a:lstStyle/>
          <a:p>
            <a:r>
              <a:rPr lang="en-IN" sz="2700" dirty="0"/>
              <a:t>The </a:t>
            </a:r>
            <a:r>
              <a:rPr lang="en-IN" sz="2700" dirty="0" err="1"/>
              <a:t>Levenshtein</a:t>
            </a:r>
            <a:r>
              <a:rPr lang="en-IN" sz="2700" dirty="0"/>
              <a:t> Distance Score(Used FUZZ SCORE IN FUZZY WUZZY LIBRARY PYTHON 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CDEE-5785-40E5-AE12-DF4D7CB1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The </a:t>
            </a:r>
            <a:r>
              <a:rPr lang="en-IN" sz="1600" dirty="0" err="1"/>
              <a:t>Levenshtein</a:t>
            </a:r>
            <a:r>
              <a:rPr lang="en-IN" sz="1600" dirty="0"/>
              <a:t> distance is a metric to measure how apart are two sequences of words. In other words, it measures the minimum number of edits that you need to do to change a one-word sequence into the other. These edits can be insertions, deletions or substitutions.</a:t>
            </a:r>
          </a:p>
          <a:p>
            <a:endParaRPr lang="en-IN" sz="16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D41724-9393-4314-8A07-C681D2E60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17" t="26620" r="9030" b="8079"/>
          <a:stretch/>
        </p:blipFill>
        <p:spPr>
          <a:xfrm>
            <a:off x="2819635" y="2600512"/>
            <a:ext cx="6552730" cy="37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BE6B-8B66-45F9-ACE8-1020D042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Integrated Local Language Support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E1D1-2B2E-4858-956E-089BC0782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Used Google’s Translate API for testing.</a:t>
            </a:r>
          </a:p>
          <a:p>
            <a:r>
              <a:rPr lang="en-IN" dirty="0"/>
              <a:t>Before Comparing scores Algo converts Local language into English Using Translate API. But results comes out in Local language it self</a:t>
            </a:r>
          </a:p>
          <a:p>
            <a:r>
              <a:rPr lang="en-IN" dirty="0"/>
              <a:t>Tested for Local Languages.</a:t>
            </a:r>
          </a:p>
          <a:p>
            <a:r>
              <a:rPr lang="en-IN" dirty="0"/>
              <a:t> For Full scale usage </a:t>
            </a:r>
            <a:r>
              <a:rPr lang="en-IN" dirty="0" err="1"/>
              <a:t>google’s</a:t>
            </a:r>
            <a:r>
              <a:rPr lang="en-IN" dirty="0"/>
              <a:t> API subscription needs to be taken.</a:t>
            </a:r>
          </a:p>
        </p:txBody>
      </p:sp>
    </p:spTree>
    <p:extLst>
      <p:ext uri="{BB962C8B-B14F-4D97-AF65-F5344CB8AC3E}">
        <p14:creationId xmlns:p14="http://schemas.microsoft.com/office/powerpoint/2010/main" val="36232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AF05B4-0359-44ED-B9C4-B5267FE8E5A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1441870"/>
              </p:ext>
            </p:extLst>
          </p:nvPr>
        </p:nvGraphicFramePr>
        <p:xfrm>
          <a:off x="1953491" y="301336"/>
          <a:ext cx="8293913" cy="6443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0831">
                  <a:extLst>
                    <a:ext uri="{9D8B030D-6E8A-4147-A177-3AD203B41FA5}">
                      <a16:colId xmlns:a16="http://schemas.microsoft.com/office/drawing/2014/main" val="265894359"/>
                    </a:ext>
                  </a:extLst>
                </a:gridCol>
                <a:gridCol w="4063082">
                  <a:extLst>
                    <a:ext uri="{9D8B030D-6E8A-4147-A177-3AD203B41FA5}">
                      <a16:colId xmlns:a16="http://schemas.microsoft.com/office/drawing/2014/main" val="779487190"/>
                    </a:ext>
                  </a:extLst>
                </a:gridCol>
              </a:tblGrid>
              <a:tr h="776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62710" algn="ctr"/>
                          <a:tab pos="1638300" algn="l"/>
                        </a:tabLst>
                      </a:pPr>
                      <a:r>
                        <a:rPr lang="en-IN" sz="800" dirty="0">
                          <a:effectLst/>
                        </a:rPr>
                        <a:t>LANGUAGE		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LANGUAGE CODE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1236840121"/>
                  </a:ext>
                </a:extLst>
              </a:tr>
              <a:tr h="342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  <a:highlight>
                            <a:srgbClr val="FF0000"/>
                          </a:highlight>
                        </a:rPr>
                        <a:t>Assamese </a:t>
                      </a:r>
                      <a:br>
                        <a:rPr lang="en-IN" sz="800" dirty="0">
                          <a:effectLst/>
                          <a:highlight>
                            <a:srgbClr val="FF0000"/>
                          </a:highlight>
                        </a:rPr>
                      </a:br>
                      <a:endParaRPr lang="en-IN" sz="8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  <a:highlight>
                            <a:srgbClr val="FF0000"/>
                          </a:highlight>
                        </a:rPr>
                        <a:t>01</a:t>
                      </a:r>
                      <a:endParaRPr lang="en-IN" sz="8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3104174525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 </a:t>
                      </a:r>
                      <a:br>
                        <a:rPr lang="en-IN" sz="800" dirty="0">
                          <a:effectLst/>
                        </a:rPr>
                      </a:br>
                      <a:r>
                        <a:rPr lang="en-IN" sz="800" dirty="0">
                          <a:effectLst/>
                        </a:rPr>
                        <a:t>Bengali</a:t>
                      </a:r>
                      <a:br>
                        <a:rPr lang="en-IN" sz="800" dirty="0">
                          <a:effectLst/>
                        </a:rPr>
                      </a:b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02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4188497175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IN" sz="800">
                          <a:effectLst/>
                        </a:rPr>
                      </a:br>
                      <a:r>
                        <a:rPr lang="en-IN" sz="800">
                          <a:effectLst/>
                        </a:rPr>
                        <a:t>Gujarati </a:t>
                      </a:r>
                      <a:br>
                        <a:rPr lang="en-IN" sz="800">
                          <a:effectLst/>
                        </a:rPr>
                      </a:b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1631632442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IN" sz="800">
                          <a:effectLst/>
                        </a:rPr>
                      </a:br>
                      <a:r>
                        <a:rPr lang="en-IN" sz="800">
                          <a:effectLst/>
                        </a:rPr>
                        <a:t>Hindi </a:t>
                      </a:r>
                      <a:br>
                        <a:rPr lang="en-IN" sz="800">
                          <a:effectLst/>
                        </a:rPr>
                      </a:b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06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1464087229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IN" sz="800">
                          <a:effectLst/>
                        </a:rPr>
                      </a:br>
                      <a:r>
                        <a:rPr lang="en-IN" sz="800">
                          <a:effectLst/>
                        </a:rPr>
                        <a:t>Kannada </a:t>
                      </a:r>
                      <a:br>
                        <a:rPr lang="en-IN" sz="800">
                          <a:effectLst/>
                        </a:rPr>
                      </a:b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1889179994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IN" sz="800">
                          <a:effectLst/>
                        </a:rPr>
                      </a:br>
                      <a:r>
                        <a:rPr lang="en-IN" sz="800">
                          <a:effectLst/>
                        </a:rPr>
                        <a:t>Malayalam  </a:t>
                      </a:r>
                      <a:br>
                        <a:rPr lang="en-IN" sz="800">
                          <a:effectLst/>
                        </a:rPr>
                      </a:b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3418449664"/>
                  </a:ext>
                </a:extLst>
              </a:tr>
              <a:tr h="867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IN" sz="800" dirty="0">
                          <a:effectLst/>
                          <a:highlight>
                            <a:srgbClr val="FF0000"/>
                          </a:highlight>
                        </a:rPr>
                      </a:br>
                      <a:r>
                        <a:rPr lang="en-IN" sz="800" dirty="0">
                          <a:effectLst/>
                          <a:highlight>
                            <a:srgbClr val="FF0000"/>
                          </a:highlight>
                        </a:rPr>
                        <a:t>Manipuri  </a:t>
                      </a:r>
                      <a:br>
                        <a:rPr lang="en-IN" sz="800" dirty="0">
                          <a:effectLst/>
                          <a:highlight>
                            <a:srgbClr val="FF0000"/>
                          </a:highlight>
                        </a:rPr>
                      </a:br>
                      <a:br>
                        <a:rPr lang="en-IN" sz="800" dirty="0">
                          <a:effectLst/>
                          <a:highlight>
                            <a:srgbClr val="FF0000"/>
                          </a:highlight>
                        </a:rPr>
                      </a:br>
                      <a:br>
                        <a:rPr lang="en-IN" sz="800" dirty="0">
                          <a:effectLst/>
                          <a:highlight>
                            <a:srgbClr val="FF0000"/>
                          </a:highlight>
                        </a:rPr>
                      </a:br>
                      <a:endParaRPr lang="en-IN" sz="8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  <a:highlight>
                            <a:srgbClr val="FF0000"/>
                          </a:highlight>
                        </a:rPr>
                        <a:t>12</a:t>
                      </a:r>
                      <a:endParaRPr lang="en-IN" sz="8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3167175272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IN" sz="800">
                          <a:effectLst/>
                        </a:rPr>
                      </a:br>
                      <a:r>
                        <a:rPr lang="en-IN" sz="800">
                          <a:effectLst/>
                        </a:rPr>
                        <a:t>Marathi </a:t>
                      </a:r>
                      <a:br>
                        <a:rPr lang="en-IN" sz="800">
                          <a:effectLst/>
                        </a:rPr>
                      </a:b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1497442498"/>
                  </a:ext>
                </a:extLst>
              </a:tr>
              <a:tr h="167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Oriya 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517307901"/>
                  </a:ext>
                </a:extLst>
              </a:tr>
              <a:tr h="342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Punjabi </a:t>
                      </a:r>
                      <a:br>
                        <a:rPr lang="en-IN" sz="800">
                          <a:effectLst/>
                        </a:rPr>
                      </a:b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2845236020"/>
                  </a:ext>
                </a:extLst>
              </a:tr>
              <a:tr h="167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Tamil 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888598425"/>
                  </a:ext>
                </a:extLst>
              </a:tr>
              <a:tr h="342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Telugu </a:t>
                      </a:r>
                      <a:br>
                        <a:rPr lang="en-IN" sz="800">
                          <a:effectLst/>
                        </a:rPr>
                      </a:b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4166554229"/>
                  </a:ext>
                </a:extLst>
              </a:tr>
              <a:tr h="3316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Urdu 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22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28" marR="49928" marT="0" marB="0"/>
                </a:tc>
                <a:extLst>
                  <a:ext uri="{0D108BD9-81ED-4DB2-BD59-A6C34878D82A}">
                    <a16:rowId xmlns:a16="http://schemas.microsoft.com/office/drawing/2014/main" val="33703953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1E3F699-B518-45D4-B30F-B9C2EBC5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96CD7-ECC8-459C-8B92-C53870A35637}"/>
              </a:ext>
            </a:extLst>
          </p:cNvPr>
          <p:cNvSpPr txBox="1"/>
          <p:nvPr/>
        </p:nvSpPr>
        <p:spPr>
          <a:xfrm>
            <a:off x="318052" y="1364974"/>
            <a:ext cx="1497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Google translate API was used in our project which doesn’t support red highlighted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67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8446036-8701-4FD7-9C37-BC1A1EDD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3" y="1298501"/>
            <a:ext cx="7494519" cy="5380116"/>
          </a:xfrm>
        </p:spPr>
      </p:pic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501A-D570-4D14-AA94-2FBE5C17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4D62-6DA4-4181-98A6-269E97C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translation </a:t>
            </a:r>
            <a:r>
              <a:rPr lang="en-GB" dirty="0" err="1"/>
              <a:t>googletrans</a:t>
            </a:r>
            <a:r>
              <a:rPr lang="en-GB" dirty="0"/>
              <a:t> was used which uses google translate API</a:t>
            </a:r>
          </a:p>
          <a:p>
            <a:r>
              <a:rPr lang="en-GB" dirty="0"/>
              <a:t>API was written in python using Flask</a:t>
            </a:r>
          </a:p>
          <a:p>
            <a:r>
              <a:rPr lang="en-GB" dirty="0"/>
              <a:t>The API has two POST method one with /address as endpoint and other with /</a:t>
            </a:r>
            <a:r>
              <a:rPr lang="en-GB" dirty="0" err="1"/>
              <a:t>addressLang</a:t>
            </a:r>
            <a:r>
              <a:rPr lang="en-GB" dirty="0"/>
              <a:t> as endpoint. The /</a:t>
            </a:r>
            <a:r>
              <a:rPr lang="en-GB" dirty="0" err="1"/>
              <a:t>addressLang</a:t>
            </a:r>
            <a:r>
              <a:rPr lang="en-GB" dirty="0"/>
              <a:t> endpoint Formats the address for the input by considering language code as well (It expects </a:t>
            </a:r>
            <a:r>
              <a:rPr lang="en-GB" dirty="0" err="1"/>
              <a:t>langcode</a:t>
            </a:r>
            <a:r>
              <a:rPr lang="en-GB" dirty="0"/>
              <a:t> in JSON. If </a:t>
            </a:r>
            <a:r>
              <a:rPr lang="en-GB" dirty="0" err="1"/>
              <a:t>langcode</a:t>
            </a:r>
            <a:r>
              <a:rPr lang="en-GB" dirty="0"/>
              <a:t> is not provided then it considers it as </a:t>
            </a:r>
            <a:r>
              <a:rPr lang="en-GB" dirty="0" err="1"/>
              <a:t>english</a:t>
            </a:r>
            <a:r>
              <a:rPr lang="en-GB" dirty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74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</TotalTime>
  <Words>330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UIDAI Hackathon</vt:lpstr>
      <vt:lpstr>About the Problem Statement</vt:lpstr>
      <vt:lpstr>Approach</vt:lpstr>
      <vt:lpstr>The Levenshtein Distance Score(Used FUZZ SCORE IN FUZZY WUZZY LIBRARY PYTHON ) </vt:lpstr>
      <vt:lpstr>Integrated Local Language Support </vt:lpstr>
      <vt:lpstr>PowerPoint Presentation</vt:lpstr>
      <vt:lpstr>Architectural Diagram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Ayush Singhal</cp:lastModifiedBy>
  <cp:revision>189</cp:revision>
  <dcterms:created xsi:type="dcterms:W3CDTF">2020-07-08T09:37:44Z</dcterms:created>
  <dcterms:modified xsi:type="dcterms:W3CDTF">2021-10-31T17:28:29Z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D:\00_Download\TeamCode-ProblemNumber.pptx</vt:lpwstr>
  </property>
</Properties>
</file>