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5C5B7AA-D7CE-43EA-B504-DD99F8421DC2}">
  <a:tblStyle styleId="{D5C5B7AA-D7CE-43EA-B504-DD99F8421DC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5.xml"/><Relationship Id="rId22" Type="http://schemas.openxmlformats.org/officeDocument/2006/relationships/font" Target="fonts/Nunito-boldItalic.fntdata"/><Relationship Id="rId10" Type="http://schemas.openxmlformats.org/officeDocument/2006/relationships/slide" Target="slides/slide4.xml"/><Relationship Id="rId21" Type="http://schemas.openxmlformats.org/officeDocument/2006/relationships/font" Target="fonts/Nuni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Nunit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a1342f2e0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a1342f2e0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a1342f2e0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a1342f2e0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a1342f2e0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a1342f2e0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36737a57d_0_1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36737a57d_0_1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36737a57d_0_1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36737a57d_0_1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a1342f2e0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a1342f2e0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a1342f2e0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a1342f2e0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a1342f2e0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a1342f2e0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a1342f2e0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a1342f2e0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a1342f2e0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a1342f2e0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a1342f2e0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a1342f2e0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oi.org/10.1109/ICIT.2016.7474967"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57300" y="1183875"/>
            <a:ext cx="84294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Electric Vehicle Calculation and Modeling using MATLAB</a:t>
            </a:r>
            <a:endParaRPr/>
          </a:p>
        </p:txBody>
      </p:sp>
      <p:sp>
        <p:nvSpPr>
          <p:cNvPr id="129" name="Google Shape;129;p13"/>
          <p:cNvSpPr txBox="1"/>
          <p:nvPr>
            <p:ph idx="1" type="subTitle"/>
          </p:nvPr>
        </p:nvSpPr>
        <p:spPr>
          <a:xfrm>
            <a:off x="677875" y="3102350"/>
            <a:ext cx="7845900" cy="6765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935"/>
              <a:buNone/>
            </a:pPr>
            <a:r>
              <a:rPr lang="en-GB" sz="1560"/>
              <a:t>Team -     </a:t>
            </a:r>
            <a:r>
              <a:rPr lang="en-GB" sz="1560" u="sng"/>
              <a:t>Ayush Agarwal</a:t>
            </a:r>
            <a:r>
              <a:rPr lang="en-GB" sz="1560"/>
              <a:t> (43414804918)                              </a:t>
            </a:r>
            <a:r>
              <a:rPr lang="en-GB" sz="1560" u="sng"/>
              <a:t>Abhimanyu Bhambhu</a:t>
            </a:r>
            <a:r>
              <a:rPr lang="en-GB" sz="1560"/>
              <a:t> (43314804918)</a:t>
            </a:r>
            <a:endParaRPr sz="1560"/>
          </a:p>
        </p:txBody>
      </p:sp>
      <p:pic>
        <p:nvPicPr>
          <p:cNvPr id="130" name="Google Shape;130;p13"/>
          <p:cNvPicPr preferRelativeResize="0"/>
          <p:nvPr/>
        </p:nvPicPr>
        <p:blipFill>
          <a:blip r:embed="rId3">
            <a:alphaModFix/>
          </a:blip>
          <a:stretch>
            <a:fillRect/>
          </a:stretch>
        </p:blipFill>
        <p:spPr>
          <a:xfrm>
            <a:off x="4223750" y="237825"/>
            <a:ext cx="851450" cy="946050"/>
          </a:xfrm>
          <a:prstGeom prst="rect">
            <a:avLst/>
          </a:prstGeom>
          <a:noFill/>
          <a:ln>
            <a:noFill/>
          </a:ln>
        </p:spPr>
      </p:pic>
      <p:sp>
        <p:nvSpPr>
          <p:cNvPr id="131" name="Google Shape;131;p13"/>
          <p:cNvSpPr txBox="1"/>
          <p:nvPr/>
        </p:nvSpPr>
        <p:spPr>
          <a:xfrm>
            <a:off x="5866075" y="2431350"/>
            <a:ext cx="3048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chemeClr val="lt1"/>
                </a:solidFill>
                <a:latin typeface="Calibri"/>
                <a:ea typeface="Calibri"/>
                <a:cs typeface="Calibri"/>
                <a:sym typeface="Calibri"/>
              </a:rPr>
              <a:t>Mentor - </a:t>
            </a:r>
            <a:r>
              <a:rPr lang="en-GB" sz="1600" u="sng">
                <a:solidFill>
                  <a:schemeClr val="lt1"/>
                </a:solidFill>
                <a:latin typeface="Calibri"/>
                <a:ea typeface="Calibri"/>
                <a:cs typeface="Calibri"/>
                <a:sym typeface="Calibri"/>
              </a:rPr>
              <a:t>Neelu Nagpal Ma’am</a:t>
            </a:r>
            <a:endParaRPr sz="1600" u="sng">
              <a:solidFill>
                <a:schemeClr val="lt1"/>
              </a:solidFill>
              <a:latin typeface="Calibri"/>
              <a:ea typeface="Calibri"/>
              <a:cs typeface="Calibri"/>
              <a:sym typeface="Calibri"/>
            </a:endParaRPr>
          </a:p>
        </p:txBody>
      </p:sp>
      <p:sp>
        <p:nvSpPr>
          <p:cNvPr id="132" name="Google Shape;132;p13"/>
          <p:cNvSpPr txBox="1"/>
          <p:nvPr/>
        </p:nvSpPr>
        <p:spPr>
          <a:xfrm>
            <a:off x="2668200" y="4018750"/>
            <a:ext cx="6118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lt1"/>
                </a:solidFill>
                <a:latin typeface="Calibri"/>
                <a:ea typeface="Calibri"/>
                <a:cs typeface="Calibri"/>
                <a:sym typeface="Calibri"/>
              </a:rPr>
              <a:t>Department of Electrical and Electronics Engineering</a:t>
            </a:r>
            <a:endParaRPr>
              <a:solidFill>
                <a:schemeClr val="lt1"/>
              </a:solidFill>
              <a:latin typeface="Calibri"/>
              <a:ea typeface="Calibri"/>
              <a:cs typeface="Calibri"/>
              <a:sym typeface="Calibri"/>
            </a:endParaRPr>
          </a:p>
          <a:p>
            <a:pPr indent="0" lvl="0" marL="0" rtl="0" algn="ctr">
              <a:spcBef>
                <a:spcPts val="0"/>
              </a:spcBef>
              <a:spcAft>
                <a:spcPts val="0"/>
              </a:spcAft>
              <a:buNone/>
            </a:pPr>
            <a:r>
              <a:rPr lang="en-GB">
                <a:solidFill>
                  <a:schemeClr val="lt1"/>
                </a:solidFill>
                <a:latin typeface="Calibri"/>
                <a:ea typeface="Calibri"/>
                <a:cs typeface="Calibri"/>
                <a:sym typeface="Calibri"/>
              </a:rPr>
              <a:t>Maharaja Agrasen Institute of Technology, Delhi</a:t>
            </a:r>
            <a:endParaRPr>
              <a:solidFill>
                <a:schemeClr val="lt1"/>
              </a:solidFill>
              <a:latin typeface="Calibri"/>
              <a:ea typeface="Calibri"/>
              <a:cs typeface="Calibri"/>
              <a:sym typeface="Calibri"/>
            </a:endParaRPr>
          </a:p>
          <a:p>
            <a:pPr indent="0" lvl="0" marL="0" rtl="0" algn="ctr">
              <a:spcBef>
                <a:spcPts val="0"/>
              </a:spcBef>
              <a:spcAft>
                <a:spcPts val="0"/>
              </a:spcAft>
              <a:buNone/>
            </a:pPr>
            <a:r>
              <a:rPr lang="en-GB">
                <a:solidFill>
                  <a:schemeClr val="lt1"/>
                </a:solidFill>
                <a:latin typeface="Calibri"/>
                <a:ea typeface="Calibri"/>
                <a:cs typeface="Calibri"/>
                <a:sym typeface="Calibri"/>
              </a:rPr>
              <a:t>2021</a:t>
            </a:r>
            <a:endParaRPr>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85750" y="2387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3500" u="sng"/>
              <a:t>Working</a:t>
            </a:r>
            <a:endParaRPr b="1" sz="3500" u="sng"/>
          </a:p>
        </p:txBody>
      </p:sp>
      <p:pic>
        <p:nvPicPr>
          <p:cNvPr id="183" name="Google Shape;183;p22"/>
          <p:cNvPicPr preferRelativeResize="0"/>
          <p:nvPr/>
        </p:nvPicPr>
        <p:blipFill>
          <a:blip r:embed="rId3">
            <a:alphaModFix/>
          </a:blip>
          <a:stretch>
            <a:fillRect/>
          </a:stretch>
        </p:blipFill>
        <p:spPr>
          <a:xfrm>
            <a:off x="1059438" y="1082325"/>
            <a:ext cx="6872714" cy="36201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819150" y="2683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3500" u="sng"/>
              <a:t>References </a:t>
            </a:r>
            <a:endParaRPr b="1" sz="3500" u="sng"/>
          </a:p>
        </p:txBody>
      </p:sp>
      <p:sp>
        <p:nvSpPr>
          <p:cNvPr id="189" name="Google Shape;189;p23"/>
          <p:cNvSpPr txBox="1"/>
          <p:nvPr>
            <p:ph idx="1" type="body"/>
          </p:nvPr>
        </p:nvSpPr>
        <p:spPr>
          <a:xfrm>
            <a:off x="251625" y="1309925"/>
            <a:ext cx="8658900" cy="3589500"/>
          </a:xfrm>
          <a:prstGeom prst="rect">
            <a:avLst/>
          </a:prstGeom>
        </p:spPr>
        <p:txBody>
          <a:bodyPr anchorCtr="0" anchor="t" bIns="91425" lIns="91425" spcFirstLastPara="1" rIns="91425" wrap="square" tIns="91425">
            <a:normAutofit/>
          </a:bodyPr>
          <a:lstStyle/>
          <a:p>
            <a:pPr indent="-311150" lvl="0" marL="457200" rtl="0" algn="l">
              <a:spcBef>
                <a:spcPts val="1000"/>
              </a:spcBef>
              <a:spcAft>
                <a:spcPts val="0"/>
              </a:spcAft>
              <a:buClr>
                <a:srgbClr val="000000"/>
              </a:buClr>
              <a:buSzPts val="1300"/>
              <a:buChar char="●"/>
            </a:pPr>
            <a:r>
              <a:rPr lang="en-GB">
                <a:solidFill>
                  <a:srgbClr val="000000"/>
                </a:solidFill>
              </a:rPr>
              <a:t>J. Y. Yong, V. K. Ramachandaramurthy, K. M. Tan, and N.Mithulananthan, “A review on the state-of-the-art technologies of electric vehicle, its impacts and prospects,” Renew. Sustain. Energy Rev., vol. 49, pp. 365– 385, 2015.</a:t>
            </a:r>
            <a:endParaRPr>
              <a:solidFill>
                <a:srgbClr val="000000"/>
              </a:solidFill>
            </a:endParaRPr>
          </a:p>
          <a:p>
            <a:pPr indent="-311150" lvl="0" marL="457200" rtl="0" algn="l">
              <a:spcBef>
                <a:spcPts val="1200"/>
              </a:spcBef>
              <a:spcAft>
                <a:spcPts val="0"/>
              </a:spcAft>
              <a:buClr>
                <a:srgbClr val="000000"/>
              </a:buClr>
              <a:buSzPts val="1300"/>
              <a:buChar char="●"/>
            </a:pPr>
            <a:r>
              <a:rPr lang="en-GB">
                <a:solidFill>
                  <a:srgbClr val="000000"/>
                </a:solidFill>
              </a:rPr>
              <a:t>Meradji, M., Cecati, C., Wang, G., &amp;Xu, D. (2016). Dynamic modeling and optimal control for hybrid electric vehicle drive train. In 2016 IEEE International Conference on Industrial Technology (ICIT) (pp.1424– 1429).IEEE.</a:t>
            </a:r>
            <a:r>
              <a:rPr lang="en-GB" u="sng">
                <a:solidFill>
                  <a:srgbClr val="000000"/>
                </a:solidFill>
                <a:hlinkClick r:id="rId3">
                  <a:extLst>
                    <a:ext uri="{A12FA001-AC4F-418D-AE19-62706E023703}">
                      <ahyp:hlinkClr val="tx"/>
                    </a:ext>
                  </a:extLst>
                </a:hlinkClick>
              </a:rPr>
              <a:t>https://doi.org/10.1109/ICIT.2016.7474967</a:t>
            </a:r>
            <a:r>
              <a:rPr lang="en-GB">
                <a:solidFill>
                  <a:srgbClr val="000000"/>
                </a:solidFill>
              </a:rPr>
              <a:t>.</a:t>
            </a:r>
            <a:endParaRPr>
              <a:solidFill>
                <a:srgbClr val="000000"/>
              </a:solidFill>
            </a:endParaRPr>
          </a:p>
          <a:p>
            <a:pPr indent="-311150" lvl="0" marL="457200" rtl="0" algn="l">
              <a:spcBef>
                <a:spcPts val="1000"/>
              </a:spcBef>
              <a:spcAft>
                <a:spcPts val="0"/>
              </a:spcAft>
              <a:buClr>
                <a:srgbClr val="000000"/>
              </a:buClr>
              <a:buSzPts val="1300"/>
              <a:buChar char="●"/>
            </a:pPr>
            <a:r>
              <a:rPr lang="en-GB">
                <a:solidFill>
                  <a:srgbClr val="000000"/>
                </a:solidFill>
              </a:rPr>
              <a:t>Butler, K. L., Ehsani, M., &amp; Kamath, P. (1999). A Matlab-based Modeling and Simulation Package for Electric and Hybrid Electric Vehicle Design. IEEE Transactions on Vehicular Technology, 48(6), 1770-1778. doi: 10.1109/25.806769 </a:t>
            </a:r>
            <a:endParaRPr>
              <a:solidFill>
                <a:srgbClr val="000000"/>
              </a:solidFill>
            </a:endParaRPr>
          </a:p>
          <a:p>
            <a:pPr indent="-311150" lvl="0" marL="457200" rtl="0" algn="l">
              <a:spcBef>
                <a:spcPts val="1000"/>
              </a:spcBef>
              <a:spcAft>
                <a:spcPts val="0"/>
              </a:spcAft>
              <a:buClr>
                <a:srgbClr val="000000"/>
              </a:buClr>
              <a:buSzPts val="1300"/>
              <a:buChar char="●"/>
            </a:pPr>
            <a:r>
              <a:rPr lang="en-GB">
                <a:solidFill>
                  <a:srgbClr val="000000"/>
                </a:solidFill>
              </a:rPr>
              <a:t>https://www.researchgate.net/publication/260299 341_Design_and_Development_of_Small_Electric _Vehicle_using_MATLABSimulink.</a:t>
            </a:r>
            <a:endParaRPr>
              <a:solidFill>
                <a:srgbClr val="000000"/>
              </a:solidFill>
            </a:endParaRPr>
          </a:p>
          <a:p>
            <a:pPr indent="-311150" lvl="0" marL="457200" rtl="0" algn="l">
              <a:spcBef>
                <a:spcPts val="1000"/>
              </a:spcBef>
              <a:spcAft>
                <a:spcPts val="0"/>
              </a:spcAft>
              <a:buClr>
                <a:srgbClr val="000000"/>
              </a:buClr>
              <a:buSzPts val="1300"/>
              <a:buChar char="●"/>
            </a:pPr>
            <a:r>
              <a:rPr lang="en-GB">
                <a:solidFill>
                  <a:srgbClr val="000000"/>
                </a:solidFill>
              </a:rPr>
              <a:t>Xue, X.D., Cheng, K.W.E. and Cheung, N.C., 2008, December. Selection of electric motor drives for electric vehicles. In Power Engineering Conference, 2008. AUPEC'08. Australasian Universities (pp. 1-6). IEEE.</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819150" y="1971025"/>
            <a:ext cx="7505700" cy="1590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3500" u="sng"/>
              <a:t>THANK YOU</a:t>
            </a:r>
            <a:endParaRPr b="1" sz="3500"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4"/>
          <p:cNvSpPr txBox="1"/>
          <p:nvPr>
            <p:ph type="title"/>
          </p:nvPr>
        </p:nvSpPr>
        <p:spPr>
          <a:xfrm>
            <a:off x="819150" y="2687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4000" u="sng"/>
              <a:t>Table of Contents</a:t>
            </a:r>
            <a:endParaRPr b="1" sz="4000" u="sng"/>
          </a:p>
        </p:txBody>
      </p:sp>
      <p:graphicFrame>
        <p:nvGraphicFramePr>
          <p:cNvPr id="138" name="Google Shape;138;p14"/>
          <p:cNvGraphicFramePr/>
          <p:nvPr/>
        </p:nvGraphicFramePr>
        <p:xfrm>
          <a:off x="952500" y="1281000"/>
          <a:ext cx="3000000" cy="3000000"/>
        </p:xfrm>
        <a:graphic>
          <a:graphicData uri="http://schemas.openxmlformats.org/drawingml/2006/table">
            <a:tbl>
              <a:tblPr>
                <a:noFill/>
                <a:tableStyleId>{D5C5B7AA-D7CE-43EA-B504-DD99F8421DC2}</a:tableStyleId>
              </a:tblPr>
              <a:tblGrid>
                <a:gridCol w="3619500"/>
                <a:gridCol w="3619500"/>
              </a:tblGrid>
              <a:tr h="381000">
                <a:tc>
                  <a:txBody>
                    <a:bodyPr/>
                    <a:lstStyle/>
                    <a:p>
                      <a:pPr indent="0" lvl="0" marL="0" rtl="0" algn="ctr">
                        <a:spcBef>
                          <a:spcPts val="0"/>
                        </a:spcBef>
                        <a:spcAft>
                          <a:spcPts val="0"/>
                        </a:spcAft>
                        <a:buNone/>
                      </a:pPr>
                      <a:r>
                        <a:rPr b="1" lang="en-GB" sz="2000">
                          <a:solidFill>
                            <a:schemeClr val="lt1"/>
                          </a:solidFill>
                        </a:rPr>
                        <a:t>Contents</a:t>
                      </a:r>
                      <a:endParaRPr b="1" sz="20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GB" sz="2000">
                          <a:solidFill>
                            <a:schemeClr val="lt1"/>
                          </a:solidFill>
                        </a:rPr>
                        <a:t>Pages</a:t>
                      </a:r>
                      <a:endParaRPr b="1" sz="20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sz="1700">
                          <a:solidFill>
                            <a:schemeClr val="lt1"/>
                          </a:solidFill>
                        </a:rPr>
                        <a:t>Introduction</a:t>
                      </a:r>
                      <a:endParaRPr sz="1700">
                        <a:solidFill>
                          <a:schemeClr val="lt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lt1"/>
                          </a:solidFill>
                        </a:rPr>
                        <a:t>3-5</a:t>
                      </a:r>
                      <a:endParaRPr>
                        <a:solidFill>
                          <a:schemeClr val="lt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sz="1700">
                          <a:solidFill>
                            <a:schemeClr val="lt1"/>
                          </a:solidFill>
                        </a:rPr>
                        <a:t>Literature Survey</a:t>
                      </a:r>
                      <a:endParaRPr sz="1700">
                        <a:solidFill>
                          <a:schemeClr val="lt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lt1"/>
                          </a:solidFill>
                        </a:rPr>
                        <a:t>6</a:t>
                      </a:r>
                      <a:endParaRPr>
                        <a:solidFill>
                          <a:schemeClr val="lt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sz="1700">
                          <a:solidFill>
                            <a:schemeClr val="lt1"/>
                          </a:solidFill>
                        </a:rPr>
                        <a:t>Components</a:t>
                      </a:r>
                      <a:endParaRPr sz="1700">
                        <a:solidFill>
                          <a:schemeClr val="lt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lt1"/>
                          </a:solidFill>
                        </a:rPr>
                        <a:t>7</a:t>
                      </a:r>
                      <a:endParaRPr>
                        <a:solidFill>
                          <a:schemeClr val="lt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sz="1700">
                          <a:solidFill>
                            <a:schemeClr val="lt1"/>
                          </a:solidFill>
                        </a:rPr>
                        <a:t>Block Diagram</a:t>
                      </a:r>
                      <a:endParaRPr sz="1700">
                        <a:solidFill>
                          <a:schemeClr val="lt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lt1"/>
                          </a:solidFill>
                        </a:rPr>
                        <a:t>8-9</a:t>
                      </a:r>
                      <a:endParaRPr>
                        <a:solidFill>
                          <a:schemeClr val="lt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sz="1700">
                          <a:solidFill>
                            <a:schemeClr val="lt1"/>
                          </a:solidFill>
                        </a:rPr>
                        <a:t>Working</a:t>
                      </a:r>
                      <a:endParaRPr sz="1700">
                        <a:solidFill>
                          <a:schemeClr val="lt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lt1"/>
                          </a:solidFill>
                        </a:rPr>
                        <a:t>10</a:t>
                      </a:r>
                      <a:endParaRPr>
                        <a:solidFill>
                          <a:schemeClr val="lt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sz="1700">
                          <a:solidFill>
                            <a:schemeClr val="lt1"/>
                          </a:solidFill>
                        </a:rPr>
                        <a:t>References</a:t>
                      </a:r>
                      <a:endParaRPr sz="1700">
                        <a:solidFill>
                          <a:schemeClr val="lt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lt1"/>
                          </a:solidFill>
                        </a:rPr>
                        <a:t>11</a:t>
                      </a:r>
                      <a:endParaRPr>
                        <a:solidFill>
                          <a:schemeClr val="lt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382200" y="239850"/>
            <a:ext cx="8379600" cy="85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3500" u="sng"/>
              <a:t>Introduction</a:t>
            </a:r>
            <a:endParaRPr b="1" sz="3500" u="sng"/>
          </a:p>
        </p:txBody>
      </p:sp>
      <p:sp>
        <p:nvSpPr>
          <p:cNvPr id="144" name="Google Shape;144;p15"/>
          <p:cNvSpPr txBox="1"/>
          <p:nvPr>
            <p:ph idx="1" type="body"/>
          </p:nvPr>
        </p:nvSpPr>
        <p:spPr>
          <a:xfrm>
            <a:off x="382200" y="1043500"/>
            <a:ext cx="8379600" cy="37737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323850" lvl="0" marL="457200" rtl="0" algn="l">
              <a:lnSpc>
                <a:spcPct val="115000"/>
              </a:lnSpc>
              <a:spcBef>
                <a:spcPts val="1000"/>
              </a:spcBef>
              <a:spcAft>
                <a:spcPts val="0"/>
              </a:spcAft>
              <a:buSzPts val="1500"/>
              <a:buChar char="●"/>
            </a:pPr>
            <a:r>
              <a:rPr lang="en-GB" sz="1500"/>
              <a:t>An electric vehicle (EV) is a vehicle that uses one or more electric motors for propulsion.</a:t>
            </a:r>
            <a:endParaRPr sz="1500"/>
          </a:p>
          <a:p>
            <a:pPr indent="-323850" lvl="0" marL="457200" rtl="0" algn="l">
              <a:lnSpc>
                <a:spcPct val="115000"/>
              </a:lnSpc>
              <a:spcBef>
                <a:spcPts val="1000"/>
              </a:spcBef>
              <a:spcAft>
                <a:spcPts val="0"/>
              </a:spcAft>
              <a:buSzPts val="1500"/>
              <a:buChar char="●"/>
            </a:pPr>
            <a:r>
              <a:rPr lang="en-GB" sz="1500"/>
              <a:t>So, what I want to do the calculation and modeling of the electric vehicle components like battery and motor dynamic stuffs.</a:t>
            </a:r>
            <a:endParaRPr sz="1500"/>
          </a:p>
          <a:p>
            <a:pPr indent="-323850" lvl="0" marL="457200" rtl="0" algn="l">
              <a:lnSpc>
                <a:spcPct val="115000"/>
              </a:lnSpc>
              <a:spcBef>
                <a:spcPts val="1000"/>
              </a:spcBef>
              <a:spcAft>
                <a:spcPts val="0"/>
              </a:spcAft>
              <a:buSzPts val="1500"/>
              <a:buChar char="●"/>
            </a:pPr>
            <a:r>
              <a:rPr lang="en-GB" sz="1500"/>
              <a:t>MATLAB (an abbreviation of "MATrix LABoratory") is a proprietary multi-paradigm programming language and numeric computing environment developed by MathWorks.</a:t>
            </a:r>
            <a:endParaRPr sz="1500"/>
          </a:p>
          <a:p>
            <a:pPr indent="-323850" lvl="0" marL="457200" rtl="0" algn="l">
              <a:lnSpc>
                <a:spcPct val="115000"/>
              </a:lnSpc>
              <a:spcBef>
                <a:spcPts val="1000"/>
              </a:spcBef>
              <a:spcAft>
                <a:spcPts val="0"/>
              </a:spcAft>
              <a:buSzPts val="1500"/>
              <a:buChar char="●"/>
            </a:pPr>
            <a:r>
              <a:rPr lang="en-GB" sz="1500"/>
              <a:t>Modeling and simulation in Matlab-Simulink has shown to be of great value in investigating energy flow, performance and efficiency of the EV drive system.</a:t>
            </a:r>
            <a:endParaRPr sz="1500"/>
          </a:p>
          <a:p>
            <a:pPr indent="-323850" lvl="0" marL="457200" rtl="0" algn="l">
              <a:lnSpc>
                <a:spcPct val="115000"/>
              </a:lnSpc>
              <a:spcBef>
                <a:spcPts val="1000"/>
              </a:spcBef>
              <a:spcAft>
                <a:spcPts val="0"/>
              </a:spcAft>
              <a:buSzPts val="1500"/>
              <a:buChar char="●"/>
            </a:pPr>
            <a:r>
              <a:rPr lang="en-GB" sz="1500"/>
              <a:t>All the modeling and simulation of vehicle calculation done in SIMULINK for the easy visualisation.</a:t>
            </a:r>
            <a:endParaRPr sz="1500"/>
          </a:p>
          <a:p>
            <a:pPr indent="-323850" lvl="0" marL="457200" rtl="0" algn="l">
              <a:lnSpc>
                <a:spcPct val="115000"/>
              </a:lnSpc>
              <a:spcBef>
                <a:spcPts val="1000"/>
              </a:spcBef>
              <a:spcAft>
                <a:spcPts val="1000"/>
              </a:spcAft>
              <a:buSzPts val="1500"/>
              <a:buChar char="●"/>
            </a:pPr>
            <a:r>
              <a:rPr lang="en-GB" sz="1500"/>
              <a:t>Modeling and simulation is very important to the automotive designers in order to find best energy control strategy, exact components size, and to minimize the use of energy, because prototyping and testing are expensive and complex operations.</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nvSpPr>
        <p:spPr>
          <a:xfrm>
            <a:off x="612600" y="714450"/>
            <a:ext cx="7918800" cy="37146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SzPts val="1400"/>
              <a:buFont typeface="Calibri"/>
              <a:buChar char="●"/>
            </a:pPr>
            <a:r>
              <a:rPr lang="en-GB">
                <a:latin typeface="Calibri"/>
                <a:ea typeface="Calibri"/>
                <a:cs typeface="Calibri"/>
                <a:sym typeface="Calibri"/>
              </a:rPr>
              <a:t>In order to find the best voltage, current, capacity, battery charge state and the exact size of the part, and minimise the for automotive designers, the use of electricity, modelling and simulation are very important.</a:t>
            </a:r>
            <a:endParaRPr>
              <a:latin typeface="Calibri"/>
              <a:ea typeface="Calibri"/>
              <a:cs typeface="Calibri"/>
              <a:sym typeface="Calibri"/>
            </a:endParaRPr>
          </a:p>
          <a:p>
            <a:pPr indent="-317500" lvl="0" marL="457200" rtl="0" algn="l">
              <a:spcBef>
                <a:spcPts val="1000"/>
              </a:spcBef>
              <a:spcAft>
                <a:spcPts val="0"/>
              </a:spcAft>
              <a:buSzPts val="1400"/>
              <a:buFont typeface="Calibri"/>
              <a:buChar char="●"/>
            </a:pPr>
            <a:r>
              <a:rPr lang="en-GB">
                <a:latin typeface="Calibri"/>
                <a:ea typeface="Calibri"/>
                <a:cs typeface="Calibri"/>
                <a:sym typeface="Calibri"/>
              </a:rPr>
              <a:t>The torque and speed conditions during motoring and regeneration were used to determine the energy flow, performance and efficiency of the drive. This study forms the foundation for further research and developments.</a:t>
            </a:r>
            <a:endParaRPr>
              <a:latin typeface="Calibri"/>
              <a:ea typeface="Calibri"/>
              <a:cs typeface="Calibri"/>
              <a:sym typeface="Calibri"/>
            </a:endParaRPr>
          </a:p>
          <a:p>
            <a:pPr indent="-317500" lvl="0" marL="457200" rtl="0" algn="l">
              <a:spcBef>
                <a:spcPts val="1000"/>
              </a:spcBef>
              <a:spcAft>
                <a:spcPts val="0"/>
              </a:spcAft>
              <a:buSzPts val="1400"/>
              <a:buFont typeface="Calibri"/>
              <a:buChar char="●"/>
            </a:pPr>
            <a:r>
              <a:rPr lang="en-GB">
                <a:latin typeface="Calibri"/>
                <a:ea typeface="Calibri"/>
                <a:cs typeface="Calibri"/>
                <a:sym typeface="Calibri"/>
              </a:rPr>
              <a:t>The Battery performance is mainly dependent upon the working ambient temperature. It is easy to calculate this by simulation in different temperature.</a:t>
            </a:r>
            <a:endParaRPr>
              <a:latin typeface="Calibri"/>
              <a:ea typeface="Calibri"/>
              <a:cs typeface="Calibri"/>
              <a:sym typeface="Calibri"/>
            </a:endParaRPr>
          </a:p>
          <a:p>
            <a:pPr indent="-317500" lvl="0" marL="457200" rtl="0" algn="l">
              <a:spcBef>
                <a:spcPts val="1000"/>
              </a:spcBef>
              <a:spcAft>
                <a:spcPts val="0"/>
              </a:spcAft>
              <a:buSzPts val="1400"/>
              <a:buFont typeface="Calibri"/>
              <a:buChar char="●"/>
            </a:pPr>
            <a:r>
              <a:rPr lang="en-GB">
                <a:latin typeface="Calibri"/>
                <a:ea typeface="Calibri"/>
                <a:cs typeface="Calibri"/>
                <a:sym typeface="Calibri"/>
              </a:rPr>
              <a:t>BEV and its components were simulated in this study in to examine the flow, output and efficiency of energy. By using MATLAB-Simulink, good results for battery voltage, current, power, and state of charge were shown. There are still a lot of possibilities ahead to build a better BEV model that will be the basis for future studies. </a:t>
            </a:r>
            <a:endParaRPr>
              <a:latin typeface="Calibri"/>
              <a:ea typeface="Calibri"/>
              <a:cs typeface="Calibri"/>
              <a:sym typeface="Calibri"/>
            </a:endParaRPr>
          </a:p>
          <a:p>
            <a:pPr indent="-317500" lvl="0" marL="457200" rtl="0" algn="l">
              <a:spcBef>
                <a:spcPts val="1000"/>
              </a:spcBef>
              <a:spcAft>
                <a:spcPts val="0"/>
              </a:spcAft>
              <a:buSzPts val="1400"/>
              <a:buFont typeface="Calibri"/>
              <a:buChar char="●"/>
            </a:pPr>
            <a:r>
              <a:rPr lang="en-GB">
                <a:latin typeface="Calibri"/>
                <a:ea typeface="Calibri"/>
                <a:cs typeface="Calibri"/>
                <a:sym typeface="Calibri"/>
              </a:rPr>
              <a:t>Below show different type of models of battery that are possible by different </a:t>
            </a:r>
            <a:r>
              <a:rPr lang="en-GB">
                <a:latin typeface="Calibri"/>
                <a:ea typeface="Calibri"/>
                <a:cs typeface="Calibri"/>
                <a:sym typeface="Calibri"/>
              </a:rPr>
              <a:t>simulation</a:t>
            </a:r>
            <a:r>
              <a:rPr lang="en-GB">
                <a:latin typeface="Calibri"/>
                <a:ea typeface="Calibri"/>
                <a:cs typeface="Calibri"/>
                <a:sym typeface="Calibri"/>
              </a:rPr>
              <a:t> and we had to choose which one can be differentiate by these simulations.</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17"/>
          <p:cNvPicPr preferRelativeResize="0"/>
          <p:nvPr/>
        </p:nvPicPr>
        <p:blipFill>
          <a:blip r:embed="rId3">
            <a:alphaModFix/>
          </a:blip>
          <a:stretch>
            <a:fillRect/>
          </a:stretch>
        </p:blipFill>
        <p:spPr>
          <a:xfrm>
            <a:off x="1712150" y="277525"/>
            <a:ext cx="5880976" cy="45884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2535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3500" u="sng"/>
              <a:t>Literature Review</a:t>
            </a:r>
            <a:endParaRPr b="1" sz="3500" u="sng"/>
          </a:p>
        </p:txBody>
      </p:sp>
      <p:sp>
        <p:nvSpPr>
          <p:cNvPr id="160" name="Google Shape;160;p18"/>
          <p:cNvSpPr txBox="1"/>
          <p:nvPr>
            <p:ph idx="1" type="body"/>
          </p:nvPr>
        </p:nvSpPr>
        <p:spPr>
          <a:xfrm>
            <a:off x="436650" y="1272925"/>
            <a:ext cx="8340600" cy="3552300"/>
          </a:xfrm>
          <a:prstGeom prst="rect">
            <a:avLst/>
          </a:prstGeom>
        </p:spPr>
        <p:txBody>
          <a:bodyPr anchorCtr="0" anchor="t" bIns="91425" lIns="91425" spcFirstLastPara="1" rIns="91425" wrap="square" tIns="91425">
            <a:normAutofit lnSpcReduction="20000"/>
          </a:bodyPr>
          <a:lstStyle/>
          <a:p>
            <a:pPr indent="-317500" lvl="0" marL="457200" rtl="0" algn="l">
              <a:spcBef>
                <a:spcPts val="1000"/>
              </a:spcBef>
              <a:spcAft>
                <a:spcPts val="0"/>
              </a:spcAft>
              <a:buClr>
                <a:srgbClr val="000000"/>
              </a:buClr>
              <a:buSzPts val="1400"/>
              <a:buChar char="●"/>
            </a:pPr>
            <a:r>
              <a:rPr lang="en-GB" sz="1400">
                <a:solidFill>
                  <a:srgbClr val="000000"/>
                </a:solidFill>
              </a:rPr>
              <a:t>E. Schaltz, designed and modeled an electric vehicle. This vehicle consumes 148.3 Wh/km of energy. Also explains that a large part of the energy loss is caused by the auxiliary loads, the lighting system, the security systems, the comfort systems and the battery.</a:t>
            </a:r>
            <a:endParaRPr sz="1400">
              <a:solidFill>
                <a:srgbClr val="000000"/>
              </a:solidFill>
            </a:endParaRPr>
          </a:p>
          <a:p>
            <a:pPr indent="-317500" lvl="0" marL="457200" rtl="0" algn="l">
              <a:spcBef>
                <a:spcPts val="1000"/>
              </a:spcBef>
              <a:spcAft>
                <a:spcPts val="0"/>
              </a:spcAft>
              <a:buClr>
                <a:srgbClr val="000000"/>
              </a:buClr>
              <a:buSzPts val="1400"/>
              <a:buChar char="●"/>
            </a:pPr>
            <a:r>
              <a:rPr lang="en-GB" sz="1400">
                <a:solidFill>
                  <a:srgbClr val="000000"/>
                </a:solidFill>
              </a:rPr>
              <a:t>Since range anxiety is prominent especially among indian customers, work should be done to create more versatile &amp; reliable batteries, better i</a:t>
            </a:r>
            <a:r>
              <a:rPr lang="en-GB" sz="1400">
                <a:solidFill>
                  <a:srgbClr val="000000"/>
                </a:solidFill>
              </a:rPr>
              <a:t>nfrastructure for charging etc. and this is possible by many simulation which is possible cost effectively by software.</a:t>
            </a:r>
            <a:endParaRPr sz="1400">
              <a:solidFill>
                <a:srgbClr val="000000"/>
              </a:solidFill>
            </a:endParaRPr>
          </a:p>
          <a:p>
            <a:pPr indent="-317500" lvl="0" marL="457200" rtl="0" algn="l">
              <a:spcBef>
                <a:spcPts val="1000"/>
              </a:spcBef>
              <a:spcAft>
                <a:spcPts val="0"/>
              </a:spcAft>
              <a:buClr>
                <a:srgbClr val="000000"/>
              </a:buClr>
              <a:buSzPts val="1400"/>
              <a:buChar char="●"/>
            </a:pPr>
            <a:r>
              <a:rPr lang="en-GB" sz="1400">
                <a:solidFill>
                  <a:srgbClr val="000000"/>
                </a:solidFill>
              </a:rPr>
              <a:t>Numerous simulation and modelling package have been developed to study the operation of electric and hybrid power trains, such as CarSim from AeroVironment Inc., SIMPLEV from DOE’s Idaho National Laboratory, MARVEL (Argonne National Laboratory), V-Elph (Texas A&amp;M University) and ADVISOR (DOE’s National Renewable Energy Laboratory, US). Butler, Ehsani, &amp; Kamath (1999) in his study presented four vehicle drive trains; an EV, parallel hybrid EV (HEV), series HEV, and conventional ICE vehicle modeling, simulation, and analysis package using Matlab Simulink to investigate fuel economy, efficiency and emissions.</a:t>
            </a:r>
            <a:endParaRPr sz="1400">
              <a:solidFill>
                <a:srgbClr val="000000"/>
              </a:solidFill>
            </a:endParaRPr>
          </a:p>
          <a:p>
            <a:pPr indent="0" lvl="0" marL="0" rtl="0" algn="l">
              <a:spcBef>
                <a:spcPts val="10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50517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3500" u="sng"/>
              <a:t>Components</a:t>
            </a:r>
            <a:endParaRPr b="1" sz="3500" u="sng"/>
          </a:p>
        </p:txBody>
      </p:sp>
      <p:sp>
        <p:nvSpPr>
          <p:cNvPr id="166" name="Google Shape;166;p19"/>
          <p:cNvSpPr txBox="1"/>
          <p:nvPr>
            <p:ph idx="1" type="body"/>
          </p:nvPr>
        </p:nvSpPr>
        <p:spPr>
          <a:xfrm>
            <a:off x="451450" y="1459775"/>
            <a:ext cx="8414700" cy="34173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Char char="●"/>
            </a:pPr>
            <a:r>
              <a:rPr lang="en-GB" sz="1800"/>
              <a:t>MATLAB - Since the project is simulation based, we will be using MATLAB/Simulink.</a:t>
            </a:r>
            <a:endParaRPr sz="1800"/>
          </a:p>
          <a:p>
            <a:pPr indent="-342900" lvl="0" marL="457200" rtl="0" algn="l">
              <a:spcBef>
                <a:spcPts val="1200"/>
              </a:spcBef>
              <a:spcAft>
                <a:spcPts val="0"/>
              </a:spcAft>
              <a:buSzPts val="1800"/>
              <a:buChar char="●"/>
            </a:pPr>
            <a:r>
              <a:rPr lang="en-GB" sz="1800"/>
              <a:t>Electric Propulsion System - Electric Motor, Inverter, Electronic Converter, DC-DC and DC-AC Converter</a:t>
            </a:r>
            <a:endParaRPr sz="1800"/>
          </a:p>
          <a:p>
            <a:pPr indent="-342900" lvl="0" marL="457200" rtl="0" algn="l">
              <a:spcBef>
                <a:spcPts val="1000"/>
              </a:spcBef>
              <a:spcAft>
                <a:spcPts val="0"/>
              </a:spcAft>
              <a:buSzPts val="1800"/>
              <a:buChar char="●"/>
            </a:pPr>
            <a:r>
              <a:rPr lang="en-GB" sz="1800"/>
              <a:t>Energy Source - Battery , ICE, Ultra Capacitor, Fuel Cell etc. (Based on type of EV)</a:t>
            </a:r>
            <a:endParaRPr sz="1800"/>
          </a:p>
          <a:p>
            <a:pPr indent="-342900" lvl="0" marL="457200" rtl="0" algn="l">
              <a:spcBef>
                <a:spcPts val="1000"/>
              </a:spcBef>
              <a:spcAft>
                <a:spcPts val="0"/>
              </a:spcAft>
              <a:buSzPts val="1800"/>
              <a:buChar char="●"/>
            </a:pPr>
            <a:r>
              <a:rPr lang="en-GB" sz="1800"/>
              <a:t>Energy Management System, Charging/Refueling Unit</a:t>
            </a:r>
            <a:endParaRPr sz="1800"/>
          </a:p>
          <a:p>
            <a:pPr indent="-342900" lvl="0" marL="457200" rtl="0" algn="l">
              <a:spcBef>
                <a:spcPts val="1000"/>
              </a:spcBef>
              <a:spcAft>
                <a:spcPts val="0"/>
              </a:spcAft>
              <a:buSzPts val="1800"/>
              <a:buChar char="●"/>
            </a:pPr>
            <a:r>
              <a:rPr lang="en-GB" sz="1800"/>
              <a:t>Auxiliary Systems - Thermal Management System, Console System</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2313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3500" u="sng"/>
              <a:t>BLOCK DIAGRAM</a:t>
            </a:r>
            <a:endParaRPr b="1" sz="3500" u="sng"/>
          </a:p>
        </p:txBody>
      </p:sp>
      <p:pic>
        <p:nvPicPr>
          <p:cNvPr id="172" name="Google Shape;172;p20"/>
          <p:cNvPicPr preferRelativeResize="0"/>
          <p:nvPr/>
        </p:nvPicPr>
        <p:blipFill>
          <a:blip r:embed="rId3">
            <a:alphaModFix/>
          </a:blip>
          <a:stretch>
            <a:fillRect/>
          </a:stretch>
        </p:blipFill>
        <p:spPr>
          <a:xfrm>
            <a:off x="372225" y="1185950"/>
            <a:ext cx="8237001" cy="3509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1"/>
          <p:cNvPicPr preferRelativeResize="0"/>
          <p:nvPr/>
        </p:nvPicPr>
        <p:blipFill>
          <a:blip r:embed="rId3">
            <a:alphaModFix/>
          </a:blip>
          <a:stretch>
            <a:fillRect/>
          </a:stretch>
        </p:blipFill>
        <p:spPr>
          <a:xfrm>
            <a:off x="1489550" y="520775"/>
            <a:ext cx="6012501" cy="42368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