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DC7"/>
    <a:srgbClr val="A8A8A8"/>
    <a:srgbClr val="FFFFFF"/>
    <a:srgbClr val="AABDE5"/>
    <a:srgbClr val="A7BCE5"/>
    <a:srgbClr val="88CAE2"/>
    <a:srgbClr val="93B9E6"/>
    <a:srgbClr val="9FC6F3"/>
    <a:srgbClr val="97BBE2"/>
    <a:srgbClr val="96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2245"/>
  </p:normalViewPr>
  <p:slideViewPr>
    <p:cSldViewPr snapToGrid="0" snapToObjects="1">
      <p:cViewPr>
        <p:scale>
          <a:sx n="42" d="100"/>
          <a:sy n="42" d="100"/>
        </p:scale>
        <p:origin x="-1264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A30-8910-BD48-9760-A39AADC34C2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01EBC-1120-B74F-A089-8A735FCD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01EBC-1120-B74F-A089-8A735FCD6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3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98E9-8659-DE42-934A-56EB4D2B965C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AC3F-8BC6-B84D-97F8-B2BD4569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tif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tif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D1DCF0">
                <a:lumMod val="35000"/>
              </a:srgbClr>
            </a:gs>
            <a:gs pos="0">
              <a:schemeClr val="accent1">
                <a:lumMod val="95000"/>
                <a:lumOff val="5000"/>
              </a:schemeClr>
            </a:gs>
            <a:gs pos="14000">
              <a:srgbClr val="81A0D8">
                <a:lumMod val="90000"/>
                <a:lumOff val="10000"/>
              </a:srgbClr>
            </a:gs>
            <a:gs pos="17000">
              <a:srgbClr val="B1C3E7">
                <a:lumMod val="100000"/>
              </a:srgbClr>
            </a:gs>
            <a:gs pos="95000">
              <a:srgbClr val="809FD7">
                <a:lumMod val="76000"/>
                <a:lumOff val="24000"/>
              </a:srgbClr>
            </a:gs>
            <a:gs pos="95000">
              <a:srgbClr val="6A8ED0"/>
            </a:gs>
            <a:gs pos="15500">
              <a:srgbClr val="D8E1F3">
                <a:lumMod val="0"/>
                <a:lumOff val="100000"/>
              </a:srgbClr>
            </a:gs>
            <a:gs pos="14000">
              <a:srgbClr val="A3B9E3">
                <a:lumMod val="0"/>
                <a:lumOff val="100000"/>
              </a:srgbClr>
            </a:gs>
            <a:gs pos="100000">
              <a:schemeClr val="accent1">
                <a:lumMod val="8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CAC21F09-8136-0E45-945D-A53BD05F2B63}"/>
              </a:ext>
            </a:extLst>
          </p:cNvPr>
          <p:cNvSpPr/>
          <p:nvPr/>
        </p:nvSpPr>
        <p:spPr>
          <a:xfrm>
            <a:off x="33561409" y="31239313"/>
            <a:ext cx="10147631" cy="393865"/>
          </a:xfrm>
          <a:prstGeom prst="rect">
            <a:avLst/>
          </a:prstGeom>
          <a:gradFill flip="none" rotWithShape="1">
            <a:gsLst>
              <a:gs pos="0">
                <a:srgbClr val="A1B4EB"/>
              </a:gs>
              <a:gs pos="95000">
                <a:schemeClr val="accent1">
                  <a:tint val="66000"/>
                  <a:satMod val="160000"/>
                  <a:lumMod val="97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92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3A4973-0671-2B47-B786-05F5425403AB}"/>
              </a:ext>
            </a:extLst>
          </p:cNvPr>
          <p:cNvSpPr/>
          <p:nvPr/>
        </p:nvSpPr>
        <p:spPr>
          <a:xfrm>
            <a:off x="133916" y="16914407"/>
            <a:ext cx="462094" cy="452806"/>
          </a:xfrm>
          <a:prstGeom prst="ellipse">
            <a:avLst/>
          </a:prstGeom>
          <a:solidFill>
            <a:srgbClr val="396DC7"/>
          </a:solidFill>
          <a:ln w="76200">
            <a:solidFill>
              <a:srgbClr val="396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E769668-8701-2548-AA56-9C237E82ABBA}"/>
              </a:ext>
            </a:extLst>
          </p:cNvPr>
          <p:cNvSpPr/>
          <p:nvPr/>
        </p:nvSpPr>
        <p:spPr>
          <a:xfrm>
            <a:off x="140540" y="15012711"/>
            <a:ext cx="462094" cy="452806"/>
          </a:xfrm>
          <a:prstGeom prst="ellipse">
            <a:avLst/>
          </a:prstGeom>
          <a:solidFill>
            <a:srgbClr val="396DC7"/>
          </a:solidFill>
          <a:ln w="76200">
            <a:solidFill>
              <a:srgbClr val="396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001F17-8C46-AD48-8700-8DF6E30305A1}"/>
              </a:ext>
            </a:extLst>
          </p:cNvPr>
          <p:cNvSpPr/>
          <p:nvPr/>
        </p:nvSpPr>
        <p:spPr>
          <a:xfrm>
            <a:off x="135580" y="13800601"/>
            <a:ext cx="462094" cy="452806"/>
          </a:xfrm>
          <a:prstGeom prst="ellipse">
            <a:avLst/>
          </a:prstGeom>
          <a:solidFill>
            <a:srgbClr val="396DC7"/>
          </a:solidFill>
          <a:ln w="76200">
            <a:solidFill>
              <a:srgbClr val="396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31C87-E4AD-DD44-A466-CC67045F89A3}"/>
              </a:ext>
            </a:extLst>
          </p:cNvPr>
          <p:cNvSpPr/>
          <p:nvPr/>
        </p:nvSpPr>
        <p:spPr>
          <a:xfrm>
            <a:off x="-718" y="31239313"/>
            <a:ext cx="33471370" cy="1828539"/>
          </a:xfrm>
          <a:prstGeom prst="rect">
            <a:avLst/>
          </a:prstGeom>
          <a:gradFill flip="none" rotWithShape="1">
            <a:gsLst>
              <a:gs pos="0">
                <a:srgbClr val="A1B4EB"/>
              </a:gs>
              <a:gs pos="95000">
                <a:schemeClr val="accent1">
                  <a:tint val="66000"/>
                  <a:satMod val="160000"/>
                  <a:lumMod val="97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92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AD91C-E4DD-C649-BC4C-C4AF4234F9D3}"/>
              </a:ext>
            </a:extLst>
          </p:cNvPr>
          <p:cNvSpPr txBox="1"/>
          <p:nvPr/>
        </p:nvSpPr>
        <p:spPr>
          <a:xfrm>
            <a:off x="548640" y="849084"/>
            <a:ext cx="427939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</a:rPr>
              <a:t>A Quantum Computer’s Guide to Saving Money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7000" dirty="0">
                <a:solidFill>
                  <a:schemeClr val="bg1"/>
                </a:solidFill>
              </a:rPr>
              <a:t>Using a Quantum Genetic Algorithm to Optimize the Allocation of Cybersecurity Budget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01AF80-267A-9E4D-99E0-4106537AD04C}"/>
              </a:ext>
            </a:extLst>
          </p:cNvPr>
          <p:cNvSpPr/>
          <p:nvPr/>
        </p:nvSpPr>
        <p:spPr>
          <a:xfrm>
            <a:off x="11228832" y="5486400"/>
            <a:ext cx="21433536" cy="27432000"/>
          </a:xfrm>
          <a:prstGeom prst="roundRect">
            <a:avLst>
              <a:gd name="adj" fmla="val 1787"/>
            </a:avLst>
          </a:prstGeom>
          <a:noFill/>
          <a:ln w="57150" cap="flat" cmpd="sng" algn="ctr">
            <a:solidFill>
              <a:srgbClr val="396DC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E9A6816-D660-AB4A-B04E-7352661B8693}"/>
              </a:ext>
            </a:extLst>
          </p:cNvPr>
          <p:cNvSpPr/>
          <p:nvPr/>
        </p:nvSpPr>
        <p:spPr>
          <a:xfrm>
            <a:off x="33528000" y="5486400"/>
            <a:ext cx="10195560" cy="27432000"/>
          </a:xfrm>
          <a:prstGeom prst="frame">
            <a:avLst>
              <a:gd name="adj1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23834-8803-D844-8A7F-0DFF4F88B35D}"/>
              </a:ext>
            </a:extLst>
          </p:cNvPr>
          <p:cNvSpPr txBox="1"/>
          <p:nvPr/>
        </p:nvSpPr>
        <p:spPr>
          <a:xfrm>
            <a:off x="33611975" y="31660973"/>
            <a:ext cx="10195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Ayush Hariharan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61966EB9-DAE4-BB40-9A30-C363D231408F}"/>
              </a:ext>
            </a:extLst>
          </p:cNvPr>
          <p:cNvSpPr/>
          <p:nvPr/>
        </p:nvSpPr>
        <p:spPr>
          <a:xfrm>
            <a:off x="33561410" y="5495890"/>
            <a:ext cx="10147630" cy="26280101"/>
          </a:xfrm>
          <a:prstGeom prst="frame">
            <a:avLst>
              <a:gd name="adj1" fmla="val 0"/>
            </a:avLst>
          </a:prstGeom>
          <a:ln w="57150">
            <a:solidFill>
              <a:srgbClr val="396DC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F19310-64B0-C643-A6D8-33B02096CC14}"/>
              </a:ext>
            </a:extLst>
          </p:cNvPr>
          <p:cNvSpPr/>
          <p:nvPr/>
        </p:nvSpPr>
        <p:spPr>
          <a:xfrm>
            <a:off x="0" y="5523830"/>
            <a:ext cx="10223234" cy="7768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6DFF89-85A0-AA4F-934C-57CB977F6DC3}"/>
              </a:ext>
            </a:extLst>
          </p:cNvPr>
          <p:cNvSpPr txBox="1"/>
          <p:nvPr/>
        </p:nvSpPr>
        <p:spPr>
          <a:xfrm>
            <a:off x="-177476" y="5552625"/>
            <a:ext cx="103873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Medical Hacking: Life or Death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C63B151-A396-164F-8F64-DF25BE191725}"/>
              </a:ext>
            </a:extLst>
          </p:cNvPr>
          <p:cNvSpPr/>
          <p:nvPr/>
        </p:nvSpPr>
        <p:spPr>
          <a:xfrm>
            <a:off x="25694" y="11847831"/>
            <a:ext cx="10128068" cy="7422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B1A33B8-93E2-664A-BDD4-3DAAEE1EC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64" r="528" b="1281"/>
          <a:stretch/>
        </p:blipFill>
        <p:spPr>
          <a:xfrm>
            <a:off x="4062193" y="15654915"/>
            <a:ext cx="5998754" cy="29810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2FF426-A49B-204F-87C9-7D6E1CC7668C}"/>
              </a:ext>
            </a:extLst>
          </p:cNvPr>
          <p:cNvSpPr/>
          <p:nvPr/>
        </p:nvSpPr>
        <p:spPr>
          <a:xfrm>
            <a:off x="8534703" y="15591932"/>
            <a:ext cx="1596833" cy="579990"/>
          </a:xfrm>
          <a:prstGeom prst="rect">
            <a:avLst/>
          </a:prstGeom>
          <a:solidFill>
            <a:srgbClr val="A7B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EA6EE3-2ABF-684A-B982-D4A5425AC228}"/>
              </a:ext>
            </a:extLst>
          </p:cNvPr>
          <p:cNvSpPr/>
          <p:nvPr/>
        </p:nvSpPr>
        <p:spPr>
          <a:xfrm>
            <a:off x="4062193" y="15467727"/>
            <a:ext cx="1501481" cy="904436"/>
          </a:xfrm>
          <a:prstGeom prst="rect">
            <a:avLst/>
          </a:prstGeom>
          <a:solidFill>
            <a:srgbClr val="AAB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CE5B81-6CFD-E641-BEE4-59542A63BA0F}"/>
              </a:ext>
            </a:extLst>
          </p:cNvPr>
          <p:cNvSpPr/>
          <p:nvPr/>
        </p:nvSpPr>
        <p:spPr>
          <a:xfrm>
            <a:off x="4020987" y="18259441"/>
            <a:ext cx="670069" cy="565400"/>
          </a:xfrm>
          <a:prstGeom prst="rect">
            <a:avLst/>
          </a:prstGeom>
          <a:solidFill>
            <a:srgbClr val="AAB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E3FE5-EF48-9D45-8251-99454246FA04}"/>
              </a:ext>
            </a:extLst>
          </p:cNvPr>
          <p:cNvSpPr txBox="1"/>
          <p:nvPr/>
        </p:nvSpPr>
        <p:spPr>
          <a:xfrm>
            <a:off x="-28863" y="11873084"/>
            <a:ext cx="99055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Consolidating Cybersecurity Data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63A491-6600-A043-8659-E7E7258154C8}"/>
              </a:ext>
            </a:extLst>
          </p:cNvPr>
          <p:cNvSpPr/>
          <p:nvPr/>
        </p:nvSpPr>
        <p:spPr>
          <a:xfrm>
            <a:off x="25693" y="18825066"/>
            <a:ext cx="10097689" cy="758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3510B7-11D3-6846-AD19-33238416CFCA}"/>
              </a:ext>
            </a:extLst>
          </p:cNvPr>
          <p:cNvSpPr txBox="1"/>
          <p:nvPr/>
        </p:nvSpPr>
        <p:spPr>
          <a:xfrm>
            <a:off x="-249307" y="18839780"/>
            <a:ext cx="1017727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Previous Research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B99B4-D2BA-8C4D-AA49-C0D8D4E4239B}"/>
              </a:ext>
            </a:extLst>
          </p:cNvPr>
          <p:cNvSpPr txBox="1"/>
          <p:nvPr/>
        </p:nvSpPr>
        <p:spPr>
          <a:xfrm>
            <a:off x="181353" y="12669270"/>
            <a:ext cx="979559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wake current attacks, third-party organizations like KnowBe4 publish statistics on the specifics of each attack in Endpoint Protection Reports.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 et al. used one of these reports to compile a dataset with three major parts: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69900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Survival Probabilities – Array in White</a:t>
            </a:r>
          </a:p>
          <a:p>
            <a:pPr marL="457200" indent="-457200">
              <a:buFont typeface="+mj-lt"/>
              <a:buAutoNum type="arabicPeriod"/>
            </a:pPr>
            <a:endParaRPr lang="en-US" sz="7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probability, P(X, Y) is the probability of an attack (X) succeeding when a countermeasure (Y) is implemented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Statistics – 3 Grey Columns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of attacks in a year, E[T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914400" lvl="1" indent="-457200">
              <a:buFont typeface="+mj-lt"/>
              <a:buAutoNum type="alphaLcParenR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number of attacks in a year</a:t>
            </a:r>
          </a:p>
          <a:p>
            <a:pPr marL="914400" lvl="1" indent="-457200">
              <a:buFont typeface="+mj-lt"/>
              <a:buAutoNum type="alphaLcParenR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incurred from of a </a:t>
            </a:r>
          </a:p>
          <a:p>
            <a:pPr lvl="1" indent="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attack,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08000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Countermeasure Price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grey row at the bottom</a:t>
            </a:r>
          </a:p>
          <a:p>
            <a:pPr lvl="1" indent="3556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installing each</a:t>
            </a:r>
          </a:p>
          <a:p>
            <a:pPr lvl="1" indent="3556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6B8318-F892-E342-8C5B-6A82ACE1D200}"/>
              </a:ext>
            </a:extLst>
          </p:cNvPr>
          <p:cNvSpPr/>
          <p:nvPr/>
        </p:nvSpPr>
        <p:spPr>
          <a:xfrm>
            <a:off x="8494946" y="18267844"/>
            <a:ext cx="1658815" cy="386728"/>
          </a:xfrm>
          <a:prstGeom prst="rect">
            <a:avLst/>
          </a:prstGeom>
          <a:solidFill>
            <a:srgbClr val="AAB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81453B34-7A47-F642-9205-837A6C45A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4"/>
          <a:stretch/>
        </p:blipFill>
        <p:spPr>
          <a:xfrm>
            <a:off x="4657939" y="19719352"/>
            <a:ext cx="5088636" cy="34080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C9FF10A-4088-4941-B22D-3CAC46840AA4}"/>
              </a:ext>
            </a:extLst>
          </p:cNvPr>
          <p:cNvSpPr/>
          <p:nvPr/>
        </p:nvSpPr>
        <p:spPr>
          <a:xfrm>
            <a:off x="8510380" y="20105894"/>
            <a:ext cx="1236195" cy="96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B156AC-BB25-D848-BCCF-B11309F11A41}"/>
              </a:ext>
            </a:extLst>
          </p:cNvPr>
          <p:cNvSpPr txBox="1"/>
          <p:nvPr/>
        </p:nvSpPr>
        <p:spPr>
          <a:xfrm>
            <a:off x="66898" y="19631556"/>
            <a:ext cx="1013467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compiled cybersecurity data,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 et al. developed a linear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model with: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 Company’s Budget</a:t>
            </a: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Expected Damage </a:t>
            </a:r>
          </a:p>
          <a:p>
            <a:pPr lvl="1" indent="34766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an Attack</a:t>
            </a:r>
          </a:p>
          <a:p>
            <a:pPr lvl="1" indent="347663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445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optimization model followed</a:t>
            </a:r>
          </a:p>
          <a:p>
            <a:pPr lvl="1" indent="-4445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steps in order to allocate</a:t>
            </a:r>
          </a:p>
          <a:p>
            <a:pPr lvl="1" indent="-4445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budget effectively:</a:t>
            </a:r>
          </a:p>
          <a:p>
            <a:pPr lvl="1" indent="-444500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457200">
              <a:buFont typeface="+mj-lt"/>
              <a:buAutoNum type="alphaUcPeriod"/>
              <a:tabLst>
                <a:tab pos="398463" algn="l"/>
              </a:tabLst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Surviving Threats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(P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threats that survive if countermeasure j is implemented at level k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countermeasure has an effectiveness (e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 decision variable 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∑ (1 – 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457200">
              <a:buAutoNum type="alphaUcPeriod" startAt="2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to Company by Surviving Threats</a:t>
            </a:r>
          </a:p>
          <a:p>
            <a:pPr marL="520700" lvl="1" indent="-457200">
              <a:buFont typeface="+mj-lt"/>
              <a:buAutoNum type="alphaUcPeriod" startAt="2"/>
            </a:pP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9163" lvl="2" indent="-3984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monetary loss (both explicit and implicit) from the surviving threats after a countermeasure is implemented</a:t>
            </a:r>
          </a:p>
          <a:p>
            <a:pPr marL="919163" lvl="2" indent="-3984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E[T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919163" lvl="2" indent="-398463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2" indent="-457200">
              <a:buFont typeface="+mj-lt"/>
              <a:buAutoNum type="alphaUcPeriod" startAt="3"/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Implementing Countermeasure</a:t>
            </a:r>
          </a:p>
          <a:p>
            <a:pPr marL="520700" lvl="2" indent="-457200">
              <a:buAutoNum type="alphaUcPeriod" startAt="3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lvl="3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∑ c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Y</a:t>
            </a:r>
            <a:r>
              <a:rPr lang="en-US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</a:p>
          <a:p>
            <a:pPr marL="863600" lvl="3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cost of all countermeasures must remain under a certain budget, B.</a:t>
            </a:r>
          </a:p>
          <a:p>
            <a:pPr marL="520700" lvl="2" indent="-457200">
              <a:buAutoNum type="alphaUcPeriod" startAt="3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lvl="2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works better for higher budget firms NOT small to medium sized enterprises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99D6729-BCD3-9747-9DEB-9202503BBA85}"/>
              </a:ext>
            </a:extLst>
          </p:cNvPr>
          <p:cNvSpPr/>
          <p:nvPr/>
        </p:nvSpPr>
        <p:spPr>
          <a:xfrm>
            <a:off x="-32280" y="5486399"/>
            <a:ext cx="10230977" cy="27544172"/>
          </a:xfrm>
          <a:prstGeom prst="roundRect">
            <a:avLst>
              <a:gd name="adj" fmla="val 4058"/>
            </a:avLst>
          </a:prstGeom>
          <a:noFill/>
          <a:ln w="57150" cap="flat" cmpd="sng" algn="ctr">
            <a:solidFill>
              <a:srgbClr val="396DC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82ED9DC-2A0D-414A-B303-6E00D6489095}"/>
              </a:ext>
            </a:extLst>
          </p:cNvPr>
          <p:cNvSpPr/>
          <p:nvPr/>
        </p:nvSpPr>
        <p:spPr>
          <a:xfrm>
            <a:off x="22405" y="27275771"/>
            <a:ext cx="10097689" cy="758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9EAAD8-15D0-694F-8105-2AC445E60CA9}"/>
              </a:ext>
            </a:extLst>
          </p:cNvPr>
          <p:cNvSpPr txBox="1"/>
          <p:nvPr/>
        </p:nvSpPr>
        <p:spPr>
          <a:xfrm>
            <a:off x="-43408" y="27323064"/>
            <a:ext cx="100976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A Unique Solution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38E15-31C6-D84C-816D-9240BBE956C0}"/>
              </a:ext>
            </a:extLst>
          </p:cNvPr>
          <p:cNvSpPr txBox="1"/>
          <p:nvPr/>
        </p:nvSpPr>
        <p:spPr>
          <a:xfrm>
            <a:off x="101839" y="28101951"/>
            <a:ext cx="1008043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classic example of the Knapsack Problem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Knapsack Problem?</a:t>
            </a:r>
          </a:p>
          <a:p>
            <a:endParaRPr lang="en-US" sz="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NP-Complete Problem where a certain value is </a:t>
            </a:r>
          </a:p>
          <a:p>
            <a:pPr lvl="1" indent="358775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maximized while remaining under a certain budget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application of cybersecurity, the amount of money </a:t>
            </a:r>
          </a:p>
          <a:p>
            <a:pPr marL="22225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is maximized but the company is forced to remain </a:t>
            </a:r>
          </a:p>
          <a:p>
            <a:pPr marL="22225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a budget constraint</a:t>
            </a:r>
          </a:p>
          <a:p>
            <a:pPr marL="22225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 lvl="1"/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Computing– The New Solution</a:t>
            </a:r>
          </a:p>
          <a:p>
            <a:pPr marL="22225" lvl="1"/>
            <a:endParaRPr lang="en-US" sz="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25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quantum algorithm can break a 2048 RSA encryptions in a matter of seconds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325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now, this emerging technology in cybersecurity can be used to defend against potential attacks</a:t>
            </a:r>
          </a:p>
          <a:p>
            <a:pPr marL="479425" lvl="2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" lvl="2" indent="-4445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could be used to optimize the Knapsack Problem and allocate cybersecurity budgets more effectively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BF7DD42-A304-9542-A916-59672451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55" y="28252511"/>
            <a:ext cx="3584448" cy="2616018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6878E87-E83B-6E43-B876-ABEEAF0760B2}"/>
              </a:ext>
            </a:extLst>
          </p:cNvPr>
          <p:cNvSpPr/>
          <p:nvPr/>
        </p:nvSpPr>
        <p:spPr>
          <a:xfrm>
            <a:off x="11257147" y="5526493"/>
            <a:ext cx="21462569" cy="710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6E4CAF-2043-2F42-80EF-AF824A6F531A}"/>
              </a:ext>
            </a:extLst>
          </p:cNvPr>
          <p:cNvSpPr txBox="1"/>
          <p:nvPr/>
        </p:nvSpPr>
        <p:spPr>
          <a:xfrm>
            <a:off x="17568810" y="5486398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Quantum Genetic Algorithm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00FC2B-8573-904A-B828-30D482FC114C}"/>
              </a:ext>
            </a:extLst>
          </p:cNvPr>
          <p:cNvSpPr txBox="1"/>
          <p:nvPr/>
        </p:nvSpPr>
        <p:spPr>
          <a:xfrm>
            <a:off x="11452066" y="6567575"/>
            <a:ext cx="68296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/>
              <a:t>The Quantum Population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17288E-D0F7-904A-8CA2-C695F1167464}"/>
              </a:ext>
            </a:extLst>
          </p:cNvPr>
          <p:cNvSpPr txBox="1"/>
          <p:nvPr/>
        </p:nvSpPr>
        <p:spPr>
          <a:xfrm>
            <a:off x="18570547" y="6536527"/>
            <a:ext cx="68296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/>
              <a:t>Random Variability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7735B1-8958-5A47-9B62-49A7EDB0095A}"/>
              </a:ext>
            </a:extLst>
          </p:cNvPr>
          <p:cNvSpPr txBox="1"/>
          <p:nvPr/>
        </p:nvSpPr>
        <p:spPr>
          <a:xfrm>
            <a:off x="25830001" y="6493714"/>
            <a:ext cx="682968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/>
              <a:t>Survival of the Fittest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AFE8440-A348-AB4F-AA8C-5DCE860E17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t="-2394" b="7548"/>
          <a:stretch/>
        </p:blipFill>
        <p:spPr>
          <a:xfrm>
            <a:off x="11520064" y="7735119"/>
            <a:ext cx="6393557" cy="34830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8BE5BDC-4FCB-E84B-8B38-C3F924AE5593}"/>
              </a:ext>
            </a:extLst>
          </p:cNvPr>
          <p:cNvSpPr/>
          <p:nvPr/>
        </p:nvSpPr>
        <p:spPr>
          <a:xfrm>
            <a:off x="15243750" y="9044725"/>
            <a:ext cx="2508690" cy="530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CF89C66-42DF-2447-B8DC-D08B193FD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4501" y="9099064"/>
            <a:ext cx="376254" cy="4490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03E7753-8D8E-C64B-8569-44BA8ECF8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932904">
            <a:off x="14815070" y="9759776"/>
            <a:ext cx="385450" cy="46005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CB31D1D-0465-104F-8AE6-5E8F27CE6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55738">
            <a:off x="14868442" y="10374625"/>
            <a:ext cx="349648" cy="41732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FEC35A-D91D-7B4A-AD03-A4944B6919B8}"/>
              </a:ext>
            </a:extLst>
          </p:cNvPr>
          <p:cNvCxnSpPr>
            <a:cxnSpLocks/>
          </p:cNvCxnSpPr>
          <p:nvPr/>
        </p:nvCxnSpPr>
        <p:spPr>
          <a:xfrm flipH="1" flipV="1">
            <a:off x="16026268" y="9316193"/>
            <a:ext cx="502083" cy="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276BD3-B05F-7841-8BFB-21EC75B89BBE}"/>
              </a:ext>
            </a:extLst>
          </p:cNvPr>
          <p:cNvSpPr txBox="1"/>
          <p:nvPr/>
        </p:nvSpPr>
        <p:spPr>
          <a:xfrm>
            <a:off x="16623494" y="9171702"/>
            <a:ext cx="56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CISO</a:t>
            </a:r>
          </a:p>
        </p:txBody>
      </p:sp>
      <p:sp>
        <p:nvSpPr>
          <p:cNvPr id="84" name="Bent-Up Arrow 83">
            <a:extLst>
              <a:ext uri="{FF2B5EF4-FFF2-40B4-BE49-F238E27FC236}">
                <a16:creationId xmlns:a16="http://schemas.microsoft.com/office/drawing/2014/main" id="{6F3287DB-91CF-AE4E-B3A1-7E2E61E2BC43}"/>
              </a:ext>
            </a:extLst>
          </p:cNvPr>
          <p:cNvSpPr/>
          <p:nvPr/>
        </p:nvSpPr>
        <p:spPr>
          <a:xfrm rot="10800000">
            <a:off x="14499573" y="8066588"/>
            <a:ext cx="1634445" cy="130297"/>
          </a:xfrm>
          <a:prstGeom prst="bentUpArrow">
            <a:avLst>
              <a:gd name="adj1" fmla="val 0"/>
              <a:gd name="adj2" fmla="val 27485"/>
              <a:gd name="adj3" fmla="val 4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AB7A21F-8CF6-4B4D-9B03-14EC72840D96}"/>
              </a:ext>
            </a:extLst>
          </p:cNvPr>
          <p:cNvSpPr/>
          <p:nvPr/>
        </p:nvSpPr>
        <p:spPr>
          <a:xfrm rot="18466202">
            <a:off x="12016476" y="9091357"/>
            <a:ext cx="62257" cy="5293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92073EBA-90CF-2643-AAA3-EC019F62C12E}"/>
              </a:ext>
            </a:extLst>
          </p:cNvPr>
          <p:cNvSpPr/>
          <p:nvPr/>
        </p:nvSpPr>
        <p:spPr>
          <a:xfrm rot="12623085">
            <a:off x="12023002" y="9524482"/>
            <a:ext cx="61459" cy="473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F4016685-1EF1-9040-B6CA-8BE92A09CD2A}"/>
              </a:ext>
            </a:extLst>
          </p:cNvPr>
          <p:cNvSpPr/>
          <p:nvPr/>
        </p:nvSpPr>
        <p:spPr>
          <a:xfrm>
            <a:off x="11961689" y="9036159"/>
            <a:ext cx="2843741" cy="594086"/>
          </a:xfrm>
          <a:prstGeom prst="frame">
            <a:avLst>
              <a:gd name="adj1" fmla="val 1333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78CB1746-D8BD-5A4D-BA48-63918FBAD7E0}"/>
              </a:ext>
            </a:extLst>
          </p:cNvPr>
          <p:cNvSpPr/>
          <p:nvPr/>
        </p:nvSpPr>
        <p:spPr>
          <a:xfrm rot="2987619">
            <a:off x="14668509" y="9103500"/>
            <a:ext cx="91429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1EAF6E-4917-A84F-8A45-CD27E28CBAAF}"/>
              </a:ext>
            </a:extLst>
          </p:cNvPr>
          <p:cNvSpPr/>
          <p:nvPr/>
        </p:nvSpPr>
        <p:spPr>
          <a:xfrm>
            <a:off x="15230755" y="8321755"/>
            <a:ext cx="2215671" cy="482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5A10B5DA-B43D-EC46-98B0-84DE8172B6BE}"/>
              </a:ext>
            </a:extLst>
          </p:cNvPr>
          <p:cNvSpPr/>
          <p:nvPr/>
        </p:nvSpPr>
        <p:spPr>
          <a:xfrm rot="7813515" flipH="1">
            <a:off x="14587616" y="9485467"/>
            <a:ext cx="236478" cy="778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342F7EA-D8E7-0B40-9450-EC7F657196BA}"/>
              </a:ext>
            </a:extLst>
          </p:cNvPr>
          <p:cNvSpPr/>
          <p:nvPr/>
        </p:nvSpPr>
        <p:spPr>
          <a:xfrm>
            <a:off x="11990767" y="9058019"/>
            <a:ext cx="3252982" cy="531167"/>
          </a:xfrm>
          <a:prstGeom prst="roundRect">
            <a:avLst/>
          </a:prstGeom>
          <a:noFill/>
          <a:ln w="28575">
            <a:solidFill>
              <a:srgbClr val="A8A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DC11042-D1BB-2F42-90EB-BEAB2DD269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38" t="2" r="-2778" b="19252"/>
          <a:stretch/>
        </p:blipFill>
        <p:spPr>
          <a:xfrm rot="2470572">
            <a:off x="14854638" y="8340593"/>
            <a:ext cx="389212" cy="3829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7DB288-54EE-2441-B2C0-0764061DF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8094" y="10850606"/>
            <a:ext cx="277090" cy="367535"/>
          </a:xfrm>
          <a:prstGeom prst="rect">
            <a:avLst/>
          </a:prstGeom>
        </p:spPr>
      </p:pic>
      <p:sp>
        <p:nvSpPr>
          <p:cNvPr id="8" name="Smiley Face 7">
            <a:extLst>
              <a:ext uri="{FF2B5EF4-FFF2-40B4-BE49-F238E27FC236}">
                <a16:creationId xmlns:a16="http://schemas.microsoft.com/office/drawing/2014/main" id="{CCF27A79-4F57-A44E-A3C3-3405965DECFC}"/>
              </a:ext>
            </a:extLst>
          </p:cNvPr>
          <p:cNvSpPr/>
          <p:nvPr/>
        </p:nvSpPr>
        <p:spPr>
          <a:xfrm>
            <a:off x="15449975" y="9076684"/>
            <a:ext cx="404141" cy="4826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>
            <a:extLst>
              <a:ext uri="{FF2B5EF4-FFF2-40B4-BE49-F238E27FC236}">
                <a16:creationId xmlns:a16="http://schemas.microsoft.com/office/drawing/2014/main" id="{C21FD6E6-40CA-654C-8395-3467E0B19828}"/>
              </a:ext>
            </a:extLst>
          </p:cNvPr>
          <p:cNvSpPr/>
          <p:nvPr/>
        </p:nvSpPr>
        <p:spPr>
          <a:xfrm>
            <a:off x="15449975" y="8250205"/>
            <a:ext cx="399556" cy="46499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>
            <a:extLst>
              <a:ext uri="{FF2B5EF4-FFF2-40B4-BE49-F238E27FC236}">
                <a16:creationId xmlns:a16="http://schemas.microsoft.com/office/drawing/2014/main" id="{F1289351-12BC-D342-AD53-EF76FC263325}"/>
              </a:ext>
            </a:extLst>
          </p:cNvPr>
          <p:cNvSpPr/>
          <p:nvPr/>
        </p:nvSpPr>
        <p:spPr>
          <a:xfrm>
            <a:off x="15449975" y="9754580"/>
            <a:ext cx="404141" cy="4826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>
            <a:extLst>
              <a:ext uri="{FF2B5EF4-FFF2-40B4-BE49-F238E27FC236}">
                <a16:creationId xmlns:a16="http://schemas.microsoft.com/office/drawing/2014/main" id="{C3C5667F-1C34-A345-8E62-F8B9594D3137}"/>
              </a:ext>
            </a:extLst>
          </p:cNvPr>
          <p:cNvSpPr/>
          <p:nvPr/>
        </p:nvSpPr>
        <p:spPr>
          <a:xfrm>
            <a:off x="15449975" y="10350001"/>
            <a:ext cx="404141" cy="4826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E8EAD9-720E-1345-85C7-60B15F93173D}"/>
              </a:ext>
            </a:extLst>
          </p:cNvPr>
          <p:cNvSpPr/>
          <p:nvPr/>
        </p:nvSpPr>
        <p:spPr>
          <a:xfrm>
            <a:off x="14687743" y="9113235"/>
            <a:ext cx="88945" cy="4349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9AD0A4-CD35-DD49-B532-FC02D92E91F3}"/>
              </a:ext>
            </a:extLst>
          </p:cNvPr>
          <p:cNvSpPr/>
          <p:nvPr/>
        </p:nvSpPr>
        <p:spPr>
          <a:xfrm rot="5400000">
            <a:off x="13451937" y="8075410"/>
            <a:ext cx="90258" cy="289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82A42B-D256-2D47-92FF-03A847CE6A17}"/>
              </a:ext>
            </a:extLst>
          </p:cNvPr>
          <p:cNvSpPr/>
          <p:nvPr/>
        </p:nvSpPr>
        <p:spPr>
          <a:xfrm>
            <a:off x="12047603" y="10839074"/>
            <a:ext cx="3505868" cy="379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219E1E-D129-654D-A78B-B6D6D066CDC2}"/>
              </a:ext>
            </a:extLst>
          </p:cNvPr>
          <p:cNvSpPr txBox="1"/>
          <p:nvPr/>
        </p:nvSpPr>
        <p:spPr>
          <a:xfrm>
            <a:off x="13045092" y="10831769"/>
            <a:ext cx="1490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Tank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A2F119-43DE-8346-8073-6CFCEC1F0360}"/>
              </a:ext>
            </a:extLst>
          </p:cNvPr>
          <p:cNvSpPr txBox="1"/>
          <p:nvPr/>
        </p:nvSpPr>
        <p:spPr>
          <a:xfrm>
            <a:off x="16095098" y="7928140"/>
            <a:ext cx="146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6BB212F-3632-6E49-8862-BE4909DB1B69}"/>
              </a:ext>
            </a:extLst>
          </p:cNvPr>
          <p:cNvSpPr/>
          <p:nvPr/>
        </p:nvSpPr>
        <p:spPr>
          <a:xfrm>
            <a:off x="11520064" y="7825343"/>
            <a:ext cx="6393557" cy="3392797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C52BD3-6807-C442-AA67-29E971DBD832}"/>
              </a:ext>
            </a:extLst>
          </p:cNvPr>
          <p:cNvSpPr/>
          <p:nvPr/>
        </p:nvSpPr>
        <p:spPr>
          <a:xfrm>
            <a:off x="4657939" y="19734578"/>
            <a:ext cx="5088636" cy="336982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456C86-8232-074E-8F14-62E048A120F6}"/>
              </a:ext>
            </a:extLst>
          </p:cNvPr>
          <p:cNvSpPr/>
          <p:nvPr/>
        </p:nvSpPr>
        <p:spPr>
          <a:xfrm>
            <a:off x="6272455" y="28252511"/>
            <a:ext cx="3584448" cy="261601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75128D-ED71-CC4F-8E71-E03D1BB1072E}"/>
              </a:ext>
            </a:extLst>
          </p:cNvPr>
          <p:cNvSpPr txBox="1"/>
          <p:nvPr/>
        </p:nvSpPr>
        <p:spPr>
          <a:xfrm>
            <a:off x="11385715" y="11535121"/>
            <a:ext cx="680405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Population Specifics</a:t>
            </a:r>
          </a:p>
          <a:p>
            <a:pPr marL="457200" indent="-457200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quantum population is created on the IBM Q32 simulator using the Qiskit API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population contains 32 qubits arranged in 4 rows and 8 columns and simulates a Think Tank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ROW: Corresponds to a Chief Security Officer in a hypothetical Think Thank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COLUMN: Corresponds to a potential countermeasure on the recommendation list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1" indent="-330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Think Tank is to create a recommendation list of 8 countermeasures that US companies can implement</a:t>
            </a:r>
          </a:p>
          <a:p>
            <a:pPr marL="787400" lvl="1" indent="-3302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Superposition</a:t>
            </a:r>
          </a:p>
          <a:p>
            <a:pPr marL="457200" indent="-457200">
              <a:buAutoNum type="arabicPeriod" startAt="2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creation of the population, each qubit is measured and assigned a binary value, either 0 or 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qubit is measured as a 1, then the countermeasure is added to the recommendation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qubit is measured as a 0, then the countermeasure is removed from the recommendation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values of the qubits in each row, the CISO puts together the list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6290732-4F29-B04D-A2A3-B7D55C66BB35}"/>
              </a:ext>
            </a:extLst>
          </p:cNvPr>
          <p:cNvCxnSpPr>
            <a:cxnSpLocks/>
          </p:cNvCxnSpPr>
          <p:nvPr/>
        </p:nvCxnSpPr>
        <p:spPr>
          <a:xfrm>
            <a:off x="18306287" y="6236830"/>
            <a:ext cx="0" cy="14115604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FF8FF5-5AF6-424F-BDF8-4839F9AD8012}"/>
              </a:ext>
            </a:extLst>
          </p:cNvPr>
          <p:cNvCxnSpPr>
            <a:cxnSpLocks/>
          </p:cNvCxnSpPr>
          <p:nvPr/>
        </p:nvCxnSpPr>
        <p:spPr>
          <a:xfrm flipH="1">
            <a:off x="25801683" y="6282080"/>
            <a:ext cx="28318" cy="14070354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875BAC-C676-D744-9A7D-51B17E35B990}"/>
              </a:ext>
            </a:extLst>
          </p:cNvPr>
          <p:cNvSpPr txBox="1"/>
          <p:nvPr/>
        </p:nvSpPr>
        <p:spPr>
          <a:xfrm>
            <a:off x="18502118" y="7746285"/>
            <a:ext cx="7271247" cy="1326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population is created, the second aspect of Darwin’s Theory of Natural Selection is random variation in genetic traits.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 generation contained the same traits, then evolution would never occur.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mutations and gene crossovers drive natural selection.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lvl="1" indent="-1270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quantum computing significantly enhances a genetic algorithm</a:t>
            </a:r>
          </a:p>
          <a:p>
            <a:pPr marL="12700" lvl="1" indent="-12700"/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AutoNum type="arabicPeriod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the Qubit</a:t>
            </a:r>
          </a:p>
          <a:p>
            <a:pPr lvl="1" indent="-457200"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0" lvl="2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lvl="2" indent="346075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75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is  isolated to 0 or 1, but a qubit is the infinite states between 0 and 1</a:t>
            </a:r>
          </a:p>
          <a:p>
            <a:pPr marL="460375" lvl="2" indent="350838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lvl="2" indent="350838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475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qubit is </a:t>
            </a:r>
          </a:p>
          <a:p>
            <a:pPr marL="120967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with a 50% </a:t>
            </a:r>
          </a:p>
          <a:p>
            <a:pPr marL="120967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of returning 1 </a:t>
            </a:r>
          </a:p>
          <a:p>
            <a:pPr marL="120967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50% chance of </a:t>
            </a:r>
          </a:p>
          <a:p>
            <a:pPr marL="1209675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0</a:t>
            </a:r>
          </a:p>
          <a:p>
            <a:pPr marL="1260475" lvl="3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475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algorithm </a:t>
            </a:r>
          </a:p>
          <a:p>
            <a:pPr marL="1270000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progresses, the </a:t>
            </a:r>
          </a:p>
          <a:p>
            <a:pPr marL="1270000"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change, with a potential 90% chance of returning 1 and a 10% chance of returning 0.</a:t>
            </a:r>
          </a:p>
          <a:p>
            <a:pPr marL="1270000" lvl="3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classical genetic algorithm, random variation is controlled by unique constants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2" indent="-344488">
              <a:buFont typeface="Arial" panose="020B0604020202020204" pitchFamily="34" charset="0"/>
              <a:buChar char="•"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3650" lvl="3" indent="-3444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by using quantum computing, the random variation is inherent</a:t>
            </a:r>
          </a:p>
          <a:p>
            <a:pPr marL="1263650" lvl="3" indent="-344488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3650" lvl="3" indent="-3444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value of a qubit is never concrete but fluctuates based upon probability amplitudes</a:t>
            </a:r>
          </a:p>
          <a:p>
            <a:pPr marL="460375" lvl="2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2" lvl="2" indent="-457200">
              <a:buAutoNum type="arabicPeriod" startAt="2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IBM Quantum Computer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2" lvl="2" indent="-457200">
              <a:buAutoNum type="arabicPeriod" startAt="2"/>
            </a:pPr>
            <a:endParaRPr lang="en-US" sz="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012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dilution refrigerator to suspend an electron and shoot 								     a pulse at the suspended 								     electron</a:t>
            </a:r>
          </a:p>
          <a:p>
            <a:pPr marL="862012" lvl="3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563" lvl="8" indent="-295275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electron is spin-up, the qubit returns a zero</a:t>
            </a:r>
          </a:p>
          <a:p>
            <a:pPr marL="4754563" lvl="8" indent="-295275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563" lvl="8" indent="-295275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electron is spin-down the qubit returns a one</a:t>
            </a:r>
          </a:p>
          <a:p>
            <a:pPr marL="3148012" lvl="8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BA15D5-7018-E643-AF30-A908B489C113}"/>
              </a:ext>
            </a:extLst>
          </p:cNvPr>
          <p:cNvCxnSpPr>
            <a:cxnSpLocks/>
          </p:cNvCxnSpPr>
          <p:nvPr/>
        </p:nvCxnSpPr>
        <p:spPr>
          <a:xfrm>
            <a:off x="11228831" y="7496494"/>
            <a:ext cx="21490885" cy="0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AFB187C-E9F9-634B-A3E7-63E9041F9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05881" y="11926588"/>
            <a:ext cx="3304311" cy="2253079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6B42D04-E84D-164C-A4A6-D40134ADCE12}"/>
              </a:ext>
            </a:extLst>
          </p:cNvPr>
          <p:cNvSpPr/>
          <p:nvPr/>
        </p:nvSpPr>
        <p:spPr>
          <a:xfrm>
            <a:off x="22200606" y="11850930"/>
            <a:ext cx="3355356" cy="2328737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3D30B2-EB25-F649-B69F-D543D1462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29166" y="18035872"/>
            <a:ext cx="4052743" cy="226953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B16A9452-ED73-C242-9419-D6DCE981E931}"/>
              </a:ext>
            </a:extLst>
          </p:cNvPr>
          <p:cNvSpPr/>
          <p:nvPr/>
        </p:nvSpPr>
        <p:spPr>
          <a:xfrm>
            <a:off x="18732128" y="18087950"/>
            <a:ext cx="4052742" cy="223759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2F2B9-5E79-1342-859B-3DD27ABA35AC}"/>
              </a:ext>
            </a:extLst>
          </p:cNvPr>
          <p:cNvSpPr txBox="1"/>
          <p:nvPr/>
        </p:nvSpPr>
        <p:spPr>
          <a:xfrm>
            <a:off x="11520064" y="20672289"/>
            <a:ext cx="209697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Quantum Algorithm Can Help Hospitals and Defense Contractors Save MILLIONS by Allocating the Budgets of Small and Medium Sized Firms!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4D9CFA6-4280-6647-AFEC-0BBAFF1D69A6}"/>
              </a:ext>
            </a:extLst>
          </p:cNvPr>
          <p:cNvSpPr/>
          <p:nvPr/>
        </p:nvSpPr>
        <p:spPr>
          <a:xfrm>
            <a:off x="11214315" y="24359446"/>
            <a:ext cx="21462569" cy="710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1F395D-C024-3243-B802-57AE19AA9706}"/>
              </a:ext>
            </a:extLst>
          </p:cNvPr>
          <p:cNvSpPr txBox="1"/>
          <p:nvPr/>
        </p:nvSpPr>
        <p:spPr>
          <a:xfrm>
            <a:off x="17031254" y="24376991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 -- Accuracy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C3EC0FF-D9DE-5C48-958F-A227A2207F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21945600" y="25251133"/>
            <a:ext cx="48278" cy="7667267"/>
          </a:xfrm>
          <a:prstGeom prst="line">
            <a:avLst/>
          </a:prstGeom>
          <a:ln w="76200">
            <a:solidFill>
              <a:srgbClr val="396DC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F11B4B-89CE-E140-A930-C6FACBCC7C4B}"/>
              </a:ext>
            </a:extLst>
          </p:cNvPr>
          <p:cNvSpPr txBox="1"/>
          <p:nvPr/>
        </p:nvSpPr>
        <p:spPr>
          <a:xfrm>
            <a:off x="118094" y="6490161"/>
            <a:ext cx="997240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difficult is it for a doctor to tell a patient that he or she is dying from lung cancer?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did everything right. CT Scans from early screening came back as normal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manipulated the CT scan causing a misdiagnosis of the patient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Israeli Researchers Mirsky et al. investigated this growing fear by successfully infiltrating a hospital network, intercepting CT Scans, and manipulating them.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Exploited one of five potential</a:t>
            </a:r>
          </a:p>
          <a:p>
            <a:pPr marL="801688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in the infrastructure</a:t>
            </a:r>
          </a:p>
          <a:p>
            <a:pPr marL="801688" lvl="1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CT-GAN to cover</a:t>
            </a:r>
          </a:p>
          <a:p>
            <a:pPr lvl="1" indent="344488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and introduce cancerous</a:t>
            </a:r>
          </a:p>
          <a:p>
            <a:pPr lvl="1" indent="344488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nodules in lung scans</a:t>
            </a:r>
          </a:p>
          <a:p>
            <a:pPr lvl="1" indent="344488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is 99.2% for cancer</a:t>
            </a:r>
          </a:p>
          <a:p>
            <a:pPr lvl="1" indent="344488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and 95.8% for cancer</a:t>
            </a:r>
          </a:p>
          <a:p>
            <a:pPr lvl="1" indent="344488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</a:p>
          <a:p>
            <a:pPr lvl="1" indent="344488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8"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malware, hackers can not only </a:t>
            </a:r>
          </a:p>
          <a:p>
            <a:pPr marL="14288"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your personal information, but also have your life in their hands</a:t>
            </a:r>
          </a:p>
        </p:txBody>
      </p:sp>
      <p:pic>
        <p:nvPicPr>
          <p:cNvPr id="104" name="Picture 103" descr="A picture containing sitting, table, cake, small&#10;&#10;Description automatically generated">
            <a:extLst>
              <a:ext uri="{FF2B5EF4-FFF2-40B4-BE49-F238E27FC236}">
                <a16:creationId xmlns:a16="http://schemas.microsoft.com/office/drawing/2014/main" id="{7757C47B-AC68-6B42-AA98-664A1282B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3950" y="8917885"/>
            <a:ext cx="2452374" cy="2282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E0BD9-C81B-CF41-97EC-A0F11FBE3013}"/>
              </a:ext>
            </a:extLst>
          </p:cNvPr>
          <p:cNvSpPr txBox="1"/>
          <p:nvPr/>
        </p:nvSpPr>
        <p:spPr>
          <a:xfrm>
            <a:off x="7897006" y="8491359"/>
            <a:ext cx="239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Altered Image</a:t>
            </a:r>
          </a:p>
        </p:txBody>
      </p:sp>
      <p:pic>
        <p:nvPicPr>
          <p:cNvPr id="106" name="Picture 105" descr="A picture containing indoor, cake, table, sitting&#10;&#10;Description automatically generated">
            <a:extLst>
              <a:ext uri="{FF2B5EF4-FFF2-40B4-BE49-F238E27FC236}">
                <a16:creationId xmlns:a16="http://schemas.microsoft.com/office/drawing/2014/main" id="{8F968F95-2133-7641-A541-72CFBC4D34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4759" y="8928132"/>
            <a:ext cx="2452374" cy="228271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F751FDD8-094B-2145-B4F6-05D7A89EC1C2}"/>
              </a:ext>
            </a:extLst>
          </p:cNvPr>
          <p:cNvSpPr txBox="1"/>
          <p:nvPr/>
        </p:nvSpPr>
        <p:spPr>
          <a:xfrm>
            <a:off x="5163535" y="8509898"/>
            <a:ext cx="239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539F3E-26BE-8A4F-B9FF-D1A59E08DABE}"/>
              </a:ext>
            </a:extLst>
          </p:cNvPr>
          <p:cNvSpPr/>
          <p:nvPr/>
        </p:nvSpPr>
        <p:spPr>
          <a:xfrm>
            <a:off x="4685351" y="8465429"/>
            <a:ext cx="5224422" cy="280459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0ED8D4-8E3C-0A4A-A10E-0D5BB9630065}"/>
              </a:ext>
            </a:extLst>
          </p:cNvPr>
          <p:cNvCxnSpPr>
            <a:cxnSpLocks/>
          </p:cNvCxnSpPr>
          <p:nvPr/>
        </p:nvCxnSpPr>
        <p:spPr>
          <a:xfrm>
            <a:off x="7315712" y="8392161"/>
            <a:ext cx="0" cy="2877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9" name="Picture 118" descr="A picture containing man&#10;&#10;Description automatically generated">
            <a:extLst>
              <a:ext uri="{FF2B5EF4-FFF2-40B4-BE49-F238E27FC236}">
                <a16:creationId xmlns:a16="http://schemas.microsoft.com/office/drawing/2014/main" id="{E45AD676-6F7B-C74C-8177-E957AC10120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425" t="6062" r="7986" b="5790"/>
          <a:stretch/>
        </p:blipFill>
        <p:spPr>
          <a:xfrm>
            <a:off x="15008231" y="28431881"/>
            <a:ext cx="6672098" cy="3602255"/>
          </a:xfrm>
          <a:prstGeom prst="rect">
            <a:avLst/>
          </a:prstGeom>
        </p:spPr>
      </p:pic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E7A4CD66-674D-4F4C-90EC-E8913AFB8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7612"/>
              </p:ext>
            </p:extLst>
          </p:nvPr>
        </p:nvGraphicFramePr>
        <p:xfrm>
          <a:off x="11528361" y="25521339"/>
          <a:ext cx="3069383" cy="327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26">
                  <a:extLst>
                    <a:ext uri="{9D8B030D-6E8A-4147-A177-3AD203B41FA5}">
                      <a16:colId xmlns:a16="http://schemas.microsoft.com/office/drawing/2014/main" val="2675017472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032155028"/>
                    </a:ext>
                  </a:extLst>
                </a:gridCol>
              </a:tblGrid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Improvement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79615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03780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1524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56016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27771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0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8492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154FE79-285E-084C-955D-A59D83C9E0DF}"/>
              </a:ext>
            </a:extLst>
          </p:cNvPr>
          <p:cNvSpPr txBox="1"/>
          <p:nvPr/>
        </p:nvSpPr>
        <p:spPr>
          <a:xfrm>
            <a:off x="14753782" y="25215254"/>
            <a:ext cx="720559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the expected case, a simple eye test suggests that  Quantum Save performed better when compared to previous research.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that improvement varied by a decent margin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confirm that the improvement wasn’t due to random variability, I looked at the distribution of outputs at each budget 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determined at 95% confidence level  or 1.57 IQR from the median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25F452-E889-D345-A3EE-1017BB57D666}"/>
              </a:ext>
            </a:extLst>
          </p:cNvPr>
          <p:cNvSpPr txBox="1"/>
          <p:nvPr/>
        </p:nvSpPr>
        <p:spPr>
          <a:xfrm>
            <a:off x="11520064" y="29084766"/>
            <a:ext cx="334684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the distribution of my algorithm’s output at each budget (barring outliers), my algorithm performed better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Better: Chose countermeasures that resulted in LOWER cybersecurity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3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21CA77-9076-F248-8EE3-4DA752704BD2}"/>
              </a:ext>
            </a:extLst>
          </p:cNvPr>
          <p:cNvSpPr txBox="1"/>
          <p:nvPr/>
        </p:nvSpPr>
        <p:spPr>
          <a:xfrm>
            <a:off x="11598666" y="32186272"/>
            <a:ext cx="998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algorithm had better accuracy when compared to that of previous research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22E9FE6-E15F-0D4F-9FD8-AC2043DF8E21}"/>
              </a:ext>
            </a:extLst>
          </p:cNvPr>
          <p:cNvSpPr/>
          <p:nvPr/>
        </p:nvSpPr>
        <p:spPr>
          <a:xfrm>
            <a:off x="33513481" y="5523830"/>
            <a:ext cx="10195560" cy="816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73FBB8-F776-494A-B7B7-CBF470679D89}"/>
              </a:ext>
            </a:extLst>
          </p:cNvPr>
          <p:cNvSpPr txBox="1"/>
          <p:nvPr/>
        </p:nvSpPr>
        <p:spPr>
          <a:xfrm>
            <a:off x="33852549" y="5558330"/>
            <a:ext cx="1017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 – Time Complexity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F2B641-1BDB-F34E-A22B-8DA287EFEB21}"/>
              </a:ext>
            </a:extLst>
          </p:cNvPr>
          <p:cNvSpPr txBox="1"/>
          <p:nvPr/>
        </p:nvSpPr>
        <p:spPr>
          <a:xfrm>
            <a:off x="33619643" y="6513444"/>
            <a:ext cx="99667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good algorithm finds a way to balance the trade-off between accuracy and time complexity.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are the most accurate often take the longest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that run very quickly are often the least accurate models of the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time-complexity of my algorithm, I started looking at experimental data of how the input size (number of countermeasures) affected run-time.</a:t>
            </a:r>
          </a:p>
          <a:p>
            <a:pPr marL="12700" lvl="1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then compared the runtime patterns found in my algorithm to the runtime patterns found in brute force (a known algorithm with exponential time complexity)</a:t>
            </a:r>
          </a:p>
        </p:txBody>
      </p:sp>
      <p:pic>
        <p:nvPicPr>
          <p:cNvPr id="124" name="Picture 123" descr="A close up of a map&#10;&#10;Description automatically generated">
            <a:extLst>
              <a:ext uri="{FF2B5EF4-FFF2-40B4-BE49-F238E27FC236}">
                <a16:creationId xmlns:a16="http://schemas.microsoft.com/office/drawing/2014/main" id="{3206331F-B313-5845-A400-61F478D7F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-1" b="2418"/>
          <a:stretch/>
        </p:blipFill>
        <p:spPr>
          <a:xfrm>
            <a:off x="37099337" y="9303034"/>
            <a:ext cx="6487064" cy="432330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7F4E362-4F9D-714B-BBC3-D89AC45C291D}"/>
              </a:ext>
            </a:extLst>
          </p:cNvPr>
          <p:cNvSpPr txBox="1"/>
          <p:nvPr/>
        </p:nvSpPr>
        <p:spPr>
          <a:xfrm>
            <a:off x="33634130" y="9044725"/>
            <a:ext cx="344358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was collected on the relationship between input size (number of countermeasures) and runtime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preliminary analysis, and an R-squared value as a metric, it appears that my algorithm scales linearly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full mathematical proof would be needed to supplement this experimental data</a:t>
            </a:r>
          </a:p>
        </p:txBody>
      </p:sp>
      <p:pic>
        <p:nvPicPr>
          <p:cNvPr id="125" name="Picture 124" descr="A close up of a map&#10;&#10;Description automatically generated">
            <a:extLst>
              <a:ext uri="{FF2B5EF4-FFF2-40B4-BE49-F238E27FC236}">
                <a16:creationId xmlns:a16="http://schemas.microsoft.com/office/drawing/2014/main" id="{BE3E36D8-E195-6244-B745-38B8536CC9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" b="2229"/>
          <a:stretch/>
        </p:blipFill>
        <p:spPr>
          <a:xfrm>
            <a:off x="33834187" y="13907595"/>
            <a:ext cx="6487063" cy="432330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4625FC5-F1F1-8742-9005-8A8CB898ADFC}"/>
              </a:ext>
            </a:extLst>
          </p:cNvPr>
          <p:cNvSpPr txBox="1"/>
          <p:nvPr/>
        </p:nvSpPr>
        <p:spPr>
          <a:xfrm>
            <a:off x="40365094" y="13679271"/>
            <a:ext cx="339344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experimental data was collected on the relationship between input size and runtime for a brute force algorithm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preliminary analysis, and an R-squared value as a metric, it appears that brute force scales exponentially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the theoretical research performed about the scalability brute force algorithms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589843B4-B016-2541-9ADA-0F8BAE0A55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482" y="10887518"/>
            <a:ext cx="5626722" cy="2737147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AD26B0B-4555-1F46-B4EC-6CA3429802CB}"/>
              </a:ext>
            </a:extLst>
          </p:cNvPr>
          <p:cNvSpPr txBox="1"/>
          <p:nvPr/>
        </p:nvSpPr>
        <p:spPr>
          <a:xfrm>
            <a:off x="25964444" y="7763694"/>
            <a:ext cx="663860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Individual</a:t>
            </a:r>
          </a:p>
          <a:p>
            <a:pPr marL="457200" indent="-457200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population is created and initialized with the probability amplitudes, each recommendation strategy developed by a CISO is analyzed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CISO strategy that results in the least cybersecurity loss is recorded as the best individual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individual is used as a point of comparison for the rest of the algorithm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DF360F-1E13-E14D-9104-FE954CD9D368}"/>
              </a:ext>
            </a:extLst>
          </p:cNvPr>
          <p:cNvSpPr/>
          <p:nvPr/>
        </p:nvSpPr>
        <p:spPr>
          <a:xfrm>
            <a:off x="26388412" y="10815018"/>
            <a:ext cx="5626722" cy="284693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9A5F60-B887-E54B-817F-B1045B2CA141}"/>
              </a:ext>
            </a:extLst>
          </p:cNvPr>
          <p:cNvSpPr txBox="1"/>
          <p:nvPr/>
        </p:nvSpPr>
        <p:spPr>
          <a:xfrm>
            <a:off x="25975056" y="13848710"/>
            <a:ext cx="663860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46088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the Population</a:t>
            </a:r>
          </a:p>
          <a:p>
            <a:pPr marL="457200" indent="-457200">
              <a:buFont typeface="+mj-lt"/>
              <a:buAutoNum type="arabicPeriod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recommendation list on the best individual is iterated through and compared to the recommendation list on the other CISO’s in the Think Tank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sequentially.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countermeasure on the best individual’s list is compared to the first countermeasure on all other CISO lists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 looks at the qubit value (1 if the countermeasure is included and 0 if the countermeasure is excluded)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value of the qubit, the probability amplitude (% chance of getting 1 or 0) of the other value is decreased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best individual implemented the countermeasure, the algorithm increases the probability that all other CISO’s implement the countermeasure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amplitudes are chanced so that the sum of all probabilities remain equal to 1.</a:t>
            </a:r>
          </a:p>
        </p:txBody>
      </p:sp>
      <p:sp>
        <p:nvSpPr>
          <p:cNvPr id="115" name="Frame 114">
            <a:extLst>
              <a:ext uri="{FF2B5EF4-FFF2-40B4-BE49-F238E27FC236}">
                <a16:creationId xmlns:a16="http://schemas.microsoft.com/office/drawing/2014/main" id="{011E8DDF-5AB9-1041-8780-19EA45A39971}"/>
              </a:ext>
            </a:extLst>
          </p:cNvPr>
          <p:cNvSpPr/>
          <p:nvPr/>
        </p:nvSpPr>
        <p:spPr>
          <a:xfrm>
            <a:off x="33819723" y="13907595"/>
            <a:ext cx="6511961" cy="4360249"/>
          </a:xfrm>
          <a:prstGeom prst="frame">
            <a:avLst>
              <a:gd name="adj1" fmla="val 0"/>
            </a:avLst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Frame 129">
            <a:extLst>
              <a:ext uri="{FF2B5EF4-FFF2-40B4-BE49-F238E27FC236}">
                <a16:creationId xmlns:a16="http://schemas.microsoft.com/office/drawing/2014/main" id="{96EFECC3-3A57-DF43-A526-6CD926804A89}"/>
              </a:ext>
            </a:extLst>
          </p:cNvPr>
          <p:cNvSpPr/>
          <p:nvPr/>
        </p:nvSpPr>
        <p:spPr>
          <a:xfrm>
            <a:off x="37074440" y="9252310"/>
            <a:ext cx="6511961" cy="4360249"/>
          </a:xfrm>
          <a:prstGeom prst="frame">
            <a:avLst>
              <a:gd name="adj1" fmla="val 0"/>
            </a:avLst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79067-7C56-B24D-8702-D1F39EDAC905}"/>
              </a:ext>
            </a:extLst>
          </p:cNvPr>
          <p:cNvSpPr txBox="1"/>
          <p:nvPr/>
        </p:nvSpPr>
        <p:spPr>
          <a:xfrm>
            <a:off x="33722729" y="18616176"/>
            <a:ext cx="9855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Save can allocate budget, b, when choosing from countermeasures with input-size, n, in O(n) time complexity with a linear time oracle for quantum measurement of a single register.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D39FBE-96ED-5344-B4BA-1152A45B7BAD}"/>
              </a:ext>
            </a:extLst>
          </p:cNvPr>
          <p:cNvSpPr txBox="1"/>
          <p:nvPr/>
        </p:nvSpPr>
        <p:spPr>
          <a:xfrm>
            <a:off x="33866255" y="29856457"/>
            <a:ext cx="9490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looking at the three algorithmic blocks, it was noticed that the algorithm was split into 5 different section. When analyzing each of the 5 major sections of Quantum Save, it was concluded that the time complexity is O(n).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Save was able to achieve linear time complexity by taking advantage of quantum computing.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30C2B-C31A-FD4B-9E98-7273D941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722729" y="20180312"/>
            <a:ext cx="4923851" cy="4213320"/>
          </a:xfrm>
          <a:prstGeom prst="rect">
            <a:avLst/>
          </a:prstGeom>
        </p:spPr>
      </p:pic>
      <p:pic>
        <p:nvPicPr>
          <p:cNvPr id="14" name="Picture 13" descr="A screenshot of text&#10;&#10;Description automatically generated">
            <a:extLst>
              <a:ext uri="{FF2B5EF4-FFF2-40B4-BE49-F238E27FC236}">
                <a16:creationId xmlns:a16="http://schemas.microsoft.com/office/drawing/2014/main" id="{262D62B5-CB47-034E-94EC-6868A3D813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819218" y="20105894"/>
            <a:ext cx="4748492" cy="452406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75E96-9C93-7C40-8E71-DCBE549A2C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172825" y="24986877"/>
            <a:ext cx="7292786" cy="452406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BD45863-32E8-9E4F-8920-4A6DE82D656A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061" r="7449"/>
          <a:stretch/>
        </p:blipFill>
        <p:spPr>
          <a:xfrm>
            <a:off x="22322352" y="28101951"/>
            <a:ext cx="6817685" cy="3831982"/>
          </a:xfrm>
          <a:prstGeom prst="rect">
            <a:avLst/>
          </a:prstGeom>
        </p:spPr>
      </p:pic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214EB185-FC12-054E-8F75-1A6BD6FD5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50370"/>
              </p:ext>
            </p:extLst>
          </p:nvPr>
        </p:nvGraphicFramePr>
        <p:xfrm>
          <a:off x="29379623" y="25374409"/>
          <a:ext cx="3069383" cy="327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26">
                  <a:extLst>
                    <a:ext uri="{9D8B030D-6E8A-4147-A177-3AD203B41FA5}">
                      <a16:colId xmlns:a16="http://schemas.microsoft.com/office/drawing/2014/main" val="2675017472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3032155028"/>
                    </a:ext>
                  </a:extLst>
                </a:gridCol>
              </a:tblGrid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Improvement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79615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03780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71524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56016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27771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0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84922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02697279-AF0B-F241-9927-FC560C66A099}"/>
              </a:ext>
            </a:extLst>
          </p:cNvPr>
          <p:cNvSpPr txBox="1"/>
          <p:nvPr/>
        </p:nvSpPr>
        <p:spPr>
          <a:xfrm>
            <a:off x="22299064" y="32125934"/>
            <a:ext cx="9983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algorithm had better accuracy when compared to that of previous research in the case of worst-case number of attacks.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DEE5CE8-7BDF-5249-86D5-1C644A32EC1A}"/>
              </a:ext>
            </a:extLst>
          </p:cNvPr>
          <p:cNvSpPr/>
          <p:nvPr/>
        </p:nvSpPr>
        <p:spPr>
          <a:xfrm>
            <a:off x="15002032" y="28402586"/>
            <a:ext cx="6672097" cy="366673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6AFC066-B1ED-384C-9152-9899B74BBFC8}"/>
              </a:ext>
            </a:extLst>
          </p:cNvPr>
          <p:cNvSpPr/>
          <p:nvPr/>
        </p:nvSpPr>
        <p:spPr>
          <a:xfrm>
            <a:off x="22316199" y="28078995"/>
            <a:ext cx="6834994" cy="383198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BCFCA8-3332-1849-9E6D-6F5D567DF3F3}"/>
              </a:ext>
            </a:extLst>
          </p:cNvPr>
          <p:cNvSpPr/>
          <p:nvPr/>
        </p:nvSpPr>
        <p:spPr>
          <a:xfrm>
            <a:off x="35158305" y="24927460"/>
            <a:ext cx="7307306" cy="458347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FD8D38-4FDA-A142-ABE0-E18708D51BBC}"/>
              </a:ext>
            </a:extLst>
          </p:cNvPr>
          <p:cNvSpPr/>
          <p:nvPr/>
        </p:nvSpPr>
        <p:spPr>
          <a:xfrm>
            <a:off x="33722728" y="20180312"/>
            <a:ext cx="4955160" cy="4213320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AC88CD-1C9E-6D45-BC5A-A6E28F6B2FAB}"/>
              </a:ext>
            </a:extLst>
          </p:cNvPr>
          <p:cNvSpPr/>
          <p:nvPr/>
        </p:nvSpPr>
        <p:spPr>
          <a:xfrm>
            <a:off x="38824545" y="20105893"/>
            <a:ext cx="4743165" cy="4533551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248795D-5719-674A-939D-3771088AD91F}"/>
              </a:ext>
            </a:extLst>
          </p:cNvPr>
          <p:cNvSpPr txBox="1"/>
          <p:nvPr/>
        </p:nvSpPr>
        <p:spPr>
          <a:xfrm>
            <a:off x="22264720" y="25370002"/>
            <a:ext cx="720559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expected case can only provide so much information: WORST case is a better indicator of the effectiveness of an algorithm in budget allocation.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of that improvement varied by a decent margin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confirm that the improvement wasn’t due to random variability, I looked at the distribution of outputs at each budget 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A7DD392-DDBB-6B4C-B72C-CEC658508144}"/>
              </a:ext>
            </a:extLst>
          </p:cNvPr>
          <p:cNvSpPr txBox="1"/>
          <p:nvPr/>
        </p:nvSpPr>
        <p:spPr>
          <a:xfrm>
            <a:off x="29272402" y="29101494"/>
            <a:ext cx="334684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the distribution of my algorithm’s output at each budget (barring performed better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Better: Chose countermeasures that resulted in LOWER cybersecurity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3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2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579 L -0.24167 -0.0002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83" grpId="0"/>
      <p:bldP spid="83" grpId="1"/>
      <p:bldP spid="84" grpId="0" animBg="1"/>
      <p:bldP spid="84" grpId="1" animBg="1"/>
      <p:bldP spid="65" grpId="0" animBg="1"/>
      <p:bldP spid="65" grpId="1" animBg="1"/>
      <p:bldP spid="93" grpId="0" animBg="1"/>
      <p:bldP spid="93" grpId="1" animBg="1"/>
      <p:bldP spid="67" grpId="0" animBg="1"/>
      <p:bldP spid="67" grpId="1" animBg="1"/>
      <p:bldP spid="66" grpId="0"/>
      <p:bldP spid="66" grpId="1"/>
      <p:bldP spid="98" grpId="0"/>
      <p:bldP spid="98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8356</TotalTime>
  <Words>1738</Words>
  <Application>Microsoft Macintosh PowerPoint</Application>
  <PresentationFormat>Custom</PresentationFormat>
  <Paragraphs>270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Hariharan</dc:creator>
  <cp:lastModifiedBy>Ayush Hariharan</cp:lastModifiedBy>
  <cp:revision>241</cp:revision>
  <dcterms:created xsi:type="dcterms:W3CDTF">2020-02-02T04:48:24Z</dcterms:created>
  <dcterms:modified xsi:type="dcterms:W3CDTF">2020-03-10T17:24:26Z</dcterms:modified>
</cp:coreProperties>
</file>