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438912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DC7"/>
    <a:srgbClr val="A8A8A8"/>
    <a:srgbClr val="FFFFFF"/>
    <a:srgbClr val="AABDE5"/>
    <a:srgbClr val="A7BCE5"/>
    <a:srgbClr val="88CAE2"/>
    <a:srgbClr val="93B9E6"/>
    <a:srgbClr val="9FC6F3"/>
    <a:srgbClr val="97BBE2"/>
    <a:srgbClr val="96B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14"/>
    <p:restoredTop sz="92079"/>
  </p:normalViewPr>
  <p:slideViewPr>
    <p:cSldViewPr snapToGrid="0" snapToObjects="1">
      <p:cViewPr>
        <p:scale>
          <a:sx n="39" d="100"/>
          <a:sy n="39" d="100"/>
        </p:scale>
        <p:origin x="1160" y="-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9A30-8910-BD48-9760-A39AADC34C2B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01EBC-1120-B74F-A089-8A735FCD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8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After the definitions in the first two lines of Algorithm 4, which are $\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mathcal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{O}(1)$, the CISO's in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populationa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re looped through. Since the number of CISO's does not vary based upon input size, the complexity of line 3 is $\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mathcal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{O}(1)$. Next, after a definition in line 4, line 5 of Quantum Save loops through every countermeasure in the binary array. Since the binary array increases with direct proportionality to the size of the inputs, the complexity of this line is $\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mathcal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{O}(n)$. Finally, the manipulation of the probability amplitudes, in lines 6 - 8, have a complexity class of $\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mathcal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{O}(1)$. Because the highest complexity is $\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mathcal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{O}(n)$ and there are no nested loops of higher complexity, the complexity of the third phase is $\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mathcal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{O}(n)$.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01EBC-1120-B74F-A089-8A735FCD6E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5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7183123"/>
            <a:ext cx="37307520" cy="1528064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3053043"/>
            <a:ext cx="32918400" cy="10596877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98E9-8659-DE42-934A-56EB4D2B965C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3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98E9-8659-DE42-934A-56EB4D2B965C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336800"/>
            <a:ext cx="946404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336800"/>
            <a:ext cx="2784348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98E9-8659-DE42-934A-56EB4D2B965C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1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98E9-8659-DE42-934A-56EB4D2B965C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4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942333"/>
            <a:ext cx="37856160" cy="1825751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9372573"/>
            <a:ext cx="37856160" cy="96011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98E9-8659-DE42-934A-56EB4D2B965C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9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98E9-8659-DE42-934A-56EB4D2B965C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336810"/>
            <a:ext cx="3785616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10759443"/>
            <a:ext cx="18568032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6032480"/>
            <a:ext cx="18568032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10759443"/>
            <a:ext cx="18659477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6032480"/>
            <a:ext cx="18659477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98E9-8659-DE42-934A-56EB4D2B965C}" type="datetimeFigureOut">
              <a:rPr lang="en-US" smtClean="0"/>
              <a:t>3/12/20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2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98E9-8659-DE42-934A-56EB4D2B965C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4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98E9-8659-DE42-934A-56EB4D2B965C}" type="datetimeFigureOut">
              <a:rPr lang="en-US" smtClean="0"/>
              <a:t>3/12/20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6319530"/>
            <a:ext cx="22219920" cy="311912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98E9-8659-DE42-934A-56EB4D2B965C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5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6319530"/>
            <a:ext cx="22219920" cy="311912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98E9-8659-DE42-934A-56EB4D2B965C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5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336810"/>
            <a:ext cx="3785616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1684000"/>
            <a:ext cx="3785616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98E9-8659-DE42-934A-56EB4D2B965C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40680650"/>
            <a:ext cx="148132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tif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tif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C7D4EE">
                <a:lumMod val="96000"/>
              </a:srgbClr>
            </a:gs>
            <a:gs pos="100000">
              <a:srgbClr val="C7D4EE">
                <a:lumMod val="100000"/>
              </a:srgbClr>
            </a:gs>
            <a:gs pos="58000">
              <a:srgbClr val="C7D4EE">
                <a:lumMod val="92000"/>
              </a:srgbClr>
            </a:gs>
            <a:gs pos="42000">
              <a:srgbClr val="C7D4EE">
                <a:lumMod val="90000"/>
              </a:srgbClr>
            </a:gs>
            <a:gs pos="0">
              <a:schemeClr val="accent1">
                <a:lumMod val="95000"/>
                <a:lumOff val="5000"/>
              </a:schemeClr>
            </a:gs>
            <a:gs pos="11000">
              <a:srgbClr val="C7D4EE">
                <a:lumMod val="85000"/>
              </a:srgbClr>
            </a:gs>
            <a:gs pos="10000">
              <a:srgbClr val="6E91D2">
                <a:lumMod val="0"/>
                <a:lumOff val="100000"/>
              </a:srgbClr>
            </a:gs>
            <a:gs pos="9000">
              <a:srgbClr val="81A0D8">
                <a:lumMod val="9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>
            <a:extLst>
              <a:ext uri="{FF2B5EF4-FFF2-40B4-BE49-F238E27FC236}">
                <a16:creationId xmlns:a16="http://schemas.microsoft.com/office/drawing/2014/main" id="{D73A4973-0671-2B47-B786-05F5425403AB}"/>
              </a:ext>
            </a:extLst>
          </p:cNvPr>
          <p:cNvSpPr/>
          <p:nvPr/>
        </p:nvSpPr>
        <p:spPr>
          <a:xfrm>
            <a:off x="133916" y="22400807"/>
            <a:ext cx="462094" cy="452806"/>
          </a:xfrm>
          <a:prstGeom prst="ellipse">
            <a:avLst/>
          </a:prstGeom>
          <a:solidFill>
            <a:srgbClr val="396DC7"/>
          </a:solidFill>
          <a:ln w="76200">
            <a:solidFill>
              <a:srgbClr val="396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E769668-8701-2548-AA56-9C237E82ABBA}"/>
              </a:ext>
            </a:extLst>
          </p:cNvPr>
          <p:cNvSpPr/>
          <p:nvPr/>
        </p:nvSpPr>
        <p:spPr>
          <a:xfrm>
            <a:off x="140540" y="20499111"/>
            <a:ext cx="462094" cy="452806"/>
          </a:xfrm>
          <a:prstGeom prst="ellipse">
            <a:avLst/>
          </a:prstGeom>
          <a:solidFill>
            <a:srgbClr val="396DC7"/>
          </a:solidFill>
          <a:ln w="76200">
            <a:solidFill>
              <a:srgbClr val="396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001F17-8C46-AD48-8700-8DF6E30305A1}"/>
              </a:ext>
            </a:extLst>
          </p:cNvPr>
          <p:cNvSpPr/>
          <p:nvPr/>
        </p:nvSpPr>
        <p:spPr>
          <a:xfrm>
            <a:off x="135580" y="19287001"/>
            <a:ext cx="462094" cy="452806"/>
          </a:xfrm>
          <a:prstGeom prst="ellipse">
            <a:avLst/>
          </a:prstGeom>
          <a:solidFill>
            <a:srgbClr val="396DC7"/>
          </a:solidFill>
          <a:ln w="76200">
            <a:solidFill>
              <a:srgbClr val="396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AD91C-E4DD-C649-BC4C-C4AF4234F9D3}"/>
              </a:ext>
            </a:extLst>
          </p:cNvPr>
          <p:cNvSpPr txBox="1"/>
          <p:nvPr/>
        </p:nvSpPr>
        <p:spPr>
          <a:xfrm>
            <a:off x="740782" y="483504"/>
            <a:ext cx="4279392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</a:rPr>
              <a:t>A Quantum Computer’s Guide to Saving Money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7000" dirty="0">
                <a:solidFill>
                  <a:schemeClr val="bg1"/>
                </a:solidFill>
              </a:rPr>
              <a:t>Using a Quantum Genetic Algorithm to Optimize the Allocation of Cybersecurity Budget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001AF80-267A-9E4D-99E0-4106537AD04C}"/>
              </a:ext>
            </a:extLst>
          </p:cNvPr>
          <p:cNvSpPr/>
          <p:nvPr/>
        </p:nvSpPr>
        <p:spPr>
          <a:xfrm>
            <a:off x="11228831" y="4867786"/>
            <a:ext cx="21832057" cy="39023414"/>
          </a:xfrm>
          <a:prstGeom prst="roundRect">
            <a:avLst>
              <a:gd name="adj" fmla="val 1787"/>
            </a:avLst>
          </a:prstGeom>
          <a:noFill/>
          <a:ln w="57150" cap="flat" cmpd="sng" algn="ctr">
            <a:solidFill>
              <a:srgbClr val="396DC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F19310-64B0-C643-A6D8-33B02096CC14}"/>
              </a:ext>
            </a:extLst>
          </p:cNvPr>
          <p:cNvSpPr/>
          <p:nvPr/>
        </p:nvSpPr>
        <p:spPr>
          <a:xfrm>
            <a:off x="177476" y="4995784"/>
            <a:ext cx="10223234" cy="7768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6DFF89-85A0-AA4F-934C-57CB977F6DC3}"/>
              </a:ext>
            </a:extLst>
          </p:cNvPr>
          <p:cNvSpPr txBox="1"/>
          <p:nvPr/>
        </p:nvSpPr>
        <p:spPr>
          <a:xfrm>
            <a:off x="0" y="5024579"/>
            <a:ext cx="1038730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bg1"/>
                </a:solidFill>
              </a:rPr>
              <a:t>The Value of Data – Financial Ruin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C63B151-A396-164F-8F64-DF25BE191725}"/>
              </a:ext>
            </a:extLst>
          </p:cNvPr>
          <p:cNvSpPr/>
          <p:nvPr/>
        </p:nvSpPr>
        <p:spPr>
          <a:xfrm>
            <a:off x="25694" y="17334232"/>
            <a:ext cx="10128068" cy="7422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B1A33B8-93E2-664A-BDD4-3DAAEE1ECF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564" r="528" b="1281"/>
          <a:stretch/>
        </p:blipFill>
        <p:spPr>
          <a:xfrm>
            <a:off x="4062193" y="21141315"/>
            <a:ext cx="5998754" cy="29810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42FF426-A49B-204F-87C9-7D6E1CC7668C}"/>
              </a:ext>
            </a:extLst>
          </p:cNvPr>
          <p:cNvSpPr/>
          <p:nvPr/>
        </p:nvSpPr>
        <p:spPr>
          <a:xfrm>
            <a:off x="8534705" y="21078332"/>
            <a:ext cx="1596833" cy="579990"/>
          </a:xfrm>
          <a:prstGeom prst="rect">
            <a:avLst/>
          </a:prstGeom>
          <a:solidFill>
            <a:srgbClr val="A7B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EA6EE3-2ABF-684A-B982-D4A5425AC228}"/>
              </a:ext>
            </a:extLst>
          </p:cNvPr>
          <p:cNvSpPr/>
          <p:nvPr/>
        </p:nvSpPr>
        <p:spPr>
          <a:xfrm>
            <a:off x="4062194" y="20954127"/>
            <a:ext cx="1501481" cy="904436"/>
          </a:xfrm>
          <a:prstGeom prst="rect">
            <a:avLst/>
          </a:prstGeom>
          <a:solidFill>
            <a:srgbClr val="AAB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CE5B81-6CFD-E641-BEE4-59542A63BA0F}"/>
              </a:ext>
            </a:extLst>
          </p:cNvPr>
          <p:cNvSpPr/>
          <p:nvPr/>
        </p:nvSpPr>
        <p:spPr>
          <a:xfrm>
            <a:off x="4020988" y="23745841"/>
            <a:ext cx="670069" cy="565400"/>
          </a:xfrm>
          <a:prstGeom prst="rect">
            <a:avLst/>
          </a:prstGeom>
          <a:solidFill>
            <a:srgbClr val="AAB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E3FE5-EF48-9D45-8251-99454246FA04}"/>
              </a:ext>
            </a:extLst>
          </p:cNvPr>
          <p:cNvSpPr txBox="1"/>
          <p:nvPr/>
        </p:nvSpPr>
        <p:spPr>
          <a:xfrm>
            <a:off x="-28863" y="17359484"/>
            <a:ext cx="990551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bg1"/>
                </a:solidFill>
              </a:rPr>
              <a:t>Consolidating Cybersecurity Data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E63A491-6600-A043-8659-E7E7258154C8}"/>
              </a:ext>
            </a:extLst>
          </p:cNvPr>
          <p:cNvSpPr/>
          <p:nvPr/>
        </p:nvSpPr>
        <p:spPr>
          <a:xfrm>
            <a:off x="25694" y="24311466"/>
            <a:ext cx="10097689" cy="7589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3510B7-11D3-6846-AD19-33238416CFCA}"/>
              </a:ext>
            </a:extLst>
          </p:cNvPr>
          <p:cNvSpPr txBox="1"/>
          <p:nvPr/>
        </p:nvSpPr>
        <p:spPr>
          <a:xfrm>
            <a:off x="-249307" y="24326180"/>
            <a:ext cx="1017727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bg1"/>
                </a:solidFill>
              </a:rPr>
              <a:t>Previous Research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0B99B4-D2BA-8C4D-AA49-C0D8D4E4239B}"/>
              </a:ext>
            </a:extLst>
          </p:cNvPr>
          <p:cNvSpPr txBox="1"/>
          <p:nvPr/>
        </p:nvSpPr>
        <p:spPr>
          <a:xfrm>
            <a:off x="181354" y="18155670"/>
            <a:ext cx="979559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wake current attacks, third-party organizations like KnowBe4 publish statistics on the specifics of each attack in Endpoint Protection Reports.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Rakes et al. used one of these reports to compile a dataset with three major parts: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889" indent="-469889"/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Survival Probabilities – Array in White</a:t>
            </a:r>
          </a:p>
          <a:p>
            <a:pPr marL="457189" indent="-457189">
              <a:buFont typeface="+mj-lt"/>
              <a:buAutoNum type="arabicPeriod"/>
            </a:pPr>
            <a:endParaRPr lang="en-US" sz="7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probability, P(X, Y) is the probability of an attack (X) succeeding when a countermeasure (Y) is implemented</a:t>
            </a:r>
          </a:p>
          <a:p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Statistics – 3 Grey Columns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number of attacks in a year, E[T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914378" lvl="1" indent="-457189">
              <a:buFont typeface="+mj-lt"/>
              <a:buAutoNum type="alphaLcParenR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Worst-case number of attacks in a year</a:t>
            </a:r>
          </a:p>
          <a:p>
            <a:pPr marL="914378" lvl="1" indent="-457189">
              <a:buFont typeface="+mj-lt"/>
              <a:buAutoNum type="alphaLcParenR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Damage incurred from of a </a:t>
            </a:r>
          </a:p>
          <a:p>
            <a:pPr lvl="1" indent="34289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attack, 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507987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Countermeasure Price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grey row at the bottom</a:t>
            </a:r>
          </a:p>
          <a:p>
            <a:pPr lvl="1" indent="35559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table</a:t>
            </a: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price of installing each</a:t>
            </a:r>
          </a:p>
          <a:p>
            <a:pPr lvl="1" indent="35559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countermeasure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56B8318-F892-E342-8C5B-6A82ACE1D200}"/>
              </a:ext>
            </a:extLst>
          </p:cNvPr>
          <p:cNvSpPr/>
          <p:nvPr/>
        </p:nvSpPr>
        <p:spPr>
          <a:xfrm>
            <a:off x="8494948" y="23754245"/>
            <a:ext cx="1658815" cy="386728"/>
          </a:xfrm>
          <a:prstGeom prst="rect">
            <a:avLst/>
          </a:prstGeom>
          <a:solidFill>
            <a:srgbClr val="AAB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81453B34-7A47-F642-9205-837A6C45AC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14"/>
          <a:stretch/>
        </p:blipFill>
        <p:spPr>
          <a:xfrm>
            <a:off x="4657939" y="25205752"/>
            <a:ext cx="5088636" cy="34080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C9FF10A-4088-4941-B22D-3CAC46840AA4}"/>
              </a:ext>
            </a:extLst>
          </p:cNvPr>
          <p:cNvSpPr/>
          <p:nvPr/>
        </p:nvSpPr>
        <p:spPr>
          <a:xfrm>
            <a:off x="8510382" y="25592295"/>
            <a:ext cx="1236195" cy="966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B156AC-BB25-D848-BCCF-B11309F11A41}"/>
              </a:ext>
            </a:extLst>
          </p:cNvPr>
          <p:cNvSpPr txBox="1"/>
          <p:nvPr/>
        </p:nvSpPr>
        <p:spPr>
          <a:xfrm>
            <a:off x="66898" y="25117957"/>
            <a:ext cx="10134672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compiled cybersecurity data,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Rakes et al. developed a linear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model with: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 Company’s Budget</a:t>
            </a:r>
            <a:endParaRPr lang="en-US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Expected Damage </a:t>
            </a:r>
          </a:p>
          <a:p>
            <a:pPr lvl="1" indent="347654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an Attack</a:t>
            </a:r>
          </a:p>
          <a:p>
            <a:pPr lvl="1" indent="347654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44489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linear optimization model followed</a:t>
            </a:r>
          </a:p>
          <a:p>
            <a:pPr lvl="1" indent="-444489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major steps in order to allocate</a:t>
            </a:r>
          </a:p>
          <a:p>
            <a:pPr lvl="1" indent="-444489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budget effectively:</a:t>
            </a:r>
          </a:p>
          <a:p>
            <a:pPr lvl="1" indent="-444489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889" lvl="1" indent="-457189">
              <a:buFont typeface="+mj-lt"/>
              <a:buAutoNum type="alphaUcPeriod"/>
              <a:tabLst>
                <a:tab pos="398453" algn="l"/>
              </a:tabLst>
            </a:pP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Surviving Threats</a:t>
            </a:r>
          </a:p>
          <a:p>
            <a:pPr marL="800080" lvl="1" indent="-342892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proportion (P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threats that survive if countermeasure j is implemented at level k</a:t>
            </a: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countermeasure has an effectiveness (e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a decision variable (Y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∑ (1 – 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080" lvl="1" indent="-342892">
              <a:buFont typeface="Arial" panose="020B0604020202020204" pitchFamily="34" charset="0"/>
              <a:buChar char="•"/>
            </a:pPr>
            <a:endParaRPr lang="en-US" sz="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687" lvl="1" indent="-457189">
              <a:buAutoNum type="alphaUcPeriod" startAt="2"/>
            </a:pP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Damage to Company by Surviving Threats</a:t>
            </a:r>
          </a:p>
          <a:p>
            <a:pPr marL="520687" lvl="1" indent="-457189">
              <a:buFont typeface="+mj-lt"/>
              <a:buAutoNum type="alphaUcPeriod" startAt="2"/>
            </a:pPr>
            <a:endParaRPr lang="en-US" sz="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9140" lvl="2" indent="-39845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monetary loss (both explicit and implicit) from the surviving threats after a countermeasure is implemented</a:t>
            </a:r>
          </a:p>
          <a:p>
            <a:pPr marL="919140" lvl="2" indent="-39845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= 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E[T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919140" lvl="2" indent="-398453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687" lvl="2" indent="-457189">
              <a:buFont typeface="+mj-lt"/>
              <a:buAutoNum type="alphaUcPeriod" startAt="3"/>
            </a:pP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Implementing Countermeasure</a:t>
            </a:r>
          </a:p>
          <a:p>
            <a:pPr marL="520687" lvl="2" indent="-457189">
              <a:buAutoNum type="alphaUcPeriod" startAt="3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3579" lvl="3" indent="-342892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= ∑ c</a:t>
            </a:r>
            <a:r>
              <a:rPr lang="en-US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Y</a:t>
            </a:r>
            <a:r>
              <a:rPr lang="en-US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</a:p>
          <a:p>
            <a:pPr marL="863579" lvl="3" indent="-342892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cost of all countermeasures must remain under a certain budget, B.</a:t>
            </a:r>
          </a:p>
          <a:p>
            <a:pPr marL="520687" lvl="2" indent="-457189">
              <a:buAutoNum type="alphaUcPeriod" startAt="3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499" lvl="2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works better for higher budget firms NOT small to medium sized enterprises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99D6729-BCD3-9747-9DEB-9202503BBA85}"/>
              </a:ext>
            </a:extLst>
          </p:cNvPr>
          <p:cNvSpPr/>
          <p:nvPr/>
        </p:nvSpPr>
        <p:spPr>
          <a:xfrm>
            <a:off x="126234" y="4867786"/>
            <a:ext cx="10230977" cy="39023414"/>
          </a:xfrm>
          <a:prstGeom prst="roundRect">
            <a:avLst>
              <a:gd name="adj" fmla="val 4058"/>
            </a:avLst>
          </a:prstGeom>
          <a:noFill/>
          <a:ln w="57150" cap="flat" cmpd="sng" algn="ctr">
            <a:solidFill>
              <a:srgbClr val="396DC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382ED9DC-2A0D-414A-B303-6E00D6489095}"/>
              </a:ext>
            </a:extLst>
          </p:cNvPr>
          <p:cNvSpPr/>
          <p:nvPr/>
        </p:nvSpPr>
        <p:spPr>
          <a:xfrm>
            <a:off x="22406" y="32762171"/>
            <a:ext cx="10097689" cy="7589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99EAAD8-15D0-694F-8105-2AC445E60CA9}"/>
              </a:ext>
            </a:extLst>
          </p:cNvPr>
          <p:cNvSpPr txBox="1"/>
          <p:nvPr/>
        </p:nvSpPr>
        <p:spPr>
          <a:xfrm>
            <a:off x="-43408" y="32809464"/>
            <a:ext cx="1009768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bg1"/>
                </a:solidFill>
              </a:rPr>
              <a:t>A Unique Solution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38E15-31C6-D84C-816D-9240BBE956C0}"/>
              </a:ext>
            </a:extLst>
          </p:cNvPr>
          <p:cNvSpPr txBox="1"/>
          <p:nvPr/>
        </p:nvSpPr>
        <p:spPr>
          <a:xfrm>
            <a:off x="101839" y="33588351"/>
            <a:ext cx="10080438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classic example of the Knapsack Problem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Knapsack Problem?</a:t>
            </a:r>
          </a:p>
          <a:p>
            <a:endParaRPr lang="en-US" sz="7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NP-Complete Problem where a certain value is </a:t>
            </a:r>
          </a:p>
          <a:p>
            <a:pPr lvl="1" indent="358766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maximized while remaining under a certain budget </a:t>
            </a:r>
          </a:p>
          <a:p>
            <a:pPr marL="800080" lvl="1" indent="-342892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"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application of cybersecurity, the amount of money </a:t>
            </a:r>
          </a:p>
          <a:p>
            <a:pPr marL="22225"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is maximized but the company is forced to remain </a:t>
            </a:r>
          </a:p>
          <a:p>
            <a:pPr marL="22225"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a budget constraint</a:t>
            </a:r>
          </a:p>
          <a:p>
            <a:pPr marL="22225" lvl="1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" lvl="1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" lvl="1"/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Computing– The New Solution</a:t>
            </a:r>
          </a:p>
          <a:p>
            <a:pPr marL="22225" lvl="1"/>
            <a:endParaRPr lang="en-US" sz="7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305" lvl="2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quantum algorithm can break a 2048 RSA encryptions in a matter of seconds</a:t>
            </a: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305" lvl="2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now, this emerging technology in cybersecurity can be used to defend against potential attacks</a:t>
            </a:r>
          </a:p>
          <a:p>
            <a:pPr marL="479413" lvl="2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674" lvl="2" indent="-44449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 could be used to optimize the Knapsack Problem and allocate cybersecurity budgets more effectively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1BF7DD42-A304-9542-A916-596724517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455" y="33738911"/>
            <a:ext cx="3584448" cy="2616018"/>
          </a:xfrm>
          <a:prstGeom prst="rect">
            <a:avLst/>
          </a:prstGeom>
        </p:spPr>
      </p:pic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C6878E87-E83B-6E43-B876-ABEEAF0760B2}"/>
              </a:ext>
            </a:extLst>
          </p:cNvPr>
          <p:cNvSpPr/>
          <p:nvPr/>
        </p:nvSpPr>
        <p:spPr>
          <a:xfrm>
            <a:off x="11392749" y="5112813"/>
            <a:ext cx="21462569" cy="710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6E4CAF-2043-2F42-80EF-AF824A6F531A}"/>
              </a:ext>
            </a:extLst>
          </p:cNvPr>
          <p:cNvSpPr txBox="1"/>
          <p:nvPr/>
        </p:nvSpPr>
        <p:spPr>
          <a:xfrm>
            <a:off x="17704410" y="5072716"/>
            <a:ext cx="10177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Quantum Genetic Algorithm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A00FC2B-8573-904A-B828-30D482FC114C}"/>
              </a:ext>
            </a:extLst>
          </p:cNvPr>
          <p:cNvSpPr txBox="1"/>
          <p:nvPr/>
        </p:nvSpPr>
        <p:spPr>
          <a:xfrm>
            <a:off x="11587667" y="6153893"/>
            <a:ext cx="682968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b="1" dirty="0"/>
              <a:t>The Quantum Population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17288E-D0F7-904A-8CA2-C695F1167464}"/>
              </a:ext>
            </a:extLst>
          </p:cNvPr>
          <p:cNvSpPr txBox="1"/>
          <p:nvPr/>
        </p:nvSpPr>
        <p:spPr>
          <a:xfrm>
            <a:off x="18706148" y="6122846"/>
            <a:ext cx="682968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b="1" dirty="0"/>
              <a:t>Random Variability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27735B1-8958-5A47-9B62-49A7EDB0095A}"/>
              </a:ext>
            </a:extLst>
          </p:cNvPr>
          <p:cNvSpPr txBox="1"/>
          <p:nvPr/>
        </p:nvSpPr>
        <p:spPr>
          <a:xfrm>
            <a:off x="25965602" y="6080033"/>
            <a:ext cx="682968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b="1" dirty="0"/>
              <a:t>Survival of the Fittest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AFE8440-A348-AB4F-AA8C-5DCE860E17C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9" t="-2394" b="7548"/>
          <a:stretch/>
        </p:blipFill>
        <p:spPr>
          <a:xfrm>
            <a:off x="11655666" y="7321437"/>
            <a:ext cx="6393557" cy="3483022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58BE5BDC-4FCB-E84B-8B38-C3F924AE5593}"/>
              </a:ext>
            </a:extLst>
          </p:cNvPr>
          <p:cNvSpPr/>
          <p:nvPr/>
        </p:nvSpPr>
        <p:spPr>
          <a:xfrm>
            <a:off x="15379350" y="8631045"/>
            <a:ext cx="2508690" cy="5309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CF89C66-42DF-2447-B8DC-D08B193FD4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90101" y="8685382"/>
            <a:ext cx="376254" cy="44907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03E7753-8D8E-C64B-8569-44BA8ECF85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932904">
            <a:off x="14950671" y="9346095"/>
            <a:ext cx="385450" cy="46005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CB31D1D-0465-104F-8AE6-5E8F27CE6A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055738">
            <a:off x="15004043" y="9960944"/>
            <a:ext cx="349648" cy="417322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8FEC35A-D91D-7B4A-AD03-A4944B6919B8}"/>
              </a:ext>
            </a:extLst>
          </p:cNvPr>
          <p:cNvCxnSpPr>
            <a:cxnSpLocks/>
          </p:cNvCxnSpPr>
          <p:nvPr/>
        </p:nvCxnSpPr>
        <p:spPr>
          <a:xfrm flipH="1" flipV="1">
            <a:off x="15649862" y="8921591"/>
            <a:ext cx="502083" cy="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C276BD3-B05F-7841-8BFB-21EC75B89BBE}"/>
              </a:ext>
            </a:extLst>
          </p:cNvPr>
          <p:cNvSpPr txBox="1"/>
          <p:nvPr/>
        </p:nvSpPr>
        <p:spPr>
          <a:xfrm>
            <a:off x="16247452" y="8776959"/>
            <a:ext cx="563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CISO</a:t>
            </a:r>
          </a:p>
        </p:txBody>
      </p:sp>
      <p:sp>
        <p:nvSpPr>
          <p:cNvPr id="84" name="Bent-Up Arrow 83">
            <a:extLst>
              <a:ext uri="{FF2B5EF4-FFF2-40B4-BE49-F238E27FC236}">
                <a16:creationId xmlns:a16="http://schemas.microsoft.com/office/drawing/2014/main" id="{6F3287DB-91CF-AE4E-B3A1-7E2E61E2BC43}"/>
              </a:ext>
            </a:extLst>
          </p:cNvPr>
          <p:cNvSpPr/>
          <p:nvPr/>
        </p:nvSpPr>
        <p:spPr>
          <a:xfrm rot="10800000">
            <a:off x="14635175" y="7652908"/>
            <a:ext cx="1634445" cy="130297"/>
          </a:xfrm>
          <a:prstGeom prst="bentUpArrow">
            <a:avLst>
              <a:gd name="adj1" fmla="val 0"/>
              <a:gd name="adj2" fmla="val 27485"/>
              <a:gd name="adj3" fmla="val 44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AB7A21F-8CF6-4B4D-9B03-14EC72840D96}"/>
              </a:ext>
            </a:extLst>
          </p:cNvPr>
          <p:cNvSpPr/>
          <p:nvPr/>
        </p:nvSpPr>
        <p:spPr>
          <a:xfrm rot="18466202">
            <a:off x="12152078" y="8677676"/>
            <a:ext cx="62257" cy="5293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riangle 86">
            <a:extLst>
              <a:ext uri="{FF2B5EF4-FFF2-40B4-BE49-F238E27FC236}">
                <a16:creationId xmlns:a16="http://schemas.microsoft.com/office/drawing/2014/main" id="{92073EBA-90CF-2643-AAA3-EC019F62C12E}"/>
              </a:ext>
            </a:extLst>
          </p:cNvPr>
          <p:cNvSpPr/>
          <p:nvPr/>
        </p:nvSpPr>
        <p:spPr>
          <a:xfrm rot="12623085">
            <a:off x="12158604" y="9110802"/>
            <a:ext cx="61459" cy="473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ame 64">
            <a:extLst>
              <a:ext uri="{FF2B5EF4-FFF2-40B4-BE49-F238E27FC236}">
                <a16:creationId xmlns:a16="http://schemas.microsoft.com/office/drawing/2014/main" id="{F4016685-1EF1-9040-B6CA-8BE92A09CD2A}"/>
              </a:ext>
            </a:extLst>
          </p:cNvPr>
          <p:cNvSpPr/>
          <p:nvPr/>
        </p:nvSpPr>
        <p:spPr>
          <a:xfrm>
            <a:off x="12097291" y="8622478"/>
            <a:ext cx="2843741" cy="594086"/>
          </a:xfrm>
          <a:prstGeom prst="frame">
            <a:avLst>
              <a:gd name="adj1" fmla="val 1333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78CB1746-D8BD-5A4D-BA48-63918FBAD7E0}"/>
              </a:ext>
            </a:extLst>
          </p:cNvPr>
          <p:cNvSpPr/>
          <p:nvPr/>
        </p:nvSpPr>
        <p:spPr>
          <a:xfrm rot="2987619">
            <a:off x="14804111" y="8689820"/>
            <a:ext cx="91429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A1EAF6E-4917-A84F-8A45-CD27E28CBAAF}"/>
              </a:ext>
            </a:extLst>
          </p:cNvPr>
          <p:cNvSpPr/>
          <p:nvPr/>
        </p:nvSpPr>
        <p:spPr>
          <a:xfrm>
            <a:off x="15366357" y="7908073"/>
            <a:ext cx="2215671" cy="482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5A10B5DA-B43D-EC46-98B0-84DE8172B6BE}"/>
              </a:ext>
            </a:extLst>
          </p:cNvPr>
          <p:cNvSpPr/>
          <p:nvPr/>
        </p:nvSpPr>
        <p:spPr>
          <a:xfrm rot="7813515" flipH="1">
            <a:off x="14723216" y="9071787"/>
            <a:ext cx="236478" cy="7788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6342F7EA-D8E7-0B40-9450-EC7F657196BA}"/>
              </a:ext>
            </a:extLst>
          </p:cNvPr>
          <p:cNvSpPr/>
          <p:nvPr/>
        </p:nvSpPr>
        <p:spPr>
          <a:xfrm>
            <a:off x="12126368" y="8644339"/>
            <a:ext cx="3252982" cy="531167"/>
          </a:xfrm>
          <a:prstGeom prst="roundRect">
            <a:avLst/>
          </a:prstGeom>
          <a:noFill/>
          <a:ln w="28575">
            <a:solidFill>
              <a:srgbClr val="A8A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DC11042-D1BB-2F42-90EB-BEAB2DD269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38" t="2" r="-2778" b="19252"/>
          <a:stretch/>
        </p:blipFill>
        <p:spPr>
          <a:xfrm rot="2470572">
            <a:off x="14990238" y="7926913"/>
            <a:ext cx="389212" cy="38299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97DB288-54EE-2441-B2C0-0764061DFC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83694" y="10436926"/>
            <a:ext cx="277090" cy="36753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2E8EAD9-720E-1345-85C7-60B15F93173D}"/>
              </a:ext>
            </a:extLst>
          </p:cNvPr>
          <p:cNvSpPr/>
          <p:nvPr/>
        </p:nvSpPr>
        <p:spPr>
          <a:xfrm>
            <a:off x="14823345" y="8699555"/>
            <a:ext cx="88945" cy="434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59AD0A4-CD35-DD49-B532-FC02D92E91F3}"/>
              </a:ext>
            </a:extLst>
          </p:cNvPr>
          <p:cNvSpPr/>
          <p:nvPr/>
        </p:nvSpPr>
        <p:spPr>
          <a:xfrm rot="5400000">
            <a:off x="13587537" y="7661728"/>
            <a:ext cx="90258" cy="28989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82A42B-D256-2D47-92FF-03A847CE6A17}"/>
              </a:ext>
            </a:extLst>
          </p:cNvPr>
          <p:cNvSpPr/>
          <p:nvPr/>
        </p:nvSpPr>
        <p:spPr>
          <a:xfrm>
            <a:off x="12183204" y="10425394"/>
            <a:ext cx="3505868" cy="379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219E1E-D129-654D-A78B-B6D6D066CDC2}"/>
              </a:ext>
            </a:extLst>
          </p:cNvPr>
          <p:cNvSpPr txBox="1"/>
          <p:nvPr/>
        </p:nvSpPr>
        <p:spPr>
          <a:xfrm>
            <a:off x="15997120" y="9828034"/>
            <a:ext cx="18800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Tank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A2F119-43DE-8346-8073-6CFCEC1F0360}"/>
              </a:ext>
            </a:extLst>
          </p:cNvPr>
          <p:cNvSpPr txBox="1"/>
          <p:nvPr/>
        </p:nvSpPr>
        <p:spPr>
          <a:xfrm>
            <a:off x="16230699" y="7514460"/>
            <a:ext cx="1466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Countermeasure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6BB212F-3632-6E49-8862-BE4909DB1B69}"/>
              </a:ext>
            </a:extLst>
          </p:cNvPr>
          <p:cNvSpPr/>
          <p:nvPr/>
        </p:nvSpPr>
        <p:spPr>
          <a:xfrm>
            <a:off x="11655666" y="7411663"/>
            <a:ext cx="6393557" cy="3392797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6C52BD3-6807-C442-AA67-29E971DBD832}"/>
              </a:ext>
            </a:extLst>
          </p:cNvPr>
          <p:cNvSpPr/>
          <p:nvPr/>
        </p:nvSpPr>
        <p:spPr>
          <a:xfrm>
            <a:off x="4657939" y="25220979"/>
            <a:ext cx="5088636" cy="3369823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5456C86-8232-074E-8F14-62E048A120F6}"/>
              </a:ext>
            </a:extLst>
          </p:cNvPr>
          <p:cNvSpPr/>
          <p:nvPr/>
        </p:nvSpPr>
        <p:spPr>
          <a:xfrm>
            <a:off x="6272455" y="33738911"/>
            <a:ext cx="3584448" cy="2616018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475128D-ED71-CC4F-8E71-E03D1BB1072E}"/>
              </a:ext>
            </a:extLst>
          </p:cNvPr>
          <p:cNvSpPr txBox="1"/>
          <p:nvPr/>
        </p:nvSpPr>
        <p:spPr>
          <a:xfrm>
            <a:off x="11521315" y="11121441"/>
            <a:ext cx="6804054" cy="1163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Population Specifics</a:t>
            </a:r>
          </a:p>
          <a:p>
            <a:pPr marL="457189" indent="-457189">
              <a:buFont typeface="+mj-lt"/>
              <a:buAutoNum type="arabicPeriod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quantum population is created on the IBM Q32 simulator using the IBM Qiskit API</a:t>
            </a:r>
          </a:p>
          <a:p>
            <a:pPr marL="800080" indent="-342892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lvl="1" indent="-33496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 Quantum Simulator instead of a Quantum Computer?</a:t>
            </a:r>
          </a:p>
          <a:p>
            <a:pPr marL="801688" lvl="1" indent="-334963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8888" lvl="2" indent="-33496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COMPUTER: Can only maintain a quantum state for a short period of time before quantum decoherence.</a:t>
            </a:r>
          </a:p>
          <a:p>
            <a:pPr marL="1258888" lvl="2" indent="-334963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2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SIMULATOR: Can simulate a quantum state for an extended time period</a:t>
            </a:r>
          </a:p>
          <a:p>
            <a:pPr marL="1257280" lvl="1" indent="-342892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2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Quantum Computers can maintain superposition and algorithms, like Quantum Save, can be transferred onto these new devices.</a:t>
            </a:r>
          </a:p>
          <a:p>
            <a:pPr marL="1257280" lvl="1" indent="-342892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population uses an array of 32 qubits arranged in 4 rows and 8 columns to simulates a Think Tank</a:t>
            </a:r>
          </a:p>
          <a:p>
            <a:pPr marL="800080" indent="-342892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Think Tank is to create a recommendation list of 8 countermeasures that US companies can implement</a:t>
            </a:r>
          </a:p>
          <a:p>
            <a:pPr marL="800080" indent="-342892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indent="-342892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indent="-342892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269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ROW: Corresponds to a Chief Security Officer in this  hypothetical Think Thank</a:t>
            </a:r>
          </a:p>
          <a:p>
            <a:pPr marL="1257269" lvl="1" indent="-342892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269" lvl="1" indent="-342892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269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COLUMN: Corresponds to a potential countermeasure on the recommendation list</a:t>
            </a:r>
          </a:p>
          <a:p>
            <a:pPr marL="457188" lvl="1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>
              <a:buFont typeface="+mj-lt"/>
              <a:buAutoNum type="arabicPeriod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>
              <a:buAutoNum type="arabicPeriod" startAt="2"/>
            </a:pP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Superposition</a:t>
            </a:r>
          </a:p>
          <a:p>
            <a:pPr marL="457189" indent="-457189">
              <a:buAutoNum type="arabicPeriod" startAt="2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creation of the population, each qubit is measured and assigned a binary value, either 0 or 1.</a:t>
            </a:r>
          </a:p>
          <a:p>
            <a:pPr marL="800080" lvl="1" indent="-342892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269" lvl="2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qubit is measured as a 1, then the countermeasure is added to the recommendation list</a:t>
            </a:r>
          </a:p>
          <a:p>
            <a:pPr marL="800080" lvl="1" indent="-342892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269" lvl="2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qubit is measured as a 0, then the countermeasure is removed from the recommendation list</a:t>
            </a:r>
          </a:p>
          <a:p>
            <a:pPr marL="800080" lvl="1" indent="-342892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values of the qubits in each row, the CISO puts together the list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6290732-4F29-B04D-A2A3-B7D55C66BB35}"/>
              </a:ext>
            </a:extLst>
          </p:cNvPr>
          <p:cNvCxnSpPr>
            <a:cxnSpLocks/>
          </p:cNvCxnSpPr>
          <p:nvPr/>
        </p:nvCxnSpPr>
        <p:spPr>
          <a:xfrm flipH="1">
            <a:off x="18325369" y="5776122"/>
            <a:ext cx="91982" cy="16851088"/>
          </a:xfrm>
          <a:prstGeom prst="line">
            <a:avLst/>
          </a:prstGeom>
          <a:ln w="76200">
            <a:solidFill>
              <a:srgbClr val="396DC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FF8FF5-5AF6-424F-BDF8-4839F9AD8012}"/>
              </a:ext>
            </a:extLst>
          </p:cNvPr>
          <p:cNvCxnSpPr>
            <a:cxnSpLocks/>
          </p:cNvCxnSpPr>
          <p:nvPr/>
        </p:nvCxnSpPr>
        <p:spPr>
          <a:xfrm flipH="1">
            <a:off x="25907961" y="5868398"/>
            <a:ext cx="57640" cy="16774606"/>
          </a:xfrm>
          <a:prstGeom prst="line">
            <a:avLst/>
          </a:prstGeom>
          <a:ln w="76200">
            <a:solidFill>
              <a:srgbClr val="396DC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875BAC-C676-D744-9A7D-51B17E35B990}"/>
              </a:ext>
            </a:extLst>
          </p:cNvPr>
          <p:cNvSpPr txBox="1"/>
          <p:nvPr/>
        </p:nvSpPr>
        <p:spPr>
          <a:xfrm>
            <a:off x="18491415" y="7332605"/>
            <a:ext cx="7271247" cy="1606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population is created, the second aspect of Darwin’s Theory of Natural Selection is random variation in genetic traits.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every generation contained the same traits, then evolution would never occur. </a:t>
            </a:r>
          </a:p>
          <a:p>
            <a:pPr marL="800080" lvl="1" indent="-342892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mutations and gene crossovers drive natural selection.</a:t>
            </a:r>
          </a:p>
          <a:p>
            <a:pPr marL="800080" lvl="1" indent="-342892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reproduction process consists of a high-degree of randomness which is often difficult to replicate in a genetic algorithm without extensive hyperparameter tuning.</a:t>
            </a:r>
          </a:p>
          <a:p>
            <a:pPr marL="800080" lvl="1" indent="-342892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lvl="1" indent="-1270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where quantum computing significantly enhances the speed and accuracy of a genetic algorithm</a:t>
            </a:r>
          </a:p>
          <a:p>
            <a:pPr marL="12700" lvl="1" indent="-12700"/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189">
              <a:buAutoNum type="arabicPeriod"/>
            </a:pP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of the Qubit</a:t>
            </a:r>
          </a:p>
          <a:p>
            <a:pPr lvl="1" indent="-457189">
              <a:buAutoNum type="arabicPeriod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9968" lvl="2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64" lvl="2" indent="346067"/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3255" lvl="2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bit is  isolated to 0 or 1, </a:t>
            </a:r>
          </a:p>
          <a:p>
            <a:pPr marL="815975"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 qubit is the infinite </a:t>
            </a:r>
          </a:p>
          <a:p>
            <a:pPr marL="815975"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between 0 and 1</a:t>
            </a:r>
          </a:p>
          <a:p>
            <a:pPr marL="460364" lvl="2" indent="350829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64" lvl="2" indent="350829"/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0443" lvl="3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qubit is </a:t>
            </a:r>
          </a:p>
          <a:p>
            <a:pPr marL="1209645"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 with a 50% </a:t>
            </a:r>
          </a:p>
          <a:p>
            <a:pPr marL="1209645"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chance of returning 1 </a:t>
            </a:r>
          </a:p>
          <a:p>
            <a:pPr marL="1209645"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50% chance of </a:t>
            </a:r>
          </a:p>
          <a:p>
            <a:pPr marL="1209645"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 0</a:t>
            </a:r>
          </a:p>
          <a:p>
            <a:pPr marL="1260443" lvl="3" indent="-342892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8888" lvl="3" indent="-34131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algorithm progresses, the probabilities change, with a potential 90% chance of returning 1 and a 10% chance of returning 0.</a:t>
            </a:r>
          </a:p>
          <a:p>
            <a:pPr marL="1269968" lvl="3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14438" lvl="3" indent="-290513">
              <a:buFont typeface="Arial" panose="020B0604020202020204" pitchFamily="34" charset="0"/>
              <a:buChar char="•"/>
              <a:tabLst>
                <a:tab pos="725488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change is controlled by manipulating the probability amplitudes of each qubit or qubit register in the population</a:t>
            </a:r>
          </a:p>
          <a:p>
            <a:pPr marL="1269968" lvl="3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2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classical genetic algorithm, random variation is controlled by unique hyperparameters</a:t>
            </a:r>
          </a:p>
          <a:p>
            <a:pPr marL="800080" lvl="2" indent="-342892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30" lvl="2" indent="-344480">
              <a:buFont typeface="Arial" panose="020B0604020202020204" pitchFamily="34" charset="0"/>
              <a:buChar char="•"/>
            </a:pPr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3619" lvl="3" indent="-34448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by using quantum computing, the random variation is inherent</a:t>
            </a:r>
          </a:p>
          <a:p>
            <a:pPr marL="1263619" lvl="3" indent="-344480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3619" lvl="3" indent="-34448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measurement value of a qubit is never concrete but fluctuates based upon probability amplitudes</a:t>
            </a:r>
          </a:p>
          <a:p>
            <a:pPr marL="460364" lvl="2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9099" lvl="2" indent="-457189">
              <a:buAutoNum type="arabicPeriod" startAt="2"/>
            </a:pP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IBM Quantum Simulator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9099" lvl="2" indent="-457189">
              <a:buAutoNum type="arabicPeriod" startAt="2"/>
            </a:pPr>
            <a:endParaRPr lang="en-US" sz="7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1991" lvl="3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dilution refrigerator to suspend an electron</a:t>
            </a:r>
          </a:p>
          <a:p>
            <a:pPr marL="519099" lvl="3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444" lvl="8" indent="-295268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measurement of the electron is then simulated</a:t>
            </a:r>
          </a:p>
          <a:p>
            <a:pPr marL="4754444" lvl="8" indent="-295268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electron is spin-up, the qubit returns a zero</a:t>
            </a:r>
          </a:p>
          <a:p>
            <a:pPr marL="4754444" lvl="8" indent="-295268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444" lvl="8" indent="-295268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electron is spin-down the qubit returns a one</a:t>
            </a:r>
          </a:p>
          <a:p>
            <a:pPr marL="3147933" lvl="8" indent="-342892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BA15D5-7018-E643-AF30-A908B489C113}"/>
              </a:ext>
            </a:extLst>
          </p:cNvPr>
          <p:cNvCxnSpPr>
            <a:cxnSpLocks/>
          </p:cNvCxnSpPr>
          <p:nvPr/>
        </p:nvCxnSpPr>
        <p:spPr>
          <a:xfrm>
            <a:off x="11364433" y="7082812"/>
            <a:ext cx="21490885" cy="0"/>
          </a:xfrm>
          <a:prstGeom prst="line">
            <a:avLst/>
          </a:prstGeom>
          <a:ln w="76200">
            <a:solidFill>
              <a:srgbClr val="396DC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4AFB187C-E9F9-634B-A3E7-63E9041F98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01761" y="11512908"/>
            <a:ext cx="3444033" cy="234835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B6B42D04-E84D-164C-A4A6-D40134ADCE12}"/>
              </a:ext>
            </a:extLst>
          </p:cNvPr>
          <p:cNvSpPr/>
          <p:nvPr/>
        </p:nvSpPr>
        <p:spPr>
          <a:xfrm>
            <a:off x="22201761" y="11437250"/>
            <a:ext cx="3489801" cy="244131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3D30B2-EB25-F649-B69F-D543D14624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570659" y="19656768"/>
            <a:ext cx="4259782" cy="265825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B16A9452-ED73-C242-9419-D6DCE981E931}"/>
              </a:ext>
            </a:extLst>
          </p:cNvPr>
          <p:cNvSpPr/>
          <p:nvPr/>
        </p:nvSpPr>
        <p:spPr>
          <a:xfrm>
            <a:off x="18570658" y="19722598"/>
            <a:ext cx="4235690" cy="260452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32F2B9-5E79-1342-859B-3DD27ABA35AC}"/>
              </a:ext>
            </a:extLst>
          </p:cNvPr>
          <p:cNvSpPr txBox="1"/>
          <p:nvPr/>
        </p:nvSpPr>
        <p:spPr>
          <a:xfrm>
            <a:off x="11703581" y="22831980"/>
            <a:ext cx="2123642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Save </a:t>
            </a:r>
            <a:r>
              <a:rPr lang="en-US" sz="7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Help Hospitals and Defense Contractors Save MILLIONS by Allocating the Budgets of Small and Medium Sized Firms!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74D9CFA6-4280-6647-AFEC-0BBAFF1D69A6}"/>
              </a:ext>
            </a:extLst>
          </p:cNvPr>
          <p:cNvSpPr/>
          <p:nvPr/>
        </p:nvSpPr>
        <p:spPr>
          <a:xfrm>
            <a:off x="11446908" y="26553787"/>
            <a:ext cx="21462569" cy="710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A1F395D-C024-3243-B802-57AE19AA9706}"/>
              </a:ext>
            </a:extLst>
          </p:cNvPr>
          <p:cNvSpPr txBox="1"/>
          <p:nvPr/>
        </p:nvSpPr>
        <p:spPr>
          <a:xfrm>
            <a:off x="17404338" y="26617152"/>
            <a:ext cx="10177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Results -- Accuracy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C3EC0FF-D9DE-5C48-958F-A227A2207F72}"/>
              </a:ext>
            </a:extLst>
          </p:cNvPr>
          <p:cNvCxnSpPr>
            <a:cxnSpLocks/>
          </p:cNvCxnSpPr>
          <p:nvPr/>
        </p:nvCxnSpPr>
        <p:spPr>
          <a:xfrm>
            <a:off x="22432333" y="27313677"/>
            <a:ext cx="66154" cy="8592279"/>
          </a:xfrm>
          <a:prstGeom prst="line">
            <a:avLst/>
          </a:prstGeom>
          <a:ln w="76200">
            <a:solidFill>
              <a:srgbClr val="396DC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F11B4B-89CE-E140-A930-C6FACBCC7C4B}"/>
              </a:ext>
            </a:extLst>
          </p:cNvPr>
          <p:cNvSpPr txBox="1"/>
          <p:nvPr/>
        </p:nvSpPr>
        <p:spPr>
          <a:xfrm>
            <a:off x="118094" y="11976561"/>
            <a:ext cx="9972408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difficult is it for a doctor to tell a patient that he or she is dying from lung cancer?</a:t>
            </a:r>
          </a:p>
          <a:p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 did everything right. CT Scans from early screening came back as normal</a:t>
            </a:r>
          </a:p>
          <a:p>
            <a:pPr marL="800080" lvl="1" indent="-342892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manipulated the CT scan causing a misdiagnosis of the patient</a:t>
            </a:r>
          </a:p>
          <a:p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Israeli Researchers Mirsky et al. investigated this growing fear by successfully infiltrating a hospital network, intercepting CT Scans, and manipulating them.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Exploited one of five potential</a:t>
            </a:r>
          </a:p>
          <a:p>
            <a:pPr marL="801668"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 in the infrastructure</a:t>
            </a:r>
          </a:p>
          <a:p>
            <a:pPr marL="801668" lvl="1"/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CT-GAN to cover</a:t>
            </a:r>
          </a:p>
          <a:p>
            <a:pPr lvl="1" indent="34448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and introduce cancerous</a:t>
            </a:r>
          </a:p>
          <a:p>
            <a:pPr lvl="1" indent="34448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nodules in lung scans</a:t>
            </a:r>
          </a:p>
          <a:p>
            <a:pPr lvl="1" indent="344480"/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rate is 99.2% for cancer</a:t>
            </a:r>
          </a:p>
          <a:p>
            <a:pPr lvl="1" indent="34448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 and 95.8% for cancer</a:t>
            </a:r>
          </a:p>
          <a:p>
            <a:pPr lvl="1" indent="34448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</a:t>
            </a:r>
          </a:p>
          <a:p>
            <a:pPr lvl="1" indent="344480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8"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malware, hackers can not only </a:t>
            </a:r>
          </a:p>
          <a:p>
            <a:pPr marL="14288"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 your personal information, but also have your life in their hands</a:t>
            </a:r>
          </a:p>
        </p:txBody>
      </p:sp>
      <p:pic>
        <p:nvPicPr>
          <p:cNvPr id="104" name="Picture 103" descr="A picture containing sitting, table, cake, small&#10;&#10;Description automatically generated">
            <a:extLst>
              <a:ext uri="{FF2B5EF4-FFF2-40B4-BE49-F238E27FC236}">
                <a16:creationId xmlns:a16="http://schemas.microsoft.com/office/drawing/2014/main" id="{7757C47B-AC68-6B42-AA98-664A1282BA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33950" y="14404287"/>
            <a:ext cx="2452374" cy="2282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E0BD9-C81B-CF41-97EC-A0F11FBE3013}"/>
              </a:ext>
            </a:extLst>
          </p:cNvPr>
          <p:cNvSpPr txBox="1"/>
          <p:nvPr/>
        </p:nvSpPr>
        <p:spPr>
          <a:xfrm>
            <a:off x="7897006" y="13977759"/>
            <a:ext cx="2397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Altered Image</a:t>
            </a:r>
          </a:p>
        </p:txBody>
      </p:sp>
      <p:pic>
        <p:nvPicPr>
          <p:cNvPr id="106" name="Picture 105" descr="A picture containing indoor, cake, table, sitting&#10;&#10;Description automatically generated">
            <a:extLst>
              <a:ext uri="{FF2B5EF4-FFF2-40B4-BE49-F238E27FC236}">
                <a16:creationId xmlns:a16="http://schemas.microsoft.com/office/drawing/2014/main" id="{8F968F95-2133-7641-A541-72CFBC4D34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24759" y="14414533"/>
            <a:ext cx="2452374" cy="2282713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F751FDD8-094B-2145-B4F6-05D7A89EC1C2}"/>
              </a:ext>
            </a:extLst>
          </p:cNvPr>
          <p:cNvSpPr txBox="1"/>
          <p:nvPr/>
        </p:nvSpPr>
        <p:spPr>
          <a:xfrm>
            <a:off x="5163535" y="13996298"/>
            <a:ext cx="2397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Image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539F3E-26BE-8A4F-B9FF-D1A59E08DABE}"/>
              </a:ext>
            </a:extLst>
          </p:cNvPr>
          <p:cNvSpPr/>
          <p:nvPr/>
        </p:nvSpPr>
        <p:spPr>
          <a:xfrm>
            <a:off x="4685351" y="13951829"/>
            <a:ext cx="5224422" cy="2804598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0ED8D4-8E3C-0A4A-A10E-0D5BB9630065}"/>
              </a:ext>
            </a:extLst>
          </p:cNvPr>
          <p:cNvCxnSpPr>
            <a:cxnSpLocks/>
          </p:cNvCxnSpPr>
          <p:nvPr/>
        </p:nvCxnSpPr>
        <p:spPr>
          <a:xfrm>
            <a:off x="7315712" y="13878562"/>
            <a:ext cx="0" cy="2877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9" name="Picture 118" descr="A picture containing man&#10;&#10;Description automatically generated">
            <a:extLst>
              <a:ext uri="{FF2B5EF4-FFF2-40B4-BE49-F238E27FC236}">
                <a16:creationId xmlns:a16="http://schemas.microsoft.com/office/drawing/2014/main" id="{E45AD676-6F7B-C74C-8177-E957AC10120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425" t="6062" r="7986" b="5790"/>
          <a:stretch/>
        </p:blipFill>
        <p:spPr>
          <a:xfrm>
            <a:off x="14154144" y="30684808"/>
            <a:ext cx="8143156" cy="4396477"/>
          </a:xfrm>
          <a:prstGeom prst="rect">
            <a:avLst/>
          </a:prstGeom>
        </p:spPr>
      </p:pic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id="{E7A4CD66-674D-4F4C-90EC-E8913AFB8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25522"/>
              </p:ext>
            </p:extLst>
          </p:nvPr>
        </p:nvGraphicFramePr>
        <p:xfrm>
          <a:off x="11527538" y="27560241"/>
          <a:ext cx="3163983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509">
                  <a:extLst>
                    <a:ext uri="{9D8B030D-6E8A-4147-A177-3AD203B41FA5}">
                      <a16:colId xmlns:a16="http://schemas.microsoft.com/office/drawing/2014/main" val="2675017472"/>
                    </a:ext>
                  </a:extLst>
                </a:gridCol>
                <a:gridCol w="2154474">
                  <a:extLst>
                    <a:ext uri="{9D8B030D-6E8A-4147-A177-3AD203B41FA5}">
                      <a16:colId xmlns:a16="http://schemas.microsoft.com/office/drawing/2014/main" val="3032155028"/>
                    </a:ext>
                  </a:extLst>
                </a:gridCol>
              </a:tblGrid>
              <a:tr h="3174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Improvement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79615"/>
                  </a:ext>
                </a:extLst>
              </a:tr>
              <a:tr h="3174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03780"/>
                  </a:ext>
                </a:extLst>
              </a:tr>
              <a:tr h="3174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71524"/>
                  </a:ext>
                </a:extLst>
              </a:tr>
              <a:tr h="3174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556016"/>
                  </a:ext>
                </a:extLst>
              </a:tr>
              <a:tr h="3174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27771"/>
                  </a:ext>
                </a:extLst>
              </a:tr>
              <a:tr h="3174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108091"/>
                  </a:ext>
                </a:extLst>
              </a:tr>
              <a:tr h="2767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98492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154FE79-285E-084C-955D-A59D83C9E0DF}"/>
              </a:ext>
            </a:extLst>
          </p:cNvPr>
          <p:cNvSpPr txBox="1"/>
          <p:nvPr/>
        </p:nvSpPr>
        <p:spPr>
          <a:xfrm>
            <a:off x="14943770" y="27379446"/>
            <a:ext cx="7205593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looking at the expected case, a simple eye test suggests that  Quantum Save performed better when compared to previous research.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Extent of that improvement varied by a decent margin </a:t>
            </a:r>
          </a:p>
          <a:p>
            <a:pPr marL="800080" lvl="1" indent="-342892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confirm that the improvement wasn’t due to random variability, I looked at the distribution of outputs at each budget range</a:t>
            </a:r>
          </a:p>
          <a:p>
            <a:pPr marL="800080" lvl="1" indent="-342892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were determined at 95% confidence level  or 1.57 IQR from the median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25F452-E889-D345-A3EE-1017BB57D666}"/>
              </a:ext>
            </a:extLst>
          </p:cNvPr>
          <p:cNvSpPr txBox="1"/>
          <p:nvPr/>
        </p:nvSpPr>
        <p:spPr>
          <a:xfrm>
            <a:off x="11361905" y="30672712"/>
            <a:ext cx="2789008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looking at the distribution of my algorithm’s output at each budget (barring outliers), my algorithm performed better than or equal to previous work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is quantified as the algorithm that chose countermeasures that resulted in LOWER cybersecurity loss</a:t>
            </a:r>
          </a:p>
          <a:p>
            <a:pPr marL="800080" lvl="1" indent="-342892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13"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21CA77-9076-F248-8EE3-4DA752704BD2}"/>
              </a:ext>
            </a:extLst>
          </p:cNvPr>
          <p:cNvSpPr txBox="1"/>
          <p:nvPr/>
        </p:nvSpPr>
        <p:spPr>
          <a:xfrm>
            <a:off x="13476528" y="35334271"/>
            <a:ext cx="8857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algorithm had better accuracy when compared to that of previous research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922E9FE6-E15F-0D4F-9FD8-AC2043DF8E21}"/>
              </a:ext>
            </a:extLst>
          </p:cNvPr>
          <p:cNvSpPr/>
          <p:nvPr/>
        </p:nvSpPr>
        <p:spPr>
          <a:xfrm>
            <a:off x="11228831" y="35971724"/>
            <a:ext cx="21889698" cy="8918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273FBB8-F776-494A-B7B7-CBF470679D89}"/>
              </a:ext>
            </a:extLst>
          </p:cNvPr>
          <p:cNvSpPr txBox="1"/>
          <p:nvPr/>
        </p:nvSpPr>
        <p:spPr>
          <a:xfrm>
            <a:off x="17162089" y="36079793"/>
            <a:ext cx="10177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Results -- Experimental Time Complexity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F2B641-1BDB-F34E-A22B-8DA287EFEB21}"/>
              </a:ext>
            </a:extLst>
          </p:cNvPr>
          <p:cNvSpPr txBox="1"/>
          <p:nvPr/>
        </p:nvSpPr>
        <p:spPr>
          <a:xfrm>
            <a:off x="11349458" y="37074333"/>
            <a:ext cx="453964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good algorithm finds a way to balance the trade-off between accuracy and time complexity.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that are the most accurate often take the longest time to run</a:t>
            </a:r>
          </a:p>
          <a:p>
            <a:pPr marL="800080" lvl="1" indent="-342892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that run very quickly are often the least accurate models of the situation</a:t>
            </a:r>
          </a:p>
          <a:p>
            <a:pPr marL="800080" lvl="1" indent="-342892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time-complexity of my algorithm, I started looking at experimental data of how the input size (number of countermeasures) affected run-time.</a:t>
            </a:r>
          </a:p>
          <a:p>
            <a:pPr marL="12700" lvl="1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780" lvl="2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then compared the runtime patterns found in my algorithm to the runtime patterns found in brute force (a known algorithm with exponential time complexity</a:t>
            </a:r>
          </a:p>
        </p:txBody>
      </p:sp>
      <p:pic>
        <p:nvPicPr>
          <p:cNvPr id="124" name="Picture 123" descr="A close up of a map&#10;&#10;Description automatically generated">
            <a:extLst>
              <a:ext uri="{FF2B5EF4-FFF2-40B4-BE49-F238E27FC236}">
                <a16:creationId xmlns:a16="http://schemas.microsoft.com/office/drawing/2014/main" id="{3206331F-B313-5845-A400-61F478D7F81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-1" b="2418"/>
          <a:stretch/>
        </p:blipFill>
        <p:spPr>
          <a:xfrm>
            <a:off x="16162582" y="37019553"/>
            <a:ext cx="8373499" cy="485830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7F4E362-4F9D-714B-BBC3-D89AC45C291D}"/>
              </a:ext>
            </a:extLst>
          </p:cNvPr>
          <p:cNvSpPr txBox="1"/>
          <p:nvPr/>
        </p:nvSpPr>
        <p:spPr>
          <a:xfrm>
            <a:off x="15949339" y="42018657"/>
            <a:ext cx="941486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data was collected on the relationship between input size (number of countermeasures) and runtime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preliminary analysis, and an R-squared value as a metric, it appears that my algorithm scales linearly</a:t>
            </a:r>
          </a:p>
          <a:p>
            <a:pPr marL="800080" lvl="1" indent="-342892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 full mathematical proof would be needed to supplement this data</a:t>
            </a:r>
          </a:p>
        </p:txBody>
      </p:sp>
      <p:pic>
        <p:nvPicPr>
          <p:cNvPr id="125" name="Picture 124" descr="A close up of a map&#10;&#10;Description automatically generated">
            <a:extLst>
              <a:ext uri="{FF2B5EF4-FFF2-40B4-BE49-F238E27FC236}">
                <a16:creationId xmlns:a16="http://schemas.microsoft.com/office/drawing/2014/main" id="{BE3E36D8-E195-6244-B745-38B8536CC9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1" b="2229"/>
          <a:stretch/>
        </p:blipFill>
        <p:spPr>
          <a:xfrm>
            <a:off x="25364202" y="39409726"/>
            <a:ext cx="7450411" cy="432330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4625FC5-F1F1-8742-9005-8A8CB898ADFC}"/>
              </a:ext>
            </a:extLst>
          </p:cNvPr>
          <p:cNvSpPr txBox="1"/>
          <p:nvPr/>
        </p:nvSpPr>
        <p:spPr>
          <a:xfrm>
            <a:off x="24781371" y="37040733"/>
            <a:ext cx="79119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 experimental data was collected on the relationship between input size and runtime for a brute force algorithm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preliminary analysis, and an R-squared value as a metric, it appears that brute force scales exponentially</a:t>
            </a:r>
          </a:p>
          <a:p>
            <a:pPr marL="800080" lvl="1" indent="-342892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confirms the theoretical research performed about the scalability brute force algorithms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589843B4-B016-2541-9ADA-0F8BAE0A55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551" y="10742917"/>
            <a:ext cx="5626722" cy="2737147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AD26B0B-4555-1F46-B4EC-6CA3429802CB}"/>
              </a:ext>
            </a:extLst>
          </p:cNvPr>
          <p:cNvSpPr txBox="1"/>
          <p:nvPr/>
        </p:nvSpPr>
        <p:spPr>
          <a:xfrm>
            <a:off x="26100046" y="7350014"/>
            <a:ext cx="663860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Best Individual</a:t>
            </a:r>
          </a:p>
          <a:p>
            <a:pPr marL="457189" indent="-457189">
              <a:buFont typeface="+mj-lt"/>
              <a:buAutoNum type="arabicPeriod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population is created and initialized with the probability amplitudes, each recommendation strategy developed by a CISO is analyzed</a:t>
            </a:r>
          </a:p>
          <a:p>
            <a:pPr marL="800080" indent="-342892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indent="-342892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CISO strategy that results in the least cybersecurity loss is recorded as the best individual</a:t>
            </a:r>
          </a:p>
          <a:p>
            <a:pPr marL="1257269" lvl="1" indent="-342892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269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individual is used as a point of comparison for the rest of the algorithm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EDF360F-1E13-E14D-9104-FE954CD9D368}"/>
              </a:ext>
            </a:extLst>
          </p:cNvPr>
          <p:cNvSpPr/>
          <p:nvPr/>
        </p:nvSpPr>
        <p:spPr>
          <a:xfrm>
            <a:off x="26549480" y="10671370"/>
            <a:ext cx="5626722" cy="2846933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89A5F60-B887-E54B-817F-B1045B2CA141}"/>
              </a:ext>
            </a:extLst>
          </p:cNvPr>
          <p:cNvSpPr txBox="1"/>
          <p:nvPr/>
        </p:nvSpPr>
        <p:spPr>
          <a:xfrm>
            <a:off x="26176008" y="13912386"/>
            <a:ext cx="6638605" cy="697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38" indent="-446077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Evolving the Population</a:t>
            </a:r>
          </a:p>
          <a:p>
            <a:pPr marL="457189" indent="-457189">
              <a:buFont typeface="+mj-lt"/>
              <a:buAutoNum type="arabicPeriod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recommendation list on the best individual is iterated through and compared to the recommendation list on the other CISO’s in the Think Tank</a:t>
            </a:r>
          </a:p>
          <a:p>
            <a:pPr marL="800080" indent="-342892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269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sequentially.</a:t>
            </a:r>
          </a:p>
          <a:p>
            <a:pPr marL="1257269" lvl="1" indent="-342892">
              <a:buFont typeface="Arial" panose="020B0604020202020204" pitchFamily="34" charset="0"/>
              <a:buChar char="•"/>
            </a:pPr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269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countermeasure on the best individual’s list is compared to the first countermeasure on all other CISO lists</a:t>
            </a:r>
          </a:p>
          <a:p>
            <a:pPr marL="1257269" lvl="1" indent="-342892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269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iteration looks at the qubit value (1 if the countermeasure is included and 0 if the countermeasure is excluded)</a:t>
            </a:r>
          </a:p>
          <a:p>
            <a:pPr marL="1257269" lvl="1" indent="-342892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indent="-342892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value of the qubit, the probability amplitude (% chance of getting 1 or 0) of the other value is decreased</a:t>
            </a:r>
          </a:p>
          <a:p>
            <a:pPr marL="800080" indent="-342892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269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best individual implemented the countermeasure, the algorithm increases the probability that all other CISO’s implement the countermeasure</a:t>
            </a:r>
          </a:p>
          <a:p>
            <a:pPr marL="1257269" lvl="1" indent="-342892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269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amplitudes are chanced so that the sum of all probabilities remain equal to 1.</a:t>
            </a:r>
          </a:p>
        </p:txBody>
      </p:sp>
      <p:sp>
        <p:nvSpPr>
          <p:cNvPr id="115" name="Frame 114">
            <a:extLst>
              <a:ext uri="{FF2B5EF4-FFF2-40B4-BE49-F238E27FC236}">
                <a16:creationId xmlns:a16="http://schemas.microsoft.com/office/drawing/2014/main" id="{011E8DDF-5AB9-1041-8780-19EA45A39971}"/>
              </a:ext>
            </a:extLst>
          </p:cNvPr>
          <p:cNvSpPr/>
          <p:nvPr/>
        </p:nvSpPr>
        <p:spPr>
          <a:xfrm>
            <a:off x="25364202" y="39349523"/>
            <a:ext cx="7431084" cy="4411830"/>
          </a:xfrm>
          <a:prstGeom prst="frame">
            <a:avLst>
              <a:gd name="adj1" fmla="val 0"/>
            </a:avLst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Frame 129">
            <a:extLst>
              <a:ext uri="{FF2B5EF4-FFF2-40B4-BE49-F238E27FC236}">
                <a16:creationId xmlns:a16="http://schemas.microsoft.com/office/drawing/2014/main" id="{96EFECC3-3A57-DF43-A526-6CD926804A89}"/>
              </a:ext>
            </a:extLst>
          </p:cNvPr>
          <p:cNvSpPr/>
          <p:nvPr/>
        </p:nvSpPr>
        <p:spPr>
          <a:xfrm>
            <a:off x="16129402" y="37024679"/>
            <a:ext cx="8421800" cy="4862995"/>
          </a:xfrm>
          <a:prstGeom prst="frame">
            <a:avLst>
              <a:gd name="adj1" fmla="val 0"/>
            </a:avLst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679067-7C56-B24D-8702-D1F39EDAC905}"/>
              </a:ext>
            </a:extLst>
          </p:cNvPr>
          <p:cNvSpPr txBox="1"/>
          <p:nvPr/>
        </p:nvSpPr>
        <p:spPr>
          <a:xfrm>
            <a:off x="33720238" y="5974816"/>
            <a:ext cx="98559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Save can allocate budget, b, when choosing from countermeasures with input-size, n, in O(n) time complexity with a linear time oracle for quantum measurement of a single register.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D39FBE-96ED-5344-B4BA-1152A45B7BAD}"/>
              </a:ext>
            </a:extLst>
          </p:cNvPr>
          <p:cNvSpPr txBox="1"/>
          <p:nvPr/>
        </p:nvSpPr>
        <p:spPr>
          <a:xfrm>
            <a:off x="33650686" y="25419084"/>
            <a:ext cx="10110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looking at the three algorithmic blocks, it was noticed that the algorithm was split into 5 different section. When analyzing each of the 5 major sections of Quantum Save, it was concluded that the time complexity is O(n).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Save was able to achieve linear time complexity by taking advantage of quantum computing.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F30C2B-C31A-FD4B-9E98-7273D941CDE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730697" y="7237939"/>
            <a:ext cx="5427856" cy="4644595"/>
          </a:xfrm>
          <a:prstGeom prst="rect">
            <a:avLst/>
          </a:prstGeom>
        </p:spPr>
      </p:pic>
      <p:pic>
        <p:nvPicPr>
          <p:cNvPr id="14" name="Picture 13" descr="A screenshot of text&#10;&#10;Description automatically generated">
            <a:extLst>
              <a:ext uri="{FF2B5EF4-FFF2-40B4-BE49-F238E27FC236}">
                <a16:creationId xmlns:a16="http://schemas.microsoft.com/office/drawing/2014/main" id="{262D62B5-CB47-034E-94EC-6868A3D813D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629095" y="13654119"/>
            <a:ext cx="5433952" cy="5177124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575E96-9C93-7C40-8E71-DCBE549A2C7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312353" y="19637419"/>
            <a:ext cx="7292786" cy="452406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1BD45863-32E8-9E4F-8920-4A6DE82D656A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7061" r="7449"/>
          <a:stretch/>
        </p:blipFill>
        <p:spPr>
          <a:xfrm>
            <a:off x="22806348" y="31441927"/>
            <a:ext cx="7799621" cy="4383894"/>
          </a:xfrm>
          <a:prstGeom prst="rect">
            <a:avLst/>
          </a:prstGeom>
        </p:spPr>
      </p:pic>
      <p:graphicFrame>
        <p:nvGraphicFramePr>
          <p:cNvPr id="135" name="Table 134">
            <a:extLst>
              <a:ext uri="{FF2B5EF4-FFF2-40B4-BE49-F238E27FC236}">
                <a16:creationId xmlns:a16="http://schemas.microsoft.com/office/drawing/2014/main" id="{214EB185-FC12-054E-8F75-1A6BD6FD5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889922"/>
              </p:ext>
            </p:extLst>
          </p:nvPr>
        </p:nvGraphicFramePr>
        <p:xfrm>
          <a:off x="29745230" y="27570249"/>
          <a:ext cx="3069383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326">
                  <a:extLst>
                    <a:ext uri="{9D8B030D-6E8A-4147-A177-3AD203B41FA5}">
                      <a16:colId xmlns:a16="http://schemas.microsoft.com/office/drawing/2014/main" val="2675017472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3032155028"/>
                    </a:ext>
                  </a:extLst>
                </a:gridCol>
              </a:tblGrid>
              <a:tr h="318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Improvement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79615"/>
                  </a:ext>
                </a:extLst>
              </a:tr>
              <a:tr h="318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35.80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03780"/>
                  </a:ext>
                </a:extLst>
              </a:tr>
              <a:tr h="318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46.85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71524"/>
                  </a:ext>
                </a:extLst>
              </a:tr>
              <a:tr h="318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556016"/>
                  </a:ext>
                </a:extLst>
              </a:tr>
              <a:tr h="318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27771"/>
                  </a:ext>
                </a:extLst>
              </a:tr>
              <a:tr h="3182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108091"/>
                  </a:ext>
                </a:extLst>
              </a:tr>
              <a:tr h="2649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56.97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984922"/>
                  </a:ext>
                </a:extLst>
              </a:tr>
            </a:tbl>
          </a:graphicData>
        </a:graphic>
      </p:graphicFrame>
      <p:sp>
        <p:nvSpPr>
          <p:cNvPr id="138" name="Rectangle 137">
            <a:extLst>
              <a:ext uri="{FF2B5EF4-FFF2-40B4-BE49-F238E27FC236}">
                <a16:creationId xmlns:a16="http://schemas.microsoft.com/office/drawing/2014/main" id="{7DEE5CE8-7BDF-5249-86D5-1C644A32EC1A}"/>
              </a:ext>
            </a:extLst>
          </p:cNvPr>
          <p:cNvSpPr/>
          <p:nvPr/>
        </p:nvSpPr>
        <p:spPr>
          <a:xfrm>
            <a:off x="14123662" y="30656577"/>
            <a:ext cx="8170407" cy="440680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6AFC066-B1ED-384C-9152-9899B74BBFC8}"/>
              </a:ext>
            </a:extLst>
          </p:cNvPr>
          <p:cNvSpPr/>
          <p:nvPr/>
        </p:nvSpPr>
        <p:spPr>
          <a:xfrm>
            <a:off x="22752401" y="31462278"/>
            <a:ext cx="7853568" cy="4320785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7BCFCA8-3332-1849-9E6D-6F5D567DF3F3}"/>
              </a:ext>
            </a:extLst>
          </p:cNvPr>
          <p:cNvSpPr/>
          <p:nvPr/>
        </p:nvSpPr>
        <p:spPr>
          <a:xfrm>
            <a:off x="36287626" y="19578002"/>
            <a:ext cx="7307306" cy="4583478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0FD8D38-4FDA-A142-ABE0-E18708D51BBC}"/>
              </a:ext>
            </a:extLst>
          </p:cNvPr>
          <p:cNvSpPr/>
          <p:nvPr/>
        </p:nvSpPr>
        <p:spPr>
          <a:xfrm>
            <a:off x="33743257" y="7205280"/>
            <a:ext cx="5427856" cy="4623920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5AC88CD-1C9E-6D45-BC5A-A6E28F6B2FAB}"/>
              </a:ext>
            </a:extLst>
          </p:cNvPr>
          <p:cNvSpPr/>
          <p:nvPr/>
        </p:nvSpPr>
        <p:spPr>
          <a:xfrm>
            <a:off x="33629095" y="13674798"/>
            <a:ext cx="5433954" cy="5165934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248795D-5719-674A-939D-3771088AD91F}"/>
              </a:ext>
            </a:extLst>
          </p:cNvPr>
          <p:cNvSpPr txBox="1"/>
          <p:nvPr/>
        </p:nvSpPr>
        <p:spPr>
          <a:xfrm>
            <a:off x="22637806" y="27347384"/>
            <a:ext cx="693492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expected case can only provide so much information: WORST case is a better indicator of the effectiveness of an algorithm in budget allocation.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Extent of improvement varied by a significant margin </a:t>
            </a: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Quantum Save performed better in the worst-case, it will be more effective in the real-world where companies need to prepare for the worst-possible outcome</a:t>
            </a:r>
          </a:p>
          <a:p>
            <a:pPr marL="800080" lvl="1" indent="-342892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confirm that the improvement wasn’t due to random variability, I looked at the distribution of outputs at each budget range</a:t>
            </a:r>
          </a:p>
          <a:p>
            <a:pPr marL="800080" lvl="1" indent="-342892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E336517D-BDD3-A84C-9769-8D29411E5601}"/>
              </a:ext>
            </a:extLst>
          </p:cNvPr>
          <p:cNvSpPr/>
          <p:nvPr/>
        </p:nvSpPr>
        <p:spPr>
          <a:xfrm>
            <a:off x="33363819" y="4737939"/>
            <a:ext cx="10501687" cy="39023414"/>
          </a:xfrm>
          <a:prstGeom prst="roundRect">
            <a:avLst>
              <a:gd name="adj" fmla="val 4058"/>
            </a:avLst>
          </a:prstGeom>
          <a:noFill/>
          <a:ln w="57150" cap="flat" cmpd="sng" algn="ctr">
            <a:solidFill>
              <a:srgbClr val="396DC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1D9764C3-C4FC-594E-BC95-FDEEB37C87D1}"/>
              </a:ext>
            </a:extLst>
          </p:cNvPr>
          <p:cNvSpPr/>
          <p:nvPr/>
        </p:nvSpPr>
        <p:spPr>
          <a:xfrm>
            <a:off x="33593440" y="4943915"/>
            <a:ext cx="10195560" cy="816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354DE68-4F55-B548-9800-2DE66998C38C}"/>
              </a:ext>
            </a:extLst>
          </p:cNvPr>
          <p:cNvSpPr txBox="1"/>
          <p:nvPr/>
        </p:nvSpPr>
        <p:spPr>
          <a:xfrm>
            <a:off x="33932508" y="4978413"/>
            <a:ext cx="10177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Results -- Theoretical Proof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927282D1-22A1-7F42-8F9B-BF134AF225D1}"/>
              </a:ext>
            </a:extLst>
          </p:cNvPr>
          <p:cNvSpPr/>
          <p:nvPr/>
        </p:nvSpPr>
        <p:spPr>
          <a:xfrm>
            <a:off x="108852" y="11000461"/>
            <a:ext cx="10223234" cy="7768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47BE051-B356-3041-A297-35F488642F55}"/>
              </a:ext>
            </a:extLst>
          </p:cNvPr>
          <p:cNvSpPr txBox="1"/>
          <p:nvPr/>
        </p:nvSpPr>
        <p:spPr>
          <a:xfrm>
            <a:off x="-68624" y="11029256"/>
            <a:ext cx="1038730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bg1"/>
                </a:solidFill>
              </a:rPr>
              <a:t>The Value of Data – Life or Death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5AEA494-1D4D-BC41-B667-7FEE045A1E3D}"/>
              </a:ext>
            </a:extLst>
          </p:cNvPr>
          <p:cNvSpPr txBox="1"/>
          <p:nvPr/>
        </p:nvSpPr>
        <p:spPr>
          <a:xfrm>
            <a:off x="22668988" y="30674137"/>
            <a:ext cx="101262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looking at the distribution of my algorithm’s output at each budget (barring outliers), my algorithm performed better than previous work in this field.</a:t>
            </a:r>
          </a:p>
          <a:p>
            <a:pPr marL="23813"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2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3C05DE-0622-7C45-95F0-99E239956A43}"/>
              </a:ext>
            </a:extLst>
          </p:cNvPr>
          <p:cNvSpPr txBox="1"/>
          <p:nvPr/>
        </p:nvSpPr>
        <p:spPr>
          <a:xfrm>
            <a:off x="30715399" y="31502887"/>
            <a:ext cx="23251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significant jump between lower-budget optimization in the worst-case when compared to the expected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because the Knapsack problem looks at the scenario of budget allocation from a different angle.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FF23B6-B3EC-1743-9237-A7B003DEC8C6}"/>
              </a:ext>
            </a:extLst>
          </p:cNvPr>
          <p:cNvSpPr txBox="1"/>
          <p:nvPr/>
        </p:nvSpPr>
        <p:spPr>
          <a:xfrm>
            <a:off x="11401251" y="43357779"/>
            <a:ext cx="581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Save achieved Linear Time Complexity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4A9BE7EA-5891-F242-A809-6EA346310F30}"/>
              </a:ext>
            </a:extLst>
          </p:cNvPr>
          <p:cNvSpPr/>
          <p:nvPr/>
        </p:nvSpPr>
        <p:spPr>
          <a:xfrm>
            <a:off x="33511446" y="27078060"/>
            <a:ext cx="10195560" cy="816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EDE1BE2-1DC0-854D-9496-D524AB679BAB}"/>
              </a:ext>
            </a:extLst>
          </p:cNvPr>
          <p:cNvSpPr txBox="1"/>
          <p:nvPr/>
        </p:nvSpPr>
        <p:spPr>
          <a:xfrm>
            <a:off x="33713354" y="27112558"/>
            <a:ext cx="10177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529CDAFF-14C6-EF41-9539-A7E419C27380}"/>
              </a:ext>
            </a:extLst>
          </p:cNvPr>
          <p:cNvSpPr/>
          <p:nvPr/>
        </p:nvSpPr>
        <p:spPr>
          <a:xfrm>
            <a:off x="33483503" y="36121160"/>
            <a:ext cx="10195560" cy="816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C10A5FB-4A22-B040-AA26-0FAF1509B456}"/>
              </a:ext>
            </a:extLst>
          </p:cNvPr>
          <p:cNvSpPr txBox="1"/>
          <p:nvPr/>
        </p:nvSpPr>
        <p:spPr>
          <a:xfrm>
            <a:off x="33685411" y="36155658"/>
            <a:ext cx="10177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98C85F3-ED52-D841-93C7-F5C9D91B5A03}"/>
              </a:ext>
            </a:extLst>
          </p:cNvPr>
          <p:cNvSpPr txBox="1"/>
          <p:nvPr/>
        </p:nvSpPr>
        <p:spPr>
          <a:xfrm>
            <a:off x="39325473" y="6866756"/>
            <a:ext cx="443535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1: the number of countermeasures is defined. </a:t>
            </a:r>
          </a:p>
          <a:p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upon the input-size of the recommendation list = O(n) complexity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2 – 4: basic Quantum Save variables defined. </a:t>
            </a:r>
          </a:p>
          <a:p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not correlated to the input-size = O(1) complexity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5 – 6: start of Quantum Save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through the number of generations (constant)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registers initialized.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 complexity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86FA517-6A5C-E548-B2B8-44490AC6334A}"/>
              </a:ext>
            </a:extLst>
          </p:cNvPr>
          <p:cNvSpPr txBox="1"/>
          <p:nvPr/>
        </p:nvSpPr>
        <p:spPr>
          <a:xfrm>
            <a:off x="33608790" y="11966001"/>
            <a:ext cx="10098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7: second loop iterates through every quantum register. Quantum registers depend on the input size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= O(1) complexity.</a:t>
            </a:r>
          </a:p>
          <a:p>
            <a:pPr lvl="0" defTabSz="914400">
              <a:defRPr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defTabSz="914400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8 – 11: Quantum circuit created and measured. Measurement of a single register is independent of input-size = O(1) complexity. </a:t>
            </a:r>
          </a:p>
          <a:p>
            <a:pPr lvl="0" defTabSz="914400"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CAAA1FC-1E63-1F43-8FC5-84196D814473}"/>
              </a:ext>
            </a:extLst>
          </p:cNvPr>
          <p:cNvSpPr txBox="1"/>
          <p:nvPr/>
        </p:nvSpPr>
        <p:spPr>
          <a:xfrm>
            <a:off x="39337756" y="13290198"/>
            <a:ext cx="4435350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Lines 1 – 2: start of phase 2 of Quantum Save</a:t>
            </a:r>
          </a:p>
          <a:p>
            <a:pPr lvl="0" defTabSz="914400">
              <a:defRPr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CISO Variable Initialized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CISO’s in think-tank  looped through (constant number)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Line 5: iterate through results of quantum measurement</a:t>
            </a:r>
          </a:p>
          <a:p>
            <a:pPr lvl="0" defTabSz="914400">
              <a:defRPr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string dependent  on input-size = O(n)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Line 9: iterate through countermeasures in the input array</a:t>
            </a:r>
          </a:p>
          <a:p>
            <a:pPr lvl="0" defTabSz="914400">
              <a:defRPr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array directly correlates with input-size = O(n) complexity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02543E-824B-7A4D-8325-5C48182245FD}"/>
              </a:ext>
            </a:extLst>
          </p:cNvPr>
          <p:cNvSpPr txBox="1"/>
          <p:nvPr/>
        </p:nvSpPr>
        <p:spPr>
          <a:xfrm>
            <a:off x="33558394" y="19004238"/>
            <a:ext cx="99763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14: the maximum profit value is determined. Number of CISO’s remain constant = O(1)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2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579 L -0.24167 -0.00024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83" grpId="0"/>
      <p:bldP spid="83" grpId="1"/>
      <p:bldP spid="84" grpId="0" animBg="1"/>
      <p:bldP spid="84" grpId="1" animBg="1"/>
      <p:bldP spid="65" grpId="0" animBg="1"/>
      <p:bldP spid="65" grpId="1" animBg="1"/>
      <p:bldP spid="93" grpId="0" animBg="1"/>
      <p:bldP spid="93" grpId="1" animBg="1"/>
      <p:bldP spid="67" grpId="0" animBg="1"/>
      <p:bldP spid="67" grpId="1" animBg="1"/>
      <p:bldP spid="66" grpId="0"/>
      <p:bldP spid="66" grpId="1"/>
      <p:bldP spid="98" grpId="0"/>
      <p:bldP spid="98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8923</TotalTime>
  <Words>2291</Words>
  <Application>Microsoft Macintosh PowerPoint</Application>
  <PresentationFormat>Custom</PresentationFormat>
  <Paragraphs>324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Hariharan</dc:creator>
  <cp:lastModifiedBy>Ayush Hariharan</cp:lastModifiedBy>
  <cp:revision>277</cp:revision>
  <dcterms:created xsi:type="dcterms:W3CDTF">2020-02-02T04:48:24Z</dcterms:created>
  <dcterms:modified xsi:type="dcterms:W3CDTF">2020-03-13T04:55:27Z</dcterms:modified>
</cp:coreProperties>
</file>