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7" r:id="rId2"/>
    <p:sldId id="259" r:id="rId3"/>
    <p:sldId id="263" r:id="rId4"/>
    <p:sldId id="261" r:id="rId5"/>
    <p:sldId id="266" r:id="rId6"/>
    <p:sldId id="270" r:id="rId7"/>
    <p:sldId id="268" r:id="rId8"/>
    <p:sldId id="269" r:id="rId9"/>
    <p:sldId id="271" r:id="rId10"/>
    <p:sldId id="272" r:id="rId11"/>
    <p:sldId id="267" r:id="rId12"/>
    <p:sldId id="273" r:id="rId13"/>
    <p:sldId id="275" r:id="rId14"/>
    <p:sldId id="274" r:id="rId15"/>
    <p:sldId id="280" r:id="rId16"/>
    <p:sldId id="288" r:id="rId17"/>
    <p:sldId id="287" r:id="rId18"/>
    <p:sldId id="284" r:id="rId19"/>
    <p:sldId id="286" r:id="rId20"/>
    <p:sldId id="285" r:id="rId21"/>
    <p:sldId id="283" r:id="rId22"/>
    <p:sldId id="289" r:id="rId23"/>
    <p:sldId id="279" r:id="rId24"/>
    <p:sldId id="282" r:id="rId25"/>
  </p:sldIdLst>
  <p:sldSz cx="9144000" cy="5143500" type="screen16x9"/>
  <p:notesSz cx="6858000" cy="9144000"/>
  <p:embeddedFontLst>
    <p:embeddedFont>
      <p:font typeface="Microsoft Sans Serif" panose="020B0604020202020204" pitchFamily="34" charset="0"/>
      <p:regular r:id="rId27"/>
    </p:embeddedFont>
    <p:embeddedFont>
      <p:font typeface="Montserrat" pitchFamily="2" charset="77"/>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4F5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0" autoAdjust="0"/>
    <p:restoredTop sz="94624"/>
  </p:normalViewPr>
  <p:slideViewPr>
    <p:cSldViewPr snapToGrid="0">
      <p:cViewPr varScale="1">
        <p:scale>
          <a:sx n="142" d="100"/>
          <a:sy n="142" d="100"/>
        </p:scale>
        <p:origin x="768" y="16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1">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64491"/>
            <a:ext cx="8520600" cy="2063058"/>
          </a:xfrm>
          <a:prstGeom prst="rect">
            <a:avLst/>
          </a:prstGeom>
          <a:noFill/>
          <a:ln>
            <a:noFill/>
          </a:ln>
        </p:spPr>
        <p:txBody>
          <a:bodyPr spcFirstLastPara="1" wrap="square" lIns="91425" tIns="91425" rIns="91425" bIns="91425" anchor="b" anchorCtr="0">
            <a:noAutofit/>
          </a:bodyPr>
          <a:lstStyle/>
          <a:p>
            <a:pPr lvl="0"/>
            <a:r>
              <a:rPr lang="en-US" sz="4000" b="1" dirty="0">
                <a:solidFill>
                  <a:srgbClr val="CC0000"/>
                </a:solidFill>
                <a:effectLst>
                  <a:outerShdw blurRad="38100" dist="38100" dir="2700000" algn="tl">
                    <a:srgbClr val="000000">
                      <a:alpha val="43137"/>
                    </a:srgbClr>
                  </a:outerShdw>
                </a:effectLst>
                <a:latin typeface="Montserrat"/>
                <a:ea typeface="Montserrat"/>
                <a:cs typeface="Montserrat"/>
                <a:sym typeface="Montserrat"/>
              </a:rPr>
              <a:t>Capstone Project</a:t>
            </a:r>
            <a:br>
              <a:rPr lang="en-US" sz="3600" b="1" dirty="0">
                <a:solidFill>
                  <a:srgbClr val="CC0000"/>
                </a:solidFill>
                <a:latin typeface="Montserrat"/>
                <a:ea typeface="Montserrat"/>
                <a:cs typeface="Montserrat"/>
                <a:sym typeface="Montserrat"/>
              </a:rPr>
            </a:br>
            <a:r>
              <a:rPr lang="en-US" sz="3600" b="1" dirty="0">
                <a:solidFill>
                  <a:schemeClr val="lt1"/>
                </a:solidFill>
                <a:latin typeface="Montserrat"/>
                <a:ea typeface="Montserrat"/>
                <a:cs typeface="Montserrat"/>
                <a:sym typeface="Montserrat"/>
              </a:rPr>
              <a:t> </a:t>
            </a:r>
            <a:r>
              <a:rPr lang="en-US" sz="3600" b="1" dirty="0">
                <a:solidFill>
                  <a:schemeClr val="lt1"/>
                </a:solidFill>
                <a:effectLst>
                  <a:outerShdw blurRad="38100" dist="38100" dir="2700000" algn="tl">
                    <a:srgbClr val="000000">
                      <a:alpha val="43137"/>
                    </a:srgbClr>
                  </a:outerShdw>
                </a:effectLst>
                <a:latin typeface="Montserrat"/>
                <a:ea typeface="Montserrat"/>
                <a:cs typeface="Montserrat"/>
                <a:sym typeface="Montserrat"/>
              </a:rPr>
              <a:t>Hotel Booking Analysis</a:t>
            </a:r>
            <a:endParaRPr sz="3600" b="1" dirty="0">
              <a:solidFill>
                <a:schemeClr val="lt1"/>
              </a:solidFill>
              <a:effectLst>
                <a:outerShdw blurRad="38100" dist="38100" dir="2700000" algn="tl">
                  <a:srgbClr val="000000">
                    <a:alpha val="43137"/>
                  </a:srgbClr>
                </a:outerShdw>
              </a:effectLst>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4" name="Text Placeholder 3"/>
          <p:cNvSpPr>
            <a:spLocks noGrp="1"/>
          </p:cNvSpPr>
          <p:nvPr>
            <p:ph type="body" idx="1"/>
          </p:nvPr>
        </p:nvSpPr>
        <p:spPr>
          <a:xfrm>
            <a:off x="185793" y="1510372"/>
            <a:ext cx="8520600" cy="2631321"/>
          </a:xfrm>
        </p:spPr>
        <p:txBody>
          <a:bodyPr/>
          <a:lstStyle/>
          <a:p>
            <a:pPr>
              <a:buNone/>
            </a:pPr>
            <a:r>
              <a:rPr lang="en-US" sz="3200" b="1" u="sng" dirty="0">
                <a:solidFill>
                  <a:schemeClr val="lt1"/>
                </a:solidFill>
                <a:effectLst>
                  <a:outerShdw blurRad="38100" dist="38100" dir="2700000" algn="tl">
                    <a:srgbClr val="000000">
                      <a:alpha val="43137"/>
                    </a:srgbClr>
                  </a:outerShdw>
                </a:effectLst>
                <a:latin typeface="Montserrat" charset="0"/>
                <a:ea typeface="Montserrat"/>
                <a:cs typeface="Mongolian Baiti" pitchFamily="66" charset="0"/>
                <a:sym typeface="Montserrat"/>
              </a:rPr>
              <a:t> Team Members</a:t>
            </a:r>
          </a:p>
          <a:p>
            <a:pPr>
              <a:buNone/>
            </a:pPr>
            <a:r>
              <a:rPr lang="en-US" sz="2800" b="1" dirty="0">
                <a:solidFill>
                  <a:schemeClr val="lt1"/>
                </a:solidFill>
                <a:effectLst>
                  <a:outerShdw blurRad="38100" dist="38100" dir="2700000" algn="tl">
                    <a:srgbClr val="000000">
                      <a:alpha val="43137"/>
                    </a:srgbClr>
                  </a:outerShdw>
                </a:effectLst>
                <a:latin typeface="Montserrat" charset="0"/>
                <a:ea typeface="Montserrat"/>
                <a:cs typeface="Mongolian Baiti" pitchFamily="66" charset="0"/>
                <a:sym typeface="Montserrat"/>
              </a:rPr>
              <a:t>Anamika </a:t>
            </a:r>
          </a:p>
          <a:p>
            <a:pPr>
              <a:buNone/>
            </a:pPr>
            <a:r>
              <a:rPr lang="en-US" sz="2800" b="1" dirty="0">
                <a:solidFill>
                  <a:schemeClr val="lt1"/>
                </a:solidFill>
                <a:effectLst>
                  <a:outerShdw blurRad="38100" dist="38100" dir="2700000" algn="tl">
                    <a:srgbClr val="000000">
                      <a:alpha val="43137"/>
                    </a:srgbClr>
                  </a:outerShdw>
                </a:effectLst>
                <a:latin typeface="Montserrat" charset="0"/>
                <a:ea typeface="Montserrat"/>
                <a:cs typeface="Mongolian Baiti" pitchFamily="66" charset="0"/>
                <a:sym typeface="Montserrat"/>
              </a:rPr>
              <a:t>(anamikagenius@gmail.com)</a:t>
            </a:r>
          </a:p>
          <a:p>
            <a:pPr>
              <a:buNone/>
            </a:pPr>
            <a:r>
              <a:rPr lang="en-US" sz="2800" b="1" dirty="0">
                <a:solidFill>
                  <a:schemeClr val="lt1"/>
                </a:solidFill>
                <a:effectLst>
                  <a:outerShdw blurRad="38100" dist="38100" dir="2700000" algn="tl">
                    <a:srgbClr val="000000">
                      <a:alpha val="43137"/>
                    </a:srgbClr>
                  </a:outerShdw>
                </a:effectLst>
                <a:latin typeface="Montserrat" charset="0"/>
                <a:ea typeface="Montserrat"/>
                <a:cs typeface="Mongolian Baiti" pitchFamily="66" charset="0"/>
                <a:sym typeface="Montserrat"/>
              </a:rPr>
              <a:t>Ayush Goyal     (ayushgoyal3445@gmail.com)</a:t>
            </a:r>
            <a:br>
              <a:rPr lang="en-US" sz="2800" b="1" dirty="0">
                <a:solidFill>
                  <a:schemeClr val="lt1"/>
                </a:solidFill>
                <a:effectLst>
                  <a:outerShdw blurRad="38100" dist="38100" dir="2700000" algn="tl">
                    <a:srgbClr val="000000">
                      <a:alpha val="43137"/>
                    </a:srgbClr>
                  </a:outerShdw>
                </a:effectLst>
                <a:latin typeface="Montserrat" charset="0"/>
                <a:ea typeface="Montserrat"/>
                <a:cs typeface="Mongolian Baiti" pitchFamily="66" charset="0"/>
                <a:sym typeface="Montserrat"/>
              </a:rPr>
            </a:br>
            <a:r>
              <a:rPr lang="en-US" sz="2800" b="1" dirty="0">
                <a:solidFill>
                  <a:schemeClr val="lt1"/>
                </a:solidFill>
                <a:effectLst>
                  <a:outerShdw blurRad="38100" dist="38100" dir="2700000" algn="tl">
                    <a:srgbClr val="000000">
                      <a:alpha val="43137"/>
                    </a:srgbClr>
                  </a:outerShdw>
                </a:effectLst>
                <a:latin typeface="Montserrat" charset="0"/>
                <a:ea typeface="Montserrat"/>
                <a:cs typeface="Mongolian Baiti" pitchFamily="66" charset="0"/>
                <a:sym typeface="Montserrat"/>
              </a:rPr>
              <a:t>Durgesh Mishra (</a:t>
            </a:r>
            <a:r>
              <a:rPr lang="en-US" sz="2800" b="1" dirty="0" err="1">
                <a:solidFill>
                  <a:schemeClr val="lt1"/>
                </a:solidFill>
                <a:effectLst>
                  <a:outerShdw blurRad="38100" dist="38100" dir="2700000" algn="tl">
                    <a:srgbClr val="000000">
                      <a:alpha val="43137"/>
                    </a:srgbClr>
                  </a:outerShdw>
                </a:effectLst>
                <a:latin typeface="Montserrat" charset="0"/>
                <a:ea typeface="Montserrat"/>
                <a:cs typeface="Mongolian Baiti" pitchFamily="66" charset="0"/>
                <a:sym typeface="Montserrat"/>
              </a:rPr>
              <a:t>durgesh.chelsea@gmail.com</a:t>
            </a:r>
            <a:r>
              <a:rPr lang="en-US" sz="2800" b="1" dirty="0">
                <a:solidFill>
                  <a:schemeClr val="lt1"/>
                </a:solidFill>
                <a:effectLst>
                  <a:outerShdw blurRad="38100" dist="38100" dir="2700000" algn="tl">
                    <a:srgbClr val="000000">
                      <a:alpha val="43137"/>
                    </a:srgbClr>
                  </a:outerShdw>
                </a:effectLst>
                <a:latin typeface="Montserrat" charset="0"/>
                <a:ea typeface="Montserrat"/>
                <a:cs typeface="Mongolian Baiti" pitchFamily="66" charset="0"/>
                <a:sym typeface="Montserrat"/>
              </a:rPr>
              <a:t>)</a:t>
            </a:r>
            <a:endParaRPr lang="en-US" sz="2800" b="1" dirty="0">
              <a:effectLst>
                <a:outerShdw blurRad="38100" dist="38100" dir="2700000" algn="tl">
                  <a:srgbClr val="000000">
                    <a:alpha val="43137"/>
                  </a:srgbClr>
                </a:outerShdw>
              </a:effectLst>
              <a:latin typeface="Montserrat" charset="0"/>
              <a:cs typeface="Mongolian Baiti" pitchFamily="66" charset="0"/>
            </a:endParaRPr>
          </a:p>
          <a:p>
            <a:endParaRPr lang="en-US" sz="2800" dirty="0">
              <a:latin typeface="Montserrat" charset="0"/>
            </a:endParaRPr>
          </a:p>
          <a:p>
            <a:endParaRPr lang="en-US" sz="2800" dirty="0">
              <a:solidFill>
                <a:schemeClr val="bg1"/>
              </a:solidFill>
              <a:latin typeface="Montserrat"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1700" y="0"/>
            <a:ext cx="8520600" cy="1017725"/>
          </a:xfrm>
        </p:spPr>
        <p:txBody>
          <a:bodyPr/>
          <a:lstStyle/>
          <a:p>
            <a:r>
              <a:rPr lang="en-US" sz="3200" b="1">
                <a:effectLst>
                  <a:outerShdw blurRad="38100" dist="38100" dir="2700000" algn="tl">
                    <a:srgbClr val="000000">
                      <a:alpha val="43137"/>
                    </a:srgbClr>
                  </a:outerShdw>
                </a:effectLst>
                <a:latin typeface="Montserrat" charset="0"/>
              </a:rPr>
              <a:t>     ADR for Reserved &amp; Assigned </a:t>
            </a:r>
            <a:br>
              <a:rPr lang="en-US" sz="3200" b="1">
                <a:effectLst>
                  <a:outerShdw blurRad="38100" dist="38100" dir="2700000" algn="tl">
                    <a:srgbClr val="000000">
                      <a:alpha val="43137"/>
                    </a:srgbClr>
                  </a:outerShdw>
                </a:effectLst>
                <a:latin typeface="Montserrat" charset="0"/>
              </a:rPr>
            </a:br>
            <a:r>
              <a:rPr lang="en-US" sz="3200" b="1">
                <a:effectLst>
                  <a:outerShdw blurRad="38100" dist="38100" dir="2700000" algn="tl">
                    <a:srgbClr val="000000">
                      <a:alpha val="43137"/>
                    </a:srgbClr>
                  </a:outerShdw>
                </a:effectLst>
                <a:latin typeface="Montserrat" charset="0"/>
              </a:rPr>
              <a:t>		Room type</a:t>
            </a:r>
            <a:br>
              <a:rPr lang="en-US" sz="3200">
                <a:effectLst>
                  <a:outerShdw blurRad="38100" dist="38100" dir="2700000" algn="tl">
                    <a:srgbClr val="000000">
                      <a:alpha val="43137"/>
                    </a:srgbClr>
                  </a:outerShdw>
                </a:effectLst>
                <a:latin typeface="Montserrat" charset="0"/>
              </a:rPr>
            </a:br>
            <a:endParaRPr lang="en-US" sz="3200">
              <a:effectLst>
                <a:outerShdw blurRad="38100" dist="38100" dir="2700000" algn="tl">
                  <a:srgbClr val="000000">
                    <a:alpha val="43137"/>
                  </a:srgbClr>
                </a:outerShdw>
              </a:effectLst>
              <a:latin typeface="Montserrat" charset="0"/>
            </a:endParaRPr>
          </a:p>
        </p:txBody>
      </p:sp>
      <p:pic>
        <p:nvPicPr>
          <p:cNvPr id="4" name="Picture 3" descr="6.png"/>
          <p:cNvPicPr>
            <a:picLocks noChangeAspect="1"/>
          </p:cNvPicPr>
          <p:nvPr/>
        </p:nvPicPr>
        <p:blipFill>
          <a:blip r:embed="rId2"/>
          <a:stretch>
            <a:fillRect/>
          </a:stretch>
        </p:blipFill>
        <p:spPr>
          <a:xfrm>
            <a:off x="215153" y="1118096"/>
            <a:ext cx="8735209" cy="40254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753035"/>
          </a:xfrm>
        </p:spPr>
        <p:txBody>
          <a:bodyPr/>
          <a:lstStyle/>
          <a:p>
            <a:r>
              <a:rPr lang="en-US" sz="3200" b="1">
                <a:effectLst>
                  <a:outerShdw blurRad="38100" dist="38100" dir="2700000" algn="tl">
                    <a:srgbClr val="000000">
                      <a:alpha val="43137"/>
                    </a:srgbClr>
                  </a:outerShdw>
                </a:effectLst>
                <a:latin typeface="Montserrat" charset="0"/>
              </a:rPr>
              <a:t>	From which Country most </a:t>
            </a:r>
            <a:br>
              <a:rPr lang="en-US" sz="3200" b="1">
                <a:effectLst>
                  <a:outerShdw blurRad="38100" dist="38100" dir="2700000" algn="tl">
                    <a:srgbClr val="000000">
                      <a:alpha val="43137"/>
                    </a:srgbClr>
                  </a:outerShdw>
                </a:effectLst>
                <a:latin typeface="Montserrat" charset="0"/>
              </a:rPr>
            </a:br>
            <a:r>
              <a:rPr lang="en-US" sz="3200" b="1">
                <a:effectLst>
                  <a:outerShdw blurRad="38100" dist="38100" dir="2700000" algn="tl">
                    <a:srgbClr val="000000">
                      <a:alpha val="43137"/>
                    </a:srgbClr>
                  </a:outerShdw>
                </a:effectLst>
                <a:latin typeface="Montserrat" charset="0"/>
              </a:rPr>
              <a:t>		Visitors come from?</a:t>
            </a:r>
            <a:br>
              <a:rPr lang="en-US">
                <a:effectLst>
                  <a:outerShdw blurRad="38100" dist="38100" dir="2700000" algn="tl">
                    <a:srgbClr val="000000">
                      <a:alpha val="43137"/>
                    </a:srgbClr>
                  </a:outerShdw>
                </a:effectLst>
                <a:latin typeface="Montserrat" charset="0"/>
              </a:rPr>
            </a:br>
            <a:endParaRPr lang="en-US">
              <a:effectLst>
                <a:outerShdw blurRad="38100" dist="38100" dir="2700000" algn="tl">
                  <a:srgbClr val="000000">
                    <a:alpha val="43137"/>
                  </a:srgbClr>
                </a:outerShdw>
              </a:effectLst>
              <a:latin typeface="Montserrat" charset="0"/>
            </a:endParaRPr>
          </a:p>
        </p:txBody>
      </p:sp>
      <p:pic>
        <p:nvPicPr>
          <p:cNvPr id="6" name="Picture 5" descr="44.png"/>
          <p:cNvPicPr>
            <a:picLocks noChangeAspect="1"/>
          </p:cNvPicPr>
          <p:nvPr/>
        </p:nvPicPr>
        <p:blipFill>
          <a:blip r:embed="rId2"/>
          <a:stretch>
            <a:fillRect/>
          </a:stretch>
        </p:blipFill>
        <p:spPr>
          <a:xfrm>
            <a:off x="0" y="1457324"/>
            <a:ext cx="4629150" cy="2510095"/>
          </a:xfrm>
          <a:prstGeom prst="rect">
            <a:avLst/>
          </a:prstGeom>
        </p:spPr>
      </p:pic>
      <p:pic>
        <p:nvPicPr>
          <p:cNvPr id="7" name="Picture 6" descr="45.png"/>
          <p:cNvPicPr>
            <a:picLocks noChangeAspect="1"/>
          </p:cNvPicPr>
          <p:nvPr/>
        </p:nvPicPr>
        <p:blipFill>
          <a:blip r:embed="rId3"/>
          <a:stretch>
            <a:fillRect/>
          </a:stretch>
        </p:blipFill>
        <p:spPr>
          <a:xfrm>
            <a:off x="4514801" y="1180841"/>
            <a:ext cx="704948" cy="2914910"/>
          </a:xfrm>
          <a:prstGeom prst="rect">
            <a:avLst/>
          </a:prstGeom>
        </p:spPr>
      </p:pic>
      <p:pic>
        <p:nvPicPr>
          <p:cNvPr id="8" name="Picture 7" descr="1.png"/>
          <p:cNvPicPr>
            <a:picLocks noChangeAspect="1"/>
          </p:cNvPicPr>
          <p:nvPr/>
        </p:nvPicPr>
        <p:blipFill>
          <a:blip r:embed="rId4"/>
          <a:stretch>
            <a:fillRect/>
          </a:stretch>
        </p:blipFill>
        <p:spPr>
          <a:xfrm>
            <a:off x="5212814" y="1228421"/>
            <a:ext cx="3931186" cy="374635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017725"/>
          </a:xfrm>
        </p:spPr>
        <p:txBody>
          <a:bodyPr/>
          <a:lstStyle/>
          <a:p>
            <a:r>
              <a:rPr lang="en-US" sz="3200" b="1">
                <a:latin typeface="Montserrat" charset="0"/>
              </a:rPr>
              <a:t>	</a:t>
            </a:r>
            <a:r>
              <a:rPr lang="en-US" sz="3200" b="1">
                <a:effectLst>
                  <a:outerShdw blurRad="38100" dist="38100" dir="2700000" algn="tl">
                    <a:srgbClr val="000000">
                      <a:alpha val="43137"/>
                    </a:srgbClr>
                  </a:outerShdw>
                </a:effectLst>
                <a:latin typeface="Montserrat" charset="0"/>
              </a:rPr>
              <a:t>Types of meal booked </a:t>
            </a:r>
            <a:br>
              <a:rPr lang="en-US" sz="3200" b="1">
                <a:effectLst>
                  <a:outerShdw blurRad="38100" dist="38100" dir="2700000" algn="tl">
                    <a:srgbClr val="000000">
                      <a:alpha val="43137"/>
                    </a:srgbClr>
                  </a:outerShdw>
                </a:effectLst>
                <a:latin typeface="Montserrat" charset="0"/>
              </a:rPr>
            </a:br>
            <a:r>
              <a:rPr lang="en-US" sz="3200" b="1">
                <a:effectLst>
                  <a:outerShdw blurRad="38100" dist="38100" dir="2700000" algn="tl">
                    <a:srgbClr val="000000">
                      <a:alpha val="43137"/>
                    </a:srgbClr>
                  </a:outerShdw>
                </a:effectLst>
                <a:latin typeface="Montserrat" charset="0"/>
              </a:rPr>
              <a:t>	  by the customers?</a:t>
            </a:r>
            <a:br>
              <a:rPr lang="en-US" sz="3200" b="1">
                <a:latin typeface="Montserrat" charset="0"/>
              </a:rPr>
            </a:br>
            <a:endParaRPr lang="en-US" sz="3200" b="1">
              <a:latin typeface="Montserrat" charset="0"/>
            </a:endParaRPr>
          </a:p>
        </p:txBody>
      </p:sp>
      <p:pic>
        <p:nvPicPr>
          <p:cNvPr id="4" name="Picture 3" descr="7.png"/>
          <p:cNvPicPr>
            <a:picLocks noChangeAspect="1"/>
          </p:cNvPicPr>
          <p:nvPr/>
        </p:nvPicPr>
        <p:blipFill>
          <a:blip r:embed="rId2"/>
          <a:stretch>
            <a:fillRect/>
          </a:stretch>
        </p:blipFill>
        <p:spPr>
          <a:xfrm>
            <a:off x="889683" y="1184170"/>
            <a:ext cx="6884894" cy="37801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017725"/>
          </a:xfrm>
        </p:spPr>
        <p:txBody>
          <a:bodyPr/>
          <a:lstStyle/>
          <a:p>
            <a:r>
              <a:rPr lang="en-US" sz="3200" b="1">
                <a:effectLst>
                  <a:outerShdw blurRad="38100" dist="38100" dir="2700000" algn="tl">
                    <a:srgbClr val="000000">
                      <a:alpha val="43137"/>
                    </a:srgbClr>
                  </a:outerShdw>
                </a:effectLst>
                <a:latin typeface="Montserrat" charset="0"/>
              </a:rPr>
              <a:t>  Customer Type &amp; Repeated Guest </a:t>
            </a:r>
            <a:br>
              <a:rPr lang="en-US" sz="3200" b="1">
                <a:effectLst>
                  <a:outerShdw blurRad="38100" dist="38100" dir="2700000" algn="tl">
                    <a:srgbClr val="000000">
                      <a:alpha val="43137"/>
                    </a:srgbClr>
                  </a:outerShdw>
                </a:effectLst>
                <a:latin typeface="Montserrat" charset="0"/>
              </a:rPr>
            </a:br>
            <a:endParaRPr lang="en-US" sz="3200" b="1">
              <a:effectLst>
                <a:outerShdw blurRad="38100" dist="38100" dir="2700000" algn="tl">
                  <a:srgbClr val="000000">
                    <a:alpha val="43137"/>
                  </a:srgbClr>
                </a:outerShdw>
              </a:effectLst>
              <a:latin typeface="Montserrat" charset="0"/>
            </a:endParaRPr>
          </a:p>
        </p:txBody>
      </p:sp>
      <p:pic>
        <p:nvPicPr>
          <p:cNvPr id="4" name="Picture 3" descr="11.png"/>
          <p:cNvPicPr>
            <a:picLocks noChangeAspect="1"/>
          </p:cNvPicPr>
          <p:nvPr/>
        </p:nvPicPr>
        <p:blipFill>
          <a:blip r:embed="rId2"/>
          <a:stretch>
            <a:fillRect/>
          </a:stretch>
        </p:blipFill>
        <p:spPr>
          <a:xfrm>
            <a:off x="-1" y="1591380"/>
            <a:ext cx="4805623" cy="2799998"/>
          </a:xfrm>
          <a:prstGeom prst="rect">
            <a:avLst/>
          </a:prstGeom>
        </p:spPr>
      </p:pic>
      <p:pic>
        <p:nvPicPr>
          <p:cNvPr id="5" name="Picture 4" descr="12.png"/>
          <p:cNvPicPr>
            <a:picLocks noChangeAspect="1"/>
          </p:cNvPicPr>
          <p:nvPr/>
        </p:nvPicPr>
        <p:blipFill>
          <a:blip r:embed="rId3"/>
          <a:stretch>
            <a:fillRect/>
          </a:stretch>
        </p:blipFill>
        <p:spPr>
          <a:xfrm>
            <a:off x="4747201" y="1794933"/>
            <a:ext cx="4396799" cy="267546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017725"/>
          </a:xfrm>
        </p:spPr>
        <p:txBody>
          <a:bodyPr/>
          <a:lstStyle/>
          <a:p>
            <a:r>
              <a:rPr lang="en-US" sz="3200" b="1">
                <a:effectLst>
                  <a:outerShdw blurRad="38100" dist="38100" dir="2700000" algn="tl">
                    <a:srgbClr val="000000">
                      <a:alpha val="43137"/>
                    </a:srgbClr>
                  </a:outerShdw>
                </a:effectLst>
                <a:latin typeface="Montserrat" charset="0"/>
              </a:rPr>
              <a:t>   Lead Time &amp; Cancelation Rate?</a:t>
            </a:r>
            <a:endParaRPr lang="en-US" sz="3200">
              <a:effectLst>
                <a:outerShdw blurRad="38100" dist="38100" dir="2700000" algn="tl">
                  <a:srgbClr val="000000">
                    <a:alpha val="43137"/>
                  </a:srgbClr>
                </a:outerShdw>
              </a:effectLst>
              <a:latin typeface="Montserrat" charset="0"/>
            </a:endParaRPr>
          </a:p>
        </p:txBody>
      </p:sp>
      <p:pic>
        <p:nvPicPr>
          <p:cNvPr id="5" name="Picture 4" descr="8.png"/>
          <p:cNvPicPr>
            <a:picLocks noChangeAspect="1"/>
          </p:cNvPicPr>
          <p:nvPr/>
        </p:nvPicPr>
        <p:blipFill>
          <a:blip r:embed="rId2"/>
          <a:stretch>
            <a:fillRect/>
          </a:stretch>
        </p:blipFill>
        <p:spPr>
          <a:xfrm>
            <a:off x="2" y="975478"/>
            <a:ext cx="4658060" cy="2868887"/>
          </a:xfrm>
          <a:prstGeom prst="rect">
            <a:avLst/>
          </a:prstGeom>
        </p:spPr>
      </p:pic>
      <p:pic>
        <p:nvPicPr>
          <p:cNvPr id="6" name="Picture 5" descr="10.png"/>
          <p:cNvPicPr>
            <a:picLocks noChangeAspect="1"/>
          </p:cNvPicPr>
          <p:nvPr/>
        </p:nvPicPr>
        <p:blipFill>
          <a:blip r:embed="rId3"/>
          <a:stretch>
            <a:fillRect/>
          </a:stretch>
        </p:blipFill>
        <p:spPr>
          <a:xfrm>
            <a:off x="6571953" y="3683062"/>
            <a:ext cx="1324160" cy="466790"/>
          </a:xfrm>
          <a:prstGeom prst="rect">
            <a:avLst/>
          </a:prstGeom>
        </p:spPr>
      </p:pic>
      <p:pic>
        <p:nvPicPr>
          <p:cNvPr id="7" name="Picture 6" descr="9.png"/>
          <p:cNvPicPr>
            <a:picLocks noChangeAspect="1"/>
          </p:cNvPicPr>
          <p:nvPr/>
        </p:nvPicPr>
        <p:blipFill>
          <a:blip r:embed="rId4"/>
          <a:stretch>
            <a:fillRect/>
          </a:stretch>
        </p:blipFill>
        <p:spPr>
          <a:xfrm>
            <a:off x="4722607" y="1032734"/>
            <a:ext cx="4421393" cy="259259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3285"/>
            <a:ext cx="8520600" cy="707571"/>
          </a:xfrm>
        </p:spPr>
        <p:txBody>
          <a:bodyPr/>
          <a:lstStyle/>
          <a:p>
            <a:r>
              <a:rPr lang="en-US" sz="3200" b="1">
                <a:effectLst>
                  <a:outerShdw blurRad="38100" dist="38100" dir="2700000" algn="tl">
                    <a:srgbClr val="000000">
                      <a:alpha val="43137"/>
                    </a:srgbClr>
                  </a:outerShdw>
                </a:effectLst>
                <a:latin typeface="Montserrat" charset="0"/>
              </a:rPr>
              <a:t>  Repeated Customer &amp; Cancelation</a:t>
            </a:r>
            <a:br>
              <a:rPr lang="en-US" sz="3200" b="1">
                <a:effectLst>
                  <a:outerShdw blurRad="38100" dist="38100" dir="2700000" algn="tl">
                    <a:srgbClr val="000000">
                      <a:alpha val="43137"/>
                    </a:srgbClr>
                  </a:outerShdw>
                </a:effectLst>
                <a:latin typeface="Montserrat" charset="0"/>
              </a:rPr>
            </a:br>
            <a:endParaRPr lang="en-US" sz="3200" b="1">
              <a:effectLst>
                <a:outerShdw blurRad="38100" dist="38100" dir="2700000" algn="tl">
                  <a:srgbClr val="000000">
                    <a:alpha val="43137"/>
                  </a:srgbClr>
                </a:outerShdw>
              </a:effectLst>
              <a:latin typeface="Montserrat" charset="0"/>
            </a:endParaRPr>
          </a:p>
        </p:txBody>
      </p:sp>
      <p:pic>
        <p:nvPicPr>
          <p:cNvPr id="5" name="Picture 4" descr="1.png"/>
          <p:cNvPicPr>
            <a:picLocks noChangeAspect="1"/>
          </p:cNvPicPr>
          <p:nvPr/>
        </p:nvPicPr>
        <p:blipFill>
          <a:blip r:embed="rId2"/>
          <a:stretch>
            <a:fillRect/>
          </a:stretch>
        </p:blipFill>
        <p:spPr>
          <a:xfrm>
            <a:off x="1107053" y="1218306"/>
            <a:ext cx="5184890" cy="392519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74171"/>
            <a:ext cx="8832300" cy="859971"/>
          </a:xfrm>
        </p:spPr>
        <p:txBody>
          <a:bodyPr/>
          <a:lstStyle/>
          <a:p>
            <a:r>
              <a:rPr lang="en-US" sz="3200" b="1">
                <a:effectLst>
                  <a:outerShdw blurRad="38100" dist="38100" dir="2700000" algn="tl">
                    <a:srgbClr val="000000">
                      <a:alpha val="43137"/>
                    </a:srgbClr>
                  </a:outerShdw>
                </a:effectLst>
                <a:latin typeface="Montserrat" charset="0"/>
              </a:rPr>
              <a:t>     	Deposit &amp; Cancellation</a:t>
            </a:r>
            <a:br>
              <a:rPr lang="en-US" sz="3200" b="1">
                <a:effectLst>
                  <a:outerShdw blurRad="38100" dist="38100" dir="2700000" algn="tl">
                    <a:srgbClr val="000000">
                      <a:alpha val="43137"/>
                    </a:srgbClr>
                  </a:outerShdw>
                </a:effectLst>
                <a:latin typeface="Montserrat" charset="0"/>
              </a:rPr>
            </a:br>
            <a:endParaRPr lang="en-US" sz="3200" b="1">
              <a:effectLst>
                <a:outerShdw blurRad="38100" dist="38100" dir="2700000" algn="tl">
                  <a:srgbClr val="000000">
                    <a:alpha val="43137"/>
                  </a:srgbClr>
                </a:outerShdw>
              </a:effectLst>
              <a:latin typeface="Montserrat" charset="0"/>
            </a:endParaRPr>
          </a:p>
        </p:txBody>
      </p:sp>
      <p:pic>
        <p:nvPicPr>
          <p:cNvPr id="6" name="Picture 5" descr="6.png"/>
          <p:cNvPicPr>
            <a:picLocks noChangeAspect="1"/>
          </p:cNvPicPr>
          <p:nvPr/>
        </p:nvPicPr>
        <p:blipFill>
          <a:blip r:embed="rId2"/>
          <a:stretch>
            <a:fillRect/>
          </a:stretch>
        </p:blipFill>
        <p:spPr>
          <a:xfrm>
            <a:off x="906503" y="1186543"/>
            <a:ext cx="6408695" cy="395695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283028"/>
            <a:ext cx="8958943" cy="572700"/>
          </a:xfrm>
        </p:spPr>
        <p:txBody>
          <a:bodyPr/>
          <a:lstStyle/>
          <a:p>
            <a:r>
              <a:rPr lang="en-US" sz="3200" b="1">
                <a:latin typeface="Montserrat" charset="0"/>
              </a:rPr>
              <a:t>Market Segments &amp; Waiting list days</a:t>
            </a:r>
            <a:br>
              <a:rPr lang="en-US" sz="3200" b="1">
                <a:latin typeface="Montserrat" charset="0"/>
              </a:rPr>
            </a:br>
            <a:br>
              <a:rPr lang="en-US" sz="3200" b="1">
                <a:effectLst>
                  <a:outerShdw blurRad="38100" dist="38100" dir="2700000" algn="tl">
                    <a:srgbClr val="000000">
                      <a:alpha val="43137"/>
                    </a:srgbClr>
                  </a:outerShdw>
                </a:effectLst>
                <a:latin typeface="Montserrat" charset="0"/>
              </a:rPr>
            </a:br>
            <a:endParaRPr lang="en-US" sz="3200" b="1">
              <a:effectLst>
                <a:outerShdw blurRad="38100" dist="38100" dir="2700000" algn="tl">
                  <a:srgbClr val="000000">
                    <a:alpha val="43137"/>
                  </a:srgbClr>
                </a:outerShdw>
              </a:effectLst>
              <a:latin typeface="Montserrat" charset="0"/>
            </a:endParaRPr>
          </a:p>
        </p:txBody>
      </p:sp>
      <p:pic>
        <p:nvPicPr>
          <p:cNvPr id="6" name="Picture 5" descr="2.png"/>
          <p:cNvPicPr>
            <a:picLocks noChangeAspect="1"/>
          </p:cNvPicPr>
          <p:nvPr/>
        </p:nvPicPr>
        <p:blipFill>
          <a:blip r:embed="rId2"/>
          <a:stretch>
            <a:fillRect/>
          </a:stretch>
        </p:blipFill>
        <p:spPr>
          <a:xfrm>
            <a:off x="1" y="1415143"/>
            <a:ext cx="4474028" cy="3374650"/>
          </a:xfrm>
          <a:prstGeom prst="rect">
            <a:avLst/>
          </a:prstGeom>
        </p:spPr>
      </p:pic>
      <p:pic>
        <p:nvPicPr>
          <p:cNvPr id="7" name="Picture 6" descr="7.png"/>
          <p:cNvPicPr>
            <a:picLocks noChangeAspect="1"/>
          </p:cNvPicPr>
          <p:nvPr/>
        </p:nvPicPr>
        <p:blipFill>
          <a:blip r:embed="rId3"/>
          <a:stretch>
            <a:fillRect/>
          </a:stretch>
        </p:blipFill>
        <p:spPr>
          <a:xfrm>
            <a:off x="4517571" y="1643743"/>
            <a:ext cx="4626429" cy="314597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304240"/>
          </a:xfrm>
        </p:spPr>
        <p:txBody>
          <a:bodyPr/>
          <a:lstStyle/>
          <a:p>
            <a:r>
              <a:rPr lang="en-US" sz="3200" b="1" dirty="0">
                <a:effectLst>
                  <a:outerShdw blurRad="38100" dist="38100" dir="2700000" algn="tl">
                    <a:srgbClr val="000000">
                      <a:alpha val="43137"/>
                    </a:srgbClr>
                  </a:outerShdw>
                </a:effectLst>
                <a:latin typeface="Montserrat" charset="0"/>
              </a:rPr>
              <a:t>	 Accommodated Nights &amp; </a:t>
            </a:r>
            <a:br>
              <a:rPr lang="en-US" sz="3200" b="1" dirty="0">
                <a:effectLst>
                  <a:outerShdw blurRad="38100" dist="38100" dir="2700000" algn="tl">
                    <a:srgbClr val="000000">
                      <a:alpha val="43137"/>
                    </a:srgbClr>
                  </a:outerShdw>
                </a:effectLst>
                <a:latin typeface="Montserrat" charset="0"/>
              </a:rPr>
            </a:br>
            <a:r>
              <a:rPr lang="en-US" sz="3200" b="1" dirty="0">
                <a:effectLst>
                  <a:outerShdw blurRad="38100" dist="38100" dir="2700000" algn="tl">
                    <a:srgbClr val="000000">
                      <a:alpha val="43137"/>
                    </a:srgbClr>
                  </a:outerShdw>
                </a:effectLst>
                <a:latin typeface="Montserrat" charset="0"/>
              </a:rPr>
              <a:t>  Cancellation % for Market segment</a:t>
            </a:r>
            <a:endParaRPr lang="en-US" sz="3200" dirty="0">
              <a:effectLst>
                <a:outerShdw blurRad="38100" dist="38100" dir="2700000" algn="tl">
                  <a:srgbClr val="000000">
                    <a:alpha val="43137"/>
                  </a:srgbClr>
                </a:outerShdw>
              </a:effectLst>
              <a:latin typeface="Montserrat" charset="0"/>
            </a:endParaRPr>
          </a:p>
        </p:txBody>
      </p:sp>
      <p:pic>
        <p:nvPicPr>
          <p:cNvPr id="5" name="Picture 4" descr="Chart, bar chart, histogram&#10;&#10;Description automatically generated">
            <a:extLst>
              <a:ext uri="{FF2B5EF4-FFF2-40B4-BE49-F238E27FC236}">
                <a16:creationId xmlns:a16="http://schemas.microsoft.com/office/drawing/2014/main" id="{24020458-B045-9445-B958-40094525D434}"/>
              </a:ext>
            </a:extLst>
          </p:cNvPr>
          <p:cNvPicPr>
            <a:picLocks noChangeAspect="1"/>
          </p:cNvPicPr>
          <p:nvPr/>
        </p:nvPicPr>
        <p:blipFill>
          <a:blip r:embed="rId2"/>
          <a:stretch>
            <a:fillRect/>
          </a:stretch>
        </p:blipFill>
        <p:spPr>
          <a:xfrm>
            <a:off x="0" y="1728122"/>
            <a:ext cx="4169229" cy="3061591"/>
          </a:xfrm>
          <a:prstGeom prst="rect">
            <a:avLst/>
          </a:prstGeom>
        </p:spPr>
      </p:pic>
      <p:pic>
        <p:nvPicPr>
          <p:cNvPr id="7" name="Picture 6" descr="5.png"/>
          <p:cNvPicPr>
            <a:picLocks noChangeAspect="1"/>
          </p:cNvPicPr>
          <p:nvPr/>
        </p:nvPicPr>
        <p:blipFill>
          <a:blip r:embed="rId3"/>
          <a:stretch>
            <a:fillRect/>
          </a:stretch>
        </p:blipFill>
        <p:spPr>
          <a:xfrm>
            <a:off x="4343270" y="1741716"/>
            <a:ext cx="4800730" cy="3235450"/>
          </a:xfrm>
          <a:prstGeom prst="rect">
            <a:avLst/>
          </a:prstGeom>
        </p:spPr>
      </p:pic>
    </p:spTree>
    <p:extLst>
      <p:ext uri="{BB962C8B-B14F-4D97-AF65-F5344CB8AC3E}">
        <p14:creationId xmlns:p14="http://schemas.microsoft.com/office/powerpoint/2010/main" val="1726924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271" y="0"/>
            <a:ext cx="8520600" cy="572700"/>
          </a:xfrm>
        </p:spPr>
        <p:txBody>
          <a:bodyPr/>
          <a:lstStyle/>
          <a:p>
            <a:r>
              <a:rPr lang="en-US" sz="3200" b="1" dirty="0">
                <a:effectLst>
                  <a:outerShdw blurRad="38100" dist="38100" dir="2700000" algn="tl">
                    <a:srgbClr val="000000">
                      <a:alpha val="43137"/>
                    </a:srgbClr>
                  </a:outerShdw>
                </a:effectLst>
                <a:latin typeface="Montserrat" charset="0"/>
              </a:rPr>
              <a:t>Waiting days </a:t>
            </a:r>
            <a:r>
              <a:rPr lang="en-US" sz="3200" b="1">
                <a:effectLst>
                  <a:outerShdw blurRad="38100" dist="38100" dir="2700000" algn="tl">
                    <a:srgbClr val="000000">
                      <a:alpha val="43137"/>
                    </a:srgbClr>
                  </a:outerShdw>
                </a:effectLst>
                <a:latin typeface="Montserrat" charset="0"/>
              </a:rPr>
              <a:t>of Cancelled &amp; </a:t>
            </a:r>
            <a:br>
              <a:rPr lang="en-US" sz="3200" b="1">
                <a:effectLst>
                  <a:outerShdw blurRad="38100" dist="38100" dir="2700000" algn="tl">
                    <a:srgbClr val="000000">
                      <a:alpha val="43137"/>
                    </a:srgbClr>
                  </a:outerShdw>
                </a:effectLst>
                <a:latin typeface="Montserrat" charset="0"/>
              </a:rPr>
            </a:br>
            <a:r>
              <a:rPr lang="en-US" sz="3200" b="1">
                <a:effectLst>
                  <a:outerShdw blurRad="38100" dist="38100" dir="2700000" algn="tl">
                    <a:srgbClr val="000000">
                      <a:alpha val="43137"/>
                    </a:srgbClr>
                  </a:outerShdw>
                </a:effectLst>
                <a:latin typeface="Montserrat" charset="0"/>
              </a:rPr>
              <a:t>    Confirmed </a:t>
            </a:r>
            <a:r>
              <a:rPr lang="en-US" sz="3200" b="1" dirty="0">
                <a:effectLst>
                  <a:outerShdw blurRad="38100" dist="38100" dir="2700000" algn="tl">
                    <a:srgbClr val="000000">
                      <a:alpha val="43137"/>
                    </a:srgbClr>
                  </a:outerShdw>
                </a:effectLst>
                <a:latin typeface="Montserrat" charset="0"/>
              </a:rPr>
              <a:t>bookings</a:t>
            </a:r>
            <a:endParaRPr lang="en-US" sz="3200" dirty="0"/>
          </a:p>
        </p:txBody>
      </p:sp>
      <p:pic>
        <p:nvPicPr>
          <p:cNvPr id="5" name="Picture 4" descr="Chart&#10;&#10;Description automatically generated">
            <a:extLst>
              <a:ext uri="{FF2B5EF4-FFF2-40B4-BE49-F238E27FC236}">
                <a16:creationId xmlns:a16="http://schemas.microsoft.com/office/drawing/2014/main" id="{AB03142D-9631-4B40-8F00-D8850F58372B}"/>
              </a:ext>
            </a:extLst>
          </p:cNvPr>
          <p:cNvPicPr>
            <a:picLocks noChangeAspect="1"/>
          </p:cNvPicPr>
          <p:nvPr/>
        </p:nvPicPr>
        <p:blipFill>
          <a:blip r:embed="rId2"/>
          <a:stretch>
            <a:fillRect/>
          </a:stretch>
        </p:blipFill>
        <p:spPr>
          <a:xfrm>
            <a:off x="0" y="1182097"/>
            <a:ext cx="4343400" cy="3961403"/>
          </a:xfrm>
          <a:prstGeom prst="rect">
            <a:avLst/>
          </a:prstGeom>
        </p:spPr>
      </p:pic>
      <p:pic>
        <p:nvPicPr>
          <p:cNvPr id="7" name="Picture 6" descr="Chart&#10;&#10;Description automatically generated">
            <a:extLst>
              <a:ext uri="{FF2B5EF4-FFF2-40B4-BE49-F238E27FC236}">
                <a16:creationId xmlns:a16="http://schemas.microsoft.com/office/drawing/2014/main" id="{E713306D-462C-2844-9D70-379FDFA185FB}"/>
              </a:ext>
            </a:extLst>
          </p:cNvPr>
          <p:cNvPicPr>
            <a:picLocks noChangeAspect="1"/>
          </p:cNvPicPr>
          <p:nvPr/>
        </p:nvPicPr>
        <p:blipFill>
          <a:blip r:embed="rId3"/>
          <a:stretch>
            <a:fillRect/>
          </a:stretch>
        </p:blipFill>
        <p:spPr>
          <a:xfrm>
            <a:off x="4595806" y="1186543"/>
            <a:ext cx="4548194" cy="39569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3760" y="1117784"/>
            <a:ext cx="8990240" cy="3231654"/>
          </a:xfrm>
          <a:prstGeom prst="rect">
            <a:avLst/>
          </a:prstGeom>
          <a:noFill/>
        </p:spPr>
        <p:txBody>
          <a:bodyPr wrap="square" rtlCol="0">
            <a:spAutoFit/>
          </a:bodyPr>
          <a:lstStyle/>
          <a:p>
            <a:r>
              <a:rPr lang="en-US" sz="2800" b="1">
                <a:solidFill>
                  <a:schemeClr val="bg1"/>
                </a:solidFill>
                <a:latin typeface="Montserrat" charset="0"/>
                <a:cs typeface="Microsoft Sans Serif" pitchFamily="34" charset="0"/>
              </a:rPr>
              <a:t>We can divide the Analysis into 2 sections--</a:t>
            </a:r>
          </a:p>
          <a:p>
            <a:pPr>
              <a:buFont typeface="Wingdings"/>
              <a:buChar char="Ø"/>
            </a:pPr>
            <a:endParaRPr lang="en-US" b="1">
              <a:solidFill>
                <a:schemeClr val="bg1"/>
              </a:solidFill>
              <a:latin typeface="Montserrat" charset="0"/>
              <a:cs typeface="Microsoft Sans Serif" pitchFamily="34" charset="0"/>
            </a:endParaRPr>
          </a:p>
          <a:p>
            <a:pPr>
              <a:buFont typeface="Arial" pitchFamily="34" charset="0"/>
              <a:buChar char="•"/>
            </a:pPr>
            <a:r>
              <a:rPr lang="en-US" sz="2400" b="1">
                <a:solidFill>
                  <a:schemeClr val="bg1"/>
                </a:solidFill>
                <a:latin typeface="Montserrat" charset="0"/>
                <a:cs typeface="Microsoft Sans Serif" pitchFamily="34" charset="0"/>
              </a:rPr>
              <a:t> </a:t>
            </a:r>
            <a:r>
              <a:rPr lang="en-US" sz="2400" b="1">
                <a:solidFill>
                  <a:schemeClr val="bg1"/>
                </a:solidFill>
                <a:latin typeface="Arial" pitchFamily="34" charset="0"/>
                <a:cs typeface="Arial" pitchFamily="34" charset="0"/>
              </a:rPr>
              <a:t>We deal with Data Collection, Data Exploration, Data Cleaning part</a:t>
            </a:r>
            <a:r>
              <a:rPr lang="en-US" sz="2400" b="1">
                <a:solidFill>
                  <a:schemeClr val="bg1"/>
                </a:solidFill>
                <a:effectLst>
                  <a:outerShdw blurRad="38100" dist="38100" dir="2700000" algn="tl">
                    <a:srgbClr val="000000">
                      <a:alpha val="43137"/>
                    </a:srgbClr>
                  </a:outerShdw>
                </a:effectLst>
                <a:latin typeface="Arial" pitchFamily="34" charset="0"/>
                <a:cs typeface="Arial" pitchFamily="34" charset="0"/>
              </a:rPr>
              <a:t>.</a:t>
            </a:r>
          </a:p>
          <a:p>
            <a:pPr>
              <a:buFont typeface="Arial" pitchFamily="34" charset="0"/>
              <a:buChar char="•"/>
            </a:pPr>
            <a:endParaRPr lang="en-US" sz="2400" b="1">
              <a:solidFill>
                <a:schemeClr val="bg1"/>
              </a:solidFill>
              <a:latin typeface="Montserrat" charset="0"/>
              <a:cs typeface="Microsoft Sans Serif" pitchFamily="34" charset="0"/>
            </a:endParaRPr>
          </a:p>
          <a:p>
            <a:pPr>
              <a:buFont typeface="Arial" pitchFamily="34" charset="0"/>
              <a:buChar char="•"/>
            </a:pPr>
            <a:r>
              <a:rPr lang="en-US" sz="2400" b="1">
                <a:solidFill>
                  <a:schemeClr val="bg1"/>
                </a:solidFill>
                <a:latin typeface="Montserrat" charset="0"/>
                <a:cs typeface="Microsoft Sans Serif" pitchFamily="34" charset="0"/>
              </a:rPr>
              <a:t> </a:t>
            </a:r>
            <a:r>
              <a:rPr lang="en-US" sz="2400" b="1">
                <a:solidFill>
                  <a:schemeClr val="bg1"/>
                </a:solidFill>
                <a:latin typeface="Arial" pitchFamily="34" charset="0"/>
                <a:cs typeface="Arial" pitchFamily="34" charset="0"/>
              </a:rPr>
              <a:t>We extract information from our data and try to answer some really important questions that govern the bookings.</a:t>
            </a:r>
          </a:p>
          <a:p>
            <a:pPr>
              <a:buFont typeface="Wingdings"/>
              <a:buChar char="Ø"/>
            </a:pPr>
            <a:endParaRPr lang="en-US">
              <a:solidFill>
                <a:schemeClr val="bg1"/>
              </a:solidFill>
              <a:latin typeface="Microsoft Sans Serif" pitchFamily="34" charset="0"/>
              <a:cs typeface="Microsoft Sans Serif" pitchFamily="34" charset="0"/>
            </a:endParaRPr>
          </a:p>
          <a:p>
            <a:pPr>
              <a:buFont typeface="Wingdings"/>
              <a:buChar char="Ø"/>
            </a:pPr>
            <a:endParaRPr lang="en-US">
              <a:solidFill>
                <a:schemeClr val="bg1"/>
              </a:solidFill>
              <a:latin typeface="Microsoft Sans Serif" pitchFamily="34" charset="0"/>
              <a:cs typeface="Microsoft Sans Serif" pitchFamily="34" charset="0"/>
            </a:endParaRPr>
          </a:p>
          <a:p>
            <a:pPr>
              <a:buFont typeface="Arial" pitchFamily="34" charset="0"/>
              <a:buChar char="•"/>
            </a:pPr>
            <a:endParaRPr lang="en-US">
              <a:solidFill>
                <a:schemeClr val="bg1"/>
              </a:solidFill>
              <a:latin typeface="Microsoft Sans Serif" pitchFamily="34" charset="0"/>
              <a:cs typeface="Microsoft Sans Serif" pitchFamily="34" charset="0"/>
            </a:endParaRPr>
          </a:p>
        </p:txBody>
      </p:sp>
      <p:sp>
        <p:nvSpPr>
          <p:cNvPr id="6" name="Title 5"/>
          <p:cNvSpPr>
            <a:spLocks noGrp="1"/>
          </p:cNvSpPr>
          <p:nvPr>
            <p:ph type="title"/>
          </p:nvPr>
        </p:nvSpPr>
        <p:spPr>
          <a:xfrm>
            <a:off x="0" y="123825"/>
            <a:ext cx="9144000" cy="712924"/>
          </a:xfrm>
        </p:spPr>
        <p:txBody>
          <a:bodyPr/>
          <a:lstStyle/>
          <a:p>
            <a:r>
              <a:rPr lang="en-US" sz="4000" b="1">
                <a:effectLst>
                  <a:outerShdw blurRad="38100" dist="38100" dir="2700000" algn="tl">
                    <a:srgbClr val="000000">
                      <a:alpha val="43137"/>
                    </a:srgbClr>
                  </a:outerShdw>
                </a:effectLst>
                <a:latin typeface="Montserrat" charset="0"/>
              </a:rPr>
              <a:t>		Content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32300" cy="922482"/>
          </a:xfrm>
        </p:spPr>
        <p:txBody>
          <a:bodyPr/>
          <a:lstStyle/>
          <a:p>
            <a:pPr algn="l"/>
            <a:r>
              <a:rPr lang="en-US" b="1">
                <a:effectLst>
                  <a:outerShdw blurRad="38100" dist="38100" dir="2700000" algn="tl">
                    <a:srgbClr val="000000">
                      <a:alpha val="43137"/>
                    </a:srgbClr>
                  </a:outerShdw>
                </a:effectLst>
                <a:latin typeface="Montserrat" charset="0"/>
              </a:rPr>
              <a:t> </a:t>
            </a:r>
            <a:r>
              <a:rPr lang="en-US" sz="3200" b="1">
                <a:effectLst>
                  <a:outerShdw blurRad="38100" dist="38100" dir="2700000" algn="tl">
                    <a:srgbClr val="000000">
                      <a:alpha val="43137"/>
                    </a:srgbClr>
                  </a:outerShdw>
                </a:effectLst>
                <a:latin typeface="Montserrat" charset="0"/>
              </a:rPr>
              <a:t>Cancellation</a:t>
            </a:r>
            <a:r>
              <a:rPr lang="en-US" b="1">
                <a:effectLst>
                  <a:outerShdw blurRad="38100" dist="38100" dir="2700000" algn="tl">
                    <a:srgbClr val="000000">
                      <a:alpha val="43137"/>
                    </a:srgbClr>
                  </a:outerShdw>
                </a:effectLst>
                <a:latin typeface="Montserrat" charset="0"/>
              </a:rPr>
              <a:t> &amp; Arrival status</a:t>
            </a:r>
            <a:endParaRPr lang="en-US" dirty="0"/>
          </a:p>
        </p:txBody>
      </p:sp>
      <p:pic>
        <p:nvPicPr>
          <p:cNvPr id="10" name="Picture 9" descr="Chart&#10;&#10;Description automatically generated">
            <a:extLst>
              <a:ext uri="{FF2B5EF4-FFF2-40B4-BE49-F238E27FC236}">
                <a16:creationId xmlns:a16="http://schemas.microsoft.com/office/drawing/2014/main" id="{E50379E3-F509-BB41-B0D7-67CC7207AA99}"/>
              </a:ext>
            </a:extLst>
          </p:cNvPr>
          <p:cNvPicPr>
            <a:picLocks noChangeAspect="1"/>
          </p:cNvPicPr>
          <p:nvPr/>
        </p:nvPicPr>
        <p:blipFill>
          <a:blip r:embed="rId2"/>
          <a:stretch>
            <a:fillRect/>
          </a:stretch>
        </p:blipFill>
        <p:spPr>
          <a:xfrm>
            <a:off x="174171" y="1064003"/>
            <a:ext cx="3667298" cy="3159654"/>
          </a:xfrm>
          <a:prstGeom prst="rect">
            <a:avLst/>
          </a:prstGeom>
        </p:spPr>
      </p:pic>
      <p:pic>
        <p:nvPicPr>
          <p:cNvPr id="12" name="Picture 11" descr="Chart&#10;&#10;Description automatically generated">
            <a:extLst>
              <a:ext uri="{FF2B5EF4-FFF2-40B4-BE49-F238E27FC236}">
                <a16:creationId xmlns:a16="http://schemas.microsoft.com/office/drawing/2014/main" id="{452A8188-0500-5F4D-8BD4-2ABF0E89D181}"/>
              </a:ext>
            </a:extLst>
          </p:cNvPr>
          <p:cNvPicPr>
            <a:picLocks noChangeAspect="1"/>
          </p:cNvPicPr>
          <p:nvPr/>
        </p:nvPicPr>
        <p:blipFill>
          <a:blip r:embed="rId3"/>
          <a:stretch>
            <a:fillRect/>
          </a:stretch>
        </p:blipFill>
        <p:spPr>
          <a:xfrm>
            <a:off x="4234543" y="1066800"/>
            <a:ext cx="3886200" cy="363498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699" y="1152475"/>
            <a:ext cx="8724725" cy="3416400"/>
          </a:xfrm>
        </p:spPr>
        <p:txBody>
          <a:bodyPr/>
          <a:lstStyle/>
          <a:p>
            <a:pPr lvl="0">
              <a:buClr>
                <a:schemeClr val="bg1"/>
              </a:buClr>
            </a:pPr>
            <a:r>
              <a:rPr lang="en-IN" dirty="0">
                <a:solidFill>
                  <a:schemeClr val="bg1"/>
                </a:solidFill>
              </a:rPr>
              <a:t>Easy and hassle free bookings are mostly preferred like through online agents or offline agents therefore hotels can also introduce their own travel agent facility within their premises, to attract more bookings.</a:t>
            </a:r>
          </a:p>
          <a:p>
            <a:pPr lvl="0">
              <a:buClr>
                <a:schemeClr val="bg1"/>
              </a:buClr>
            </a:pPr>
            <a:r>
              <a:rPr lang="en-IN" dirty="0">
                <a:solidFill>
                  <a:schemeClr val="bg1"/>
                </a:solidFill>
              </a:rPr>
              <a:t>we can introduce non refundable bookings for groups in exchange of discounted prices to lower down cancellation rate.</a:t>
            </a:r>
          </a:p>
          <a:p>
            <a:pPr lvl="0">
              <a:buClr>
                <a:schemeClr val="bg1"/>
              </a:buClr>
            </a:pPr>
            <a:r>
              <a:rPr lang="en-IN" dirty="0">
                <a:solidFill>
                  <a:schemeClr val="bg1"/>
                </a:solidFill>
              </a:rPr>
              <a:t>Direct bookings should be promoted as well through various perks and discounts.</a:t>
            </a:r>
          </a:p>
          <a:p>
            <a:pPr lvl="0">
              <a:buClr>
                <a:schemeClr val="bg1"/>
              </a:buClr>
            </a:pPr>
            <a:r>
              <a:rPr lang="en-IN" dirty="0">
                <a:solidFill>
                  <a:schemeClr val="bg1"/>
                </a:solidFill>
              </a:rPr>
              <a:t>In resort hotels we are having a higher cancellation rate in 2</a:t>
            </a:r>
            <a:r>
              <a:rPr lang="en-IN" baseline="30000" dirty="0">
                <a:solidFill>
                  <a:schemeClr val="bg1"/>
                </a:solidFill>
              </a:rPr>
              <a:t>nd</a:t>
            </a:r>
            <a:r>
              <a:rPr lang="en-IN" dirty="0">
                <a:solidFill>
                  <a:schemeClr val="bg1"/>
                </a:solidFill>
              </a:rPr>
              <a:t> and third quarter.</a:t>
            </a:r>
          </a:p>
          <a:p>
            <a:pPr lvl="0">
              <a:buClr>
                <a:schemeClr val="bg1"/>
              </a:buClr>
            </a:pPr>
            <a:r>
              <a:rPr lang="en-IN" dirty="0">
                <a:solidFill>
                  <a:schemeClr val="bg1"/>
                </a:solidFill>
              </a:rPr>
              <a:t>First and third quarter needs to have some attention due to having higher cancellation rate and, apart from this 4</a:t>
            </a:r>
            <a:r>
              <a:rPr lang="en-IN" baseline="30000" dirty="0">
                <a:solidFill>
                  <a:schemeClr val="bg1"/>
                </a:solidFill>
              </a:rPr>
              <a:t>th</a:t>
            </a:r>
            <a:r>
              <a:rPr lang="en-IN" dirty="0">
                <a:solidFill>
                  <a:schemeClr val="bg1"/>
                </a:solidFill>
              </a:rPr>
              <a:t> quarter needs even more attention due to its constant cancellation and very few arrivals which is a major concern.</a:t>
            </a:r>
          </a:p>
        </p:txBody>
      </p:sp>
      <p:sp>
        <p:nvSpPr>
          <p:cNvPr id="5" name="Title 1">
            <a:extLst>
              <a:ext uri="{FF2B5EF4-FFF2-40B4-BE49-F238E27FC236}">
                <a16:creationId xmlns:a16="http://schemas.microsoft.com/office/drawing/2014/main" id="{A2384C0C-F56B-0A45-988A-4144C4F2C126}"/>
              </a:ext>
            </a:extLst>
          </p:cNvPr>
          <p:cNvSpPr>
            <a:spLocks noGrp="1"/>
          </p:cNvSpPr>
          <p:nvPr>
            <p:ph type="title"/>
          </p:nvPr>
        </p:nvSpPr>
        <p:spPr>
          <a:xfrm>
            <a:off x="311700" y="445025"/>
            <a:ext cx="8520600" cy="572700"/>
          </a:xfrm>
        </p:spPr>
        <p:txBody>
          <a:bodyPr/>
          <a:lstStyle/>
          <a:p>
            <a:r>
              <a:rPr lang="en-US" dirty="0"/>
              <a:t>Conclusion: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7EE320F-C436-2B4B-A139-530ED2CAAB19}"/>
              </a:ext>
            </a:extLst>
          </p:cNvPr>
          <p:cNvSpPr>
            <a:spLocks noGrp="1"/>
          </p:cNvSpPr>
          <p:nvPr>
            <p:ph type="body" idx="1"/>
          </p:nvPr>
        </p:nvSpPr>
        <p:spPr>
          <a:xfrm>
            <a:off x="311700" y="1152475"/>
            <a:ext cx="7362088" cy="3416400"/>
          </a:xfrm>
        </p:spPr>
        <p:txBody>
          <a:bodyPr/>
          <a:lstStyle/>
          <a:p>
            <a:pPr lvl="0">
              <a:buClr>
                <a:schemeClr val="bg1"/>
              </a:buClr>
            </a:pPr>
            <a:r>
              <a:rPr lang="en-IN" dirty="0">
                <a:solidFill>
                  <a:schemeClr val="bg1"/>
                </a:solidFill>
              </a:rPr>
              <a:t>Around 60% of booking is done in City Hotels as compared to Resort Hotels. Resort hotels could reduce prices to increases booking percentages &amp; also  promote the hotels more.</a:t>
            </a:r>
          </a:p>
          <a:p>
            <a:pPr lvl="0">
              <a:buClr>
                <a:schemeClr val="bg1"/>
              </a:buClr>
            </a:pPr>
            <a:r>
              <a:rPr lang="en-IN" dirty="0">
                <a:solidFill>
                  <a:schemeClr val="bg1"/>
                </a:solidFill>
              </a:rPr>
              <a:t>Couple (or 2 adults) is the most popular accommodation type. So hotels can make arrangement plans accordingly.</a:t>
            </a:r>
          </a:p>
          <a:p>
            <a:pPr lvl="0">
              <a:buClr>
                <a:schemeClr val="bg1"/>
              </a:buClr>
            </a:pPr>
            <a:r>
              <a:rPr lang="en-IN" dirty="0">
                <a:solidFill>
                  <a:schemeClr val="bg1"/>
                </a:solidFill>
              </a:rPr>
              <a:t>For most cases there are no deposits for both City Hotels &amp; Resort Hotels.</a:t>
            </a:r>
          </a:p>
          <a:p>
            <a:pPr lvl="0">
              <a:buClr>
                <a:schemeClr val="bg1"/>
              </a:buClr>
            </a:pPr>
            <a:r>
              <a:rPr lang="en-IN" dirty="0">
                <a:solidFill>
                  <a:schemeClr val="bg1"/>
                </a:solidFill>
              </a:rPr>
              <a:t>We can see that there is some seasonality during the years, which is normal in hospitality, which gets more bookings in the Spring. This could be because of weather conditions as people prefer going on vacation during more comfortable seasons such as Spring/Summer and not during Winters.</a:t>
            </a:r>
          </a:p>
          <a:p>
            <a:endParaRPr lang="en-US" dirty="0"/>
          </a:p>
        </p:txBody>
      </p:sp>
    </p:spTree>
    <p:extLst>
      <p:ext uri="{BB962C8B-B14F-4D97-AF65-F5344CB8AC3E}">
        <p14:creationId xmlns:p14="http://schemas.microsoft.com/office/powerpoint/2010/main" val="2039275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Text Placeholder 2"/>
          <p:cNvSpPr>
            <a:spLocks noGrp="1"/>
          </p:cNvSpPr>
          <p:nvPr>
            <p:ph type="body" idx="1"/>
          </p:nvPr>
        </p:nvSpPr>
        <p:spPr>
          <a:xfrm>
            <a:off x="311699" y="1152475"/>
            <a:ext cx="5945665" cy="3416400"/>
          </a:xfrm>
        </p:spPr>
        <p:txBody>
          <a:bodyPr/>
          <a:lstStyle/>
          <a:p>
            <a:pPr>
              <a:buClr>
                <a:schemeClr val="bg1"/>
              </a:buClr>
              <a:buFont typeface="Arial" panose="020B0604020202020204" pitchFamily="34" charset="0"/>
              <a:buChar char="•"/>
            </a:pPr>
            <a:endParaRPr lang="en-IN" dirty="0">
              <a:solidFill>
                <a:schemeClr val="bg1"/>
              </a:solidFill>
            </a:endParaRPr>
          </a:p>
          <a:p>
            <a:pPr>
              <a:buClr>
                <a:schemeClr val="bg1"/>
              </a:buClr>
            </a:pPr>
            <a:r>
              <a:rPr lang="en-IN" dirty="0">
                <a:solidFill>
                  <a:schemeClr val="bg1"/>
                </a:solidFill>
              </a:rPr>
              <a:t>Non uniform data due to lack of enough information of all months of different years.</a:t>
            </a:r>
          </a:p>
          <a:p>
            <a:pPr>
              <a:buClr>
                <a:schemeClr val="bg1"/>
              </a:buClr>
            </a:pPr>
            <a:r>
              <a:rPr lang="en-IN" dirty="0">
                <a:solidFill>
                  <a:schemeClr val="bg1"/>
                </a:solidFill>
              </a:rPr>
              <a:t>Different variable names by each member due to lack of coordination</a:t>
            </a:r>
          </a:p>
          <a:p>
            <a:pPr>
              <a:buClr>
                <a:schemeClr val="bg1"/>
              </a:buClr>
            </a:pPr>
            <a:r>
              <a:rPr lang="en-IN" dirty="0">
                <a:solidFill>
                  <a:schemeClr val="bg1"/>
                </a:solidFill>
              </a:rPr>
              <a:t>There are many irrelevant features, duplicate &amp; missing data. Moreover, null values and duplicate values identification was a great challenge due to lack of proper unique Identification number.</a:t>
            </a:r>
          </a:p>
          <a:p>
            <a:pPr>
              <a:buClr>
                <a:schemeClr val="bg1"/>
              </a:buClr>
            </a:pPr>
            <a:r>
              <a:rPr lang="en-IN" dirty="0">
                <a:solidFill>
                  <a:schemeClr val="bg1"/>
                </a:solidFill>
              </a:rPr>
              <a:t>The Dataset contains many outliers such as 55 adults in a single room, there is a booking with a lead time of 737 days, $5,400 for ADR, and so 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2367106" y="1882587"/>
            <a:ext cx="3999900" cy="2605605"/>
          </a:xfrm>
        </p:spPr>
        <p:txBody>
          <a:bodyPr/>
          <a:lstStyle/>
          <a:p>
            <a:r>
              <a:rPr lang="en-US" sz="5000" dirty="0">
                <a:solidFill>
                  <a:srgbClr val="FF0000"/>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0607" y="0"/>
            <a:ext cx="8111649" cy="5632311"/>
          </a:xfrm>
          <a:prstGeom prst="rect">
            <a:avLst/>
          </a:prstGeom>
        </p:spPr>
        <p:txBody>
          <a:bodyPr wrap="square">
            <a:spAutoFit/>
          </a:bodyPr>
          <a:lstStyle/>
          <a:p>
            <a:r>
              <a:rPr lang="en-US" sz="3200" b="1">
                <a:solidFill>
                  <a:schemeClr val="tx1"/>
                </a:solidFill>
                <a:effectLst>
                  <a:outerShdw blurRad="38100" dist="38100" dir="2700000" algn="tl">
                    <a:srgbClr val="000000">
                      <a:alpha val="43137"/>
                    </a:srgbClr>
                  </a:outerShdw>
                </a:effectLst>
                <a:latin typeface="Montserrat" charset="0"/>
              </a:rPr>
              <a:t>Data collection--</a:t>
            </a:r>
          </a:p>
          <a:p>
            <a:pPr>
              <a:buFont typeface="Arial" pitchFamily="34" charset="0"/>
              <a:buChar char="•"/>
            </a:pPr>
            <a:r>
              <a:rPr lang="en-US" sz="1800">
                <a:solidFill>
                  <a:schemeClr val="bg1"/>
                </a:solidFill>
                <a:latin typeface="Montserrat" charset="0"/>
                <a:cs typeface="Times New Roman" pitchFamily="18" charset="0"/>
              </a:rPr>
              <a:t> </a:t>
            </a:r>
            <a:r>
              <a:rPr lang="en-US" sz="2000" b="1">
                <a:solidFill>
                  <a:schemeClr val="bg1"/>
                </a:solidFill>
                <a:latin typeface="Times New Roman" pitchFamily="18" charset="0"/>
                <a:cs typeface="Times New Roman" pitchFamily="18" charset="0"/>
              </a:rPr>
              <a:t>Importing the required libraries  </a:t>
            </a:r>
          </a:p>
          <a:p>
            <a:pPr>
              <a:buFont typeface="Arial" pitchFamily="34" charset="0"/>
              <a:buChar char="•"/>
            </a:pPr>
            <a:r>
              <a:rPr lang="en-US" sz="2000" b="1">
                <a:solidFill>
                  <a:schemeClr val="bg1"/>
                </a:solidFill>
                <a:latin typeface="Times New Roman" pitchFamily="18" charset="0"/>
                <a:cs typeface="Times New Roman" pitchFamily="18" charset="0"/>
              </a:rPr>
              <a:t> Load the file</a:t>
            </a:r>
          </a:p>
          <a:p>
            <a:endParaRPr lang="en-US">
              <a:solidFill>
                <a:schemeClr val="bg1"/>
              </a:solidFill>
              <a:latin typeface="Montserrat" charset="0"/>
            </a:endParaRPr>
          </a:p>
          <a:p>
            <a:endParaRPr lang="en-US">
              <a:solidFill>
                <a:schemeClr val="bg1"/>
              </a:solidFill>
              <a:latin typeface="Montserrat" charset="0"/>
            </a:endParaRPr>
          </a:p>
          <a:p>
            <a:r>
              <a:rPr lang="en-US" sz="3200" b="1">
                <a:solidFill>
                  <a:schemeClr val="tx1"/>
                </a:solidFill>
                <a:effectLst>
                  <a:outerShdw blurRad="38100" dist="38100" dir="2700000" algn="tl">
                    <a:srgbClr val="000000">
                      <a:alpha val="43137"/>
                    </a:srgbClr>
                  </a:outerShdw>
                </a:effectLst>
                <a:latin typeface="Montserrat" charset="0"/>
              </a:rPr>
              <a:t>Data Exploration--</a:t>
            </a:r>
          </a:p>
          <a:p>
            <a:pPr>
              <a:buFont typeface="Arial" pitchFamily="34" charset="0"/>
              <a:buChar char="•"/>
            </a:pPr>
            <a:r>
              <a:rPr lang="en-US" sz="2000">
                <a:solidFill>
                  <a:schemeClr val="bg1"/>
                </a:solidFill>
                <a:latin typeface="Montserrat" charset="0"/>
                <a:cs typeface="Times New Roman" pitchFamily="18" charset="0"/>
              </a:rPr>
              <a:t> </a:t>
            </a:r>
            <a:r>
              <a:rPr lang="en-US" sz="2000" b="1">
                <a:solidFill>
                  <a:schemeClr val="bg1"/>
                </a:solidFill>
                <a:latin typeface="Times New Roman" pitchFamily="18" charset="0"/>
                <a:cs typeface="Times New Roman" pitchFamily="18" charset="0"/>
              </a:rPr>
              <a:t>Shape &amp; Size </a:t>
            </a:r>
          </a:p>
          <a:p>
            <a:pPr>
              <a:buFont typeface="Arial" pitchFamily="34" charset="0"/>
              <a:buChar char="•"/>
            </a:pPr>
            <a:r>
              <a:rPr lang="en-US" sz="2000" b="1">
                <a:solidFill>
                  <a:schemeClr val="bg1"/>
                </a:solidFill>
                <a:latin typeface="Times New Roman" pitchFamily="18" charset="0"/>
                <a:cs typeface="Times New Roman" pitchFamily="18" charset="0"/>
              </a:rPr>
              <a:t> Descriptive statistics</a:t>
            </a:r>
            <a:r>
              <a:rPr lang="en-US" sz="2000" b="1">
                <a:latin typeface="Times New Roman" pitchFamily="18" charset="0"/>
                <a:cs typeface="Times New Roman" pitchFamily="18" charset="0"/>
              </a:rPr>
              <a:t> </a:t>
            </a:r>
            <a:endParaRPr lang="en-US" sz="2000" b="1">
              <a:solidFill>
                <a:schemeClr val="bg1"/>
              </a:solidFill>
              <a:latin typeface="Times New Roman" pitchFamily="18" charset="0"/>
              <a:cs typeface="Times New Roman" pitchFamily="18" charset="0"/>
            </a:endParaRPr>
          </a:p>
          <a:p>
            <a:endParaRPr lang="en-US">
              <a:solidFill>
                <a:schemeClr val="bg1"/>
              </a:solidFill>
              <a:latin typeface="Montserrat" charset="0"/>
            </a:endParaRPr>
          </a:p>
          <a:p>
            <a:endParaRPr lang="en-US">
              <a:solidFill>
                <a:schemeClr val="bg1"/>
              </a:solidFill>
              <a:latin typeface="Montserrat" charset="0"/>
            </a:endParaRPr>
          </a:p>
          <a:p>
            <a:r>
              <a:rPr lang="en-US" sz="3200" b="1">
                <a:solidFill>
                  <a:schemeClr val="tx1"/>
                </a:solidFill>
                <a:effectLst>
                  <a:outerShdw blurRad="38100" dist="38100" dir="2700000" algn="tl">
                    <a:srgbClr val="000000">
                      <a:alpha val="43137"/>
                    </a:srgbClr>
                  </a:outerShdw>
                </a:effectLst>
                <a:latin typeface="Montserrat" charset="0"/>
              </a:rPr>
              <a:t>Data Cleaning--</a:t>
            </a:r>
          </a:p>
          <a:p>
            <a:pPr>
              <a:buFont typeface="Arial" pitchFamily="34" charset="0"/>
              <a:buChar char="•"/>
            </a:pPr>
            <a:r>
              <a:rPr lang="en-US" sz="2000">
                <a:solidFill>
                  <a:schemeClr val="bg1"/>
                </a:solidFill>
                <a:latin typeface="Montserrat" charset="0"/>
                <a:cs typeface="Times New Roman" pitchFamily="18" charset="0"/>
              </a:rPr>
              <a:t> </a:t>
            </a:r>
            <a:r>
              <a:rPr lang="en-US" sz="2000" b="1">
                <a:solidFill>
                  <a:schemeClr val="bg1"/>
                </a:solidFill>
                <a:latin typeface="Times New Roman" pitchFamily="18" charset="0"/>
                <a:cs typeface="Times New Roman" pitchFamily="18" charset="0"/>
              </a:rPr>
              <a:t>Duplicate Data &amp; Missing Data</a:t>
            </a:r>
          </a:p>
          <a:p>
            <a:pPr>
              <a:buFont typeface="Arial" pitchFamily="34" charset="0"/>
              <a:buChar char="•"/>
            </a:pPr>
            <a:r>
              <a:rPr lang="en-US" sz="2000" b="1">
                <a:solidFill>
                  <a:schemeClr val="bg1"/>
                </a:solidFill>
                <a:latin typeface="Times New Roman" pitchFamily="18" charset="0"/>
                <a:cs typeface="Times New Roman" pitchFamily="18" charset="0"/>
              </a:rPr>
              <a:t> Feature selection</a:t>
            </a:r>
          </a:p>
          <a:p>
            <a:pPr>
              <a:buFont typeface="Arial" pitchFamily="34" charset="0"/>
              <a:buChar char="•"/>
            </a:pPr>
            <a:r>
              <a:rPr lang="en-US" sz="2000" b="1">
                <a:solidFill>
                  <a:schemeClr val="bg1"/>
                </a:solidFill>
                <a:latin typeface="Times New Roman" pitchFamily="18" charset="0"/>
                <a:cs typeface="Times New Roman" pitchFamily="18" charset="0"/>
              </a:rPr>
              <a:t> Converting datatype &amp; Replacing values</a:t>
            </a:r>
          </a:p>
          <a:p>
            <a:pPr>
              <a:buFont typeface="Arial" pitchFamily="34" charset="0"/>
              <a:buChar char="•"/>
            </a:pPr>
            <a:r>
              <a:rPr lang="en-US" sz="2000" b="1">
                <a:solidFill>
                  <a:schemeClr val="bg1"/>
                </a:solidFill>
                <a:latin typeface="Times New Roman" pitchFamily="18" charset="0"/>
                <a:cs typeface="Times New Roman" pitchFamily="18" charset="0"/>
              </a:rPr>
              <a:t> Datetime operations</a:t>
            </a:r>
          </a:p>
          <a:p>
            <a:pPr>
              <a:buFont typeface="Arial" pitchFamily="34" charset="0"/>
              <a:buChar char="•"/>
            </a:pPr>
            <a:r>
              <a:rPr lang="en-US" sz="2000" b="1">
                <a:solidFill>
                  <a:schemeClr val="bg1"/>
                </a:solidFill>
                <a:latin typeface="Times New Roman" pitchFamily="18" charset="0"/>
                <a:cs typeface="Times New Roman" pitchFamily="18" charset="0"/>
              </a:rPr>
              <a:t> Dealing with Outliers</a:t>
            </a:r>
          </a:p>
          <a:p>
            <a:endParaRPr lang="en-US">
              <a:solidFill>
                <a:schemeClr val="bg1"/>
              </a:solidFill>
              <a:latin typeface="Montserrat" charset="0"/>
            </a:endParaRPr>
          </a:p>
          <a:p>
            <a:endParaRPr lang="en-US">
              <a:solidFill>
                <a:schemeClr val="bg1"/>
              </a:solidFill>
              <a:latin typeface="Montserrat" charset="0"/>
            </a:endParaRPr>
          </a:p>
        </p:txBody>
      </p:sp>
      <p:pic>
        <p:nvPicPr>
          <p:cNvPr id="4" name="Picture 3" descr="4.png"/>
          <p:cNvPicPr>
            <a:picLocks noChangeAspect="1"/>
          </p:cNvPicPr>
          <p:nvPr/>
        </p:nvPicPr>
        <p:blipFill>
          <a:blip r:embed="rId2"/>
          <a:stretch>
            <a:fillRect/>
          </a:stretch>
        </p:blipFill>
        <p:spPr>
          <a:xfrm>
            <a:off x="4548116" y="1224959"/>
            <a:ext cx="4595884" cy="30072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9144000" cy="1151067"/>
          </a:xfrm>
        </p:spPr>
        <p:txBody>
          <a:bodyPr/>
          <a:lstStyle/>
          <a:p>
            <a:r>
              <a:rPr lang="en-US" sz="3200" b="1">
                <a:effectLst>
                  <a:outerShdw blurRad="38100" dist="38100" dir="2700000" algn="tl">
                    <a:srgbClr val="000000">
                      <a:alpha val="43137"/>
                    </a:srgbClr>
                  </a:outerShdw>
                </a:effectLst>
                <a:latin typeface="Montserrat" charset="0"/>
                <a:cs typeface="Times New Roman" pitchFamily="18" charset="0"/>
              </a:rPr>
              <a:t>	Types of hotel booking </a:t>
            </a:r>
            <a:br>
              <a:rPr lang="en-US" sz="3200" b="1">
                <a:effectLst>
                  <a:outerShdw blurRad="38100" dist="38100" dir="2700000" algn="tl">
                    <a:srgbClr val="000000">
                      <a:alpha val="43137"/>
                    </a:srgbClr>
                  </a:outerShdw>
                </a:effectLst>
                <a:latin typeface="Montserrat" charset="0"/>
                <a:cs typeface="Times New Roman" pitchFamily="18" charset="0"/>
              </a:rPr>
            </a:br>
            <a:r>
              <a:rPr lang="en-US" sz="3200" b="1">
                <a:effectLst>
                  <a:outerShdw blurRad="38100" dist="38100" dir="2700000" algn="tl">
                    <a:srgbClr val="000000">
                      <a:alpha val="43137"/>
                    </a:srgbClr>
                  </a:outerShdw>
                </a:effectLst>
                <a:latin typeface="Montserrat" charset="0"/>
                <a:cs typeface="Times New Roman" pitchFamily="18" charset="0"/>
              </a:rPr>
              <a:t>		&amp; Booking ratio?</a:t>
            </a:r>
            <a:br>
              <a:rPr lang="en-US" sz="3200" b="1">
                <a:effectLst>
                  <a:outerShdw blurRad="38100" dist="38100" dir="2700000" algn="tl">
                    <a:srgbClr val="000000">
                      <a:alpha val="43137"/>
                    </a:srgbClr>
                  </a:outerShdw>
                </a:effectLst>
                <a:latin typeface="Montserrat" charset="0"/>
                <a:cs typeface="Times New Roman" pitchFamily="18" charset="0"/>
              </a:rPr>
            </a:br>
            <a:endParaRPr lang="en-US" sz="3200" b="1">
              <a:effectLst>
                <a:outerShdw blurRad="38100" dist="38100" dir="2700000" algn="tl">
                  <a:srgbClr val="000000">
                    <a:alpha val="43137"/>
                  </a:srgbClr>
                </a:outerShdw>
              </a:effectLst>
              <a:latin typeface="Montserrat" charset="0"/>
              <a:cs typeface="Times New Roman" pitchFamily="18" charset="0"/>
            </a:endParaRPr>
          </a:p>
        </p:txBody>
      </p:sp>
      <p:pic>
        <p:nvPicPr>
          <p:cNvPr id="5" name="Picture 4" descr="2.png"/>
          <p:cNvPicPr>
            <a:picLocks noChangeAspect="1"/>
          </p:cNvPicPr>
          <p:nvPr/>
        </p:nvPicPr>
        <p:blipFill>
          <a:blip r:embed="rId2"/>
          <a:stretch>
            <a:fillRect/>
          </a:stretch>
        </p:blipFill>
        <p:spPr>
          <a:xfrm>
            <a:off x="5068943" y="1615441"/>
            <a:ext cx="3936232" cy="2880359"/>
          </a:xfrm>
          <a:prstGeom prst="rect">
            <a:avLst/>
          </a:prstGeom>
        </p:spPr>
      </p:pic>
      <p:pic>
        <p:nvPicPr>
          <p:cNvPr id="6" name="Picture 5" descr="1.png"/>
          <p:cNvPicPr>
            <a:picLocks noChangeAspect="1"/>
          </p:cNvPicPr>
          <p:nvPr/>
        </p:nvPicPr>
        <p:blipFill>
          <a:blip r:embed="rId3"/>
          <a:stretch>
            <a:fillRect/>
          </a:stretch>
        </p:blipFill>
        <p:spPr>
          <a:xfrm>
            <a:off x="338852" y="1460610"/>
            <a:ext cx="4308452" cy="305267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3999" cy="1011219"/>
          </a:xfrm>
        </p:spPr>
        <p:txBody>
          <a:bodyPr/>
          <a:lstStyle/>
          <a:p>
            <a:r>
              <a:rPr lang="en-US" sz="3200" b="1">
                <a:effectLst>
                  <a:outerShdw blurRad="38100" dist="38100" dir="2700000" algn="tl">
                    <a:srgbClr val="000000">
                      <a:alpha val="43137"/>
                    </a:srgbClr>
                  </a:outerShdw>
                </a:effectLst>
                <a:latin typeface="Montserrat" charset="0"/>
              </a:rPr>
              <a:t>	Distribution of Bookings</a:t>
            </a:r>
            <a:br>
              <a:rPr lang="en-US" sz="3200">
                <a:effectLst>
                  <a:outerShdw blurRad="38100" dist="38100" dir="2700000" algn="tl">
                    <a:srgbClr val="000000">
                      <a:alpha val="43137"/>
                    </a:srgbClr>
                  </a:outerShdw>
                </a:effectLst>
                <a:latin typeface="Montserrat" charset="0"/>
              </a:rPr>
            </a:br>
            <a:endParaRPr lang="en-US" sz="3200">
              <a:effectLst>
                <a:outerShdw blurRad="38100" dist="38100" dir="2700000" algn="tl">
                  <a:srgbClr val="000000">
                    <a:alpha val="43137"/>
                  </a:srgbClr>
                </a:outerShdw>
              </a:effectLst>
              <a:latin typeface="Montserrat" charset="0"/>
            </a:endParaRPr>
          </a:p>
        </p:txBody>
      </p:sp>
      <p:pic>
        <p:nvPicPr>
          <p:cNvPr id="4" name="Picture 3" descr="3.png"/>
          <p:cNvPicPr>
            <a:picLocks noChangeAspect="1"/>
          </p:cNvPicPr>
          <p:nvPr/>
        </p:nvPicPr>
        <p:blipFill>
          <a:blip r:embed="rId2"/>
          <a:stretch>
            <a:fillRect/>
          </a:stretch>
        </p:blipFill>
        <p:spPr>
          <a:xfrm>
            <a:off x="1408250" y="911948"/>
            <a:ext cx="4758060" cy="40234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1700" y="0"/>
            <a:ext cx="8520600" cy="903643"/>
          </a:xfrm>
        </p:spPr>
        <p:txBody>
          <a:bodyPr/>
          <a:lstStyle/>
          <a:p>
            <a:r>
              <a:rPr lang="en-US" sz="3200" b="1">
                <a:effectLst>
                  <a:outerShdw blurRad="38100" dist="38100" dir="2700000" algn="tl">
                    <a:srgbClr val="000000">
                      <a:alpha val="43137"/>
                    </a:srgbClr>
                  </a:outerShdw>
                </a:effectLst>
                <a:latin typeface="Montserrat" charset="0"/>
              </a:rPr>
              <a:t>	Bi-Variate Analysis</a:t>
            </a:r>
            <a:br>
              <a:rPr lang="en-US" sz="3200" b="1">
                <a:effectLst>
                  <a:outerShdw blurRad="38100" dist="38100" dir="2700000" algn="tl">
                    <a:srgbClr val="000000">
                      <a:alpha val="43137"/>
                    </a:srgbClr>
                  </a:outerShdw>
                </a:effectLst>
                <a:latin typeface="Montserrat" charset="0"/>
              </a:rPr>
            </a:br>
            <a:endParaRPr lang="en-US" sz="3200" b="1">
              <a:effectLst>
                <a:outerShdw blurRad="38100" dist="38100" dir="2700000" algn="tl">
                  <a:srgbClr val="000000">
                    <a:alpha val="43137"/>
                  </a:srgbClr>
                </a:outerShdw>
              </a:effectLst>
              <a:latin typeface="Montserrat" charset="0"/>
            </a:endParaRPr>
          </a:p>
        </p:txBody>
      </p:sp>
      <p:pic>
        <p:nvPicPr>
          <p:cNvPr id="4" name="Picture 3" descr="3.png"/>
          <p:cNvPicPr>
            <a:picLocks noChangeAspect="1"/>
          </p:cNvPicPr>
          <p:nvPr/>
        </p:nvPicPr>
        <p:blipFill>
          <a:blip r:embed="rId2"/>
          <a:stretch>
            <a:fillRect/>
          </a:stretch>
        </p:blipFill>
        <p:spPr>
          <a:xfrm>
            <a:off x="0" y="770587"/>
            <a:ext cx="7086600" cy="43729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017726"/>
          </a:xfrm>
        </p:spPr>
        <p:txBody>
          <a:bodyPr/>
          <a:lstStyle/>
          <a:p>
            <a:r>
              <a:rPr lang="en-US" sz="3200" b="1">
                <a:effectLst>
                  <a:outerShdw blurRad="38100" dist="38100" dir="2700000" algn="tl">
                    <a:srgbClr val="000000">
                      <a:alpha val="43137"/>
                    </a:srgbClr>
                  </a:outerShdw>
                </a:effectLst>
                <a:latin typeface="Montserrat" charset="0"/>
              </a:rPr>
              <a:t>	Which was the most booked </a:t>
            </a:r>
            <a:br>
              <a:rPr lang="en-US" sz="3200" b="1">
                <a:effectLst>
                  <a:outerShdw blurRad="38100" dist="38100" dir="2700000" algn="tl">
                    <a:srgbClr val="000000">
                      <a:alpha val="43137"/>
                    </a:srgbClr>
                  </a:outerShdw>
                </a:effectLst>
                <a:latin typeface="Montserrat" charset="0"/>
              </a:rPr>
            </a:br>
            <a:r>
              <a:rPr lang="en-US" sz="3200" b="1">
                <a:effectLst>
                  <a:outerShdw blurRad="38100" dist="38100" dir="2700000" algn="tl">
                    <a:srgbClr val="000000">
                      <a:alpha val="43137"/>
                    </a:srgbClr>
                  </a:outerShdw>
                </a:effectLst>
                <a:latin typeface="Montserrat" charset="0"/>
              </a:rPr>
              <a:t>		accommodation type?</a:t>
            </a:r>
            <a:br>
              <a:rPr lang="en-US" b="1">
                <a:latin typeface="Montserrat" charset="0"/>
              </a:rPr>
            </a:br>
            <a:endParaRPr lang="en-US" b="1">
              <a:latin typeface="Montserrat" charset="0"/>
            </a:endParaRPr>
          </a:p>
        </p:txBody>
      </p:sp>
      <p:pic>
        <p:nvPicPr>
          <p:cNvPr id="4" name="Picture 3" descr="1.png"/>
          <p:cNvPicPr>
            <a:picLocks noChangeAspect="1"/>
          </p:cNvPicPr>
          <p:nvPr/>
        </p:nvPicPr>
        <p:blipFill>
          <a:blip r:embed="rId2"/>
          <a:stretch>
            <a:fillRect/>
          </a:stretch>
        </p:blipFill>
        <p:spPr>
          <a:xfrm>
            <a:off x="745927" y="1336209"/>
            <a:ext cx="7172326" cy="380729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520600" cy="617675"/>
          </a:xfrm>
        </p:spPr>
        <p:txBody>
          <a:bodyPr/>
          <a:lstStyle/>
          <a:p>
            <a:r>
              <a:rPr lang="en-US" sz="3200" b="1">
                <a:effectLst>
                  <a:outerShdw blurRad="38100" dist="38100" dir="2700000" algn="tl">
                    <a:srgbClr val="000000">
                      <a:alpha val="43137"/>
                    </a:srgbClr>
                  </a:outerShdw>
                </a:effectLst>
                <a:latin typeface="Montserrat" charset="0"/>
              </a:rPr>
              <a:t>	  How many nights does </a:t>
            </a:r>
            <a:br>
              <a:rPr lang="en-US" sz="3200" b="1">
                <a:effectLst>
                  <a:outerShdw blurRad="38100" dist="38100" dir="2700000" algn="tl">
                    <a:srgbClr val="000000">
                      <a:alpha val="43137"/>
                    </a:srgbClr>
                  </a:outerShdw>
                </a:effectLst>
                <a:latin typeface="Montserrat" charset="0"/>
              </a:rPr>
            </a:br>
            <a:r>
              <a:rPr lang="en-US" sz="3200" b="1">
                <a:effectLst>
                  <a:outerShdw blurRad="38100" dist="38100" dir="2700000" algn="tl">
                    <a:srgbClr val="000000">
                      <a:alpha val="43137"/>
                    </a:srgbClr>
                  </a:outerShdw>
                </a:effectLst>
                <a:latin typeface="Montserrat" charset="0"/>
              </a:rPr>
              <a:t>	   visitors prefer to stay?</a:t>
            </a:r>
            <a:br>
              <a:rPr lang="en-US" sz="3200" b="1">
                <a:effectLst>
                  <a:outerShdw blurRad="38100" dist="38100" dir="2700000" algn="tl">
                    <a:srgbClr val="000000">
                      <a:alpha val="43137"/>
                    </a:srgbClr>
                  </a:outerShdw>
                </a:effectLst>
                <a:latin typeface="Montserrat" charset="0"/>
              </a:rPr>
            </a:br>
            <a:endParaRPr lang="en-US" sz="3200" b="1">
              <a:effectLst>
                <a:outerShdw blurRad="38100" dist="38100" dir="2700000" algn="tl">
                  <a:srgbClr val="000000">
                    <a:alpha val="43137"/>
                  </a:srgbClr>
                </a:outerShdw>
              </a:effectLst>
              <a:latin typeface="Montserrat" charset="0"/>
            </a:endParaRPr>
          </a:p>
        </p:txBody>
      </p:sp>
      <p:pic>
        <p:nvPicPr>
          <p:cNvPr id="4" name="Picture 3" descr="1.png"/>
          <p:cNvPicPr>
            <a:picLocks noChangeAspect="1"/>
          </p:cNvPicPr>
          <p:nvPr/>
        </p:nvPicPr>
        <p:blipFill>
          <a:blip r:embed="rId2"/>
          <a:stretch>
            <a:fillRect/>
          </a:stretch>
        </p:blipFill>
        <p:spPr>
          <a:xfrm>
            <a:off x="0" y="1657429"/>
            <a:ext cx="4524374" cy="2642428"/>
          </a:xfrm>
          <a:prstGeom prst="rect">
            <a:avLst/>
          </a:prstGeom>
        </p:spPr>
      </p:pic>
      <p:pic>
        <p:nvPicPr>
          <p:cNvPr id="5" name="Picture 4" descr="2.png"/>
          <p:cNvPicPr>
            <a:picLocks noChangeAspect="1"/>
          </p:cNvPicPr>
          <p:nvPr/>
        </p:nvPicPr>
        <p:blipFill>
          <a:blip r:embed="rId3"/>
          <a:stretch>
            <a:fillRect/>
          </a:stretch>
        </p:blipFill>
        <p:spPr>
          <a:xfrm>
            <a:off x="4674136" y="1647825"/>
            <a:ext cx="4469864" cy="251051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017725"/>
          </a:xfrm>
        </p:spPr>
        <p:txBody>
          <a:bodyPr/>
          <a:lstStyle/>
          <a:p>
            <a:r>
              <a:rPr lang="en-US" sz="3200" b="1">
                <a:effectLst>
                  <a:outerShdw blurRad="38100" dist="38100" dir="2700000" algn="tl">
                    <a:srgbClr val="000000">
                      <a:alpha val="43137"/>
                    </a:srgbClr>
                  </a:outerShdw>
                </a:effectLst>
                <a:latin typeface="Montserrat" charset="0"/>
              </a:rPr>
              <a:t>     Reserved Room &amp; Assigned Room </a:t>
            </a:r>
            <a:br>
              <a:rPr lang="en-US" sz="3200" b="1">
                <a:effectLst>
                  <a:outerShdw blurRad="38100" dist="38100" dir="2700000" algn="tl">
                    <a:srgbClr val="000000">
                      <a:alpha val="43137"/>
                    </a:srgbClr>
                  </a:outerShdw>
                </a:effectLst>
                <a:latin typeface="Montserrat" charset="0"/>
              </a:rPr>
            </a:br>
            <a:r>
              <a:rPr lang="en-US" sz="3200" b="1">
                <a:effectLst>
                  <a:outerShdw blurRad="38100" dist="38100" dir="2700000" algn="tl">
                    <a:srgbClr val="000000">
                      <a:alpha val="43137"/>
                    </a:srgbClr>
                  </a:outerShdw>
                </a:effectLst>
                <a:latin typeface="Montserrat" charset="0"/>
              </a:rPr>
              <a:t>		type Bookings</a:t>
            </a:r>
            <a:br>
              <a:rPr lang="en-US" sz="3200">
                <a:effectLst>
                  <a:outerShdw blurRad="38100" dist="38100" dir="2700000" algn="tl">
                    <a:srgbClr val="000000">
                      <a:alpha val="43137"/>
                    </a:srgbClr>
                  </a:outerShdw>
                </a:effectLst>
                <a:latin typeface="Montserrat" charset="0"/>
              </a:rPr>
            </a:br>
            <a:endParaRPr lang="en-US" sz="3200">
              <a:effectLst>
                <a:outerShdw blurRad="38100" dist="38100" dir="2700000" algn="tl">
                  <a:srgbClr val="000000">
                    <a:alpha val="43137"/>
                  </a:srgbClr>
                </a:outerShdw>
              </a:effectLst>
              <a:latin typeface="Montserrat" charset="0"/>
            </a:endParaRPr>
          </a:p>
        </p:txBody>
      </p:sp>
      <p:pic>
        <p:nvPicPr>
          <p:cNvPr id="4" name="Picture 3" descr="5.png"/>
          <p:cNvPicPr>
            <a:picLocks noChangeAspect="1"/>
          </p:cNvPicPr>
          <p:nvPr/>
        </p:nvPicPr>
        <p:blipFill>
          <a:blip r:embed="rId2"/>
          <a:stretch>
            <a:fillRect/>
          </a:stretch>
        </p:blipFill>
        <p:spPr>
          <a:xfrm>
            <a:off x="0" y="1217419"/>
            <a:ext cx="8713695" cy="392608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TotalTime>
  <Words>635</Words>
  <Application>Microsoft Macintosh PowerPoint</Application>
  <PresentationFormat>On-screen Show (16:9)</PresentationFormat>
  <Paragraphs>62</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Wingdings</vt:lpstr>
      <vt:lpstr>Microsoft Sans Serif</vt:lpstr>
      <vt:lpstr>Montserrat</vt:lpstr>
      <vt:lpstr>Times New Roman</vt:lpstr>
      <vt:lpstr>Simple Light</vt:lpstr>
      <vt:lpstr>Capstone Project  Hotel Booking Analysis  </vt:lpstr>
      <vt:lpstr>  Content</vt:lpstr>
      <vt:lpstr>PowerPoint Presentation</vt:lpstr>
      <vt:lpstr> Types of hotel booking    &amp; Booking ratio? </vt:lpstr>
      <vt:lpstr> Distribution of Bookings </vt:lpstr>
      <vt:lpstr> Bi-Variate Analysis </vt:lpstr>
      <vt:lpstr> Which was the most booked    accommodation type? </vt:lpstr>
      <vt:lpstr>   How many nights does      visitors prefer to stay? </vt:lpstr>
      <vt:lpstr>     Reserved Room &amp; Assigned Room    type Bookings </vt:lpstr>
      <vt:lpstr>     ADR for Reserved &amp; Assigned    Room type </vt:lpstr>
      <vt:lpstr> From which Country most    Visitors come from? </vt:lpstr>
      <vt:lpstr> Types of meal booked     by the customers? </vt:lpstr>
      <vt:lpstr>  Customer Type &amp; Repeated Guest  </vt:lpstr>
      <vt:lpstr>   Lead Time &amp; Cancelation Rate?</vt:lpstr>
      <vt:lpstr>  Repeated Customer &amp; Cancelation </vt:lpstr>
      <vt:lpstr>      Deposit &amp; Cancellation </vt:lpstr>
      <vt:lpstr>Market Segments &amp; Waiting list days  </vt:lpstr>
      <vt:lpstr>  Accommodated Nights &amp;    Cancellation % for Market segment</vt:lpstr>
      <vt:lpstr>Waiting days of Cancelled &amp;      Confirmed bookings</vt:lpstr>
      <vt:lpstr> Cancellation &amp; Arrival status</vt:lpstr>
      <vt:lpstr>Conclusion:</vt:lpstr>
      <vt:lpstr>PowerPoint Presentation</vt:lpstr>
      <vt:lpstr>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Hotel Booking Analysis Team Members    </dc:title>
  <cp:lastModifiedBy>AYUSH GOYAL</cp:lastModifiedBy>
  <cp:revision>89</cp:revision>
  <dcterms:modified xsi:type="dcterms:W3CDTF">2021-07-01T16:10:59Z</dcterms:modified>
</cp:coreProperties>
</file>