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73" r:id="rId4"/>
    <p:sldId id="274" r:id="rId5"/>
    <p:sldId id="275" r:id="rId6"/>
    <p:sldId id="276" r:id="rId7"/>
    <p:sldId id="277" r:id="rId8"/>
    <p:sldId id="278" r:id="rId9"/>
    <p:sldId id="279"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41"/>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40E6-E8F8-F048-B787-07F1CBC255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9C19D0E-C7DB-0D49-A679-3644177CF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F90415D-6933-B940-9F10-EA15FD613612}"/>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5" name="Footer Placeholder 4">
            <a:extLst>
              <a:ext uri="{FF2B5EF4-FFF2-40B4-BE49-F238E27FC236}">
                <a16:creationId xmlns:a16="http://schemas.microsoft.com/office/drawing/2014/main" id="{EBED6FD6-BD80-594D-A028-5EAE109B8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995DF-4841-0945-8FF5-7F83A1CC7C3B}"/>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211935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7E62-E87E-D748-8A75-D110902B46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592E47-EB3B-CF4E-A762-1CC7DDFB5E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C93934-345D-1A44-95D6-79F0E2F6CE0F}"/>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5" name="Footer Placeholder 4">
            <a:extLst>
              <a:ext uri="{FF2B5EF4-FFF2-40B4-BE49-F238E27FC236}">
                <a16:creationId xmlns:a16="http://schemas.microsoft.com/office/drawing/2014/main" id="{E1E331B7-F086-5B49-8347-45EFC0954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41468-8470-C043-90CF-9329AD4F5123}"/>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414489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4BDD1-4B44-9642-B1BB-E49C4FB35C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DBC978E-8381-2B4A-A37C-1AF530D928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AD6004-1061-A840-9F26-DA31871F187E}"/>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5" name="Footer Placeholder 4">
            <a:extLst>
              <a:ext uri="{FF2B5EF4-FFF2-40B4-BE49-F238E27FC236}">
                <a16:creationId xmlns:a16="http://schemas.microsoft.com/office/drawing/2014/main" id="{31F612B1-3FB0-0D42-B303-BDDEDE06C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BB081-62A9-A14D-8246-A0F0E4BC363C}"/>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325557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EC2B-29B2-9C4B-9091-D3FE350350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791CFA8-E085-9240-9088-E2B9C6262C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7F0149-3FD7-AD47-9F12-DF56055A3FD1}"/>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5" name="Footer Placeholder 4">
            <a:extLst>
              <a:ext uri="{FF2B5EF4-FFF2-40B4-BE49-F238E27FC236}">
                <a16:creationId xmlns:a16="http://schemas.microsoft.com/office/drawing/2014/main" id="{94C42B36-F860-5441-8F7E-89614C722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DD018-6CE9-7745-BE66-072ADDBAF3E5}"/>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273801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B872-38F5-5E40-8058-06E75CB01F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930F02E-1DD5-E94C-82B4-783382207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4FDB4F0-CEF1-924B-B9C7-21D81361A749}"/>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5" name="Footer Placeholder 4">
            <a:extLst>
              <a:ext uri="{FF2B5EF4-FFF2-40B4-BE49-F238E27FC236}">
                <a16:creationId xmlns:a16="http://schemas.microsoft.com/office/drawing/2014/main" id="{B00D2E29-5E46-4D4F-9607-E350F436D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5B303-941E-1549-9566-7B262BC2C467}"/>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325867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3E4E-0BB2-DA46-AAE4-AFE80B6C26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81B6CF-CCCF-C94F-8E7C-84B6EB06AF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46759E-2C35-F54C-B881-92777458CD2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84BC56D-4B06-C743-AF19-469F4D98C01F}"/>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6" name="Footer Placeholder 5">
            <a:extLst>
              <a:ext uri="{FF2B5EF4-FFF2-40B4-BE49-F238E27FC236}">
                <a16:creationId xmlns:a16="http://schemas.microsoft.com/office/drawing/2014/main" id="{ABB3E150-5CAE-504E-97B9-B9CC22C8D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D7CD0-CCD4-A242-A016-C386A7E46EBA}"/>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281520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643-470B-9E4D-BCEA-566FC0C2F88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A1B4FD-4B18-6047-9661-2E794BE25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324484-59C7-E147-A655-F2C4E87C39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91E63C3-8DF5-C548-9949-BBB81209D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3998D-A099-3C49-AFF4-E08F25D87BB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84EB820-F28F-7341-9378-58E1367082C9}"/>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8" name="Footer Placeholder 7">
            <a:extLst>
              <a:ext uri="{FF2B5EF4-FFF2-40B4-BE49-F238E27FC236}">
                <a16:creationId xmlns:a16="http://schemas.microsoft.com/office/drawing/2014/main" id="{F48A38F5-17F6-8444-9129-9EC895FF2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07640C-735E-2041-BB71-4B8070915E19}"/>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24814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5EA2-64EA-F844-B34D-E309E1D48DB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FFF089-ACA0-DB4C-BC24-501A5E78A485}"/>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4" name="Footer Placeholder 3">
            <a:extLst>
              <a:ext uri="{FF2B5EF4-FFF2-40B4-BE49-F238E27FC236}">
                <a16:creationId xmlns:a16="http://schemas.microsoft.com/office/drawing/2014/main" id="{1BC87941-3A07-6243-9728-C1ADD1D73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4431D-0A2D-8245-9358-1E9DFFF3B542}"/>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317224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479CE-62E7-BD4A-A97F-F5A1D4534037}"/>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3" name="Footer Placeholder 2">
            <a:extLst>
              <a:ext uri="{FF2B5EF4-FFF2-40B4-BE49-F238E27FC236}">
                <a16:creationId xmlns:a16="http://schemas.microsoft.com/office/drawing/2014/main" id="{67D69AD1-089A-AA49-AF27-7A25B220B2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B65BE4-3FA5-2243-B35F-7576C4127691}"/>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19265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3FBF-8A7C-0F42-A7A8-DCDFFA561B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D86FED0-B1DD-8D4C-A365-435C4D7DF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767420-CA79-F145-AF98-E19B613E9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89C336-5DD8-444D-AD08-D164C7D12719}"/>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6" name="Footer Placeholder 5">
            <a:extLst>
              <a:ext uri="{FF2B5EF4-FFF2-40B4-BE49-F238E27FC236}">
                <a16:creationId xmlns:a16="http://schemas.microsoft.com/office/drawing/2014/main" id="{8591727E-CD87-4E45-9315-C101383CC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082CE-62E6-3440-A03D-9EBA9AF89987}"/>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109327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EA53-C8E5-AB4C-AB29-7DCB5EFAD3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AED538-9433-1140-966A-BE23A6384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715B0B-9A7E-F244-92BE-EA8A5BE46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E4F26F-6BE7-7645-938F-4567A4F0D5A7}"/>
              </a:ext>
            </a:extLst>
          </p:cNvPr>
          <p:cNvSpPr>
            <a:spLocks noGrp="1"/>
          </p:cNvSpPr>
          <p:nvPr>
            <p:ph type="dt" sz="half" idx="10"/>
          </p:nvPr>
        </p:nvSpPr>
        <p:spPr/>
        <p:txBody>
          <a:bodyPr/>
          <a:lstStyle/>
          <a:p>
            <a:fld id="{AAEE708F-51C2-944D-9C5B-670BCC442809}" type="datetimeFigureOut">
              <a:rPr lang="en-US" smtClean="0"/>
              <a:t>6/5/21</a:t>
            </a:fld>
            <a:endParaRPr lang="en-US"/>
          </a:p>
        </p:txBody>
      </p:sp>
      <p:sp>
        <p:nvSpPr>
          <p:cNvPr id="6" name="Footer Placeholder 5">
            <a:extLst>
              <a:ext uri="{FF2B5EF4-FFF2-40B4-BE49-F238E27FC236}">
                <a16:creationId xmlns:a16="http://schemas.microsoft.com/office/drawing/2014/main" id="{BF4F8527-7D81-5343-8E21-A57266B8A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D0478-98CE-AE40-8E8E-512F15C724A5}"/>
              </a:ext>
            </a:extLst>
          </p:cNvPr>
          <p:cNvSpPr>
            <a:spLocks noGrp="1"/>
          </p:cNvSpPr>
          <p:nvPr>
            <p:ph type="sldNum" sz="quarter" idx="12"/>
          </p:nvPr>
        </p:nvSpPr>
        <p:spPr/>
        <p:txBody>
          <a:bodyPr/>
          <a:lstStyle/>
          <a:p>
            <a:fld id="{958D6016-7F49-0B4C-96CE-48D7F497A970}" type="slidenum">
              <a:rPr lang="en-US" smtClean="0"/>
              <a:t>‹#›</a:t>
            </a:fld>
            <a:endParaRPr lang="en-US"/>
          </a:p>
        </p:txBody>
      </p:sp>
    </p:spTree>
    <p:extLst>
      <p:ext uri="{BB962C8B-B14F-4D97-AF65-F5344CB8AC3E}">
        <p14:creationId xmlns:p14="http://schemas.microsoft.com/office/powerpoint/2010/main" val="110341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558FE-3073-1C42-AFF2-680496680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4A2220-B1A3-F742-A848-677D3B7FA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FA140C-2340-434B-A447-79E6318B2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E708F-51C2-944D-9C5B-670BCC442809}" type="datetimeFigureOut">
              <a:rPr lang="en-US" smtClean="0"/>
              <a:t>6/5/21</a:t>
            </a:fld>
            <a:endParaRPr lang="en-US"/>
          </a:p>
        </p:txBody>
      </p:sp>
      <p:sp>
        <p:nvSpPr>
          <p:cNvPr id="5" name="Footer Placeholder 4">
            <a:extLst>
              <a:ext uri="{FF2B5EF4-FFF2-40B4-BE49-F238E27FC236}">
                <a16:creationId xmlns:a16="http://schemas.microsoft.com/office/drawing/2014/main" id="{9AFDB008-6132-1642-9116-D3621DD7F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AC91FA-FCBF-5F44-8F9E-840D606AF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8D6016-7F49-0B4C-96CE-48D7F497A970}" type="slidenum">
              <a:rPr lang="en-US" smtClean="0"/>
              <a:t>‹#›</a:t>
            </a:fld>
            <a:endParaRPr lang="en-US"/>
          </a:p>
        </p:txBody>
      </p:sp>
    </p:spTree>
    <p:extLst>
      <p:ext uri="{BB962C8B-B14F-4D97-AF65-F5344CB8AC3E}">
        <p14:creationId xmlns:p14="http://schemas.microsoft.com/office/powerpoint/2010/main" val="1768281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03AE-D45F-8F41-B569-B05DCE96EF7E}"/>
              </a:ext>
            </a:extLst>
          </p:cNvPr>
          <p:cNvSpPr>
            <a:spLocks noGrp="1"/>
          </p:cNvSpPr>
          <p:nvPr>
            <p:ph type="ctrTitle"/>
          </p:nvPr>
        </p:nvSpPr>
        <p:spPr>
          <a:xfrm>
            <a:off x="2400075" y="315622"/>
            <a:ext cx="6515433" cy="924277"/>
          </a:xfrm>
        </p:spPr>
        <p:txBody>
          <a:bodyPr>
            <a:normAutofit/>
            <a:scene3d>
              <a:camera prst="orthographicFront"/>
              <a:lightRig rig="threePt" dir="t"/>
            </a:scene3d>
            <a:sp3d extrusionH="57150">
              <a:bevelT w="38100" h="38100" prst="relaxedInset"/>
            </a:sp3d>
          </a:bodyPr>
          <a:lstStyle/>
          <a:p>
            <a:r>
              <a:rPr lang="en-US" dirty="0">
                <a:effectLst>
                  <a:outerShdw blurRad="50800" dist="50800" dir="5400000" algn="ctr" rotWithShape="0">
                    <a:srgbClr val="000000">
                      <a:alpha val="43137"/>
                    </a:srgbClr>
                  </a:outerShdw>
                </a:effectLst>
              </a:rPr>
              <a:t>Vaccine Prediction</a:t>
            </a:r>
          </a:p>
        </p:txBody>
      </p:sp>
      <p:sp>
        <p:nvSpPr>
          <p:cNvPr id="3" name="Subtitle 2">
            <a:extLst>
              <a:ext uri="{FF2B5EF4-FFF2-40B4-BE49-F238E27FC236}">
                <a16:creationId xmlns:a16="http://schemas.microsoft.com/office/drawing/2014/main" id="{5CCA3FCE-DEEA-FA4B-9DE5-A22840961C9D}"/>
              </a:ext>
            </a:extLst>
          </p:cNvPr>
          <p:cNvSpPr>
            <a:spLocks noGrp="1"/>
          </p:cNvSpPr>
          <p:nvPr>
            <p:ph type="subTitle" idx="1"/>
          </p:nvPr>
        </p:nvSpPr>
        <p:spPr>
          <a:xfrm>
            <a:off x="336330" y="2511715"/>
            <a:ext cx="4981904" cy="2998459"/>
          </a:xfrm>
        </p:spPr>
        <p:txBody>
          <a:bodyPr>
            <a:normAutofit/>
          </a:bodyPr>
          <a:lstStyle/>
          <a:p>
            <a:pPr algn="l"/>
            <a:r>
              <a:rPr lang="en-US" dirty="0">
                <a:solidFill>
                  <a:schemeClr val="tx1"/>
                </a:solidFill>
              </a:rPr>
              <a:t>Project Id:- PRCP-1014-VaccinePred </a:t>
            </a:r>
          </a:p>
          <a:p>
            <a:pPr algn="l"/>
            <a:r>
              <a:rPr lang="en-US" dirty="0">
                <a:solidFill>
                  <a:schemeClr val="tx1"/>
                </a:solidFill>
              </a:rPr>
              <a:t>Project Team Id:- 1107</a:t>
            </a:r>
          </a:p>
          <a:p>
            <a:pPr algn="l"/>
            <a:endParaRPr lang="en-US" b="1" dirty="0">
              <a:solidFill>
                <a:schemeClr val="tx1"/>
              </a:solidFill>
            </a:endParaRPr>
          </a:p>
          <a:p>
            <a:pPr algn="l"/>
            <a:r>
              <a:rPr lang="en-US" b="1" dirty="0">
                <a:solidFill>
                  <a:schemeClr val="tx1"/>
                </a:solidFill>
              </a:rPr>
              <a:t>Team Members:-</a:t>
            </a:r>
          </a:p>
          <a:p>
            <a:pPr algn="l"/>
            <a:r>
              <a:rPr lang="en-US" sz="2000" dirty="0">
                <a:solidFill>
                  <a:schemeClr val="tx1"/>
                </a:solidFill>
              </a:rPr>
              <a:t>Ayush Mehta</a:t>
            </a:r>
          </a:p>
          <a:p>
            <a:pPr algn="l"/>
            <a:r>
              <a:rPr lang="en-US" sz="2000" dirty="0">
                <a:solidFill>
                  <a:schemeClr val="tx1"/>
                </a:solidFill>
              </a:rPr>
              <a:t>Ali Hasan</a:t>
            </a:r>
          </a:p>
          <a:p>
            <a:pPr algn="l"/>
            <a:endParaRPr lang="en-US" dirty="0"/>
          </a:p>
          <a:p>
            <a:endParaRPr lang="en-US" dirty="0"/>
          </a:p>
        </p:txBody>
      </p:sp>
      <p:sp>
        <p:nvSpPr>
          <p:cNvPr id="4" name="TextBox 3">
            <a:extLst>
              <a:ext uri="{FF2B5EF4-FFF2-40B4-BE49-F238E27FC236}">
                <a16:creationId xmlns:a16="http://schemas.microsoft.com/office/drawing/2014/main" id="{EAABCBF7-69EC-6143-8789-77F6861F3C12}"/>
              </a:ext>
            </a:extLst>
          </p:cNvPr>
          <p:cNvSpPr txBox="1"/>
          <p:nvPr/>
        </p:nvSpPr>
        <p:spPr>
          <a:xfrm>
            <a:off x="-991673" y="321972"/>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BA0BB706-87C4-5D45-8472-EE5F4C0716F2}"/>
              </a:ext>
            </a:extLst>
          </p:cNvPr>
          <p:cNvPicPr>
            <a:picLocks noChangeAspect="1"/>
          </p:cNvPicPr>
          <p:nvPr/>
        </p:nvPicPr>
        <p:blipFill>
          <a:blip r:embed="rId2"/>
          <a:stretch>
            <a:fillRect/>
          </a:stretch>
        </p:blipFill>
        <p:spPr>
          <a:xfrm>
            <a:off x="5657793" y="1735284"/>
            <a:ext cx="2751521" cy="1382159"/>
          </a:xfrm>
          <a:prstGeom prst="rect">
            <a:avLst/>
          </a:prstGeom>
        </p:spPr>
      </p:pic>
      <p:pic>
        <p:nvPicPr>
          <p:cNvPr id="7" name="Picture 6">
            <a:extLst>
              <a:ext uri="{FF2B5EF4-FFF2-40B4-BE49-F238E27FC236}">
                <a16:creationId xmlns:a16="http://schemas.microsoft.com/office/drawing/2014/main" id="{8628B2E3-BA1D-124A-BD12-13D8A8DB859C}"/>
              </a:ext>
            </a:extLst>
          </p:cNvPr>
          <p:cNvPicPr>
            <a:picLocks noChangeAspect="1"/>
          </p:cNvPicPr>
          <p:nvPr/>
        </p:nvPicPr>
        <p:blipFill>
          <a:blip r:embed="rId3"/>
          <a:stretch>
            <a:fillRect/>
          </a:stretch>
        </p:blipFill>
        <p:spPr>
          <a:xfrm>
            <a:off x="8519124" y="1321269"/>
            <a:ext cx="3336546" cy="1796174"/>
          </a:xfrm>
          <a:prstGeom prst="rect">
            <a:avLst/>
          </a:prstGeom>
        </p:spPr>
      </p:pic>
      <p:pic>
        <p:nvPicPr>
          <p:cNvPr id="6" name="Graphic 5">
            <a:extLst>
              <a:ext uri="{FF2B5EF4-FFF2-40B4-BE49-F238E27FC236}">
                <a16:creationId xmlns:a16="http://schemas.microsoft.com/office/drawing/2014/main" id="{15B7F8E7-7450-9A4D-9982-6CA63E8D5E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7792" y="4697943"/>
            <a:ext cx="6197877" cy="1487490"/>
          </a:xfrm>
          <a:prstGeom prst="rect">
            <a:avLst/>
          </a:prstGeom>
        </p:spPr>
      </p:pic>
      <p:pic>
        <p:nvPicPr>
          <p:cNvPr id="10" name="Graphic 9">
            <a:extLst>
              <a:ext uri="{FF2B5EF4-FFF2-40B4-BE49-F238E27FC236}">
                <a16:creationId xmlns:a16="http://schemas.microsoft.com/office/drawing/2014/main" id="{9DD4DEE9-09E7-BA42-9A5B-05E5C4620C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57793" y="3117443"/>
            <a:ext cx="6260347" cy="1796174"/>
          </a:xfrm>
          <a:prstGeom prst="rect">
            <a:avLst/>
          </a:prstGeom>
        </p:spPr>
      </p:pic>
    </p:spTree>
    <p:extLst>
      <p:ext uri="{BB962C8B-B14F-4D97-AF65-F5344CB8AC3E}">
        <p14:creationId xmlns:p14="http://schemas.microsoft.com/office/powerpoint/2010/main" val="969271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27D8-E637-7742-AE0A-81A08E160C0A}"/>
              </a:ext>
            </a:extLst>
          </p:cNvPr>
          <p:cNvSpPr>
            <a:spLocks noGrp="1"/>
          </p:cNvSpPr>
          <p:nvPr>
            <p:ph type="title"/>
          </p:nvPr>
        </p:nvSpPr>
        <p:spPr>
          <a:xfrm>
            <a:off x="838200" y="0"/>
            <a:ext cx="10515600" cy="1325563"/>
          </a:xfrm>
        </p:spPr>
        <p:txBody>
          <a:bodyPr/>
          <a:lstStyle/>
          <a:p>
            <a:r>
              <a:rPr lang="en-US" dirty="0"/>
              <a:t>Our Model</a:t>
            </a:r>
          </a:p>
        </p:txBody>
      </p:sp>
      <p:pic>
        <p:nvPicPr>
          <p:cNvPr id="5" name="Content Placeholder 4">
            <a:extLst>
              <a:ext uri="{FF2B5EF4-FFF2-40B4-BE49-F238E27FC236}">
                <a16:creationId xmlns:a16="http://schemas.microsoft.com/office/drawing/2014/main" id="{5517647C-93AE-FB4C-A0C9-C0A57BDB96C8}"/>
              </a:ext>
            </a:extLst>
          </p:cNvPr>
          <p:cNvPicPr>
            <a:picLocks noGrp="1" noChangeAspect="1"/>
          </p:cNvPicPr>
          <p:nvPr>
            <p:ph idx="1"/>
          </p:nvPr>
        </p:nvPicPr>
        <p:blipFill>
          <a:blip r:embed="rId2"/>
          <a:stretch>
            <a:fillRect/>
          </a:stretch>
        </p:blipFill>
        <p:spPr>
          <a:xfrm>
            <a:off x="838200" y="926614"/>
            <a:ext cx="8211251" cy="5778986"/>
          </a:xfrm>
        </p:spPr>
      </p:pic>
    </p:spTree>
    <p:extLst>
      <p:ext uri="{BB962C8B-B14F-4D97-AF65-F5344CB8AC3E}">
        <p14:creationId xmlns:p14="http://schemas.microsoft.com/office/powerpoint/2010/main" val="642933107"/>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EEAD-FF20-CA4F-BE0E-B25272B5EDF9}"/>
              </a:ext>
            </a:extLst>
          </p:cNvPr>
          <p:cNvSpPr>
            <a:spLocks noGrp="1"/>
          </p:cNvSpPr>
          <p:nvPr>
            <p:ph type="title"/>
          </p:nvPr>
        </p:nvSpPr>
        <p:spPr/>
        <p:txBody>
          <a:bodyPr/>
          <a:lstStyle/>
          <a:p>
            <a:r>
              <a:rPr lang="en-US" dirty="0"/>
              <a:t>ROC Curve</a:t>
            </a:r>
          </a:p>
        </p:txBody>
      </p:sp>
      <p:pic>
        <p:nvPicPr>
          <p:cNvPr id="5" name="Content Placeholder 4">
            <a:extLst>
              <a:ext uri="{FF2B5EF4-FFF2-40B4-BE49-F238E27FC236}">
                <a16:creationId xmlns:a16="http://schemas.microsoft.com/office/drawing/2014/main" id="{CE480923-D8B4-1543-BC4E-8A1D789EEF30}"/>
              </a:ext>
            </a:extLst>
          </p:cNvPr>
          <p:cNvPicPr>
            <a:picLocks noGrp="1" noChangeAspect="1"/>
          </p:cNvPicPr>
          <p:nvPr>
            <p:ph idx="1"/>
          </p:nvPr>
        </p:nvPicPr>
        <p:blipFill>
          <a:blip r:embed="rId2"/>
          <a:stretch>
            <a:fillRect/>
          </a:stretch>
        </p:blipFill>
        <p:spPr>
          <a:xfrm>
            <a:off x="2921000" y="1809750"/>
            <a:ext cx="6350000" cy="3238500"/>
          </a:xfrm>
        </p:spPr>
      </p:pic>
    </p:spTree>
    <p:extLst>
      <p:ext uri="{BB962C8B-B14F-4D97-AF65-F5344CB8AC3E}">
        <p14:creationId xmlns:p14="http://schemas.microsoft.com/office/powerpoint/2010/main" val="328838486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7CF8-3C14-FD4C-890D-38527F0994EE}"/>
              </a:ext>
            </a:extLst>
          </p:cNvPr>
          <p:cNvSpPr>
            <a:spLocks noGrp="1"/>
          </p:cNvSpPr>
          <p:nvPr>
            <p:ph type="title"/>
          </p:nvPr>
        </p:nvSpPr>
        <p:spPr>
          <a:xfrm>
            <a:off x="838200" y="2576402"/>
            <a:ext cx="10515600" cy="1325563"/>
          </a:xfrm>
        </p:spPr>
        <p:txBody>
          <a:bodyPr>
            <a:normAutofit/>
          </a:bodyPr>
          <a:lstStyle/>
          <a:p>
            <a:pPr algn="ctr"/>
            <a:r>
              <a:rPr lang="en-US" sz="6600" dirty="0"/>
              <a:t>Thank You</a:t>
            </a:r>
          </a:p>
        </p:txBody>
      </p:sp>
    </p:spTree>
    <p:extLst>
      <p:ext uri="{BB962C8B-B14F-4D97-AF65-F5344CB8AC3E}">
        <p14:creationId xmlns:p14="http://schemas.microsoft.com/office/powerpoint/2010/main" val="21681386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A182-E50D-5C40-8571-5329CF167D4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200514D-43FA-7140-8351-29F65B1EBD9F}"/>
              </a:ext>
            </a:extLst>
          </p:cNvPr>
          <p:cNvSpPr>
            <a:spLocks noGrp="1"/>
          </p:cNvSpPr>
          <p:nvPr>
            <p:ph idx="1"/>
          </p:nvPr>
        </p:nvSpPr>
        <p:spPr/>
        <p:txBody>
          <a:bodyPr>
            <a:normAutofit/>
          </a:bodyPr>
          <a:lstStyle/>
          <a:p>
            <a:r>
              <a:rPr lang="en-IN" dirty="0"/>
              <a:t>The dataset contains the respondents information about the pandemic survey where they answered if they had received the H1N1 and seasonal flu vaccines. </a:t>
            </a:r>
          </a:p>
          <a:p>
            <a:r>
              <a:rPr lang="en-IN" dirty="0"/>
              <a:t>The goal is to predict how likely individuals are to receive their H1N1 and seasonal flu vaccines. </a:t>
            </a:r>
          </a:p>
          <a:p>
            <a:r>
              <a:rPr lang="en-IN" dirty="0"/>
              <a:t>In specific, the target is to predict two probabilities: one for h1n1_vaccine and one for seasonal_vaccine.</a:t>
            </a:r>
            <a:endParaRPr lang="en-US" dirty="0"/>
          </a:p>
        </p:txBody>
      </p:sp>
    </p:spTree>
    <p:extLst>
      <p:ext uri="{BB962C8B-B14F-4D97-AF65-F5344CB8AC3E}">
        <p14:creationId xmlns:p14="http://schemas.microsoft.com/office/powerpoint/2010/main" val="7541438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F0BF-1C9B-CF4E-AB6C-9167FC9202F5}"/>
              </a:ext>
            </a:extLst>
          </p:cNvPr>
          <p:cNvSpPr>
            <a:spLocks noGrp="1"/>
          </p:cNvSpPr>
          <p:nvPr>
            <p:ph type="title"/>
          </p:nvPr>
        </p:nvSpPr>
        <p:spPr>
          <a:xfrm>
            <a:off x="801196" y="0"/>
            <a:ext cx="10515600" cy="1325563"/>
          </a:xfrm>
        </p:spPr>
        <p:txBody>
          <a:bodyPr/>
          <a:lstStyle/>
          <a:p>
            <a:r>
              <a:rPr lang="en-US" dirty="0"/>
              <a:t>Machine Learning</a:t>
            </a:r>
          </a:p>
        </p:txBody>
      </p:sp>
      <p:sp>
        <p:nvSpPr>
          <p:cNvPr id="10" name="TextBox 9">
            <a:extLst>
              <a:ext uri="{FF2B5EF4-FFF2-40B4-BE49-F238E27FC236}">
                <a16:creationId xmlns:a16="http://schemas.microsoft.com/office/drawing/2014/main" id="{E4B55F96-3BF1-7F48-B2D8-29C8B7AFFF89}"/>
              </a:ext>
            </a:extLst>
          </p:cNvPr>
          <p:cNvSpPr txBox="1"/>
          <p:nvPr/>
        </p:nvSpPr>
        <p:spPr>
          <a:xfrm>
            <a:off x="838200" y="1164134"/>
            <a:ext cx="3862116" cy="5693866"/>
          </a:xfrm>
          <a:prstGeom prst="rect">
            <a:avLst/>
          </a:prstGeom>
          <a:noFill/>
        </p:spPr>
        <p:txBody>
          <a:bodyPr wrap="square" rtlCol="0">
            <a:spAutoFit/>
          </a:bodyPr>
          <a:lstStyle/>
          <a:p>
            <a:r>
              <a:rPr lang="en-IN" sz="2800" b="1" dirty="0"/>
              <a:t>Machine Learning (ML)</a:t>
            </a:r>
            <a:r>
              <a:rPr lang="en-IN" sz="2800" dirty="0"/>
              <a:t> is all about algorithms that can tell you something about a set of data without you having to write any custom code specific to the problem; i.e., instead of writing code, you feed data to the generic algorithm and it builds its own logic based on the data.</a:t>
            </a:r>
            <a:endParaRPr lang="en-US" sz="2800" dirty="0"/>
          </a:p>
        </p:txBody>
      </p:sp>
      <p:pic>
        <p:nvPicPr>
          <p:cNvPr id="14" name="Content Placeholder 13">
            <a:extLst>
              <a:ext uri="{FF2B5EF4-FFF2-40B4-BE49-F238E27FC236}">
                <a16:creationId xmlns:a16="http://schemas.microsoft.com/office/drawing/2014/main" id="{F805CD3A-3C2D-5342-AB98-527C2BE726A5}"/>
              </a:ext>
            </a:extLst>
          </p:cNvPr>
          <p:cNvPicPr>
            <a:picLocks noGrp="1" noChangeAspect="1"/>
          </p:cNvPicPr>
          <p:nvPr>
            <p:ph idx="1"/>
          </p:nvPr>
        </p:nvPicPr>
        <p:blipFill>
          <a:blip r:embed="rId2"/>
          <a:stretch>
            <a:fillRect/>
          </a:stretch>
        </p:blipFill>
        <p:spPr>
          <a:xfrm>
            <a:off x="4700316" y="1582340"/>
            <a:ext cx="7216338" cy="4146853"/>
          </a:xfrm>
        </p:spPr>
      </p:pic>
    </p:spTree>
    <p:extLst>
      <p:ext uri="{BB962C8B-B14F-4D97-AF65-F5344CB8AC3E}">
        <p14:creationId xmlns:p14="http://schemas.microsoft.com/office/powerpoint/2010/main" val="304164094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1978-5126-EF49-B0A9-8CAC9251680E}"/>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4C09C0C0-8E72-7540-A5B0-30A89CEACB93}"/>
              </a:ext>
            </a:extLst>
          </p:cNvPr>
          <p:cNvSpPr>
            <a:spLocks noGrp="1"/>
          </p:cNvSpPr>
          <p:nvPr>
            <p:ph idx="1"/>
          </p:nvPr>
        </p:nvSpPr>
        <p:spPr>
          <a:xfrm>
            <a:off x="838200" y="1609644"/>
            <a:ext cx="4479758" cy="4334544"/>
          </a:xfrm>
        </p:spPr>
        <p:txBody>
          <a:bodyPr>
            <a:noAutofit/>
          </a:bodyPr>
          <a:lstStyle/>
          <a:p>
            <a:pPr marL="0" indent="0">
              <a:buNone/>
            </a:pPr>
            <a:r>
              <a:rPr lang="en-IN" b="1" dirty="0"/>
              <a:t>Supervised Learning</a:t>
            </a:r>
            <a:r>
              <a:rPr lang="en-IN" dirty="0"/>
              <a:t> is done using a </a:t>
            </a:r>
            <a:r>
              <a:rPr lang="en-IN" i="1" dirty="0"/>
              <a:t>ground truth</a:t>
            </a:r>
            <a:r>
              <a:rPr lang="en-IN" dirty="0"/>
              <a:t>, i.e., we have prior knowledge of what the output values for our samples should be. Hence, the goal of supervised learning is to learn a function that, given a sample of data and desired outputs, best approximates the relationship between input and output observable in the data.</a:t>
            </a:r>
            <a:endParaRPr lang="en-US" dirty="0"/>
          </a:p>
        </p:txBody>
      </p:sp>
      <p:pic>
        <p:nvPicPr>
          <p:cNvPr id="5" name="Picture 4">
            <a:extLst>
              <a:ext uri="{FF2B5EF4-FFF2-40B4-BE49-F238E27FC236}">
                <a16:creationId xmlns:a16="http://schemas.microsoft.com/office/drawing/2014/main" id="{7B25EC19-D7C1-A142-B69D-34F84DFDC925}"/>
              </a:ext>
            </a:extLst>
          </p:cNvPr>
          <p:cNvPicPr>
            <a:picLocks noChangeAspect="1"/>
          </p:cNvPicPr>
          <p:nvPr/>
        </p:nvPicPr>
        <p:blipFill>
          <a:blip r:embed="rId2"/>
          <a:stretch>
            <a:fillRect/>
          </a:stretch>
        </p:blipFill>
        <p:spPr>
          <a:xfrm>
            <a:off x="6096000" y="1609644"/>
            <a:ext cx="5679822" cy="4196432"/>
          </a:xfrm>
          <a:prstGeom prst="rect">
            <a:avLst/>
          </a:prstGeom>
        </p:spPr>
      </p:pic>
    </p:spTree>
    <p:extLst>
      <p:ext uri="{BB962C8B-B14F-4D97-AF65-F5344CB8AC3E}">
        <p14:creationId xmlns:p14="http://schemas.microsoft.com/office/powerpoint/2010/main" val="17230001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807B-4858-3044-8FB6-DA00B81EF8D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A46863B-8DFD-6F49-99C8-927E4AA7AD9D}"/>
              </a:ext>
            </a:extLst>
          </p:cNvPr>
          <p:cNvSpPr>
            <a:spLocks noGrp="1"/>
          </p:cNvSpPr>
          <p:nvPr>
            <p:ph idx="1"/>
          </p:nvPr>
        </p:nvSpPr>
        <p:spPr>
          <a:xfrm>
            <a:off x="838201" y="1825625"/>
            <a:ext cx="5257799" cy="4774872"/>
          </a:xfrm>
        </p:spPr>
        <p:txBody>
          <a:bodyPr>
            <a:normAutofit/>
          </a:bodyPr>
          <a:lstStyle/>
          <a:p>
            <a:r>
              <a:rPr lang="en-IN" b="1" dirty="0"/>
              <a:t>Logistic regression</a:t>
            </a:r>
            <a:r>
              <a:rPr lang="en-IN" dirty="0"/>
              <a:t> is a statistical </a:t>
            </a:r>
            <a:r>
              <a:rPr lang="en-IN" b="1" dirty="0"/>
              <a:t>model</a:t>
            </a:r>
            <a:r>
              <a:rPr lang="en-IN" dirty="0"/>
              <a:t> that in its basic form uses a </a:t>
            </a:r>
            <a:r>
              <a:rPr lang="en-IN" b="1" dirty="0"/>
              <a:t>logistic</a:t>
            </a:r>
            <a:r>
              <a:rPr lang="en-IN" dirty="0"/>
              <a:t> function to </a:t>
            </a:r>
            <a:r>
              <a:rPr lang="en-IN" b="1" dirty="0"/>
              <a:t>model</a:t>
            </a:r>
            <a:r>
              <a:rPr lang="en-IN" dirty="0"/>
              <a:t> a binary dependent variable, although many more complex extensions exist. </a:t>
            </a:r>
          </a:p>
          <a:p>
            <a:r>
              <a:rPr lang="en-IN" dirty="0"/>
              <a:t>In </a:t>
            </a:r>
            <a:r>
              <a:rPr lang="en-IN" b="1" dirty="0"/>
              <a:t>regression</a:t>
            </a:r>
            <a:r>
              <a:rPr lang="en-IN" dirty="0"/>
              <a:t> analysis, </a:t>
            </a:r>
            <a:r>
              <a:rPr lang="en-IN" b="1" dirty="0"/>
              <a:t>logistic regression</a:t>
            </a:r>
            <a:r>
              <a:rPr lang="en-IN" dirty="0"/>
              <a:t> (or </a:t>
            </a:r>
            <a:r>
              <a:rPr lang="en-IN" b="1" dirty="0"/>
              <a:t>logit regression</a:t>
            </a:r>
            <a:r>
              <a:rPr lang="en-IN" dirty="0"/>
              <a:t>) is estimating the parameters of a </a:t>
            </a:r>
            <a:r>
              <a:rPr lang="en-IN" b="1" dirty="0"/>
              <a:t>logistic model</a:t>
            </a:r>
            <a:r>
              <a:rPr lang="en-IN" dirty="0"/>
              <a:t> (a form of binary </a:t>
            </a:r>
            <a:r>
              <a:rPr lang="en-IN" b="1" dirty="0"/>
              <a:t>regression</a:t>
            </a:r>
            <a:r>
              <a:rPr lang="en-IN" dirty="0"/>
              <a:t>).</a:t>
            </a:r>
          </a:p>
          <a:p>
            <a:pPr marL="0" indent="0">
              <a:buNone/>
            </a:pPr>
            <a:endParaRPr lang="en-US" dirty="0"/>
          </a:p>
        </p:txBody>
      </p:sp>
      <p:pic>
        <p:nvPicPr>
          <p:cNvPr id="5" name="Picture 4">
            <a:extLst>
              <a:ext uri="{FF2B5EF4-FFF2-40B4-BE49-F238E27FC236}">
                <a16:creationId xmlns:a16="http://schemas.microsoft.com/office/drawing/2014/main" id="{1FF5AEEC-F2EE-C041-8B56-E6CA3C158800}"/>
              </a:ext>
            </a:extLst>
          </p:cNvPr>
          <p:cNvPicPr>
            <a:picLocks noChangeAspect="1"/>
          </p:cNvPicPr>
          <p:nvPr/>
        </p:nvPicPr>
        <p:blipFill>
          <a:blip r:embed="rId2"/>
          <a:stretch>
            <a:fillRect/>
          </a:stretch>
        </p:blipFill>
        <p:spPr>
          <a:xfrm>
            <a:off x="6656552" y="1673061"/>
            <a:ext cx="5080000" cy="2540000"/>
          </a:xfrm>
          <a:prstGeom prst="rect">
            <a:avLst/>
          </a:prstGeom>
        </p:spPr>
      </p:pic>
      <p:sp>
        <p:nvSpPr>
          <p:cNvPr id="6" name="TextBox 5">
            <a:extLst>
              <a:ext uri="{FF2B5EF4-FFF2-40B4-BE49-F238E27FC236}">
                <a16:creationId xmlns:a16="http://schemas.microsoft.com/office/drawing/2014/main" id="{7AA7F561-0455-C845-A111-71E40DDBDA5A}"/>
              </a:ext>
            </a:extLst>
          </p:cNvPr>
          <p:cNvSpPr txBox="1"/>
          <p:nvPr/>
        </p:nvSpPr>
        <p:spPr>
          <a:xfrm>
            <a:off x="6656552" y="4488316"/>
            <a:ext cx="4725461" cy="1754326"/>
          </a:xfrm>
          <a:prstGeom prst="rect">
            <a:avLst/>
          </a:prstGeom>
          <a:noFill/>
        </p:spPr>
        <p:txBody>
          <a:bodyPr wrap="none" rtlCol="0">
            <a:spAutoFit/>
          </a:bodyPr>
          <a:lstStyle/>
          <a:p>
            <a:r>
              <a:rPr lang="en-IN" dirty="0"/>
              <a:t>Logistic Regression is used when the dependent </a:t>
            </a:r>
          </a:p>
          <a:p>
            <a:r>
              <a:rPr lang="en-IN" dirty="0"/>
              <a:t>variable(target) is categorical.</a:t>
            </a:r>
          </a:p>
          <a:p>
            <a:r>
              <a:rPr lang="en-IN" dirty="0"/>
              <a:t>For example,</a:t>
            </a:r>
          </a:p>
          <a:p>
            <a:pPr>
              <a:buFont typeface="Wingdings" pitchFamily="2" charset="2"/>
              <a:buChar char="Ø"/>
            </a:pPr>
            <a:r>
              <a:rPr lang="en-IN" dirty="0"/>
              <a:t>To predict whether an email is spam (1) or (0)</a:t>
            </a:r>
          </a:p>
          <a:p>
            <a:pPr>
              <a:buFont typeface="Wingdings" pitchFamily="2" charset="2"/>
              <a:buChar char="Ø"/>
            </a:pPr>
            <a:r>
              <a:rPr lang="en-IN" dirty="0"/>
              <a:t>Whether the tumour is malignant (1) or not (0)</a:t>
            </a:r>
          </a:p>
          <a:p>
            <a:endParaRPr lang="en-US" dirty="0"/>
          </a:p>
        </p:txBody>
      </p:sp>
    </p:spTree>
    <p:extLst>
      <p:ext uri="{BB962C8B-B14F-4D97-AF65-F5344CB8AC3E}">
        <p14:creationId xmlns:p14="http://schemas.microsoft.com/office/powerpoint/2010/main" val="930763621"/>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B700-6790-1F45-AFD2-3D81DC141BE4}"/>
              </a:ext>
            </a:extLst>
          </p:cNvPr>
          <p:cNvSpPr>
            <a:spLocks noGrp="1"/>
          </p:cNvSpPr>
          <p:nvPr>
            <p:ph type="title"/>
          </p:nvPr>
        </p:nvSpPr>
        <p:spPr/>
        <p:txBody>
          <a:bodyPr/>
          <a:lstStyle/>
          <a:p>
            <a:r>
              <a:rPr lang="en-IN" dirty="0"/>
              <a:t>Types of Logistic Regression</a:t>
            </a:r>
            <a:endParaRPr lang="en-US" dirty="0"/>
          </a:p>
        </p:txBody>
      </p:sp>
      <p:sp>
        <p:nvSpPr>
          <p:cNvPr id="3" name="Content Placeholder 2">
            <a:extLst>
              <a:ext uri="{FF2B5EF4-FFF2-40B4-BE49-F238E27FC236}">
                <a16:creationId xmlns:a16="http://schemas.microsoft.com/office/drawing/2014/main" id="{535ACCE3-A8C4-614C-88AE-E60AC4C1773C}"/>
              </a:ext>
            </a:extLst>
          </p:cNvPr>
          <p:cNvSpPr>
            <a:spLocks noGrp="1"/>
          </p:cNvSpPr>
          <p:nvPr>
            <p:ph idx="1"/>
          </p:nvPr>
        </p:nvSpPr>
        <p:spPr>
          <a:xfrm>
            <a:off x="838200" y="1825625"/>
            <a:ext cx="7622628" cy="4351338"/>
          </a:xfrm>
        </p:spPr>
        <p:txBody>
          <a:bodyPr>
            <a:normAutofit lnSpcReduction="10000"/>
          </a:bodyPr>
          <a:lstStyle/>
          <a:p>
            <a:pPr marL="0" indent="0">
              <a:buNone/>
            </a:pPr>
            <a:r>
              <a:rPr lang="en-IN" dirty="0"/>
              <a:t>1. Binary Logistic Regression</a:t>
            </a:r>
          </a:p>
          <a:p>
            <a:r>
              <a:rPr lang="en-IN" dirty="0"/>
              <a:t>The categorical response has only two 2 possible outcomes. Example: Spam or Not</a:t>
            </a:r>
          </a:p>
          <a:p>
            <a:pPr marL="0" indent="0">
              <a:buNone/>
            </a:pPr>
            <a:r>
              <a:rPr lang="en-IN" dirty="0"/>
              <a:t>2. Multinomial Logistic Regression</a:t>
            </a:r>
          </a:p>
          <a:p>
            <a:r>
              <a:rPr lang="en-IN" dirty="0"/>
              <a:t>Three or more categories without ordering. Example: Predicting which food is preferred more (Veg, Non-Veg, Vegan)</a:t>
            </a:r>
          </a:p>
          <a:p>
            <a:pPr marL="0" indent="0">
              <a:buNone/>
            </a:pPr>
            <a:r>
              <a:rPr lang="en-IN" dirty="0"/>
              <a:t>3. Ordinal Logistic Regression</a:t>
            </a:r>
          </a:p>
          <a:p>
            <a:r>
              <a:rPr lang="en-IN" dirty="0"/>
              <a:t>Three or more categories with ordering. Example: Movie rating from 1 to 5</a:t>
            </a:r>
          </a:p>
          <a:p>
            <a:pPr marL="0" indent="0">
              <a:buNone/>
            </a:pPr>
            <a:endParaRPr lang="en-US" dirty="0"/>
          </a:p>
        </p:txBody>
      </p:sp>
      <p:pic>
        <p:nvPicPr>
          <p:cNvPr id="5" name="Picture 4">
            <a:extLst>
              <a:ext uri="{FF2B5EF4-FFF2-40B4-BE49-F238E27FC236}">
                <a16:creationId xmlns:a16="http://schemas.microsoft.com/office/drawing/2014/main" id="{08872C56-0CBC-D347-80A6-959FB35EEFDE}"/>
              </a:ext>
            </a:extLst>
          </p:cNvPr>
          <p:cNvPicPr>
            <a:picLocks noChangeAspect="1"/>
          </p:cNvPicPr>
          <p:nvPr/>
        </p:nvPicPr>
        <p:blipFill>
          <a:blip r:embed="rId2"/>
          <a:stretch>
            <a:fillRect/>
          </a:stretch>
        </p:blipFill>
        <p:spPr>
          <a:xfrm>
            <a:off x="8816865" y="1825625"/>
            <a:ext cx="2920184" cy="2294430"/>
          </a:xfrm>
          <a:prstGeom prst="rect">
            <a:avLst/>
          </a:prstGeom>
        </p:spPr>
      </p:pic>
    </p:spTree>
    <p:extLst>
      <p:ext uri="{BB962C8B-B14F-4D97-AF65-F5344CB8AC3E}">
        <p14:creationId xmlns:p14="http://schemas.microsoft.com/office/powerpoint/2010/main" val="330566487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EF05-D32F-5A4F-976B-3B0D9F56061E}"/>
              </a:ext>
            </a:extLst>
          </p:cNvPr>
          <p:cNvSpPr>
            <a:spLocks noGrp="1"/>
          </p:cNvSpPr>
          <p:nvPr>
            <p:ph type="title"/>
          </p:nvPr>
        </p:nvSpPr>
        <p:spPr/>
        <p:txBody>
          <a:bodyPr/>
          <a:lstStyle/>
          <a:p>
            <a:r>
              <a:rPr lang="en-IN" dirty="0"/>
              <a:t>Multi-Output Regression Models</a:t>
            </a:r>
            <a:endParaRPr lang="en-US" dirty="0"/>
          </a:p>
        </p:txBody>
      </p:sp>
      <p:sp>
        <p:nvSpPr>
          <p:cNvPr id="3" name="Content Placeholder 2">
            <a:extLst>
              <a:ext uri="{FF2B5EF4-FFF2-40B4-BE49-F238E27FC236}">
                <a16:creationId xmlns:a16="http://schemas.microsoft.com/office/drawing/2014/main" id="{BC4378E0-2B2D-D145-AA73-2A005A76498F}"/>
              </a:ext>
            </a:extLst>
          </p:cNvPr>
          <p:cNvSpPr>
            <a:spLocks noGrp="1"/>
          </p:cNvSpPr>
          <p:nvPr>
            <p:ph idx="1"/>
          </p:nvPr>
        </p:nvSpPr>
        <p:spPr/>
        <p:txBody>
          <a:bodyPr/>
          <a:lstStyle/>
          <a:p>
            <a:r>
              <a:rPr lang="en-IN" dirty="0"/>
              <a:t>Multioutput regression are regression problems that involve predicting two or more numerical values given an input example.</a:t>
            </a:r>
          </a:p>
          <a:p>
            <a:r>
              <a:rPr lang="en-IN" dirty="0"/>
              <a:t>An example might be to predict a coordinate given an input, e.g. predicting x and y values.</a:t>
            </a:r>
          </a:p>
          <a:p>
            <a:endParaRPr lang="en-IN" dirty="0"/>
          </a:p>
          <a:p>
            <a:endParaRPr lang="en-US" dirty="0"/>
          </a:p>
        </p:txBody>
      </p:sp>
      <p:pic>
        <p:nvPicPr>
          <p:cNvPr id="5" name="Picture 4">
            <a:extLst>
              <a:ext uri="{FF2B5EF4-FFF2-40B4-BE49-F238E27FC236}">
                <a16:creationId xmlns:a16="http://schemas.microsoft.com/office/drawing/2014/main" id="{D5DCC821-911F-3C47-B51C-29FBCE036635}"/>
              </a:ext>
            </a:extLst>
          </p:cNvPr>
          <p:cNvPicPr>
            <a:picLocks noChangeAspect="1"/>
          </p:cNvPicPr>
          <p:nvPr/>
        </p:nvPicPr>
        <p:blipFill>
          <a:blip r:embed="rId2"/>
          <a:stretch>
            <a:fillRect/>
          </a:stretch>
        </p:blipFill>
        <p:spPr>
          <a:xfrm>
            <a:off x="838200" y="3925450"/>
            <a:ext cx="5018926" cy="2386450"/>
          </a:xfrm>
          <a:prstGeom prst="rect">
            <a:avLst/>
          </a:prstGeom>
        </p:spPr>
      </p:pic>
      <p:sp>
        <p:nvSpPr>
          <p:cNvPr id="6" name="TextBox 5">
            <a:extLst>
              <a:ext uri="{FF2B5EF4-FFF2-40B4-BE49-F238E27FC236}">
                <a16:creationId xmlns:a16="http://schemas.microsoft.com/office/drawing/2014/main" id="{839EDBD3-434F-EE4E-A310-64272B7C815C}"/>
              </a:ext>
            </a:extLst>
          </p:cNvPr>
          <p:cNvSpPr txBox="1"/>
          <p:nvPr/>
        </p:nvSpPr>
        <p:spPr>
          <a:xfrm>
            <a:off x="5857126" y="4795509"/>
            <a:ext cx="1411477" cy="646331"/>
          </a:xfrm>
          <a:prstGeom prst="rect">
            <a:avLst/>
          </a:prstGeom>
          <a:noFill/>
        </p:spPr>
        <p:txBody>
          <a:bodyPr wrap="none" rtlCol="0">
            <a:spAutoFit/>
          </a:bodyPr>
          <a:lstStyle/>
          <a:p>
            <a:r>
              <a:rPr lang="en-US" dirty="0"/>
              <a:t>8 Features </a:t>
            </a:r>
          </a:p>
          <a:p>
            <a:r>
              <a:rPr lang="en-US" dirty="0"/>
              <a:t>and 3 targets</a:t>
            </a:r>
          </a:p>
        </p:txBody>
      </p:sp>
    </p:spTree>
    <p:extLst>
      <p:ext uri="{BB962C8B-B14F-4D97-AF65-F5344CB8AC3E}">
        <p14:creationId xmlns:p14="http://schemas.microsoft.com/office/powerpoint/2010/main" val="385020236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399F-AAFF-4441-B204-98D1E75DE0EE}"/>
              </a:ext>
            </a:extLst>
          </p:cNvPr>
          <p:cNvSpPr>
            <a:spLocks noGrp="1"/>
          </p:cNvSpPr>
          <p:nvPr>
            <p:ph type="title"/>
          </p:nvPr>
        </p:nvSpPr>
        <p:spPr>
          <a:xfrm>
            <a:off x="838200" y="67279"/>
            <a:ext cx="10515600" cy="1325563"/>
          </a:xfrm>
        </p:spPr>
        <p:txBody>
          <a:bodyPr/>
          <a:lstStyle/>
          <a:p>
            <a:r>
              <a:rPr lang="en-US" dirty="0"/>
              <a:t>Pipeline</a:t>
            </a:r>
          </a:p>
        </p:txBody>
      </p:sp>
      <p:sp>
        <p:nvSpPr>
          <p:cNvPr id="3" name="Content Placeholder 2">
            <a:extLst>
              <a:ext uri="{FF2B5EF4-FFF2-40B4-BE49-F238E27FC236}">
                <a16:creationId xmlns:a16="http://schemas.microsoft.com/office/drawing/2014/main" id="{7025B7E1-1244-B347-8E97-320ADDA80C60}"/>
              </a:ext>
            </a:extLst>
          </p:cNvPr>
          <p:cNvSpPr>
            <a:spLocks noGrp="1"/>
          </p:cNvSpPr>
          <p:nvPr>
            <p:ph idx="1"/>
          </p:nvPr>
        </p:nvSpPr>
        <p:spPr>
          <a:xfrm>
            <a:off x="838200" y="1095375"/>
            <a:ext cx="7160172" cy="4667250"/>
          </a:xfrm>
        </p:spPr>
        <p:txBody>
          <a:bodyPr>
            <a:noAutofit/>
          </a:bodyPr>
          <a:lstStyle/>
          <a:p>
            <a:r>
              <a:rPr lang="en-IN" dirty="0"/>
              <a:t>One definition of an ML pipeline is a means of automating the machine learning workflow by enabling data to be transformed and correlated into a model that can then be analysed to achieve outputs. This type of ML pipeline makes the process of inputting data into the ML model fully automated. </a:t>
            </a:r>
          </a:p>
          <a:p>
            <a:r>
              <a:rPr lang="en-IN" dirty="0"/>
              <a:t>Another type of ML pipeline is the art of splitting up your machine learning workflows into independent, reusable, modular parts that can then be pipelined together to create models. This type of ML pipeline makes building models more efficient and simplified, cutting out redundant work.</a:t>
            </a:r>
            <a:endParaRPr lang="en-US" dirty="0"/>
          </a:p>
        </p:txBody>
      </p:sp>
      <p:pic>
        <p:nvPicPr>
          <p:cNvPr id="5" name="Picture 4">
            <a:extLst>
              <a:ext uri="{FF2B5EF4-FFF2-40B4-BE49-F238E27FC236}">
                <a16:creationId xmlns:a16="http://schemas.microsoft.com/office/drawing/2014/main" id="{2F7CA27C-0ED0-894D-9CD2-41E5CA018C14}"/>
              </a:ext>
            </a:extLst>
          </p:cNvPr>
          <p:cNvPicPr>
            <a:picLocks noChangeAspect="1"/>
          </p:cNvPicPr>
          <p:nvPr/>
        </p:nvPicPr>
        <p:blipFill>
          <a:blip r:embed="rId2"/>
          <a:stretch>
            <a:fillRect/>
          </a:stretch>
        </p:blipFill>
        <p:spPr>
          <a:xfrm>
            <a:off x="8078465" y="1392842"/>
            <a:ext cx="4197618" cy="4072316"/>
          </a:xfrm>
          <a:prstGeom prst="rect">
            <a:avLst/>
          </a:prstGeom>
        </p:spPr>
      </p:pic>
    </p:spTree>
    <p:extLst>
      <p:ext uri="{BB962C8B-B14F-4D97-AF65-F5344CB8AC3E}">
        <p14:creationId xmlns:p14="http://schemas.microsoft.com/office/powerpoint/2010/main" val="227747596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1B7E-8F43-6C41-B136-0B1A05D243B3}"/>
              </a:ext>
            </a:extLst>
          </p:cNvPr>
          <p:cNvSpPr>
            <a:spLocks noGrp="1"/>
          </p:cNvSpPr>
          <p:nvPr>
            <p:ph type="title"/>
          </p:nvPr>
        </p:nvSpPr>
        <p:spPr>
          <a:xfrm>
            <a:off x="363356" y="304470"/>
            <a:ext cx="10515600" cy="1325563"/>
          </a:xfrm>
        </p:spPr>
        <p:txBody>
          <a:bodyPr/>
          <a:lstStyle/>
          <a:p>
            <a:r>
              <a:rPr lang="en-US" dirty="0"/>
              <a:t>EDA</a:t>
            </a:r>
          </a:p>
        </p:txBody>
      </p:sp>
      <p:pic>
        <p:nvPicPr>
          <p:cNvPr id="5" name="Content Placeholder 4">
            <a:extLst>
              <a:ext uri="{FF2B5EF4-FFF2-40B4-BE49-F238E27FC236}">
                <a16:creationId xmlns:a16="http://schemas.microsoft.com/office/drawing/2014/main" id="{7620BA64-2592-3E45-9469-876AC8916DB4}"/>
              </a:ext>
            </a:extLst>
          </p:cNvPr>
          <p:cNvPicPr>
            <a:picLocks noGrp="1" noChangeAspect="1"/>
          </p:cNvPicPr>
          <p:nvPr>
            <p:ph idx="1"/>
          </p:nvPr>
        </p:nvPicPr>
        <p:blipFill>
          <a:blip r:embed="rId2"/>
          <a:stretch>
            <a:fillRect/>
          </a:stretch>
        </p:blipFill>
        <p:spPr>
          <a:xfrm>
            <a:off x="8277656" y="116276"/>
            <a:ext cx="1704849" cy="6625447"/>
          </a:xfrm>
        </p:spPr>
      </p:pic>
      <p:pic>
        <p:nvPicPr>
          <p:cNvPr id="7" name="Picture 6">
            <a:extLst>
              <a:ext uri="{FF2B5EF4-FFF2-40B4-BE49-F238E27FC236}">
                <a16:creationId xmlns:a16="http://schemas.microsoft.com/office/drawing/2014/main" id="{EF41D2DB-D531-D24A-9F4C-78697580192E}"/>
              </a:ext>
            </a:extLst>
          </p:cNvPr>
          <p:cNvPicPr>
            <a:picLocks noChangeAspect="1"/>
          </p:cNvPicPr>
          <p:nvPr/>
        </p:nvPicPr>
        <p:blipFill>
          <a:blip r:embed="rId3"/>
          <a:stretch>
            <a:fillRect/>
          </a:stretch>
        </p:blipFill>
        <p:spPr>
          <a:xfrm>
            <a:off x="2649053" y="365125"/>
            <a:ext cx="5254726" cy="3436080"/>
          </a:xfrm>
          <a:prstGeom prst="rect">
            <a:avLst/>
          </a:prstGeom>
        </p:spPr>
      </p:pic>
      <p:pic>
        <p:nvPicPr>
          <p:cNvPr id="9" name="Picture 8">
            <a:extLst>
              <a:ext uri="{FF2B5EF4-FFF2-40B4-BE49-F238E27FC236}">
                <a16:creationId xmlns:a16="http://schemas.microsoft.com/office/drawing/2014/main" id="{5903EF64-C600-714D-82A0-B6F44BD8A119}"/>
              </a:ext>
            </a:extLst>
          </p:cNvPr>
          <p:cNvPicPr>
            <a:picLocks noChangeAspect="1"/>
          </p:cNvPicPr>
          <p:nvPr/>
        </p:nvPicPr>
        <p:blipFill>
          <a:blip r:embed="rId4"/>
          <a:stretch>
            <a:fillRect/>
          </a:stretch>
        </p:blipFill>
        <p:spPr>
          <a:xfrm>
            <a:off x="2649053" y="3801205"/>
            <a:ext cx="5254726" cy="2739078"/>
          </a:xfrm>
          <a:prstGeom prst="rect">
            <a:avLst/>
          </a:prstGeom>
        </p:spPr>
      </p:pic>
      <p:sp>
        <p:nvSpPr>
          <p:cNvPr id="10" name="TextBox 9">
            <a:extLst>
              <a:ext uri="{FF2B5EF4-FFF2-40B4-BE49-F238E27FC236}">
                <a16:creationId xmlns:a16="http://schemas.microsoft.com/office/drawing/2014/main" id="{7A8A1ABB-6723-0C47-83E8-50E36769FE67}"/>
              </a:ext>
            </a:extLst>
          </p:cNvPr>
          <p:cNvSpPr txBox="1"/>
          <p:nvPr/>
        </p:nvSpPr>
        <p:spPr>
          <a:xfrm>
            <a:off x="363357" y="1366345"/>
            <a:ext cx="228569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Finding relationship between features and the labels.</a:t>
            </a:r>
          </a:p>
          <a:p>
            <a:pPr marL="285750" indent="-285750">
              <a:buFont typeface="Arial" panose="020B0604020202020204" pitchFamily="34" charset="0"/>
              <a:buChar char="•"/>
            </a:pPr>
            <a:r>
              <a:rPr lang="en-US" dirty="0"/>
              <a:t>Finding correlations between the features.</a:t>
            </a:r>
          </a:p>
          <a:p>
            <a:pPr marL="285750" indent="-285750">
              <a:buFont typeface="Arial" panose="020B0604020202020204" pitchFamily="34" charset="0"/>
              <a:buChar char="•"/>
            </a:pPr>
            <a:r>
              <a:rPr lang="en-US" dirty="0"/>
              <a:t>Finding the count of the labels.</a:t>
            </a:r>
          </a:p>
        </p:txBody>
      </p:sp>
    </p:spTree>
    <p:extLst>
      <p:ext uri="{BB962C8B-B14F-4D97-AF65-F5344CB8AC3E}">
        <p14:creationId xmlns:p14="http://schemas.microsoft.com/office/powerpoint/2010/main" val="3747013574"/>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563</Words>
  <Application>Microsoft Macintosh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Vaccine Prediction</vt:lpstr>
      <vt:lpstr>INTRODUCTION</vt:lpstr>
      <vt:lpstr>Machine Learning</vt:lpstr>
      <vt:lpstr>Supervised Learning</vt:lpstr>
      <vt:lpstr>Logistic regression</vt:lpstr>
      <vt:lpstr>Types of Logistic Regression</vt:lpstr>
      <vt:lpstr>Multi-Output Regression Models</vt:lpstr>
      <vt:lpstr>Pipeline</vt:lpstr>
      <vt:lpstr>EDA</vt:lpstr>
      <vt:lpstr>Our Model</vt:lpstr>
      <vt:lpstr>ROC Curve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Prediction</dc:title>
  <dc:creator>Ayush Mehta (PGT)</dc:creator>
  <cp:lastModifiedBy>Ayush Mehta (PGT)</cp:lastModifiedBy>
  <cp:revision>5</cp:revision>
  <dcterms:created xsi:type="dcterms:W3CDTF">2021-06-05T12:15:38Z</dcterms:created>
  <dcterms:modified xsi:type="dcterms:W3CDTF">2021-06-05T14:26:46Z</dcterms:modified>
</cp:coreProperties>
</file>