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8" r:id="rId5"/>
    <p:sldId id="261" r:id="rId6"/>
    <p:sldId id="275" r:id="rId7"/>
    <p:sldId id="276" r:id="rId8"/>
    <p:sldId id="277" r:id="rId9"/>
    <p:sldId id="279" r:id="rId10"/>
    <p:sldId id="278" r:id="rId11"/>
    <p:sldId id="263" r:id="rId12"/>
    <p:sldId id="264" r:id="rId13"/>
    <p:sldId id="265" r:id="rId14"/>
    <p:sldId id="268" r:id="rId15"/>
    <p:sldId id="271" r:id="rId16"/>
    <p:sldId id="272" r:id="rId17"/>
    <p:sldId id="273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68169B-C42E-4752-98EB-198ACDFCE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B01F-C204-41E7-B630-C7248FC6DF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A3E831D-0795-4A7E-93D2-28E96731D86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313A-1F71-4A6C-A7E4-0180AAA6D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2EBA-5D5B-4AD4-96CF-C0F62BF32A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85C6960-BBD3-4C7F-B4A7-875D094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4BB4409-0ADE-413C-91C5-F194A84CF433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405F542-C990-4B1C-B535-894D1462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F542-C990-4B1C-B535-894D1462A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9B2B-2B3E-4779-9E4F-BC329B9FF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EE58-0672-475C-8CC4-E1E98323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A228-F46B-4907-B9F7-838A35D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7422-6D83-4000-B3A8-3F16ECE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6944-F7C4-4E29-8533-92D78CDC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19E0-D531-488B-9B92-5AAF5D5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C84A-E335-4017-AF3E-E2EC7EF2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7185-C988-46C5-BEF0-01A3541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F126-EF85-42E7-970D-0BA3B24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BE38-8CDD-4C3C-8D5A-519D4825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DB263-F8F8-4B10-A42F-830DBCF80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6FB9F-A1F5-46C4-8DB1-DA2912B6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6F02-2F5E-4396-A8D2-FEFC9DD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73B5-205A-4D05-8BC6-0E2F45CA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3FCB-74B6-4992-93B0-B35028D6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89C-D309-46E2-BCF2-7516472A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7C6B-8680-4A38-AC69-903272E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2C16-F514-4F27-8E07-AAF68CFD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82FE-7613-4A5C-A29F-AB440110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A919-3866-4556-AD1B-74A63F5C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44E5-C4C0-4947-B3C5-B079EC3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96E9-C7D1-4947-8526-090FC0FA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9FEA-EC53-4E70-8D73-85F4CA9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07D0-902C-4865-8C57-388C177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C133-DBD3-4FB6-BEA9-E37E027D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765D-92C2-4BED-B8A5-82188DDD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925D-9438-4048-8C16-50CFFADA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B1B2-E5D1-462D-AC13-3C0A29D5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62B7-62D1-4C5C-A015-6C2D388D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EFBF-505A-4D1F-B319-5EB5C54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4C937-CB82-4A0F-89EE-7AD947B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E616-9398-4185-8F25-3B76532B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76A0-6DF4-4AD3-8F18-6BB5880D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D213-E519-407B-AC0C-766DEB81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499F-641B-45A2-8442-1AD750AB9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46F66-8B94-4465-A76B-7BA4713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9CDDE-4494-4728-82F1-E29EE6A0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BAEC-6EEF-4AE4-8E0C-9278B12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4B24F-7EBB-423F-845C-E3167AC3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9B1B-261F-4A6B-B572-977BD512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0FFDE-A0C9-4B97-B3C2-88868A99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3565-2B91-447E-9F3E-2BE9B50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7BDF3-3586-4D22-97F2-8D02E83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2FB75-3F51-426C-A630-820B9A42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7ED28-9227-46F5-8A20-FC0F9B47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F8F2-5919-4C38-9460-A5FEA1A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B467-FCE3-4E40-A175-C0D6E55F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EAF9-18C9-414E-A712-C371D5D5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457C-A48A-40E3-B48B-5D0ECD4E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13A5-EB7F-4BCA-A327-CE08FBB0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B689-66CE-490A-B0D2-B98E4C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41B8-8EF3-4836-8C1A-AA61D0A8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B2A-6E46-4261-AA21-C35C07B5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C864-7BB0-418A-96B8-A237A080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CE5B-A6A5-4266-BA86-28CBECE7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AE7C-FD4F-441C-9148-A2E49BD7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54A8-2F1E-497A-AD49-7099EE7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BE8B-01EA-4CAA-9257-AABA06E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9977D-59A3-4576-AECC-CBDECBDA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121B-E22D-4B8D-A179-00FECAFC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EDD6-BF4F-4F51-AAD2-0C620B29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F6D9-124C-45FB-9C40-8642960C401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853F-B9D8-4777-9307-8F873605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C94-277F-4F80-9EAE-99489D44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69BA-A434-4B4E-BA18-1EDAA34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61D4-E26E-4C04-913E-E5D06BC62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50" y="171449"/>
            <a:ext cx="8534400" cy="1947863"/>
          </a:xfrm>
        </p:spPr>
        <p:txBody>
          <a:bodyPr/>
          <a:lstStyle/>
          <a:p>
            <a:r>
              <a:rPr lang="en-US" dirty="0"/>
              <a:t>ANN Model</a:t>
            </a:r>
            <a:br>
              <a:rPr lang="en-US" dirty="0"/>
            </a:br>
            <a:r>
              <a:rPr lang="en-US" dirty="0"/>
              <a:t>DJ Dataset – Inner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1A54-CBB9-47C0-A359-1AAE21A8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3427" y="5887243"/>
            <a:ext cx="4907098" cy="5683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Ayush Rastogi</a:t>
            </a:r>
          </a:p>
          <a:p>
            <a:r>
              <a:rPr lang="en-US" dirty="0"/>
              <a:t>Liberty Oilfield Services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A6EF6-FFC8-441D-BD8B-C68F2A97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7" y="2390776"/>
            <a:ext cx="5970453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D973-A00E-4BB5-B9C7-82AFF565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BFEA-0F49-4AA1-9AC0-6D1D8205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391C-C980-4507-AE47-0CDDA2A3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DA62-1B7E-4567-BE57-7F8E1829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variables were removed for the analysis based on the results obtained above</a:t>
            </a:r>
          </a:p>
          <a:p>
            <a:pPr marL="514350" indent="-514350">
              <a:buAutoNum type="arabicPeriod"/>
            </a:pPr>
            <a:r>
              <a:rPr lang="en-US" dirty="0"/>
              <a:t>TVD</a:t>
            </a:r>
          </a:p>
          <a:p>
            <a:pPr marL="514350" indent="-514350">
              <a:buAutoNum type="arabicPeriod"/>
            </a:pPr>
            <a:r>
              <a:rPr lang="en-US" dirty="0"/>
              <a:t>Neutron Porosity</a:t>
            </a:r>
          </a:p>
          <a:p>
            <a:pPr marL="514350" indent="-514350">
              <a:buAutoNum type="arabicPeriod"/>
            </a:pPr>
            <a:r>
              <a:rPr lang="en-US" dirty="0" err="1"/>
              <a:t>BTUGas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AdjWC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CD86B3-EA74-41A8-8B7F-B861CAE9A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82261"/>
              </p:ext>
            </p:extLst>
          </p:nvPr>
        </p:nvGraphicFramePr>
        <p:xfrm>
          <a:off x="5870575" y="2724944"/>
          <a:ext cx="5483224" cy="1923255"/>
        </p:xfrm>
        <a:graphic>
          <a:graphicData uri="http://schemas.openxmlformats.org/drawingml/2006/table">
            <a:tbl>
              <a:tblPr/>
              <a:tblGrid>
                <a:gridCol w="663377">
                  <a:extLst>
                    <a:ext uri="{9D8B030D-6E8A-4147-A177-3AD203B41FA5}">
                      <a16:colId xmlns:a16="http://schemas.microsoft.com/office/drawing/2014/main" val="644746287"/>
                    </a:ext>
                  </a:extLst>
                </a:gridCol>
                <a:gridCol w="1192005">
                  <a:extLst>
                    <a:ext uri="{9D8B030D-6E8A-4147-A177-3AD203B41FA5}">
                      <a16:colId xmlns:a16="http://schemas.microsoft.com/office/drawing/2014/main" val="4287570690"/>
                    </a:ext>
                  </a:extLst>
                </a:gridCol>
                <a:gridCol w="1388945">
                  <a:extLst>
                    <a:ext uri="{9D8B030D-6E8A-4147-A177-3AD203B41FA5}">
                      <a16:colId xmlns:a16="http://schemas.microsoft.com/office/drawing/2014/main" val="1434120706"/>
                    </a:ext>
                  </a:extLst>
                </a:gridCol>
                <a:gridCol w="1202371">
                  <a:extLst>
                    <a:ext uri="{9D8B030D-6E8A-4147-A177-3AD203B41FA5}">
                      <a16:colId xmlns:a16="http://schemas.microsoft.com/office/drawing/2014/main" val="71086674"/>
                    </a:ext>
                  </a:extLst>
                </a:gridCol>
                <a:gridCol w="1036526">
                  <a:extLst>
                    <a:ext uri="{9D8B030D-6E8A-4147-A177-3AD203B41FA5}">
                      <a16:colId xmlns:a16="http://schemas.microsoft.com/office/drawing/2014/main" val="3526957843"/>
                    </a:ext>
                  </a:extLst>
                </a:gridCol>
              </a:tblGrid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32938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18103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Boruta (Least Imp)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91723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09255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LatLength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73262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PPG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TVD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935268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AvgRtNetPay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AdjWC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NeutronPor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56959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WaterSaturation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952970"/>
                  </a:ext>
                </a:extLst>
              </a:tr>
              <a:tr h="213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BTUGas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1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5CA3-016D-422D-A42C-46D80D6C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for ANN Input – 2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00DB-3E40-4B18-9C49-39DB8382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Min-Max Scaling (Values lie between 0-1)</a:t>
            </a:r>
          </a:p>
          <a:p>
            <a:pPr marL="514350" indent="-514350">
              <a:buAutoNum type="arabicPeriod"/>
            </a:pPr>
            <a:r>
              <a:rPr lang="en-US" dirty="0"/>
              <a:t>Standardizing the input – caret R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Conclusion: The two methods ‘range’ and ‘scale’ lead to same results. Multiple other methods are available. Also tried ‘</a:t>
            </a:r>
            <a:r>
              <a:rPr lang="en-US" dirty="0" err="1"/>
              <a:t>pca</a:t>
            </a:r>
            <a:r>
              <a:rPr lang="en-US" dirty="0"/>
              <a:t>’ with max </a:t>
            </a:r>
            <a:r>
              <a:rPr lang="en-US" dirty="0" err="1"/>
              <a:t>pca</a:t>
            </a:r>
            <a:r>
              <a:rPr lang="en-US" dirty="0"/>
              <a:t> components = 9 but a lower R2 obtained</a:t>
            </a:r>
          </a:p>
        </p:txBody>
      </p:sp>
    </p:spTree>
    <p:extLst>
      <p:ext uri="{BB962C8B-B14F-4D97-AF65-F5344CB8AC3E}">
        <p14:creationId xmlns:p14="http://schemas.microsoft.com/office/powerpoint/2010/main" val="11963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1EBC6C-0EF4-4357-BC55-D2ECC3C8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27" y="1516856"/>
            <a:ext cx="4536435" cy="454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F519DB-09D8-48D2-A9B4-BC3A9B52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64" y="1516856"/>
            <a:ext cx="4443412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3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827BD-7FFE-4D47-8432-9FF4FFEE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1166769"/>
            <a:ext cx="5172075" cy="508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269F46-25D1-40D9-B353-2AAAB034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30" y="1232264"/>
            <a:ext cx="4831857" cy="49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2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5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highlight>
                  <a:srgbClr val="FFFF00"/>
                </a:highlight>
              </a:rPr>
              <a:t>Run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B79D3-391B-4F7C-9EAD-B822588D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1" y="1328738"/>
            <a:ext cx="4850891" cy="4843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D5C9B-C402-42C8-8E8B-F33E7CFA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1270397"/>
            <a:ext cx="4975644" cy="49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6A50-D0A6-4E17-8309-524C5605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533417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Run 7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1187A5-45DA-4218-A2C8-FD435AEAF628}"/>
              </a:ext>
            </a:extLst>
          </p:cNvPr>
          <p:cNvSpPr txBox="1">
            <a:spLocks/>
          </p:cNvSpPr>
          <p:nvPr/>
        </p:nvSpPr>
        <p:spPr>
          <a:xfrm>
            <a:off x="6486525" y="538956"/>
            <a:ext cx="57054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Run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EF37B-6BAE-4908-9559-0E1CF861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3" y="1238250"/>
            <a:ext cx="5352132" cy="531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FCEFD-636A-49CE-B7AA-29E7364DC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768" y="1238250"/>
            <a:ext cx="492970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0D135C-2CD7-4D9A-B29D-A3158460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02073"/>
              </p:ext>
            </p:extLst>
          </p:nvPr>
        </p:nvGraphicFramePr>
        <p:xfrm>
          <a:off x="514350" y="1419225"/>
          <a:ext cx="11163298" cy="3770768"/>
        </p:xfrm>
        <a:graphic>
          <a:graphicData uri="http://schemas.openxmlformats.org/drawingml/2006/table">
            <a:tbl>
              <a:tblPr/>
              <a:tblGrid>
                <a:gridCol w="1659004">
                  <a:extLst>
                    <a:ext uri="{9D8B030D-6E8A-4147-A177-3AD203B41FA5}">
                      <a16:colId xmlns:a16="http://schemas.microsoft.com/office/drawing/2014/main" val="2866397748"/>
                    </a:ext>
                  </a:extLst>
                </a:gridCol>
                <a:gridCol w="912746">
                  <a:extLst>
                    <a:ext uri="{9D8B030D-6E8A-4147-A177-3AD203B41FA5}">
                      <a16:colId xmlns:a16="http://schemas.microsoft.com/office/drawing/2014/main" val="309174428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80668635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244813884"/>
                    </a:ext>
                  </a:extLst>
                </a:gridCol>
                <a:gridCol w="714178">
                  <a:extLst>
                    <a:ext uri="{9D8B030D-6E8A-4147-A177-3AD203B41FA5}">
                      <a16:colId xmlns:a16="http://schemas.microsoft.com/office/drawing/2014/main" val="2378741084"/>
                    </a:ext>
                  </a:extLst>
                </a:gridCol>
                <a:gridCol w="759544">
                  <a:extLst>
                    <a:ext uri="{9D8B030D-6E8A-4147-A177-3AD203B41FA5}">
                      <a16:colId xmlns:a16="http://schemas.microsoft.com/office/drawing/2014/main" val="1897547050"/>
                    </a:ext>
                  </a:extLst>
                </a:gridCol>
                <a:gridCol w="621778">
                  <a:extLst>
                    <a:ext uri="{9D8B030D-6E8A-4147-A177-3AD203B41FA5}">
                      <a16:colId xmlns:a16="http://schemas.microsoft.com/office/drawing/2014/main" val="740031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1033614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45071389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826429533"/>
                    </a:ext>
                  </a:extLst>
                </a:gridCol>
                <a:gridCol w="2628898">
                  <a:extLst>
                    <a:ext uri="{9D8B030D-6E8A-4147-A177-3AD203B41FA5}">
                      <a16:colId xmlns:a16="http://schemas.microsoft.com/office/drawing/2014/main" val="160575025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nnet package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8739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RMSE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AAE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Decay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Size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RMSE 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AAE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6056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3.3342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2.2738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1.7587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Included, 9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093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3.3270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2.2009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2.2346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1.7023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43675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Included, 9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503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200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18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response, no response scaling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2.8911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1.8667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2.3129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1.7652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AdjWC also removed, 8 Predictors, iter = 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6285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362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3.3270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2.2009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0.7288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Repeated Run 2 with 1000 iter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5011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0.6703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2.3385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1.7731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6 without Water Saturation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57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1.7262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1.6214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iterations for size and decay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782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Scaling Response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9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Norm366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3.3926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2.0092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0.6195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2.5100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1.9407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(scale/decay), Remove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614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786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54" marR="7054" marT="7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04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5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CE5-B199-4B5F-A6A1-DF9008D1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Feature Extraction: Correlation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B5F2-F943-43A9-9961-E7A098F70358}"/>
              </a:ext>
            </a:extLst>
          </p:cNvPr>
          <p:cNvSpPr txBox="1"/>
          <p:nvPr/>
        </p:nvSpPr>
        <p:spPr>
          <a:xfrm>
            <a:off x="1275706" y="1295503"/>
            <a:ext cx="964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Selection: Starting point is MVA Analysis conducted on the Niobrara wells in December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90E42-B0D2-4211-BEC6-818C1E89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80" y="2060020"/>
            <a:ext cx="5208466" cy="4443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53638-B3DE-4AEA-8F52-1AF3F73995E4}"/>
              </a:ext>
            </a:extLst>
          </p:cNvPr>
          <p:cNvSpPr txBox="1"/>
          <p:nvPr/>
        </p:nvSpPr>
        <p:spPr>
          <a:xfrm>
            <a:off x="453344" y="2481059"/>
            <a:ext cx="6222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Norm365 Production (BOE/</a:t>
            </a:r>
            <a:r>
              <a:rPr lang="en-US" dirty="0" err="1"/>
              <a:t>ft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Predictor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Bbls</a:t>
            </a:r>
            <a:r>
              <a:rPr lang="en-US" dirty="0"/>
              <a:t>/</a:t>
            </a:r>
            <a:r>
              <a:rPr lang="en-US" dirty="0" err="1"/>
              <a:t>ft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AvgPPG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Adj</a:t>
            </a:r>
            <a:r>
              <a:rPr lang="en-US" dirty="0"/>
              <a:t> 365 Water 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BTUGas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NeutronPorosity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AvgRt</a:t>
            </a:r>
            <a:r>
              <a:rPr lang="en-US" dirty="0"/>
              <a:t>*</a:t>
            </a:r>
            <a:r>
              <a:rPr lang="en-US" dirty="0" err="1"/>
              <a:t>NetPay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79267-DB1E-4C35-A905-14129320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46" y="3412973"/>
            <a:ext cx="2752034" cy="25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626-8B18-48D8-995D-0F93786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7355"/>
          </a:xfrm>
        </p:spPr>
        <p:txBody>
          <a:bodyPr/>
          <a:lstStyle/>
          <a:p>
            <a:pPr algn="ctr"/>
            <a:r>
              <a:rPr lang="en-US" dirty="0"/>
              <a:t>Feature Extraction: Linear Model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3B1D4-666D-4CD9-AA57-ABDCD217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11" y="1690688"/>
            <a:ext cx="4886325" cy="395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9BEB2-FF6C-4BAA-8DD8-0FE11B9A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24" y="2711726"/>
            <a:ext cx="2682378" cy="18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9A0-026B-42BF-A7C9-CDFFA959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6297"/>
          </a:xfrm>
        </p:spPr>
        <p:txBody>
          <a:bodyPr/>
          <a:lstStyle/>
          <a:p>
            <a:pPr algn="ctr"/>
            <a:r>
              <a:rPr lang="en-US" dirty="0"/>
              <a:t>Feature Extraction: Boruta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88864-1D84-4D9A-87B6-33DD835E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27" y="1206298"/>
            <a:ext cx="4988679" cy="4737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BB0A1-985B-4728-9C65-D2E9DD80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6" y="2832787"/>
            <a:ext cx="5400675" cy="14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3C44FD-7AAE-46DB-A4EB-2A8B47D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27355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C769C-7C47-4E07-9CDC-E417B74E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831" y="2843027"/>
            <a:ext cx="3002832" cy="2051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DA5DA-C463-446C-BA87-F67B96DD7EFB}"/>
              </a:ext>
            </a:extLst>
          </p:cNvPr>
          <p:cNvSpPr txBox="1"/>
          <p:nvPr/>
        </p:nvSpPr>
        <p:spPr>
          <a:xfrm>
            <a:off x="7448365" y="1509205"/>
            <a:ext cx="4057095" cy="6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Caret Package</a:t>
            </a:r>
            <a:br>
              <a:rPr lang="en-US" dirty="0"/>
            </a:br>
            <a:r>
              <a:rPr lang="en-US" dirty="0"/>
              <a:t>Classification and Regression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852C3-5296-44FC-BAF1-47FA4BB408F6}"/>
              </a:ext>
            </a:extLst>
          </p:cNvPr>
          <p:cNvSpPr txBox="1"/>
          <p:nvPr/>
        </p:nvSpPr>
        <p:spPr>
          <a:xfrm>
            <a:off x="871491" y="1509204"/>
            <a:ext cx="40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C56116-4FE4-4BBB-BE8D-55F67B2B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4" y="2157274"/>
            <a:ext cx="5210290" cy="39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1E2-7979-4D61-BB29-ABA8C4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910"/>
          </a:xfrm>
        </p:spPr>
        <p:txBody>
          <a:bodyPr/>
          <a:lstStyle/>
          <a:p>
            <a:pPr algn="ctr"/>
            <a:r>
              <a:rPr lang="en-US" dirty="0"/>
              <a:t>Feature Extraction: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96CDC-CCE6-4D46-AE7E-75606B8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51" y="1255910"/>
            <a:ext cx="6062384" cy="5134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85C12-958F-4DC2-9653-5DD54CA8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8" y="1141798"/>
            <a:ext cx="4515509" cy="50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1E2-7979-4D61-BB29-ABA8C4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910"/>
          </a:xfrm>
        </p:spPr>
        <p:txBody>
          <a:bodyPr/>
          <a:lstStyle/>
          <a:p>
            <a:pPr algn="ctr"/>
            <a:r>
              <a:rPr lang="en-US" dirty="0"/>
              <a:t>Data 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7AC4-DD86-4173-8742-BB5228FF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7" y="1255910"/>
            <a:ext cx="7938052" cy="53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7EA-5F76-4273-8773-A967E71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963"/>
          </a:xfrm>
        </p:spPr>
        <p:txBody>
          <a:bodyPr/>
          <a:lstStyle/>
          <a:p>
            <a:pPr algn="ctr"/>
            <a:r>
              <a:rPr lang="en-US" dirty="0"/>
              <a:t>ANN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67B3-6944-4B7C-83AF-38C97B3E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17" y="1125584"/>
            <a:ext cx="4898766" cy="53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7EA-5F76-4273-8773-A967E71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963"/>
          </a:xfrm>
        </p:spPr>
        <p:txBody>
          <a:bodyPr/>
          <a:lstStyle/>
          <a:p>
            <a:pPr algn="ctr"/>
            <a:r>
              <a:rPr lang="en-US" dirty="0"/>
              <a:t>Linear Model Results – MVA, Dec 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53D-7D8B-448B-93D5-6614C6DA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36" y="1711131"/>
            <a:ext cx="5181600" cy="364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18E7D-8CBC-473B-BE75-77C75357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36" y="1184987"/>
            <a:ext cx="5033324" cy="51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429</Words>
  <Application>Microsoft Office PowerPoint</Application>
  <PresentationFormat>Widescreen</PresentationFormat>
  <Paragraphs>241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ANN Model DJ Dataset – Inner Core</vt:lpstr>
      <vt:lpstr>Exploratory Data Analysis Feature Extraction: Correlation Plot</vt:lpstr>
      <vt:lpstr>Feature Extraction: Linear Model Fit</vt:lpstr>
      <vt:lpstr>Feature Extraction: Boruta Algorithm</vt:lpstr>
      <vt:lpstr>Feature Extraction</vt:lpstr>
      <vt:lpstr>Feature Extraction: PCA</vt:lpstr>
      <vt:lpstr>Data Processing </vt:lpstr>
      <vt:lpstr>ANN Model Results</vt:lpstr>
      <vt:lpstr>Linear Model Results – MVA, Dec 2015</vt:lpstr>
      <vt:lpstr>PowerPoint Presentation</vt:lpstr>
      <vt:lpstr>Sensitivity Analysis </vt:lpstr>
      <vt:lpstr>Scaling for ANN Input – 2 Methods</vt:lpstr>
      <vt:lpstr>Run 1</vt:lpstr>
      <vt:lpstr>Run 3 </vt:lpstr>
      <vt:lpstr>Run 5 </vt:lpstr>
      <vt:lpstr>Run 7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Model DJ Dataset – Inner Core</dc:title>
  <dc:creator>Ayush Rastogi</dc:creator>
  <cp:lastModifiedBy>Ayush Rastogi</cp:lastModifiedBy>
  <cp:revision>38</cp:revision>
  <cp:lastPrinted>2018-06-25T20:16:17Z</cp:lastPrinted>
  <dcterms:created xsi:type="dcterms:W3CDTF">2018-06-25T13:36:25Z</dcterms:created>
  <dcterms:modified xsi:type="dcterms:W3CDTF">2018-06-28T21:02:48Z</dcterms:modified>
</cp:coreProperties>
</file>