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640" r:id="rId2"/>
    <p:sldId id="3694" r:id="rId3"/>
    <p:sldId id="3697" r:id="rId4"/>
    <p:sldId id="3700" r:id="rId5"/>
    <p:sldId id="3711" r:id="rId6"/>
    <p:sldId id="3701" r:id="rId7"/>
    <p:sldId id="3710" r:id="rId8"/>
    <p:sldId id="3709" r:id="rId9"/>
    <p:sldId id="3707" r:id="rId10"/>
    <p:sldId id="3708" r:id="rId11"/>
    <p:sldId id="3706" r:id="rId12"/>
    <p:sldId id="364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keshi Parnami" initials="SP" lastIdx="1" clrIdx="0">
    <p:extLst>
      <p:ext uri="{19B8F6BF-5375-455C-9EA6-DF929625EA0E}">
        <p15:presenceInfo xmlns:p15="http://schemas.microsoft.com/office/powerpoint/2012/main" userId="S::sparnami@upes.ac.in::61686955-4e93-4ddb-a545-ba82f91d1f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C1FB"/>
    <a:srgbClr val="4AAEFC"/>
    <a:srgbClr val="D12158"/>
    <a:srgbClr val="AE36FF"/>
    <a:srgbClr val="434ACF"/>
    <a:srgbClr val="BF2CFE"/>
    <a:srgbClr val="46B0FA"/>
    <a:srgbClr val="27D4F8"/>
    <a:srgbClr val="D9FF00"/>
    <a:srgbClr val="E0E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13" autoAdjust="0"/>
    <p:restoredTop sz="94404" autoAdjust="0"/>
  </p:normalViewPr>
  <p:slideViewPr>
    <p:cSldViewPr snapToGrid="0" snapToObjects="1">
      <p:cViewPr varScale="1">
        <p:scale>
          <a:sx n="78" d="100"/>
          <a:sy n="78" d="100"/>
        </p:scale>
        <p:origin x="725"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3E9D15D-1C13-CC45-BE09-4D54E9A973B4}" type="datetimeFigureOut">
              <a:rPr lang="en-US" smtClean="0"/>
              <a:t>10/1/2025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493A8CF-95A7-924D-878B-183116A25DFA}" type="slidenum">
              <a:rPr lang="en-US" smtClean="0"/>
              <a:t>‹#›</a:t>
            </a:fld>
            <a:endParaRPr lang="en-US" dirty="0"/>
          </a:p>
        </p:txBody>
      </p:sp>
    </p:spTree>
    <p:extLst>
      <p:ext uri="{BB962C8B-B14F-4D97-AF65-F5344CB8AC3E}">
        <p14:creationId xmlns:p14="http://schemas.microsoft.com/office/powerpoint/2010/main" val="39239621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493A8CF-95A7-924D-878B-183116A25DFA}" type="slidenum">
              <a:rPr lang="en-US" smtClean="0"/>
              <a:t>1</a:t>
            </a:fld>
            <a:endParaRPr lang="en-US" dirty="0"/>
          </a:p>
        </p:txBody>
      </p:sp>
    </p:spTree>
    <p:extLst>
      <p:ext uri="{BB962C8B-B14F-4D97-AF65-F5344CB8AC3E}">
        <p14:creationId xmlns:p14="http://schemas.microsoft.com/office/powerpoint/2010/main" val="42718606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7C73FB-2D72-9945-BF45-5347690BBEBB}"/>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D93C615-989D-9D44-8501-FCE01FCEDC63}"/>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DA9E5F24-53F9-054C-A9F8-3DCFACAB9877}"/>
              </a:ext>
            </a:extLst>
          </p:cNvPr>
          <p:cNvSpPr>
            <a:spLocks noGrp="1"/>
          </p:cNvSpPr>
          <p:nvPr>
            <p:ph type="dt" sz="half" idx="10"/>
          </p:nvPr>
        </p:nvSpPr>
        <p:spPr>
          <a:xfrm>
            <a:off x="838200" y="6356350"/>
            <a:ext cx="2743200" cy="365125"/>
          </a:xfrm>
          <a:prstGeom prst="rect">
            <a:avLst/>
          </a:prstGeom>
        </p:spPr>
        <p:txBody>
          <a:bodyPr/>
          <a:lstStyle/>
          <a:p>
            <a:fld id="{FD3D9895-3AFC-9E49-BB6B-D5AF81433D95}" type="datetimeFigureOut">
              <a:rPr lang="en-US" smtClean="0"/>
              <a:t>10/1/2025</a:t>
            </a:fld>
            <a:endParaRPr lang="en-US" dirty="0"/>
          </a:p>
        </p:txBody>
      </p:sp>
      <p:sp>
        <p:nvSpPr>
          <p:cNvPr id="5" name="Footer Placeholder 4">
            <a:extLst>
              <a:ext uri="{FF2B5EF4-FFF2-40B4-BE49-F238E27FC236}">
                <a16:creationId xmlns:a16="http://schemas.microsoft.com/office/drawing/2014/main" id="{69BE7FB8-C70E-584A-A086-8852BD639520}"/>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Slide Number Placeholder 5">
            <a:extLst>
              <a:ext uri="{FF2B5EF4-FFF2-40B4-BE49-F238E27FC236}">
                <a16:creationId xmlns:a16="http://schemas.microsoft.com/office/drawing/2014/main" id="{E755C156-1A78-7A4C-AB86-BCA1B1785D83}"/>
              </a:ext>
            </a:extLst>
          </p:cNvPr>
          <p:cNvSpPr>
            <a:spLocks noGrp="1"/>
          </p:cNvSpPr>
          <p:nvPr>
            <p:ph type="sldNum" sz="quarter" idx="12"/>
          </p:nvPr>
        </p:nvSpPr>
        <p:spPr>
          <a:xfrm>
            <a:off x="8610600" y="6356350"/>
            <a:ext cx="2743200" cy="365125"/>
          </a:xfrm>
          <a:prstGeom prst="rect">
            <a:avLst/>
          </a:prstGeom>
        </p:spPr>
        <p:txBody>
          <a:bodyPr/>
          <a:lstStyle/>
          <a:p>
            <a:fld id="{CF45BD75-B1E6-DE4E-8CD3-58B4BE092B5A}" type="slidenum">
              <a:rPr lang="en-US" smtClean="0"/>
              <a:t>‹#›</a:t>
            </a:fld>
            <a:endParaRPr lang="en-US" dirty="0"/>
          </a:p>
        </p:txBody>
      </p:sp>
    </p:spTree>
    <p:extLst>
      <p:ext uri="{BB962C8B-B14F-4D97-AF65-F5344CB8AC3E}">
        <p14:creationId xmlns:p14="http://schemas.microsoft.com/office/powerpoint/2010/main" val="7777136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42408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38200" y="6356350"/>
            <a:ext cx="2743200" cy="365125"/>
          </a:xfrm>
          <a:prstGeom prst="rect">
            <a:avLst/>
          </a:prstGeom>
        </p:spPr>
        <p:txBody>
          <a:bodyPr/>
          <a:lstStyle/>
          <a:p>
            <a:fld id="{1703F520-AAB7-4D20-958E-A456239933B0}" type="datetimeFigureOut">
              <a:rPr lang="en-US" smtClean="0"/>
              <a:t>10/1/2025</a:t>
            </a:fld>
            <a:endParaRPr lang="en-US" dirty="0"/>
          </a:p>
        </p:txBody>
      </p:sp>
      <p:sp>
        <p:nvSpPr>
          <p:cNvPr id="3" name="Footer Placeholder 2"/>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610600" y="6356350"/>
            <a:ext cx="2743200" cy="365125"/>
          </a:xfrm>
          <a:prstGeom prst="rect">
            <a:avLst/>
          </a:prstGeom>
        </p:spPr>
        <p:txBody>
          <a:bodyPr/>
          <a:lstStyle/>
          <a:p>
            <a:fld id="{CD3316BF-8A16-4F24-9F8F-9D40354D5A5C}" type="slidenum">
              <a:rPr lang="en-US" smtClean="0"/>
              <a:t>‹#›</a:t>
            </a:fld>
            <a:endParaRPr lang="en-US" dirty="0"/>
          </a:p>
        </p:txBody>
      </p:sp>
    </p:spTree>
    <p:extLst>
      <p:ext uri="{BB962C8B-B14F-4D97-AF65-F5344CB8AC3E}">
        <p14:creationId xmlns:p14="http://schemas.microsoft.com/office/powerpoint/2010/main" val="273734048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jpg"/><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92C0DC26-5D78-6140-BF89-41378C4365C1}"/>
              </a:ext>
            </a:extLst>
          </p:cNvPr>
          <p:cNvSpPr/>
          <p:nvPr userDrawn="1"/>
        </p:nvSpPr>
        <p:spPr>
          <a:xfrm>
            <a:off x="98853" y="86497"/>
            <a:ext cx="11998411" cy="6685005"/>
          </a:xfrm>
          <a:prstGeom prst="rect">
            <a:avLst/>
          </a:prstGeom>
          <a:noFill/>
          <a:ln w="28575">
            <a:solidFill>
              <a:srgbClr val="46B0F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descr="A picture containing text, clipart&#10;&#10;Description automatically generated">
            <a:extLst>
              <a:ext uri="{FF2B5EF4-FFF2-40B4-BE49-F238E27FC236}">
                <a16:creationId xmlns:a16="http://schemas.microsoft.com/office/drawing/2014/main" id="{C5EF86C0-A360-484B-B595-7CC69137B538}"/>
              </a:ext>
            </a:extLst>
          </p:cNvPr>
          <p:cNvPicPr>
            <a:picLocks noChangeAspect="1"/>
          </p:cNvPicPr>
          <p:nvPr userDrawn="1"/>
        </p:nvPicPr>
        <p:blipFill rotWithShape="1">
          <a:blip r:embed="rId5"/>
          <a:srcRect t="12813" r="7454"/>
          <a:stretch/>
        </p:blipFill>
        <p:spPr>
          <a:xfrm>
            <a:off x="10718090" y="127821"/>
            <a:ext cx="1336257" cy="540774"/>
          </a:xfrm>
          <a:prstGeom prst="rect">
            <a:avLst/>
          </a:prstGeom>
        </p:spPr>
      </p:pic>
    </p:spTree>
    <p:extLst>
      <p:ext uri="{BB962C8B-B14F-4D97-AF65-F5344CB8AC3E}">
        <p14:creationId xmlns:p14="http://schemas.microsoft.com/office/powerpoint/2010/main" val="2038464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8895C2-828B-934B-8B58-BBC23AD3665A}"/>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descr="A picture containing text, sign, outdoor&#10;&#10;Description automatically generated">
            <a:extLst>
              <a:ext uri="{FF2B5EF4-FFF2-40B4-BE49-F238E27FC236}">
                <a16:creationId xmlns:a16="http://schemas.microsoft.com/office/drawing/2014/main" id="{35C12C04-5CEF-8448-B70C-56FE6AD03CE5}"/>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304829" y="126108"/>
            <a:ext cx="876170" cy="1491678"/>
          </a:xfrm>
          <a:prstGeom prst="rect">
            <a:avLst/>
          </a:prstGeom>
        </p:spPr>
      </p:pic>
      <p:pic>
        <p:nvPicPr>
          <p:cNvPr id="5" name="Picture 4" descr="A picture containing text, clipart&#10;&#10;Description automatically generated">
            <a:extLst>
              <a:ext uri="{FF2B5EF4-FFF2-40B4-BE49-F238E27FC236}">
                <a16:creationId xmlns:a16="http://schemas.microsoft.com/office/drawing/2014/main" id="{2F2F3CE5-A64B-4B6C-9275-01E87181FAAF}"/>
              </a:ext>
            </a:extLst>
          </p:cNvPr>
          <p:cNvPicPr>
            <a:picLocks noChangeAspect="1"/>
          </p:cNvPicPr>
          <p:nvPr/>
        </p:nvPicPr>
        <p:blipFill>
          <a:blip r:embed="rId4"/>
          <a:stretch>
            <a:fillRect/>
          </a:stretch>
        </p:blipFill>
        <p:spPr>
          <a:xfrm>
            <a:off x="7485017" y="143688"/>
            <a:ext cx="4564228" cy="1474098"/>
          </a:xfrm>
          <a:prstGeom prst="rect">
            <a:avLst/>
          </a:prstGeom>
        </p:spPr>
      </p:pic>
      <p:sp>
        <p:nvSpPr>
          <p:cNvPr id="2" name="TextBox 1"/>
          <p:cNvSpPr txBox="1"/>
          <p:nvPr/>
        </p:nvSpPr>
        <p:spPr>
          <a:xfrm>
            <a:off x="2468895" y="2259870"/>
            <a:ext cx="6701245" cy="923330"/>
          </a:xfrm>
          <a:prstGeom prst="rect">
            <a:avLst/>
          </a:prstGeom>
          <a:noFill/>
        </p:spPr>
        <p:txBody>
          <a:bodyPr wrap="square" rtlCol="0">
            <a:spAutoFit/>
          </a:bodyPr>
          <a:lstStyle/>
          <a:p>
            <a:pPr algn="ctr"/>
            <a:r>
              <a:rPr lang="en-IN" sz="5400" dirty="0">
                <a:latin typeface="Times New Roman" panose="02020603050405020304" pitchFamily="18" charset="0"/>
                <a:cs typeface="Times New Roman" panose="02020603050405020304" pitchFamily="18" charset="0"/>
              </a:rPr>
              <a:t>Minor Project</a:t>
            </a:r>
          </a:p>
        </p:txBody>
      </p:sp>
      <p:sp>
        <p:nvSpPr>
          <p:cNvPr id="4" name="TextBox 3"/>
          <p:cNvSpPr txBox="1"/>
          <p:nvPr/>
        </p:nvSpPr>
        <p:spPr>
          <a:xfrm>
            <a:off x="844569" y="3156414"/>
            <a:ext cx="9948555" cy="584775"/>
          </a:xfrm>
          <a:prstGeom prst="rect">
            <a:avLst/>
          </a:prstGeom>
          <a:noFill/>
        </p:spPr>
        <p:txBody>
          <a:bodyPr wrap="square" rtlCol="0">
            <a:spAutoFit/>
          </a:bodyPr>
          <a:lstStyle/>
          <a:p>
            <a:pPr algn="ctr"/>
            <a:r>
              <a:rPr lang="en-IN" sz="3200" dirty="0">
                <a:latin typeface="Times New Roman" panose="02020603050405020304" pitchFamily="18" charset="0"/>
                <a:cs typeface="Times New Roman" panose="02020603050405020304" pitchFamily="18" charset="0"/>
              </a:rPr>
              <a:t>Title: Supplychain Path Optimizer</a:t>
            </a:r>
          </a:p>
        </p:txBody>
      </p:sp>
      <p:sp>
        <p:nvSpPr>
          <p:cNvPr id="6" name="TextBox 5"/>
          <p:cNvSpPr txBox="1"/>
          <p:nvPr/>
        </p:nvSpPr>
        <p:spPr>
          <a:xfrm>
            <a:off x="130658" y="5434931"/>
            <a:ext cx="4676474" cy="1200329"/>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Presented by:</a:t>
            </a:r>
          </a:p>
          <a:p>
            <a:r>
              <a:rPr lang="en-IN" dirty="0">
                <a:latin typeface="Times New Roman" panose="02020603050405020304" pitchFamily="18" charset="0"/>
                <a:cs typeface="Times New Roman" panose="02020603050405020304" pitchFamily="18" charset="0"/>
              </a:rPr>
              <a:t>Ayush Agarwal [500101834]</a:t>
            </a: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
        <p:nvSpPr>
          <p:cNvPr id="9" name="TextBox 8"/>
          <p:cNvSpPr txBox="1"/>
          <p:nvPr/>
        </p:nvSpPr>
        <p:spPr>
          <a:xfrm>
            <a:off x="9849393" y="5257566"/>
            <a:ext cx="2717074" cy="1477328"/>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Mentored By:</a:t>
            </a:r>
          </a:p>
          <a:p>
            <a:r>
              <a:rPr lang="en-IN" dirty="0">
                <a:latin typeface="Times New Roman" panose="02020603050405020304" pitchFamily="18" charset="0"/>
                <a:cs typeface="Times New Roman" panose="02020603050405020304" pitchFamily="18" charset="0"/>
              </a:rPr>
              <a:t>Mr. Aishik Biswas </a:t>
            </a:r>
          </a:p>
          <a:p>
            <a:r>
              <a:rPr lang="en-IN" dirty="0">
                <a:latin typeface="Times New Roman" panose="02020603050405020304" pitchFamily="18" charset="0"/>
                <a:cs typeface="Times New Roman" panose="02020603050405020304" pitchFamily="18" charset="0"/>
              </a:rPr>
              <a:t>Asst. Professor</a:t>
            </a:r>
          </a:p>
          <a:p>
            <a:r>
              <a:rPr lang="en-IN" dirty="0">
                <a:latin typeface="Times New Roman" panose="02020603050405020304" pitchFamily="18" charset="0"/>
                <a:cs typeface="Times New Roman" panose="02020603050405020304" pitchFamily="18" charset="0"/>
              </a:rPr>
              <a:t>Cloud Cluster(CSO)</a:t>
            </a:r>
          </a:p>
          <a:p>
            <a:r>
              <a:rPr lang="en-IN" dirty="0">
                <a:latin typeface="Times New Roman" panose="02020603050405020304" pitchFamily="18" charset="0"/>
                <a:cs typeface="Times New Roman" panose="02020603050405020304" pitchFamily="18" charset="0"/>
              </a:rPr>
              <a:t>SOCs</a:t>
            </a:r>
          </a:p>
        </p:txBody>
      </p:sp>
    </p:spTree>
    <p:extLst>
      <p:ext uri="{BB962C8B-B14F-4D97-AF65-F5344CB8AC3E}">
        <p14:creationId xmlns:p14="http://schemas.microsoft.com/office/powerpoint/2010/main" val="16277998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BEBDC5-ACA5-71A6-9238-DDDBFDE53D3E}"/>
              </a:ext>
            </a:extLst>
          </p:cNvPr>
          <p:cNvSpPr txBox="1"/>
          <p:nvPr/>
        </p:nvSpPr>
        <p:spPr>
          <a:xfrm>
            <a:off x="595834" y="401409"/>
            <a:ext cx="6096000" cy="584775"/>
          </a:xfrm>
          <a:prstGeom prst="rect">
            <a:avLst/>
          </a:prstGeom>
          <a:noFill/>
        </p:spPr>
        <p:txBody>
          <a:bodyPr wrap="square">
            <a:spAutoFit/>
          </a:bodyPr>
          <a:lstStyle/>
          <a:p>
            <a:r>
              <a:rPr lang="en-US" sz="3200" b="1" dirty="0">
                <a:solidFill>
                  <a:srgbClr val="46B0FA"/>
                </a:solidFill>
                <a:latin typeface="Times New Roman" panose="02020603050405020304" pitchFamily="18" charset="0"/>
                <a:cs typeface="Times New Roman" panose="02020603050405020304" pitchFamily="18" charset="0"/>
              </a:rPr>
              <a:t>Conclusion</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721AC7C5-79EA-C5F8-00DE-AE0BB646DE6A}"/>
              </a:ext>
            </a:extLst>
          </p:cNvPr>
          <p:cNvSpPr txBox="1"/>
          <p:nvPr/>
        </p:nvSpPr>
        <p:spPr>
          <a:xfrm>
            <a:off x="246646" y="1222117"/>
            <a:ext cx="10290725" cy="2862322"/>
          </a:xfrm>
          <a:prstGeom prst="rect">
            <a:avLst/>
          </a:prstGeom>
          <a:noFill/>
        </p:spPr>
        <p:txBody>
          <a:bodyPr wrap="square">
            <a:spAutoFit/>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Optimal Performance and Customization: The system integrates Dijkstra's algorithm for efficient route optimization and TSP for enhanced logistics management. It can be customized for various industries like retail, manufacturing, or healthcare, increasing its relevance and effectiveness.</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User-Friendly Design and Expansion Opportunities: Designed for simplicity and ease of use, the system promotes high adoption rates. Future growth can include mobile and cloud-based versions for remote management and real-time decision-making.</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 Data Security: robust data protection measures ensure the security of sensitive information and regulatory compliance.</a:t>
            </a:r>
          </a:p>
        </p:txBody>
      </p:sp>
    </p:spTree>
    <p:extLst>
      <p:ext uri="{BB962C8B-B14F-4D97-AF65-F5344CB8AC3E}">
        <p14:creationId xmlns:p14="http://schemas.microsoft.com/office/powerpoint/2010/main" val="277995599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25927" y="248626"/>
            <a:ext cx="7530363" cy="584775"/>
          </a:xfrm>
          <a:prstGeom prst="rect">
            <a:avLst/>
          </a:prstGeom>
          <a:noFill/>
        </p:spPr>
        <p:txBody>
          <a:bodyPr wrap="square" rtlCol="0">
            <a:spAutoFit/>
          </a:bodyPr>
          <a:lstStyle/>
          <a:p>
            <a:r>
              <a:rPr lang="en-IN" sz="3200" b="1" dirty="0">
                <a:solidFill>
                  <a:srgbClr val="46B0FA"/>
                </a:solidFill>
                <a:latin typeface="Times New Roman" panose="02020603050405020304" pitchFamily="18" charset="0"/>
                <a:cs typeface="Times New Roman" panose="02020603050405020304" pitchFamily="18" charset="0"/>
              </a:rPr>
              <a:t>References</a:t>
            </a:r>
          </a:p>
        </p:txBody>
      </p:sp>
      <p:sp>
        <p:nvSpPr>
          <p:cNvPr id="3" name="TextBox 2">
            <a:extLst>
              <a:ext uri="{FF2B5EF4-FFF2-40B4-BE49-F238E27FC236}">
                <a16:creationId xmlns:a16="http://schemas.microsoft.com/office/drawing/2014/main" id="{66168532-D141-4AB0-BD29-1663F2877B3E}"/>
              </a:ext>
            </a:extLst>
          </p:cNvPr>
          <p:cNvSpPr txBox="1"/>
          <p:nvPr/>
        </p:nvSpPr>
        <p:spPr>
          <a:xfrm>
            <a:off x="325927" y="1312664"/>
            <a:ext cx="11364628" cy="3139321"/>
          </a:xfrm>
          <a:prstGeom prst="rect">
            <a:avLst/>
          </a:prstGeom>
          <a:noFill/>
        </p:spPr>
        <p:txBody>
          <a:bodyPr wrap="square" rtlCol="0">
            <a:spAutoFit/>
          </a:bodyPr>
          <a:lstStyle/>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Optimizing supply chain management: strategic business models and </a:t>
            </a:r>
            <a:r>
              <a:rPr lang="en-IN" dirty="0" err="1">
                <a:latin typeface="Times New Roman" panose="02020603050405020304" pitchFamily="18" charset="0"/>
                <a:cs typeface="Times New Roman" panose="02020603050405020304" pitchFamily="18" charset="0"/>
              </a:rPr>
              <a:t>solutionsusing</a:t>
            </a:r>
            <a:r>
              <a:rPr lang="en-IN" dirty="0">
                <a:latin typeface="Times New Roman" panose="02020603050405020304" pitchFamily="18" charset="0"/>
                <a:cs typeface="Times New Roman" panose="02020603050405020304" pitchFamily="18" charset="0"/>
              </a:rPr>
              <a:t> SAP S/4HANAOluwatosin Abdul-Azeez 1, *, Alexsandra </a:t>
            </a:r>
            <a:r>
              <a:rPr lang="en-IN" dirty="0" err="1">
                <a:latin typeface="Times New Roman" panose="02020603050405020304" pitchFamily="18" charset="0"/>
                <a:cs typeface="Times New Roman" panose="02020603050405020304" pitchFamily="18" charset="0"/>
              </a:rPr>
              <a:t>Ogadimma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Ihechere</a:t>
            </a:r>
            <a:r>
              <a:rPr lang="en-IN" dirty="0">
                <a:latin typeface="Times New Roman" panose="02020603050405020304" pitchFamily="18" charset="0"/>
                <a:cs typeface="Times New Roman" panose="02020603050405020304" pitchFamily="18" charset="0"/>
              </a:rPr>
              <a:t> 2 and Courage </a:t>
            </a:r>
            <a:r>
              <a:rPr lang="en-IN" dirty="0" err="1">
                <a:latin typeface="Times New Roman" panose="02020603050405020304" pitchFamily="18" charset="0"/>
                <a:cs typeface="Times New Roman" panose="02020603050405020304" pitchFamily="18" charset="0"/>
              </a:rPr>
              <a:t>Idemudia</a:t>
            </a:r>
            <a:r>
              <a:rPr lang="en-IN" dirty="0">
                <a:latin typeface="Times New Roman" panose="02020603050405020304" pitchFamily="18" charset="0"/>
                <a:cs typeface="Times New Roman" panose="02020603050405020304" pitchFamily="18" charset="0"/>
              </a:rPr>
              <a:t> 3</a:t>
            </a:r>
          </a:p>
          <a:p>
            <a:endParaRPr lang="en-IN"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Graph Theory: Application of graphs to the shortest path problem with Dijkstra's </a:t>
            </a:r>
            <a:r>
              <a:rPr lang="en-US" dirty="0" err="1">
                <a:latin typeface="Times New Roman" panose="02020603050405020304" pitchFamily="18" charset="0"/>
                <a:cs typeface="Times New Roman" panose="02020603050405020304" pitchFamily="18" charset="0"/>
              </a:rPr>
              <a:t>algorithmAdinda</a:t>
            </a:r>
            <a:r>
              <a:rPr lang="en-US" dirty="0">
                <a:latin typeface="Times New Roman" panose="02020603050405020304" pitchFamily="18" charset="0"/>
                <a:cs typeface="Times New Roman" panose="02020603050405020304" pitchFamily="18" charset="0"/>
              </a:rPr>
              <a:t> PUTRI </a:t>
            </a:r>
            <a:r>
              <a:rPr lang="en-US" dirty="0" err="1">
                <a:latin typeface="Times New Roman" panose="02020603050405020304" pitchFamily="18" charset="0"/>
                <a:cs typeface="Times New Roman" panose="02020603050405020304" pitchFamily="18" charset="0"/>
              </a:rPr>
              <a:t>Sahrita</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Johnson, David S. and McGeoch, Lyle A.. "8. The traveling salesman problem: a case study". Local Search in Combinatorial Optimization, edited by Emile </a:t>
            </a:r>
            <a:r>
              <a:rPr lang="en-US" dirty="0" err="1">
                <a:latin typeface="Times New Roman" panose="02020603050405020304" pitchFamily="18" charset="0"/>
                <a:cs typeface="Times New Roman" panose="02020603050405020304" pitchFamily="18" charset="0"/>
              </a:rPr>
              <a:t>Aarts</a:t>
            </a:r>
            <a:r>
              <a:rPr lang="en-US" dirty="0">
                <a:latin typeface="Times New Roman" panose="02020603050405020304" pitchFamily="18" charset="0"/>
                <a:cs typeface="Times New Roman" panose="02020603050405020304" pitchFamily="18" charset="0"/>
              </a:rPr>
              <a:t> and Jan Karel </a:t>
            </a:r>
            <a:r>
              <a:rPr lang="en-US" dirty="0" err="1">
                <a:latin typeface="Times New Roman" panose="02020603050405020304" pitchFamily="18" charset="0"/>
                <a:cs typeface="Times New Roman" panose="02020603050405020304" pitchFamily="18" charset="0"/>
              </a:rPr>
              <a:t>Lenstra</a:t>
            </a:r>
            <a:r>
              <a:rPr lang="en-US" dirty="0">
                <a:latin typeface="Times New Roman" panose="02020603050405020304" pitchFamily="18" charset="0"/>
                <a:cs typeface="Times New Roman" panose="02020603050405020304" pitchFamily="18" charset="0"/>
              </a:rPr>
              <a:t>, Princeton: Princeton University Press, 2003, pp. 215-310.</a:t>
            </a: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Order-Picking Efficiency in E-Commerce Warehouses: A Literature </a:t>
            </a:r>
            <a:r>
              <a:rPr lang="en-US" dirty="0" err="1">
                <a:latin typeface="Times New Roman" panose="02020603050405020304" pitchFamily="18" charset="0"/>
                <a:cs typeface="Times New Roman" panose="02020603050405020304" pitchFamily="18" charset="0"/>
              </a:rPr>
              <a:t>ReviewDecember</a:t>
            </a:r>
            <a:r>
              <a:rPr lang="en-US" dirty="0">
                <a:latin typeface="Times New Roman" panose="02020603050405020304" pitchFamily="18" charset="0"/>
                <a:cs typeface="Times New Roman" panose="02020603050405020304" pitchFamily="18" charset="0"/>
              </a:rPr>
              <a:t> 2022Yi </a:t>
            </a:r>
            <a:r>
              <a:rPr lang="en-US" dirty="0" err="1">
                <a:latin typeface="Times New Roman" panose="02020603050405020304" pitchFamily="18" charset="0"/>
                <a:cs typeface="Times New Roman" panose="02020603050405020304" pitchFamily="18" charset="0"/>
              </a:rPr>
              <a:t>LiRuining</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ZhangDandan</a:t>
            </a:r>
            <a:r>
              <a:rPr lang="en-US" dirty="0">
                <a:latin typeface="Times New Roman" panose="02020603050405020304" pitchFamily="18" charset="0"/>
                <a:cs typeface="Times New Roman" panose="02020603050405020304" pitchFamily="18" charset="0"/>
              </a:rPr>
              <a:t> Jiang</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0812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39D82EA-6098-704F-AD4D-D13A499C492D}"/>
              </a:ext>
            </a:extLst>
          </p:cNvPr>
          <p:cNvSpPr txBox="1"/>
          <p:nvPr/>
        </p:nvSpPr>
        <p:spPr>
          <a:xfrm>
            <a:off x="1895294" y="3601496"/>
            <a:ext cx="8401412" cy="1200329"/>
          </a:xfrm>
          <a:prstGeom prst="rect">
            <a:avLst/>
          </a:prstGeom>
          <a:noFill/>
        </p:spPr>
        <p:txBody>
          <a:bodyPr wrap="square" rtlCol="0">
            <a:spAutoFit/>
          </a:bodyPr>
          <a:lstStyle/>
          <a:p>
            <a:pPr algn="ctr"/>
            <a:r>
              <a:rPr lang="en-US" sz="7200" b="1" dirty="0">
                <a:solidFill>
                  <a:srgbClr val="46B0FA"/>
                </a:solidFill>
                <a:latin typeface="Times New Roman" panose="02020603050405020304" pitchFamily="18" charset="0"/>
                <a:cs typeface="Times New Roman" panose="02020603050405020304" pitchFamily="18" charset="0"/>
              </a:rPr>
              <a:t>Thank You</a:t>
            </a:r>
            <a:endParaRPr lang="en-IN" sz="7200" b="1" dirty="0">
              <a:solidFill>
                <a:srgbClr val="46B0FA"/>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B7FBB1AB-6227-0A49-9677-D759BB97E908}"/>
              </a:ext>
            </a:extLst>
          </p:cNvPr>
          <p:cNvSpPr/>
          <p:nvPr/>
        </p:nvSpPr>
        <p:spPr>
          <a:xfrm>
            <a:off x="10668000" y="150471"/>
            <a:ext cx="1381246" cy="68290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4" descr="A picture containing text, clipart&#10;&#10;Description automatically generated">
            <a:extLst>
              <a:ext uri="{FF2B5EF4-FFF2-40B4-BE49-F238E27FC236}">
                <a16:creationId xmlns:a16="http://schemas.microsoft.com/office/drawing/2014/main" id="{B3B91EF5-66BF-4A12-80C1-98869846E0D6}"/>
              </a:ext>
            </a:extLst>
          </p:cNvPr>
          <p:cNvPicPr>
            <a:picLocks noChangeAspect="1"/>
          </p:cNvPicPr>
          <p:nvPr/>
        </p:nvPicPr>
        <p:blipFill>
          <a:blip r:embed="rId2"/>
          <a:stretch>
            <a:fillRect/>
          </a:stretch>
        </p:blipFill>
        <p:spPr>
          <a:xfrm>
            <a:off x="3992880" y="1709987"/>
            <a:ext cx="4206240" cy="1806854"/>
          </a:xfrm>
          <a:prstGeom prst="rect">
            <a:avLst/>
          </a:prstGeom>
        </p:spPr>
      </p:pic>
    </p:spTree>
    <p:extLst>
      <p:ext uri="{BB962C8B-B14F-4D97-AF65-F5344CB8AC3E}">
        <p14:creationId xmlns:p14="http://schemas.microsoft.com/office/powerpoint/2010/main" val="3579348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807708" y="541013"/>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Content</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6168532-D141-4AB0-BD29-1663F2877B3E}"/>
              </a:ext>
            </a:extLst>
          </p:cNvPr>
          <p:cNvSpPr txBox="1"/>
          <p:nvPr/>
        </p:nvSpPr>
        <p:spPr>
          <a:xfrm>
            <a:off x="638535" y="1552150"/>
            <a:ext cx="3402523" cy="5293757"/>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Introduction</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Literature Review</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Objectives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Methodology</a:t>
            </a:r>
          </a:p>
          <a:p>
            <a:pPr marL="342900" indent="-34290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 Data Structures and Algorithm</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SWOT Analysis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References</a:t>
            </a:r>
          </a:p>
          <a:p>
            <a:endParaRPr lang="en-US" sz="20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Conclusion </a:t>
            </a:r>
          </a:p>
          <a:p>
            <a:pPr marL="285750" indent="-285750">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9729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5FD985-C512-D7B1-5103-BAA858E61021}"/>
              </a:ext>
            </a:extLst>
          </p:cNvPr>
          <p:cNvSpPr txBox="1"/>
          <p:nvPr/>
        </p:nvSpPr>
        <p:spPr>
          <a:xfrm>
            <a:off x="224055" y="375838"/>
            <a:ext cx="11743890" cy="6740307"/>
          </a:xfrm>
          <a:prstGeom prst="rect">
            <a:avLst/>
          </a:prstGeom>
          <a:noFill/>
        </p:spPr>
        <p:txBody>
          <a:bodyPr wrap="square">
            <a:spAutoFit/>
          </a:bodyPr>
          <a:lstStyle/>
          <a:p>
            <a:r>
              <a:rPr lang="en-US" b="1" dirty="0">
                <a:solidFill>
                  <a:srgbClr val="46B0FA"/>
                </a:solidFill>
                <a:latin typeface="Times New Roman" panose="02020603050405020304" pitchFamily="18" charset="0"/>
                <a:cs typeface="Times New Roman" panose="02020603050405020304" pitchFamily="18" charset="0"/>
              </a:rPr>
              <a:t>Abstract:</a:t>
            </a: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SupplyChain Path Optimizer </a:t>
            </a:r>
            <a:r>
              <a:rPr lang="en-US" dirty="0">
                <a:latin typeface="Times New Roman" panose="02020603050405020304" pitchFamily="18" charset="0"/>
                <a:cs typeface="Times New Roman" panose="02020603050405020304" pitchFamily="18" charset="0"/>
              </a:rPr>
              <a:t>is a supply chain management system designed to help small and medium-sized businesses improve their supply chain operations. The system focuses on four key areas: inventory management, order processing, supplier selection, and delivery route optimization. By using powerful algorithms such as </a:t>
            </a:r>
            <a:r>
              <a:rPr lang="en-US" b="1" dirty="0">
                <a:latin typeface="Times New Roman" panose="02020603050405020304" pitchFamily="18" charset="0"/>
                <a:cs typeface="Times New Roman" panose="02020603050405020304" pitchFamily="18" charset="0"/>
              </a:rPr>
              <a:t>Dijkstra’s</a:t>
            </a:r>
            <a:r>
              <a:rPr lang="en-US" dirty="0">
                <a:latin typeface="Times New Roman" panose="02020603050405020304" pitchFamily="18" charset="0"/>
                <a:cs typeface="Times New Roman" panose="02020603050405020304" pitchFamily="18" charset="0"/>
              </a:rPr>
              <a:t> for shortest path calculation and the </a:t>
            </a:r>
            <a:r>
              <a:rPr lang="en-US" b="1" dirty="0">
                <a:latin typeface="Times New Roman" panose="02020603050405020304" pitchFamily="18" charset="0"/>
                <a:cs typeface="Times New Roman" panose="02020603050405020304" pitchFamily="18" charset="0"/>
              </a:rPr>
              <a:t>Traveling Salesman Problem (TSP) </a:t>
            </a:r>
            <a:r>
              <a:rPr lang="en-US" dirty="0">
                <a:latin typeface="Times New Roman" panose="02020603050405020304" pitchFamily="18" charset="0"/>
                <a:cs typeface="Times New Roman" panose="02020603050405020304" pitchFamily="18" charset="0"/>
              </a:rPr>
              <a:t>for route planning, the system ensures efficient and cost-effective supply chain management.</a:t>
            </a:r>
          </a:p>
          <a:p>
            <a:endParaRPr lang="en-US" dirty="0">
              <a:latin typeface="Times New Roman" panose="02020603050405020304" pitchFamily="18" charset="0"/>
              <a:cs typeface="Times New Roman" panose="02020603050405020304" pitchFamily="18" charset="0"/>
            </a:endParaRPr>
          </a:p>
          <a:p>
            <a:r>
              <a:rPr lang="en-US" b="1" dirty="0">
                <a:solidFill>
                  <a:srgbClr val="46B0FA"/>
                </a:solidFill>
                <a:latin typeface="Times New Roman" panose="02020603050405020304" pitchFamily="18" charset="0"/>
                <a:cs typeface="Times New Roman" panose="02020603050405020304" pitchFamily="18" charset="0"/>
              </a:rPr>
              <a:t>Introduction:</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a:t>
            </a:r>
            <a:r>
              <a:rPr lang="en-US" b="1" dirty="0">
                <a:latin typeface="Times New Roman" panose="02020603050405020304" pitchFamily="18" charset="0"/>
                <a:cs typeface="Times New Roman" panose="02020603050405020304" pitchFamily="18" charset="0"/>
              </a:rPr>
              <a:t>SupplyChain Path Optimizer</a:t>
            </a:r>
            <a:r>
              <a:rPr lang="en-US" dirty="0">
                <a:latin typeface="Times New Roman" panose="02020603050405020304" pitchFamily="18" charset="0"/>
                <a:cs typeface="Times New Roman" panose="02020603050405020304" pitchFamily="18" charset="0"/>
              </a:rPr>
              <a:t>" project leverages predictive analytics to enhance supply chain efficiency. By analyzing transportation routes, inventory levels, and demand patterns, this tool identifies the most cost-effective and timely pathways for goods, improving resource utilization and operational performance.</a:t>
            </a:r>
          </a:p>
          <a:p>
            <a:endParaRPr lang="en-IN" dirty="0">
              <a:latin typeface="Times New Roman" panose="02020603050405020304" pitchFamily="18" charset="0"/>
              <a:cs typeface="Times New Roman" panose="02020603050405020304" pitchFamily="18" charset="0"/>
            </a:endParaRPr>
          </a:p>
          <a:p>
            <a:r>
              <a:rPr lang="en-US" b="1" dirty="0">
                <a:solidFill>
                  <a:srgbClr val="4AAEFC"/>
                </a:solidFill>
                <a:latin typeface="Times New Roman" panose="02020603050405020304" pitchFamily="18" charset="0"/>
                <a:cs typeface="Times New Roman" panose="02020603050405020304" pitchFamily="18" charset="0"/>
              </a:rPr>
              <a:t>Motivation: </a:t>
            </a:r>
          </a:p>
          <a:p>
            <a:r>
              <a:rPr lang="en-US" dirty="0">
                <a:latin typeface="Times New Roman" panose="02020603050405020304" pitchFamily="18" charset="0"/>
                <a:cs typeface="Times New Roman" panose="02020603050405020304" pitchFamily="18" charset="0"/>
              </a:rPr>
              <a:t>The project was driven by the need to tackle prevalent inefficiencies in supply chain management, such as suboptimal routing, high transportation costs, and delayed deliveries. By optimizing supply chain paths, the project aims to enhance operational efficiency, reduce costs, and improve overall performance, addressing key challenges faced by organizations in managing complex supply networks.</a:t>
            </a:r>
          </a:p>
          <a:p>
            <a:r>
              <a:rPr lang="en-US" dirty="0">
                <a:latin typeface="Times New Roman" panose="02020603050405020304" pitchFamily="18" charset="0"/>
                <a:cs typeface="Times New Roman" panose="02020603050405020304" pitchFamily="18" charset="0"/>
              </a:rPr>
              <a:t> </a:t>
            </a:r>
          </a:p>
          <a:p>
            <a:r>
              <a:rPr lang="en-US" b="1" dirty="0">
                <a:solidFill>
                  <a:srgbClr val="4AAEFC"/>
                </a:solidFill>
                <a:latin typeface="Times New Roman" panose="02020603050405020304" pitchFamily="18" charset="0"/>
                <a:cs typeface="Times New Roman" panose="02020603050405020304" pitchFamily="18" charset="0"/>
              </a:rPr>
              <a:t>Problem Statement:</a:t>
            </a:r>
          </a:p>
          <a:p>
            <a:r>
              <a:rPr lang="en-US" dirty="0">
                <a:solidFill>
                  <a:srgbClr val="4AAEFC"/>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Businesses face challenges in effectively managing supply chains, including tracking inventory, processing orders, selecting suppliers, and finding optimal delivery routes. This project aims to develop a system that addresses these issues by optimizing each component of the supply chain.</a:t>
            </a:r>
          </a:p>
          <a:p>
            <a:endParaRPr lang="en-US"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804939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314633" y="519677"/>
            <a:ext cx="7530363" cy="400110"/>
          </a:xfrm>
          <a:prstGeom prst="rect">
            <a:avLst/>
          </a:prstGeom>
          <a:noFill/>
        </p:spPr>
        <p:txBody>
          <a:bodyPr wrap="square" rtlCol="0">
            <a:spAutoFit/>
          </a:bodyPr>
          <a:lstStyle/>
          <a:p>
            <a:r>
              <a:rPr lang="en-US" sz="2000" b="1" dirty="0">
                <a:solidFill>
                  <a:srgbClr val="46B0FA"/>
                </a:solidFill>
                <a:latin typeface="Times New Roman" panose="02020603050405020304" pitchFamily="18" charset="0"/>
                <a:cs typeface="Times New Roman" panose="02020603050405020304" pitchFamily="18" charset="0"/>
              </a:rPr>
              <a:t>Literature Review</a:t>
            </a:r>
          </a:p>
        </p:txBody>
      </p:sp>
      <p:sp>
        <p:nvSpPr>
          <p:cNvPr id="3" name="TextBox 2">
            <a:extLst>
              <a:ext uri="{FF2B5EF4-FFF2-40B4-BE49-F238E27FC236}">
                <a16:creationId xmlns:a16="http://schemas.microsoft.com/office/drawing/2014/main" id="{66168532-D141-4AB0-BD29-1663F2877B3E}"/>
              </a:ext>
            </a:extLst>
          </p:cNvPr>
          <p:cNvSpPr txBox="1"/>
          <p:nvPr/>
        </p:nvSpPr>
        <p:spPr>
          <a:xfrm>
            <a:off x="314633" y="931220"/>
            <a:ext cx="11611896" cy="5663089"/>
          </a:xfrm>
          <a:prstGeom prst="rect">
            <a:avLst/>
          </a:prstGeom>
          <a:noFill/>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Existing systems like SAP SCM and Oracle SCM focus on large-scale enterprise solutions with complex features. These systems often require significant resources to implement and maintain.</a:t>
            </a:r>
          </a:p>
          <a:p>
            <a:pPr marR="0" lvl="0" algn="l" defTabSz="914400" rtl="0" eaLnBrk="1" fontAlgn="auto" latinLnBrk="0" hangingPunct="1">
              <a:lnSpc>
                <a:spcPct val="100000"/>
              </a:lnSpc>
              <a:spcBef>
                <a:spcPts val="0"/>
              </a:spcBef>
              <a:spcAft>
                <a:spcPts val="0"/>
              </a:spcAft>
              <a:buClrTx/>
              <a:buSzTx/>
              <a:tabLst/>
              <a:defRPr/>
            </a:pPr>
            <a:endParaRPr kumimoji="0" lang="en-US"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Optimization Algorithms in SCM: </a:t>
            </a:r>
            <a:r>
              <a:rPr kumimoji="0" lang="en-US"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Studies highlight the use of Dijkstra's algorithm for shortest path problems (Rao et al., 2015) and TSP algorithms for route optimization (Johnson &amp; McGeoch, 1997). These algorithms have been successfully applied to reduce costs and improve efficiency in logistics.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Order Processing Techniques: </a:t>
            </a:r>
            <a:r>
              <a:rPr kumimoji="0" lang="en-US"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Research by Zhang et al. (2018) discusses the effectiveness of queue-based order processing systems in e-commerce platforms, emphasizing speed and accuracy in fulfilling customer orders.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u="sng" dirty="0">
              <a:solidFill>
                <a:prstClr val="black"/>
              </a:solidFill>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strike="noStrike" kern="1200" cap="none" spc="0" normalizeH="0" baseline="0" noProof="0" dirty="0">
                <a:ln>
                  <a:noFill/>
                </a:ln>
                <a:solidFill>
                  <a:srgbClr val="4AAEFC"/>
                </a:solidFill>
                <a:effectLst/>
                <a:uLnTx/>
                <a:uFillTx/>
                <a:latin typeface="Times New Roman" panose="02020603050405020304" pitchFamily="18" charset="0"/>
                <a:cs typeface="Times New Roman" panose="02020603050405020304" pitchFamily="18" charset="0"/>
              </a:rPr>
              <a:t>Cite Related Work:</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1" i="0" u="sng"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SAP SCM (2014): </a:t>
            </a:r>
            <a:r>
              <a:rPr kumimoji="0" lang="en-US"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Comprehensive solution for supply chain management in large enterprises.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Rao et al. (2015): </a:t>
            </a:r>
            <a:r>
              <a:rPr kumimoji="0" lang="en-US"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Application of Dijkstra's algorithm in logistics.</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Johnson &amp; McGeoch (1997): </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Analysis of TSP algorithms for route optimization.</a:t>
            </a: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b="1" i="0"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Zhang et al. (2018): </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Queue-based order processing in e-commerce.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963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a city&#10;&#10;AI-generated content may be incorrect.">
            <a:extLst>
              <a:ext uri="{FF2B5EF4-FFF2-40B4-BE49-F238E27FC236}">
                <a16:creationId xmlns:a16="http://schemas.microsoft.com/office/drawing/2014/main" id="{5159A394-B1A9-23E8-AD0B-9BC200425B96}"/>
              </a:ext>
            </a:extLst>
          </p:cNvPr>
          <p:cNvPicPr>
            <a:picLocks noChangeAspect="1"/>
          </p:cNvPicPr>
          <p:nvPr/>
        </p:nvPicPr>
        <p:blipFill>
          <a:blip r:embed="rId2"/>
          <a:stretch>
            <a:fillRect/>
          </a:stretch>
        </p:blipFill>
        <p:spPr>
          <a:xfrm>
            <a:off x="235974" y="629265"/>
            <a:ext cx="11621729" cy="6066503"/>
          </a:xfrm>
          <a:prstGeom prst="rect">
            <a:avLst/>
          </a:prstGeom>
        </p:spPr>
      </p:pic>
    </p:spTree>
    <p:extLst>
      <p:ext uri="{BB962C8B-B14F-4D97-AF65-F5344CB8AC3E}">
        <p14:creationId xmlns:p14="http://schemas.microsoft.com/office/powerpoint/2010/main" val="2067526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EC635B-D8A3-4A72-8304-20FFBA5D21A3}"/>
              </a:ext>
            </a:extLst>
          </p:cNvPr>
          <p:cNvSpPr txBox="1"/>
          <p:nvPr/>
        </p:nvSpPr>
        <p:spPr>
          <a:xfrm>
            <a:off x="520660" y="477226"/>
            <a:ext cx="7530363" cy="584775"/>
          </a:xfrm>
          <a:prstGeom prst="rect">
            <a:avLst/>
          </a:prstGeom>
          <a:noFill/>
        </p:spPr>
        <p:txBody>
          <a:bodyPr wrap="square" rtlCol="0">
            <a:spAutoFit/>
          </a:bodyPr>
          <a:lstStyle/>
          <a:p>
            <a:r>
              <a:rPr lang="en-US" sz="3200" b="1" dirty="0">
                <a:solidFill>
                  <a:srgbClr val="46B0FA"/>
                </a:solidFill>
                <a:latin typeface="Times New Roman" panose="02020603050405020304" pitchFamily="18" charset="0"/>
                <a:cs typeface="Times New Roman" panose="02020603050405020304" pitchFamily="18" charset="0"/>
              </a:rPr>
              <a:t>Objective</a:t>
            </a:r>
            <a:endParaRPr lang="en-IN" sz="3200" b="1" dirty="0">
              <a:solidFill>
                <a:srgbClr val="46B0FA"/>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EF000CC-690F-6666-2BAA-0498E21C371E}"/>
              </a:ext>
            </a:extLst>
          </p:cNvPr>
          <p:cNvSpPr txBox="1"/>
          <p:nvPr/>
        </p:nvSpPr>
        <p:spPr>
          <a:xfrm>
            <a:off x="520660" y="1473775"/>
            <a:ext cx="11290340" cy="3970318"/>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primary objective of the Supply Chain Path Optimizer project is to create a comprehensive and intuitive supply chain management solution designed to streamline key processes. This system will focus on:</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Optimizing Inventory Management</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Efficiently track and manage inventory levels to ensure optimal stock availability and reduce excess inventory costs.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Enhancing Order Processing</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Simplify and accelerate order handling to improve accuracy and speed of fulfillment.</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Selecting Ideal Suppliers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Assist businesses in identifying and choosing the most suitable suppliers to enhance supply chain reliability and cost-effectiveness.</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u="sng" dirty="0">
                <a:latin typeface="Times New Roman" panose="02020603050405020304" pitchFamily="18" charset="0"/>
                <a:cs typeface="Times New Roman" panose="02020603050405020304" pitchFamily="18" charset="0"/>
              </a:rPr>
              <a:t>Planning Optimal Delivery Routes</a:t>
            </a:r>
            <a:r>
              <a:rPr lang="en-US"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Utilize advanced algorithms to determine the most efficient delivery routes, reducing transportation costs and improving delivery times.</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140054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Diagonal Corners Rounded 1">
            <a:extLst>
              <a:ext uri="{FF2B5EF4-FFF2-40B4-BE49-F238E27FC236}">
                <a16:creationId xmlns:a16="http://schemas.microsoft.com/office/drawing/2014/main" id="{FB008511-5949-F0D6-46FA-33FD0F82AF81}"/>
              </a:ext>
            </a:extLst>
          </p:cNvPr>
          <p:cNvSpPr/>
          <p:nvPr/>
        </p:nvSpPr>
        <p:spPr>
          <a:xfrm>
            <a:off x="503339" y="729842"/>
            <a:ext cx="2869035" cy="1988191"/>
          </a:xfrm>
          <a:prstGeom prst="round2DiagRect">
            <a:avLst/>
          </a:prstGeom>
          <a:solidFill>
            <a:srgbClr val="6FC1FB"/>
          </a:solidFill>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endParaRPr lang="en-US" sz="1800" b="1" dirty="0">
              <a:latin typeface="Times New Roman" panose="02020603050405020304" pitchFamily="18" charset="0"/>
              <a:cs typeface="Times New Roman" panose="02020603050405020304" pitchFamily="18" charset="0"/>
            </a:endParaRPr>
          </a:p>
          <a:p>
            <a:pPr algn="ctr"/>
            <a:r>
              <a:rPr lang="en-US" sz="1800" b="1" dirty="0">
                <a:latin typeface="Times New Roman" panose="02020603050405020304" pitchFamily="18" charset="0"/>
                <a:cs typeface="Times New Roman" panose="02020603050405020304" pitchFamily="18" charset="0"/>
              </a:rPr>
              <a:t>1) Requirement Analysis</a:t>
            </a:r>
          </a:p>
          <a:p>
            <a:pPr algn="ct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Identify key functionalities, including inventory management, order processing, supplier selection, and delivery route optimization.</a:t>
            </a:r>
          </a:p>
          <a:p>
            <a:pPr algn="ctr"/>
            <a:endParaRPr lang="en-US" sz="1400" dirty="0">
              <a:latin typeface="Times New Roman" panose="02020603050405020304" pitchFamily="18" charset="0"/>
              <a:cs typeface="Times New Roman" panose="02020603050405020304" pitchFamily="18" charset="0"/>
            </a:endParaRPr>
          </a:p>
          <a:p>
            <a:pPr algn="ctr"/>
            <a:endParaRPr lang="en-IN" sz="1400" dirty="0">
              <a:latin typeface="Times New Roman" panose="02020603050405020304" pitchFamily="18" charset="0"/>
              <a:cs typeface="Times New Roman" panose="02020603050405020304" pitchFamily="18" charset="0"/>
            </a:endParaRPr>
          </a:p>
        </p:txBody>
      </p:sp>
      <p:sp>
        <p:nvSpPr>
          <p:cNvPr id="3" name="Rectangle: Diagonal Corners Rounded 2">
            <a:extLst>
              <a:ext uri="{FF2B5EF4-FFF2-40B4-BE49-F238E27FC236}">
                <a16:creationId xmlns:a16="http://schemas.microsoft.com/office/drawing/2014/main" id="{A3988728-D7C6-58C5-74AC-D129399CADEF}"/>
              </a:ext>
            </a:extLst>
          </p:cNvPr>
          <p:cNvSpPr/>
          <p:nvPr/>
        </p:nvSpPr>
        <p:spPr>
          <a:xfrm>
            <a:off x="4288173" y="729842"/>
            <a:ext cx="2869035" cy="1988191"/>
          </a:xfrm>
          <a:prstGeom prst="round2DiagRect">
            <a:avLst/>
          </a:prstGeom>
          <a:solidFill>
            <a:schemeClr val="bg1"/>
          </a:solidFill>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2) System Architecture Design</a:t>
            </a:r>
          </a:p>
          <a:p>
            <a:pPr algn="ctr"/>
            <a:r>
              <a:rPr lang="en-US" sz="14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Design the system architecture, defining the interaction between different components (inventory, orders, suppliers, routes).</a:t>
            </a:r>
          </a:p>
          <a:p>
            <a:pPr algn="ctr"/>
            <a:endParaRPr lang="en-IN" sz="1400" dirty="0">
              <a:latin typeface="Times New Roman" panose="02020603050405020304" pitchFamily="18" charset="0"/>
              <a:cs typeface="Times New Roman" panose="02020603050405020304" pitchFamily="18" charset="0"/>
            </a:endParaRPr>
          </a:p>
        </p:txBody>
      </p:sp>
      <p:sp>
        <p:nvSpPr>
          <p:cNvPr id="4" name="Rectangle: Diagonal Corners Rounded 3">
            <a:extLst>
              <a:ext uri="{FF2B5EF4-FFF2-40B4-BE49-F238E27FC236}">
                <a16:creationId xmlns:a16="http://schemas.microsoft.com/office/drawing/2014/main" id="{F31852A3-EB06-522B-CADC-098271C782FE}"/>
              </a:ext>
            </a:extLst>
          </p:cNvPr>
          <p:cNvSpPr/>
          <p:nvPr/>
        </p:nvSpPr>
        <p:spPr>
          <a:xfrm>
            <a:off x="8073007" y="729842"/>
            <a:ext cx="2869035" cy="1988191"/>
          </a:xfrm>
          <a:prstGeom prst="round2DiagRect">
            <a:avLst/>
          </a:prstGeom>
          <a:solidFill>
            <a:srgbClr val="6FC1FB"/>
          </a:solidFill>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3) Module Development</a:t>
            </a:r>
          </a:p>
          <a:p>
            <a:pPr algn="ctr"/>
            <a:r>
              <a:rPr lang="en-US" sz="1600" dirty="0">
                <a:latin typeface="Times New Roman" panose="02020603050405020304" pitchFamily="18" charset="0"/>
                <a:cs typeface="Times New Roman" panose="02020603050405020304" pitchFamily="18" charset="0"/>
              </a:rPr>
              <a:t>Develop individual modules for inventory management, order processing, supplier selection, and route optimization.</a:t>
            </a:r>
            <a:endParaRPr lang="en-IN" sz="1600" dirty="0">
              <a:latin typeface="Times New Roman" panose="02020603050405020304" pitchFamily="18" charset="0"/>
              <a:cs typeface="Times New Roman" panose="02020603050405020304" pitchFamily="18" charset="0"/>
            </a:endParaRPr>
          </a:p>
        </p:txBody>
      </p:sp>
      <p:sp>
        <p:nvSpPr>
          <p:cNvPr id="5" name="Rectangle: Diagonal Corners Rounded 4">
            <a:extLst>
              <a:ext uri="{FF2B5EF4-FFF2-40B4-BE49-F238E27FC236}">
                <a16:creationId xmlns:a16="http://schemas.microsoft.com/office/drawing/2014/main" id="{4A137B20-6DEA-6778-663A-FA1E8088EB8C}"/>
              </a:ext>
            </a:extLst>
          </p:cNvPr>
          <p:cNvSpPr/>
          <p:nvPr/>
        </p:nvSpPr>
        <p:spPr>
          <a:xfrm>
            <a:off x="8073006" y="4033706"/>
            <a:ext cx="2869035" cy="1988191"/>
          </a:xfrm>
          <a:prstGeom prst="round2DiagRect">
            <a:avLst/>
          </a:prstGeom>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4) System Integration</a:t>
            </a:r>
          </a:p>
          <a:p>
            <a:pPr algn="ctr"/>
            <a:r>
              <a:rPr lang="en-US" sz="1600" dirty="0">
                <a:latin typeface="Times New Roman" panose="02020603050405020304" pitchFamily="18" charset="0"/>
                <a:cs typeface="Times New Roman" panose="02020603050405020304" pitchFamily="18" charset="0"/>
              </a:rPr>
              <a:t>Seamlessly integrate the developed modules into a unified system.</a:t>
            </a:r>
          </a:p>
          <a:p>
            <a:pPr algn="ctr"/>
            <a:endParaRPr lang="en-IN" dirty="0">
              <a:latin typeface="Times New Roman" panose="02020603050405020304" pitchFamily="18" charset="0"/>
              <a:cs typeface="Times New Roman" panose="02020603050405020304" pitchFamily="18" charset="0"/>
            </a:endParaRPr>
          </a:p>
        </p:txBody>
      </p:sp>
      <p:sp>
        <p:nvSpPr>
          <p:cNvPr id="6" name="Rectangle: Diagonal Corners Rounded 5">
            <a:extLst>
              <a:ext uri="{FF2B5EF4-FFF2-40B4-BE49-F238E27FC236}">
                <a16:creationId xmlns:a16="http://schemas.microsoft.com/office/drawing/2014/main" id="{68A54912-9ABA-FD47-4E09-FD60437DA816}"/>
              </a:ext>
            </a:extLst>
          </p:cNvPr>
          <p:cNvSpPr/>
          <p:nvPr/>
        </p:nvSpPr>
        <p:spPr>
          <a:xfrm>
            <a:off x="4288173" y="4139967"/>
            <a:ext cx="2869035" cy="1988191"/>
          </a:xfrm>
          <a:prstGeom prst="round2DiagRect">
            <a:avLst/>
          </a:prstGeom>
          <a:solidFill>
            <a:srgbClr val="6FC1FB"/>
          </a:solidFill>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5) Quality Assurance</a:t>
            </a:r>
          </a:p>
          <a:p>
            <a:pPr algn="ctr"/>
            <a:r>
              <a:rPr lang="en-US" sz="1600" dirty="0">
                <a:latin typeface="Times New Roman" panose="02020603050405020304" pitchFamily="18" charset="0"/>
                <a:cs typeface="Times New Roman" panose="02020603050405020304" pitchFamily="18" charset="0"/>
              </a:rPr>
              <a:t>Conduct thorough testing, including unit tests, integration tests, and user acceptance tests (UAT).</a:t>
            </a:r>
            <a:endParaRPr lang="en-IN" sz="1600" dirty="0">
              <a:latin typeface="Times New Roman" panose="02020603050405020304" pitchFamily="18" charset="0"/>
              <a:cs typeface="Times New Roman" panose="02020603050405020304" pitchFamily="18" charset="0"/>
            </a:endParaRPr>
          </a:p>
        </p:txBody>
      </p:sp>
      <p:sp>
        <p:nvSpPr>
          <p:cNvPr id="7" name="Rectangle: Diagonal Corners Rounded 6">
            <a:extLst>
              <a:ext uri="{FF2B5EF4-FFF2-40B4-BE49-F238E27FC236}">
                <a16:creationId xmlns:a16="http://schemas.microsoft.com/office/drawing/2014/main" id="{0D887BE0-B7A7-2EDD-700A-BE99A9BB23F1}"/>
              </a:ext>
            </a:extLst>
          </p:cNvPr>
          <p:cNvSpPr/>
          <p:nvPr/>
        </p:nvSpPr>
        <p:spPr>
          <a:xfrm>
            <a:off x="503339" y="4139967"/>
            <a:ext cx="2869035" cy="1988191"/>
          </a:xfrm>
          <a:prstGeom prst="round2DiagRect">
            <a:avLst/>
          </a:prstGeom>
          <a:effectLst>
            <a:glow rad="139700">
              <a:schemeClr val="accent3">
                <a:satMod val="175000"/>
                <a:alpha val="40000"/>
              </a:schemeClr>
            </a:glow>
          </a:effectLst>
        </p:spPr>
        <p:style>
          <a:lnRef idx="2">
            <a:schemeClr val="accent1"/>
          </a:lnRef>
          <a:fillRef idx="1">
            <a:schemeClr val="lt1"/>
          </a:fillRef>
          <a:effectRef idx="0">
            <a:schemeClr val="accent1"/>
          </a:effectRef>
          <a:fontRef idx="minor">
            <a:schemeClr val="dk1"/>
          </a:fontRef>
        </p:style>
        <p:txBody>
          <a:bodyPr rtlCol="0" anchor="ctr"/>
          <a:lstStyle/>
          <a:p>
            <a:pPr algn="ctr"/>
            <a:r>
              <a:rPr lang="en-US" sz="1800" b="1" dirty="0">
                <a:latin typeface="Times New Roman" panose="02020603050405020304" pitchFamily="18" charset="0"/>
                <a:cs typeface="Times New Roman" panose="02020603050405020304" pitchFamily="18" charset="0"/>
              </a:rPr>
              <a:t>6) Deployment</a:t>
            </a:r>
          </a:p>
          <a:p>
            <a:pPr algn="ctr"/>
            <a:r>
              <a:rPr lang="en-US" sz="1600" dirty="0">
                <a:latin typeface="Times New Roman" panose="02020603050405020304" pitchFamily="18" charset="0"/>
                <a:cs typeface="Times New Roman" panose="02020603050405020304" pitchFamily="18" charset="0"/>
              </a:rPr>
              <a:t>Deploy the system to the production environment.</a:t>
            </a:r>
          </a:p>
          <a:p>
            <a:pPr algn="ctr"/>
            <a:endParaRPr lang="en-IN" sz="1400" dirty="0">
              <a:latin typeface="Times New Roman" panose="02020603050405020304" pitchFamily="18" charset="0"/>
              <a:cs typeface="Times New Roman" panose="02020603050405020304" pitchFamily="18" charset="0"/>
            </a:endParaRPr>
          </a:p>
          <a:p>
            <a:pPr algn="ctr"/>
            <a:endParaRPr lang="en-IN" dirty="0">
              <a:latin typeface="Times New Roman" panose="02020603050405020304" pitchFamily="18" charset="0"/>
              <a:cs typeface="Times New Roman" panose="02020603050405020304" pitchFamily="18" charset="0"/>
            </a:endParaRPr>
          </a:p>
        </p:txBody>
      </p:sp>
      <p:cxnSp>
        <p:nvCxnSpPr>
          <p:cNvPr id="9" name="Straight Arrow Connector 8">
            <a:extLst>
              <a:ext uri="{FF2B5EF4-FFF2-40B4-BE49-F238E27FC236}">
                <a16:creationId xmlns:a16="http://schemas.microsoft.com/office/drawing/2014/main" id="{556D62A2-A280-CBB0-5359-E2E1C8CF78AC}"/>
              </a:ext>
            </a:extLst>
          </p:cNvPr>
          <p:cNvCxnSpPr/>
          <p:nvPr/>
        </p:nvCxnSpPr>
        <p:spPr>
          <a:xfrm>
            <a:off x="3489820" y="1845578"/>
            <a:ext cx="637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3B46346-504A-5142-21C8-565F46DD14C4}"/>
              </a:ext>
            </a:extLst>
          </p:cNvPr>
          <p:cNvCxnSpPr/>
          <p:nvPr/>
        </p:nvCxnSpPr>
        <p:spPr>
          <a:xfrm>
            <a:off x="7299820" y="1846976"/>
            <a:ext cx="6375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E283B72F-1DE1-6106-7CA4-CE6F426406DC}"/>
              </a:ext>
            </a:extLst>
          </p:cNvPr>
          <p:cNvCxnSpPr>
            <a:cxnSpLocks/>
            <a:stCxn id="4" idx="0"/>
            <a:endCxn id="5" idx="0"/>
          </p:cNvCxnSpPr>
          <p:nvPr/>
        </p:nvCxnSpPr>
        <p:spPr>
          <a:xfrm flipH="1">
            <a:off x="10942041" y="1723938"/>
            <a:ext cx="1" cy="3303864"/>
          </a:xfrm>
          <a:prstGeom prst="curvedConnector3">
            <a:avLst>
              <a:gd name="adj1" fmla="val -2286000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EB9D4BD-B0C5-54DF-2E2C-1B5CD494CBB6}"/>
              </a:ext>
            </a:extLst>
          </p:cNvPr>
          <p:cNvCxnSpPr>
            <a:cxnSpLocks/>
          </p:cNvCxnSpPr>
          <p:nvPr/>
        </p:nvCxnSpPr>
        <p:spPr>
          <a:xfrm flipH="1">
            <a:off x="7299820" y="5027802"/>
            <a:ext cx="665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597577F-F690-12BA-1B1F-9AF90095D103}"/>
              </a:ext>
            </a:extLst>
          </p:cNvPr>
          <p:cNvCxnSpPr>
            <a:cxnSpLocks/>
          </p:cNvCxnSpPr>
          <p:nvPr/>
        </p:nvCxnSpPr>
        <p:spPr>
          <a:xfrm flipH="1">
            <a:off x="3461855" y="5027802"/>
            <a:ext cx="66552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2" name="TextBox 31">
            <a:extLst>
              <a:ext uri="{FF2B5EF4-FFF2-40B4-BE49-F238E27FC236}">
                <a16:creationId xmlns:a16="http://schemas.microsoft.com/office/drawing/2014/main" id="{6AF69513-B3D1-44DB-7C55-802C6E0620DA}"/>
              </a:ext>
            </a:extLst>
          </p:cNvPr>
          <p:cNvSpPr txBox="1"/>
          <p:nvPr/>
        </p:nvSpPr>
        <p:spPr>
          <a:xfrm>
            <a:off x="2493628" y="2991149"/>
            <a:ext cx="6094602" cy="769441"/>
          </a:xfrm>
          <a:prstGeom prst="rect">
            <a:avLst/>
          </a:prstGeom>
          <a:noFill/>
        </p:spPr>
        <p:txBody>
          <a:bodyPr wrap="square">
            <a:spAutoFit/>
          </a:bodyPr>
          <a:lstStyle/>
          <a:p>
            <a:pPr algn="ctr"/>
            <a:r>
              <a:rPr lang="en-US" sz="4400" b="1" dirty="0">
                <a:solidFill>
                  <a:srgbClr val="46B0FA"/>
                </a:solidFill>
                <a:latin typeface="Times New Roman" panose="02020603050405020304" pitchFamily="18" charset="0"/>
                <a:cs typeface="Times New Roman" panose="02020603050405020304" pitchFamily="18" charset="0"/>
              </a:rPr>
              <a:t>Methodology</a:t>
            </a:r>
            <a:endParaRPr lang="en-IN" sz="4400" b="1" dirty="0">
              <a:solidFill>
                <a:srgbClr val="46B0F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3627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C5F337E-F126-CCE5-925B-922EF1847E1E}"/>
              </a:ext>
            </a:extLst>
          </p:cNvPr>
          <p:cNvSpPr txBox="1"/>
          <p:nvPr/>
        </p:nvSpPr>
        <p:spPr>
          <a:xfrm>
            <a:off x="222309" y="1072980"/>
            <a:ext cx="11747382" cy="5355312"/>
          </a:xfrm>
          <a:prstGeom prst="rect">
            <a:avLst/>
          </a:prstGeom>
          <a:noFill/>
        </p:spPr>
        <p:txBody>
          <a:bodyPr wrap="square">
            <a:spAutoFit/>
          </a:bodyPr>
          <a:lstStyle/>
          <a:p>
            <a:r>
              <a:rPr lang="en-IN" sz="1800" b="1" dirty="0">
                <a:solidFill>
                  <a:srgbClr val="4AAEFC"/>
                </a:solidFill>
                <a:latin typeface="Times New Roman" panose="02020603050405020304" pitchFamily="18" charset="0"/>
                <a:cs typeface="Times New Roman" panose="02020603050405020304" pitchFamily="18" charset="0"/>
              </a:rPr>
              <a:t>Technical Concepts (Algorithms) Used:</a:t>
            </a:r>
          </a:p>
          <a:p>
            <a:endParaRPr lang="en-IN" sz="1800" b="1" dirty="0">
              <a:solidFill>
                <a:srgbClr val="4AAEFC"/>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Dijkstra's Algorithm</a:t>
            </a:r>
            <a:r>
              <a:rPr lang="en-US" b="1" dirty="0">
                <a:latin typeface="Times New Roman" panose="02020603050405020304" pitchFamily="18" charset="0"/>
                <a:cs typeface="Times New Roman" panose="02020603050405020304" pitchFamily="18" charset="0"/>
              </a:rPr>
              <a:t>:</a:t>
            </a:r>
            <a:r>
              <a:rPr lang="en-US" sz="1800" dirty="0">
                <a:latin typeface="Times New Roman" panose="02020603050405020304" pitchFamily="18" charset="0"/>
                <a:cs typeface="Times New Roman" panose="02020603050405020304" pitchFamily="18" charset="0"/>
              </a:rPr>
              <a:t> Finds the shortest path between nodes in a graph, ensuring minimal travel cost or time.</a:t>
            </a:r>
            <a:endParaRPr lang="en-IN" sz="1800" dirty="0">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Traveling Salesman Problem (TSP) Algorithm:</a:t>
            </a:r>
            <a:r>
              <a:rPr lang="en-US" sz="1800" dirty="0">
                <a:latin typeface="Times New Roman" panose="02020603050405020304" pitchFamily="18" charset="0"/>
                <a:cs typeface="Times New Roman" panose="02020603050405020304" pitchFamily="18" charset="0"/>
              </a:rPr>
              <a:t> Determines the shortest possible route that visits each city exactly once and returns to the origin, optimizing overall travel distance.</a:t>
            </a:r>
            <a:endParaRPr lang="en-IN" sz="1800" dirty="0">
              <a:latin typeface="Times New Roman" panose="02020603050405020304" pitchFamily="18" charset="0"/>
              <a:cs typeface="Times New Roman" panose="02020603050405020304" pitchFamily="18" charset="0"/>
            </a:endParaRPr>
          </a:p>
          <a:p>
            <a:endParaRPr lang="en-US" sz="1800" b="1" dirty="0">
              <a:solidFill>
                <a:srgbClr val="4AAEFC"/>
              </a:solidFill>
              <a:latin typeface="Times New Roman" panose="02020603050405020304" pitchFamily="18" charset="0"/>
              <a:cs typeface="Times New Roman" panose="02020603050405020304" pitchFamily="18" charset="0"/>
            </a:endParaRPr>
          </a:p>
          <a:p>
            <a:r>
              <a:rPr lang="en-US" sz="1800" b="1" dirty="0">
                <a:solidFill>
                  <a:srgbClr val="4AAEFC"/>
                </a:solidFill>
                <a:latin typeface="Times New Roman" panose="02020603050405020304" pitchFamily="18" charset="0"/>
                <a:cs typeface="Times New Roman" panose="02020603050405020304" pitchFamily="18" charset="0"/>
              </a:rPr>
              <a:t>Area of Application:</a:t>
            </a:r>
          </a:p>
          <a:p>
            <a:endParaRPr lang="en-US" sz="1800" b="1" dirty="0">
              <a:solidFill>
                <a:srgbClr val="4AAEFC"/>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Logistics: </a:t>
            </a:r>
            <a:r>
              <a:rPr lang="en-US" sz="1800" dirty="0">
                <a:latin typeface="Times New Roman" panose="02020603050405020304" pitchFamily="18" charset="0"/>
                <a:cs typeface="Times New Roman" panose="02020603050405020304" pitchFamily="18" charset="0"/>
              </a:rPr>
              <a:t>Optimizes transportation routes and fleet operations to reduce costs and improve efficiency.</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Retail: </a:t>
            </a:r>
            <a:r>
              <a:rPr lang="en-US" sz="1800" dirty="0">
                <a:latin typeface="Times New Roman" panose="02020603050405020304" pitchFamily="18" charset="0"/>
                <a:cs typeface="Times New Roman" panose="02020603050405020304" pitchFamily="18" charset="0"/>
              </a:rPr>
              <a:t>Improves stock management and supply orders to minimize stockouts and overstock.</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Manufacturing: </a:t>
            </a:r>
            <a:r>
              <a:rPr lang="en-US" sz="1800" dirty="0">
                <a:latin typeface="Times New Roman" panose="02020603050405020304" pitchFamily="18" charset="0"/>
                <a:cs typeface="Times New Roman" panose="02020603050405020304" pitchFamily="18" charset="0"/>
              </a:rPr>
              <a:t>Coordinates raw material supply and production schedules to boost efficiency and lower costs.</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E-commerce: </a:t>
            </a:r>
            <a:r>
              <a:rPr lang="en-US" sz="1800" dirty="0">
                <a:latin typeface="Times New Roman" panose="02020603050405020304" pitchFamily="18" charset="0"/>
                <a:cs typeface="Times New Roman" panose="02020603050405020304" pitchFamily="18" charset="0"/>
              </a:rPr>
              <a:t>Enhances order fulfillment and inventory management for timely deliveries and customer satisfaction.</a:t>
            </a:r>
          </a:p>
          <a:p>
            <a:endParaRPr lang="en-US" sz="1800" dirty="0">
              <a:latin typeface="Times New Roman" panose="02020603050405020304" pitchFamily="18" charset="0"/>
              <a:cs typeface="Times New Roman" panose="02020603050405020304" pitchFamily="18" charset="0"/>
            </a:endParaRPr>
          </a:p>
          <a:p>
            <a:r>
              <a:rPr lang="en-US" sz="1800" b="1" dirty="0">
                <a:solidFill>
                  <a:srgbClr val="4AAEFC"/>
                </a:solidFill>
                <a:latin typeface="Times New Roman" panose="02020603050405020304" pitchFamily="18" charset="0"/>
                <a:cs typeface="Times New Roman" panose="02020603050405020304" pitchFamily="18" charset="0"/>
              </a:rPr>
              <a:t>Dataset and Input Format:</a:t>
            </a:r>
          </a:p>
          <a:p>
            <a:endParaRPr lang="en-US" sz="1800" b="1" dirty="0">
              <a:solidFill>
                <a:srgbClr val="4AAEFC"/>
              </a:solidFill>
              <a:latin typeface="Times New Roman" panose="02020603050405020304" pitchFamily="18" charset="0"/>
              <a:cs typeface="Times New Roman" panose="02020603050405020304" pitchFamily="18" charset="0"/>
            </a:endParaRP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Inventory Data: </a:t>
            </a:r>
            <a:r>
              <a:rPr lang="en-US" sz="1800" dirty="0">
                <a:latin typeface="Times New Roman" panose="02020603050405020304" pitchFamily="18" charset="0"/>
                <a:cs typeface="Times New Roman" panose="02020603050405020304" pitchFamily="18" charset="0"/>
              </a:rPr>
              <a:t>Includes product names and quantities, stored in a structured format like arrays or hash maps.</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Order Data: </a:t>
            </a:r>
            <a:r>
              <a:rPr lang="en-US" sz="1800" dirty="0">
                <a:latin typeface="Times New Roman" panose="02020603050405020304" pitchFamily="18" charset="0"/>
                <a:cs typeface="Times New Roman" panose="02020603050405020304" pitchFamily="18" charset="0"/>
              </a:rPr>
              <a:t>Contains order IDs, product details, and quantities, managed using queues. Supplier</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Network: </a:t>
            </a:r>
            <a:r>
              <a:rPr lang="en-US" sz="1800" dirty="0">
                <a:latin typeface="Times New Roman" panose="02020603050405020304" pitchFamily="18" charset="0"/>
                <a:cs typeface="Times New Roman" panose="02020603050405020304" pitchFamily="18" charset="0"/>
              </a:rPr>
              <a:t>Represented as a graph with nodes for suppliers and edges for distances or costs.</a:t>
            </a:r>
          </a:p>
          <a:p>
            <a:pPr marL="171450" indent="-17145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Delivery Routes: </a:t>
            </a:r>
            <a:r>
              <a:rPr lang="en-US" sz="1800" dirty="0">
                <a:latin typeface="Times New Roman" panose="02020603050405020304" pitchFamily="18" charset="0"/>
                <a:cs typeface="Times New Roman" panose="02020603050405020304" pitchFamily="18" charset="0"/>
              </a:rPr>
              <a:t>Defined as a matrix of distances between locations, used in the TSP algorithm.</a:t>
            </a:r>
          </a:p>
        </p:txBody>
      </p:sp>
      <p:sp>
        <p:nvSpPr>
          <p:cNvPr id="7" name="TextBox 6">
            <a:extLst>
              <a:ext uri="{FF2B5EF4-FFF2-40B4-BE49-F238E27FC236}">
                <a16:creationId xmlns:a16="http://schemas.microsoft.com/office/drawing/2014/main" id="{E059338A-ABF4-F63E-D75B-80BD6DBDCF94}"/>
              </a:ext>
            </a:extLst>
          </p:cNvPr>
          <p:cNvSpPr txBox="1"/>
          <p:nvPr/>
        </p:nvSpPr>
        <p:spPr>
          <a:xfrm>
            <a:off x="222309" y="324332"/>
            <a:ext cx="6094602" cy="523220"/>
          </a:xfrm>
          <a:prstGeom prst="rect">
            <a:avLst/>
          </a:prstGeom>
          <a:noFill/>
        </p:spPr>
        <p:txBody>
          <a:bodyPr wrap="square">
            <a:spAutoFit/>
          </a:bodyPr>
          <a:lstStyle/>
          <a:p>
            <a:r>
              <a:rPr lang="en-US" sz="2800" b="1" dirty="0">
                <a:solidFill>
                  <a:srgbClr val="46B0FA"/>
                </a:solidFill>
                <a:latin typeface="Times New Roman" panose="02020603050405020304" pitchFamily="18" charset="0"/>
                <a:cs typeface="Times New Roman" panose="02020603050405020304" pitchFamily="18" charset="0"/>
              </a:rPr>
              <a:t>Data / Data Structures and Algorithms </a:t>
            </a:r>
            <a:endParaRPr lang="en-IN" sz="2800" b="1" dirty="0">
              <a:solidFill>
                <a:srgbClr val="46B0FA"/>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44517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C9408E-EA17-8B7F-F13F-5585FA9F2D96}"/>
              </a:ext>
            </a:extLst>
          </p:cNvPr>
          <p:cNvSpPr txBox="1"/>
          <p:nvPr/>
        </p:nvSpPr>
        <p:spPr>
          <a:xfrm>
            <a:off x="176980" y="277154"/>
            <a:ext cx="6666272" cy="523220"/>
          </a:xfrm>
          <a:prstGeom prst="rect">
            <a:avLst/>
          </a:prstGeom>
          <a:noFill/>
        </p:spPr>
        <p:txBody>
          <a:bodyPr wrap="square">
            <a:spAutoFit/>
          </a:bodyPr>
          <a:lstStyle/>
          <a:p>
            <a:r>
              <a:rPr lang="en-US" sz="2800" b="1" dirty="0">
                <a:solidFill>
                  <a:srgbClr val="46B0FA"/>
                </a:solidFill>
                <a:latin typeface="Times New Roman" panose="02020603050405020304" pitchFamily="18" charset="0"/>
                <a:cs typeface="Times New Roman" panose="02020603050405020304" pitchFamily="18" charset="0"/>
              </a:rPr>
              <a:t>SWOT Analysis</a:t>
            </a:r>
          </a:p>
        </p:txBody>
      </p:sp>
      <p:sp>
        <p:nvSpPr>
          <p:cNvPr id="7" name="TextBox 6">
            <a:extLst>
              <a:ext uri="{FF2B5EF4-FFF2-40B4-BE49-F238E27FC236}">
                <a16:creationId xmlns:a16="http://schemas.microsoft.com/office/drawing/2014/main" id="{5A5D07FC-C6B1-0117-3F6E-8B1B4969D5EC}"/>
              </a:ext>
            </a:extLst>
          </p:cNvPr>
          <p:cNvSpPr txBox="1"/>
          <p:nvPr/>
        </p:nvSpPr>
        <p:spPr>
          <a:xfrm>
            <a:off x="176980" y="897877"/>
            <a:ext cx="10913807" cy="5355312"/>
          </a:xfrm>
          <a:prstGeom prst="rect">
            <a:avLst/>
          </a:prstGeom>
          <a:noFill/>
        </p:spPr>
        <p:txBody>
          <a:bodyPr wrap="square">
            <a:spAutoFit/>
          </a:bodyPr>
          <a:lstStyle/>
          <a:p>
            <a:r>
              <a:rPr lang="en-IN" b="1" dirty="0">
                <a:latin typeface="Times New Roman" panose="02020603050405020304" pitchFamily="18" charset="0"/>
                <a:cs typeface="Times New Roman" panose="02020603050405020304" pitchFamily="18" charset="0"/>
              </a:rPr>
              <a:t>Strengths: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Efficient algorithms for optimization (Dijkstra's, TSP).</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Simplified interface suitable for small to medium businesses.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Cost-effective solution for smaller operations.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Weaknesses: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Basic UI might not meet the needs of larger companies.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Initial setup and integration require careful planning.</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Potential limitations in handling complex, large-scale supply chains.</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Opportunities: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Expansion into mobile and cloud-based solutions.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Customization options for specific industries.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Potential for AI integration to enhance decision-making.</a:t>
            </a:r>
          </a:p>
          <a:p>
            <a:endParaRPr lang="en-IN"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Threats: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Rapid changes in technology may require frequent updates.</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Data security concerns with supplier and customer information.</a:t>
            </a:r>
          </a:p>
          <a:p>
            <a:pPr marL="285750" indent="-28575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Potential for market saturation as more competitors enter the space.</a:t>
            </a:r>
          </a:p>
        </p:txBody>
      </p:sp>
    </p:spTree>
    <p:extLst>
      <p:ext uri="{BB962C8B-B14F-4D97-AF65-F5344CB8AC3E}">
        <p14:creationId xmlns:p14="http://schemas.microsoft.com/office/powerpoint/2010/main" val="26242118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13269</TotalTime>
  <Words>1227</Words>
  <Application>Microsoft Office PowerPoint</Application>
  <PresentationFormat>Widescreen</PresentationFormat>
  <Paragraphs>131</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Stuti Gandhi</dc:creator>
  <cp:lastModifiedBy>ayush agarwal</cp:lastModifiedBy>
  <cp:revision>587</cp:revision>
  <dcterms:created xsi:type="dcterms:W3CDTF">2021-05-06T09:42:21Z</dcterms:created>
  <dcterms:modified xsi:type="dcterms:W3CDTF">2025-10-01T06:39:03Z</dcterms:modified>
</cp:coreProperties>
</file>