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pe4Rj7JOeIm7xcw79CT+f/DC4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3432f337f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3432f33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3432f337f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3432f337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3429715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10342971522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34297152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10342971522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3432f337f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3432f337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3432f337f_1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3432f337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342971522_1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34297152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342971522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34297152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34297152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34297152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342971522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34297152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3432f337f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3432f337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3432f337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3432f33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3432f337f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3432f33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3432f337f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3432f33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0" name="Google Shape;100;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3"/>
        <p:cNvGrpSpPr/>
        <p:nvPr/>
      </p:nvGrpSpPr>
      <p:grpSpPr>
        <a:xfrm>
          <a:off x="0" y="0"/>
          <a:ext cx="0" cy="0"/>
          <a:chOff x="0" y="0"/>
          <a:chExt cx="0" cy="0"/>
        </a:xfrm>
      </p:grpSpPr>
      <p:grpSp>
        <p:nvGrpSpPr>
          <p:cNvPr id="104" name="Google Shape;104;p24"/>
          <p:cNvGrpSpPr/>
          <p:nvPr/>
        </p:nvGrpSpPr>
        <p:grpSpPr>
          <a:xfrm>
            <a:off x="0" y="-8467"/>
            <a:ext cx="12192000" cy="6866467"/>
            <a:chOff x="0" y="-8467"/>
            <a:chExt cx="12192000" cy="6866467"/>
          </a:xfrm>
        </p:grpSpPr>
        <p:cxnSp>
          <p:nvCxnSpPr>
            <p:cNvPr id="105" name="Google Shape;105;p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07" name="Google Shape;107;p2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8" name="Google Shape;108;p2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9" name="Google Shape;109;p2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11" name="Google Shape;111;p2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12" name="Google Shape;112;p2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3" name="Google Shape;113;p2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2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117" name="Google Shape;117;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3" name="Google Shape;12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9" name="Google Shape;129;p2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6" name="Google Shape;136;p2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7" name="Google Shape;137;p2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8" name="Google Shape;138;p2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9" name="Google Shape;139;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0"/>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54" name="Google Shape;154;p30"/>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155" name="Google Shape;155;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1"/>
          <p:cNvSpPr>
            <a:spLocks noGrp="1"/>
          </p:cNvSpPr>
          <p:nvPr>
            <p:ph type="pic" idx="2"/>
          </p:nvPr>
        </p:nvSpPr>
        <p:spPr>
          <a:xfrm>
            <a:off x="677334" y="609600"/>
            <a:ext cx="8596668" cy="3845718"/>
          </a:xfrm>
          <a:prstGeom prst="rect">
            <a:avLst/>
          </a:prstGeom>
          <a:noFill/>
          <a:ln>
            <a:noFill/>
          </a:ln>
        </p:spPr>
      </p:sp>
      <p:sp>
        <p:nvSpPr>
          <p:cNvPr id="161" name="Google Shape;161;p31"/>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2" name="Google Shape;16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68" name="Google Shape;16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3"/>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4" name="Google Shape;174;p33"/>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75" name="Google Shape;17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78" name="Google Shape;178;p3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79" name="Google Shape;179;p3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4"/>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3" name="Google Shape;18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89" name="Google Shape;189;p3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0" name="Google Shape;19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93" name="Google Shape;193;p3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94" name="Google Shape;194;p3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8" name="Google Shape;198;p3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9" name="Google Shape;199;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37"/>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05" name="Google Shape;205;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38"/>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11" name="Google Shape;211;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grpSp>
        <p:nvGrpSpPr>
          <p:cNvPr id="81" name="Google Shape;81;p12"/>
          <p:cNvGrpSpPr/>
          <p:nvPr/>
        </p:nvGrpSpPr>
        <p:grpSpPr>
          <a:xfrm>
            <a:off x="0" y="-8467"/>
            <a:ext cx="12192000" cy="6866467"/>
            <a:chOff x="0" y="-8467"/>
            <a:chExt cx="12192000" cy="6866467"/>
          </a:xfrm>
        </p:grpSpPr>
        <p:cxnSp>
          <p:nvCxnSpPr>
            <p:cNvPr id="82" name="Google Shape;82;p1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3" name="Google Shape;83;p1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84" name="Google Shape;84;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5" name="Google Shape;85;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6" name="Google Shape;86;p1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8" name="Google Shape;88;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9" name="Google Shape;89;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0" name="Google Shape;90;p1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3" name="Google Shape;93;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4" name="Google Shape;9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6" name="Google Shape;96;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a:spLocks noGrp="1"/>
          </p:cNvSpPr>
          <p:nvPr>
            <p:ph type="title"/>
          </p:nvPr>
        </p:nvSpPr>
        <p:spPr>
          <a:xfrm>
            <a:off x="302325" y="801425"/>
            <a:ext cx="9346800" cy="285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n-IN" sz="5400" b="1"/>
              <a:t>Study the Impact of EVs </a:t>
            </a:r>
            <a:endParaRPr sz="5400" b="1"/>
          </a:p>
          <a:p>
            <a:pPr marL="0" lvl="0" indent="0" algn="ctr" rtl="0">
              <a:spcBef>
                <a:spcPts val="0"/>
              </a:spcBef>
              <a:spcAft>
                <a:spcPts val="0"/>
              </a:spcAft>
              <a:buClr>
                <a:schemeClr val="accent1"/>
              </a:buClr>
              <a:buSzPts val="3600"/>
              <a:buFont typeface="Trebuchet MS"/>
              <a:buNone/>
            </a:pPr>
            <a:r>
              <a:rPr lang="en-IN" sz="5400" b="1"/>
              <a:t>on</a:t>
            </a:r>
            <a:endParaRPr sz="5400" b="1"/>
          </a:p>
          <a:p>
            <a:pPr marL="0" lvl="0" indent="0" algn="ctr" rtl="0">
              <a:spcBef>
                <a:spcPts val="0"/>
              </a:spcBef>
              <a:spcAft>
                <a:spcPts val="0"/>
              </a:spcAft>
              <a:buClr>
                <a:schemeClr val="accent1"/>
              </a:buClr>
              <a:buSzPts val="3600"/>
              <a:buFont typeface="Trebuchet MS"/>
              <a:buNone/>
            </a:pPr>
            <a:r>
              <a:rPr lang="en-IN" sz="5400" b="1"/>
              <a:t>Indian Economy</a:t>
            </a:r>
            <a:endParaRPr sz="5400" b="1"/>
          </a:p>
        </p:txBody>
      </p:sp>
      <p:sp>
        <p:nvSpPr>
          <p:cNvPr id="219" name="Google Shape;219;p2"/>
          <p:cNvSpPr txBox="1">
            <a:spLocks noGrp="1"/>
          </p:cNvSpPr>
          <p:nvPr>
            <p:ph type="body" idx="1"/>
          </p:nvPr>
        </p:nvSpPr>
        <p:spPr>
          <a:xfrm>
            <a:off x="1238706" y="3652325"/>
            <a:ext cx="9178922" cy="2680200"/>
          </a:xfrm>
          <a:prstGeom prst="rect">
            <a:avLst/>
          </a:prstGeom>
          <a:noFill/>
          <a:ln>
            <a:noFill/>
          </a:ln>
        </p:spPr>
        <p:txBody>
          <a:bodyPr spcFirstLastPara="1" wrap="square" lIns="91425" tIns="45700" rIns="91425" bIns="45700" anchor="t" anchorCtr="0">
            <a:normAutofit/>
          </a:bodyPr>
          <a:lstStyle/>
          <a:p>
            <a:pPr marL="342900" lvl="0" indent="0" algn="l" rtl="0">
              <a:lnSpc>
                <a:spcPct val="115000"/>
              </a:lnSpc>
              <a:spcBef>
                <a:spcPts val="0"/>
              </a:spcBef>
              <a:spcAft>
                <a:spcPts val="0"/>
              </a:spcAft>
              <a:buNone/>
            </a:pPr>
            <a:r>
              <a:rPr lang="en-IN" b="1" dirty="0">
                <a:latin typeface="Arial"/>
                <a:ea typeface="Arial"/>
                <a:cs typeface="Arial"/>
                <a:sym typeface="Arial"/>
              </a:rPr>
              <a:t>Under Guidance of : 	</a:t>
            </a:r>
            <a:r>
              <a:rPr lang="en-IN" b="1" dirty="0" err="1">
                <a:latin typeface="Arial"/>
                <a:ea typeface="Arial"/>
                <a:cs typeface="Arial"/>
                <a:sym typeface="Arial"/>
              </a:rPr>
              <a:t>Dr.</a:t>
            </a:r>
            <a:r>
              <a:rPr lang="en-IN" b="1" dirty="0">
                <a:latin typeface="Arial"/>
                <a:ea typeface="Arial"/>
                <a:cs typeface="Arial"/>
                <a:sym typeface="Arial"/>
              </a:rPr>
              <a:t> Arnab Bhattacharya</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Course : Data Mining (CS685A)</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Group Name : G-5</a:t>
            </a:r>
            <a:endParaRPr b="1" dirty="0">
              <a:latin typeface="Arial"/>
              <a:ea typeface="Arial"/>
              <a:cs typeface="Arial"/>
              <a:sym typeface="Arial"/>
            </a:endParaRPr>
          </a:p>
          <a:p>
            <a:pPr marL="342900" lvl="0" indent="0" algn="l" rtl="0">
              <a:lnSpc>
                <a:spcPct val="115000"/>
              </a:lnSpc>
              <a:spcBef>
                <a:spcPts val="0"/>
              </a:spcBef>
              <a:spcAft>
                <a:spcPts val="0"/>
              </a:spcAft>
              <a:buNone/>
            </a:pPr>
            <a:r>
              <a:rPr lang="en-IN" b="1" dirty="0">
                <a:latin typeface="Arial"/>
                <a:ea typeface="Arial"/>
                <a:cs typeface="Arial"/>
                <a:sym typeface="Arial"/>
              </a:rPr>
              <a:t>Group Members : Ankit Raja		21111012	ankitr21@iitk.ac.in</a:t>
            </a:r>
            <a:endParaRPr b="1" dirty="0">
              <a:latin typeface="Arial"/>
              <a:ea typeface="Arial"/>
              <a:cs typeface="Arial"/>
              <a:sym typeface="Arial"/>
            </a:endParaRPr>
          </a:p>
          <a:p>
            <a:pPr marL="2171700" lvl="0" indent="114300">
              <a:lnSpc>
                <a:spcPct val="115000"/>
              </a:lnSpc>
              <a:spcBef>
                <a:spcPts val="0"/>
              </a:spcBef>
              <a:buNone/>
            </a:pPr>
            <a:r>
              <a:rPr lang="en-IN" b="1" dirty="0">
                <a:latin typeface="Arial"/>
                <a:ea typeface="Arial"/>
                <a:cs typeface="Arial"/>
                <a:sym typeface="Arial"/>
              </a:rPr>
              <a:t>Neeraj Chouhan	21111044	neerajch21@iitk.ac.in</a:t>
            </a:r>
            <a:endParaRPr b="1" dirty="0">
              <a:latin typeface="Arial"/>
              <a:ea typeface="Arial"/>
              <a:cs typeface="Arial"/>
              <a:sym typeface="Arial"/>
            </a:endParaRPr>
          </a:p>
          <a:p>
            <a:pPr marL="2171700" lvl="0" indent="114300">
              <a:lnSpc>
                <a:spcPct val="115000"/>
              </a:lnSpc>
              <a:spcBef>
                <a:spcPts val="0"/>
              </a:spcBef>
              <a:buNone/>
            </a:pPr>
            <a:r>
              <a:rPr lang="en-IN" b="1" dirty="0">
                <a:latin typeface="Arial"/>
                <a:ea typeface="Arial"/>
                <a:cs typeface="Arial"/>
                <a:sym typeface="Arial"/>
              </a:rPr>
              <a:t>Sahil Shukla		21111054	sahils21@iitk.ac.in</a:t>
            </a:r>
            <a:endParaRPr b="1" dirty="0">
              <a:latin typeface="Arial"/>
              <a:ea typeface="Arial"/>
              <a:cs typeface="Arial"/>
              <a:sym typeface="Arial"/>
            </a:endParaRPr>
          </a:p>
          <a:p>
            <a:pPr marL="2171700" lvl="0" indent="114300">
              <a:lnSpc>
                <a:spcPct val="115000"/>
              </a:lnSpc>
              <a:spcBef>
                <a:spcPts val="0"/>
              </a:spcBef>
              <a:buNone/>
            </a:pPr>
            <a:r>
              <a:rPr lang="en-IN" b="1" dirty="0" err="1">
                <a:latin typeface="Arial"/>
                <a:ea typeface="Arial"/>
                <a:cs typeface="Arial"/>
                <a:sym typeface="Arial"/>
              </a:rPr>
              <a:t>Ayush</a:t>
            </a:r>
            <a:r>
              <a:rPr lang="en-IN" b="1" dirty="0">
                <a:latin typeface="Arial"/>
                <a:ea typeface="Arial"/>
                <a:cs typeface="Arial"/>
                <a:sym typeface="Arial"/>
              </a:rPr>
              <a:t> Singh	21111020	ayushs21@iitk.ac.in</a:t>
            </a:r>
            <a:endParaRPr b="1" dirty="0">
              <a:latin typeface="Arial"/>
              <a:ea typeface="Arial"/>
              <a:cs typeface="Arial"/>
              <a:sym typeface="Arial"/>
            </a:endParaRPr>
          </a:p>
          <a:p>
            <a:pPr marL="2171700" lvl="0" indent="114300">
              <a:lnSpc>
                <a:spcPct val="115000"/>
              </a:lnSpc>
              <a:spcBef>
                <a:spcPts val="0"/>
              </a:spcBef>
              <a:buNone/>
            </a:pPr>
            <a:r>
              <a:rPr lang="en-IN" b="1" dirty="0" err="1">
                <a:latin typeface="Arial"/>
                <a:ea typeface="Arial"/>
                <a:cs typeface="Arial"/>
                <a:sym typeface="Arial"/>
              </a:rPr>
              <a:t>Ayush</a:t>
            </a:r>
            <a:r>
              <a:rPr lang="en-IN" b="1" dirty="0">
                <a:latin typeface="Arial"/>
                <a:ea typeface="Arial"/>
                <a:cs typeface="Arial"/>
                <a:sym typeface="Arial"/>
              </a:rPr>
              <a:t> </a:t>
            </a:r>
            <a:r>
              <a:rPr lang="en-IN" b="1" dirty="0" err="1">
                <a:latin typeface="Arial"/>
                <a:ea typeface="Arial"/>
                <a:cs typeface="Arial"/>
                <a:sym typeface="Arial"/>
              </a:rPr>
              <a:t>Sahni</a:t>
            </a:r>
            <a:r>
              <a:rPr lang="en-IN" b="1" dirty="0">
                <a:latin typeface="Arial"/>
                <a:ea typeface="Arial"/>
                <a:cs typeface="Arial"/>
                <a:sym typeface="Arial"/>
              </a:rPr>
              <a:t>	21111019	sayush21@iitk.ac.in</a:t>
            </a:r>
            <a:endParaRPr b="1"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03432f337f_0_25"/>
          <p:cNvSpPr txBox="1">
            <a:spLocks noGrp="1"/>
          </p:cNvSpPr>
          <p:nvPr>
            <p:ph type="title"/>
          </p:nvPr>
        </p:nvSpPr>
        <p:spPr>
          <a:xfrm>
            <a:off x="677325" y="358250"/>
            <a:ext cx="8596800" cy="716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Result:</a:t>
            </a:r>
            <a:endParaRPr/>
          </a:p>
        </p:txBody>
      </p:sp>
      <p:sp>
        <p:nvSpPr>
          <p:cNvPr id="283" name="Google Shape;283;g103432f337f_0_25"/>
          <p:cNvSpPr txBox="1">
            <a:spLocks noGrp="1"/>
          </p:cNvSpPr>
          <p:nvPr>
            <p:ph type="body" idx="1"/>
          </p:nvPr>
        </p:nvSpPr>
        <p:spPr>
          <a:xfrm>
            <a:off x="677325" y="1074353"/>
            <a:ext cx="8596800" cy="4967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0"/>
              </a:spcBef>
              <a:spcAft>
                <a:spcPts val="0"/>
              </a:spcAft>
              <a:buClr>
                <a:schemeClr val="dk1"/>
              </a:buClr>
              <a:buSzPts val="1100"/>
              <a:buFont typeface="Arial"/>
              <a:buNone/>
            </a:pPr>
            <a:r>
              <a:rPr lang="en-IN" sz="900">
                <a:solidFill>
                  <a:schemeClr val="dk1"/>
                </a:solidFill>
                <a:highlight>
                  <a:srgbClr val="E4E8EE"/>
                </a:highlight>
                <a:latin typeface="Arial"/>
                <a:ea typeface="Arial"/>
                <a:cs typeface="Arial"/>
                <a:sym typeface="Arial"/>
              </a:rPr>
              <a:t>i</a:t>
            </a:r>
            <a:endParaRPr sz="900">
              <a:solidFill>
                <a:schemeClr val="dk1"/>
              </a:solidFill>
              <a:highlight>
                <a:srgbClr val="E4E8EE"/>
              </a:highlight>
              <a:latin typeface="Arial"/>
              <a:ea typeface="Arial"/>
              <a:cs typeface="Arial"/>
              <a:sym typeface="Arial"/>
            </a:endParaRPr>
          </a:p>
          <a:p>
            <a:pPr marL="0" lvl="0" indent="0" algn="l" rtl="0">
              <a:spcBef>
                <a:spcPts val="1000"/>
              </a:spcBef>
              <a:spcAft>
                <a:spcPts val="0"/>
              </a:spcAft>
              <a:buNone/>
            </a:pPr>
            <a:endParaRPr/>
          </a:p>
        </p:txBody>
      </p:sp>
      <p:pic>
        <p:nvPicPr>
          <p:cNvPr id="284" name="Google Shape;284;g103432f337f_0_25"/>
          <p:cNvPicPr preferRelativeResize="0"/>
          <p:nvPr/>
        </p:nvPicPr>
        <p:blipFill>
          <a:blip r:embed="rId3">
            <a:alphaModFix/>
          </a:blip>
          <a:stretch>
            <a:fillRect/>
          </a:stretch>
        </p:blipFill>
        <p:spPr>
          <a:xfrm>
            <a:off x="2192900" y="1283825"/>
            <a:ext cx="5565650" cy="454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03432f337f_0_32"/>
          <p:cNvSpPr txBox="1">
            <a:spLocks noGrp="1"/>
          </p:cNvSpPr>
          <p:nvPr>
            <p:ph type="title"/>
          </p:nvPr>
        </p:nvSpPr>
        <p:spPr>
          <a:xfrm>
            <a:off x="677325" y="609600"/>
            <a:ext cx="8596800" cy="848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Analysis:</a:t>
            </a:r>
            <a:endParaRPr/>
          </a:p>
        </p:txBody>
      </p:sp>
      <p:sp>
        <p:nvSpPr>
          <p:cNvPr id="290" name="Google Shape;290;g103432f337f_0_32"/>
          <p:cNvSpPr txBox="1">
            <a:spLocks noGrp="1"/>
          </p:cNvSpPr>
          <p:nvPr>
            <p:ph type="body" idx="1"/>
          </p:nvPr>
        </p:nvSpPr>
        <p:spPr>
          <a:xfrm>
            <a:off x="677325" y="1734201"/>
            <a:ext cx="8596800" cy="4307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2400">
                <a:solidFill>
                  <a:schemeClr val="dk1"/>
                </a:solidFill>
                <a:latin typeface="Arial"/>
                <a:ea typeface="Arial"/>
                <a:cs typeface="Arial"/>
                <a:sym typeface="Arial"/>
              </a:rPr>
              <a:t>There is no co-relation b/w oil import price and oil selling price in India, number of factors responsible for influencing petroleum prices other than cost of crude oil like- demand and supply imbalances, taxes and  duties  on  petroleum  products  and  market  conditions,  production  and  consumption  of  petroleum products, petroleum reserves, imports of petroleum products, international prices of petroleum products,subsidy on petroleum products, and locational effects, etc.</a:t>
            </a:r>
            <a:endParaRPr sz="2400">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0342971522_0_7"/>
          <p:cNvSpPr txBox="1">
            <a:spLocks noGrp="1"/>
          </p:cNvSpPr>
          <p:nvPr>
            <p:ph type="title"/>
          </p:nvPr>
        </p:nvSpPr>
        <p:spPr>
          <a:xfrm>
            <a:off x="394325" y="314650"/>
            <a:ext cx="9406500" cy="1116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ct val="100000"/>
              <a:buFont typeface="Arial"/>
              <a:buNone/>
            </a:pPr>
            <a:r>
              <a:rPr lang="en-IN"/>
              <a:t>4. Predict EVs future market share and study its impact on Indian power sector</a:t>
            </a:r>
            <a:endParaRPr/>
          </a:p>
        </p:txBody>
      </p:sp>
      <p:sp>
        <p:nvSpPr>
          <p:cNvPr id="296" name="Google Shape;296;g10342971522_0_7"/>
          <p:cNvSpPr txBox="1">
            <a:spLocks noGrp="1"/>
          </p:cNvSpPr>
          <p:nvPr>
            <p:ph type="body" idx="1"/>
          </p:nvPr>
        </p:nvSpPr>
        <p:spPr>
          <a:xfrm>
            <a:off x="486700" y="1430650"/>
            <a:ext cx="10575300" cy="4646400"/>
          </a:xfrm>
          <a:prstGeom prst="rect">
            <a:avLst/>
          </a:prstGeom>
          <a:noFill/>
          <a:ln>
            <a:noFill/>
          </a:ln>
        </p:spPr>
        <p:txBody>
          <a:bodyPr spcFirstLastPara="1" wrap="square" lIns="91425" tIns="45700" rIns="91425" bIns="45700" anchor="t" anchorCtr="0">
            <a:normAutofit/>
          </a:bodyPr>
          <a:lstStyle/>
          <a:p>
            <a:pPr marL="342900" lvl="0" indent="-365760" algn="l" rtl="0">
              <a:spcBef>
                <a:spcPts val="0"/>
              </a:spcBef>
              <a:spcAft>
                <a:spcPts val="0"/>
              </a:spcAft>
              <a:buClr>
                <a:schemeClr val="dk1"/>
              </a:buClr>
              <a:buSzPts val="1800"/>
              <a:buChar char="►"/>
            </a:pPr>
            <a:r>
              <a:rPr lang="en-IN">
                <a:solidFill>
                  <a:schemeClr val="dk1"/>
                </a:solidFill>
                <a:latin typeface="Arial"/>
                <a:ea typeface="Arial"/>
                <a:cs typeface="Arial"/>
                <a:sym typeface="Arial"/>
              </a:rPr>
              <a:t>U</a:t>
            </a:r>
            <a:r>
              <a:rPr lang="en-IN" b="0" i="0">
                <a:solidFill>
                  <a:schemeClr val="dk1"/>
                </a:solidFill>
                <a:latin typeface="Arial"/>
                <a:ea typeface="Arial"/>
                <a:cs typeface="Arial"/>
                <a:sym typeface="Arial"/>
              </a:rPr>
              <a:t>sed </a:t>
            </a:r>
            <a:r>
              <a:rPr lang="en-IN">
                <a:solidFill>
                  <a:schemeClr val="dk1"/>
                </a:solidFill>
                <a:latin typeface="Arial"/>
                <a:ea typeface="Arial"/>
                <a:cs typeface="Arial"/>
                <a:sym typeface="Arial"/>
              </a:rPr>
              <a:t>daily charging demand by EV from ”Electricity consumed by EVs” datafile.</a:t>
            </a:r>
            <a:endParaRPr>
              <a:solidFill>
                <a:schemeClr val="dk1"/>
              </a:solidFill>
              <a:latin typeface="Arial"/>
              <a:ea typeface="Arial"/>
              <a:cs typeface="Arial"/>
              <a:sym typeface="Arial"/>
            </a:endParaRPr>
          </a:p>
          <a:p>
            <a:pPr marL="342900" lvl="0" indent="-365760" algn="l" rtl="0">
              <a:lnSpc>
                <a:spcPct val="150000"/>
              </a:lnSpc>
              <a:spcBef>
                <a:spcPts val="1000"/>
              </a:spcBef>
              <a:spcAft>
                <a:spcPts val="0"/>
              </a:spcAft>
              <a:buClr>
                <a:schemeClr val="dk1"/>
              </a:buClr>
              <a:buSzPts val="1800"/>
              <a:buChar char="►"/>
            </a:pPr>
            <a:r>
              <a:rPr lang="en-IN">
                <a:solidFill>
                  <a:schemeClr val="dk1"/>
                </a:solidFill>
                <a:latin typeface="Arial"/>
                <a:ea typeface="Arial"/>
                <a:cs typeface="Arial"/>
                <a:sym typeface="Arial"/>
              </a:rPr>
              <a:t>Calculated Electricity required to charge EVs from 2022 - 2030 using below formula</a:t>
            </a:r>
            <a:endParaRPr>
              <a:solidFill>
                <a:schemeClr val="dk1"/>
              </a:solidFill>
              <a:latin typeface="Arial"/>
              <a:ea typeface="Arial"/>
              <a:cs typeface="Arial"/>
              <a:sym typeface="Arial"/>
            </a:endParaRPr>
          </a:p>
          <a:p>
            <a:pPr marL="0" lvl="0" indent="457200" algn="l" rtl="0">
              <a:lnSpc>
                <a:spcPct val="150000"/>
              </a:lnSpc>
              <a:spcBef>
                <a:spcPts val="0"/>
              </a:spcBef>
              <a:spcAft>
                <a:spcPts val="0"/>
              </a:spcAft>
              <a:buNone/>
            </a:pPr>
            <a:r>
              <a:rPr lang="en-IN" b="1">
                <a:solidFill>
                  <a:schemeClr val="dk1"/>
                </a:solidFill>
                <a:latin typeface="Arial"/>
                <a:ea typeface="Arial"/>
                <a:cs typeface="Arial"/>
                <a:sym typeface="Arial"/>
              </a:rPr>
              <a:t>Electricity required = Number of EV ∗ Average electricity required to charge one EV yearly</a:t>
            </a:r>
            <a:endParaRPr b="1">
              <a:solidFill>
                <a:schemeClr val="dk1"/>
              </a:solidFill>
              <a:latin typeface="Arial"/>
              <a:ea typeface="Arial"/>
              <a:cs typeface="Arial"/>
              <a:sym typeface="Arial"/>
            </a:endParaRPr>
          </a:p>
          <a:p>
            <a:pPr marL="342900" lvl="0" indent="-365760" algn="l" rtl="0">
              <a:lnSpc>
                <a:spcPct val="150000"/>
              </a:lnSpc>
              <a:spcBef>
                <a:spcPts val="0"/>
              </a:spcBef>
              <a:spcAft>
                <a:spcPts val="0"/>
              </a:spcAft>
              <a:buClr>
                <a:schemeClr val="dk1"/>
              </a:buClr>
              <a:buSzPts val="1800"/>
              <a:buChar char="►"/>
            </a:pPr>
            <a:r>
              <a:rPr lang="en-IN">
                <a:solidFill>
                  <a:schemeClr val="dk1"/>
                </a:solidFill>
                <a:latin typeface="Arial"/>
                <a:ea typeface="Arial"/>
                <a:cs typeface="Arial"/>
                <a:sym typeface="Arial"/>
              </a:rPr>
              <a:t>In the year 2030 India will require 9.8 × 10 kWh of electricity to charge EVs</a:t>
            </a: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SzPts val="1440"/>
              <a:buNone/>
            </a:pPr>
            <a:endParaRPr>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a:solidFill>
                <a:schemeClr val="dk1"/>
              </a:solidFill>
              <a:latin typeface="Arial"/>
              <a:ea typeface="Arial"/>
              <a:cs typeface="Arial"/>
              <a:sym typeface="Arial"/>
            </a:endParaRPr>
          </a:p>
        </p:txBody>
      </p:sp>
      <p:pic>
        <p:nvPicPr>
          <p:cNvPr id="297" name="Google Shape;297;g10342971522_0_7"/>
          <p:cNvPicPr preferRelativeResize="0"/>
          <p:nvPr/>
        </p:nvPicPr>
        <p:blipFill>
          <a:blip r:embed="rId3">
            <a:alphaModFix/>
          </a:blip>
          <a:stretch>
            <a:fillRect/>
          </a:stretch>
        </p:blipFill>
        <p:spPr>
          <a:xfrm>
            <a:off x="1799325" y="3051475"/>
            <a:ext cx="6221351" cy="373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0342971522_0_19"/>
          <p:cNvSpPr txBox="1">
            <a:spLocks noGrp="1"/>
          </p:cNvSpPr>
          <p:nvPr>
            <p:ph type="title"/>
          </p:nvPr>
        </p:nvSpPr>
        <p:spPr>
          <a:xfrm>
            <a:off x="157650" y="301525"/>
            <a:ext cx="10002000" cy="11160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ct val="100000"/>
              <a:buFont typeface="Arial"/>
              <a:buNone/>
            </a:pPr>
            <a:r>
              <a:rPr lang="en-IN"/>
              <a:t>4. Predict EVs future market share and study its impact on Indian power sector</a:t>
            </a:r>
            <a:endParaRPr/>
          </a:p>
        </p:txBody>
      </p:sp>
      <p:sp>
        <p:nvSpPr>
          <p:cNvPr id="303" name="Google Shape;303;g10342971522_0_19"/>
          <p:cNvSpPr txBox="1">
            <a:spLocks noGrp="1"/>
          </p:cNvSpPr>
          <p:nvPr>
            <p:ph type="body" idx="1"/>
          </p:nvPr>
        </p:nvSpPr>
        <p:spPr>
          <a:xfrm>
            <a:off x="486700" y="1496325"/>
            <a:ext cx="10002000" cy="4449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IN">
                <a:solidFill>
                  <a:schemeClr val="dk1"/>
                </a:solidFill>
                <a:latin typeface="Arial"/>
                <a:ea typeface="Arial"/>
                <a:cs typeface="Arial"/>
                <a:sym typeface="Arial"/>
              </a:rPr>
              <a:t>U</a:t>
            </a:r>
            <a:r>
              <a:rPr lang="en-IN" b="0" i="0">
                <a:solidFill>
                  <a:schemeClr val="dk1"/>
                </a:solidFill>
                <a:latin typeface="Arial"/>
                <a:ea typeface="Arial"/>
                <a:cs typeface="Arial"/>
                <a:sym typeface="Arial"/>
              </a:rPr>
              <a:t>sed </a:t>
            </a:r>
            <a:r>
              <a:rPr lang="en-IN">
                <a:solidFill>
                  <a:schemeClr val="dk1"/>
                </a:solidFill>
                <a:latin typeface="Arial"/>
                <a:ea typeface="Arial"/>
                <a:cs typeface="Arial"/>
                <a:sym typeface="Arial"/>
              </a:rPr>
              <a:t>total vehicles sale </a:t>
            </a:r>
            <a:r>
              <a:rPr lang="en-IN" b="0" i="0">
                <a:solidFill>
                  <a:schemeClr val="dk1"/>
                </a:solidFill>
                <a:latin typeface="Arial"/>
                <a:ea typeface="Arial"/>
                <a:cs typeface="Arial"/>
                <a:sym typeface="Arial"/>
              </a:rPr>
              <a:t>data from year 201</a:t>
            </a:r>
            <a:r>
              <a:rPr lang="en-IN">
                <a:solidFill>
                  <a:schemeClr val="dk1"/>
                </a:solidFill>
                <a:latin typeface="Arial"/>
                <a:ea typeface="Arial"/>
                <a:cs typeface="Arial"/>
                <a:sym typeface="Arial"/>
              </a:rPr>
              <a:t>6</a:t>
            </a:r>
            <a:r>
              <a:rPr lang="en-IN" b="0" i="0">
                <a:solidFill>
                  <a:schemeClr val="dk1"/>
                </a:solidFill>
                <a:latin typeface="Arial"/>
                <a:ea typeface="Arial"/>
                <a:cs typeface="Arial"/>
                <a:sym typeface="Arial"/>
              </a:rPr>
              <a:t> – 2021</a:t>
            </a:r>
            <a:r>
              <a:rPr lang="en-I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a:solidFill>
                  <a:schemeClr val="dk1"/>
                </a:solidFill>
                <a:latin typeface="Arial"/>
                <a:ea typeface="Arial"/>
                <a:cs typeface="Arial"/>
                <a:sym typeface="Arial"/>
              </a:rPr>
              <a:t>Applied Linear Regression to predict total vehicle sales from 2022 – 2030.</a:t>
            </a:r>
            <a:endParaRPr>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a:solidFill>
                  <a:schemeClr val="dk1"/>
                </a:solidFill>
                <a:latin typeface="Arial"/>
                <a:ea typeface="Arial"/>
                <a:cs typeface="Arial"/>
                <a:sym typeface="Arial"/>
              </a:rPr>
              <a:t>Calculated  EVs  market  share  in  future using number of  EV and total vehicle sales from 2022 to 2030</a:t>
            </a:r>
            <a:r>
              <a:rPr lang="en-IN" b="0" i="0">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marL="342900" lvl="0" indent="-342900" algn="l" rtl="0">
              <a:spcBef>
                <a:spcPts val="1000"/>
              </a:spcBef>
              <a:spcAft>
                <a:spcPts val="0"/>
              </a:spcAft>
              <a:buClr>
                <a:schemeClr val="dk1"/>
              </a:buClr>
              <a:buSzPts val="1440"/>
              <a:buChar char="►"/>
            </a:pPr>
            <a:r>
              <a:rPr lang="en-IN">
                <a:solidFill>
                  <a:schemeClr val="dk1"/>
                </a:solidFill>
                <a:latin typeface="Arial"/>
                <a:ea typeface="Arial"/>
                <a:cs typeface="Arial"/>
                <a:sym typeface="Arial"/>
              </a:rPr>
              <a:t>Estimated EV market share(percentage) month-wise from 2022 - 2030 shown below</a:t>
            </a:r>
            <a:endParaRPr>
              <a:solidFill>
                <a:schemeClr val="dk1"/>
              </a:solidFill>
              <a:latin typeface="Arial"/>
              <a:ea typeface="Arial"/>
              <a:cs typeface="Arial"/>
              <a:sym typeface="Arial"/>
            </a:endParaRPr>
          </a:p>
          <a:p>
            <a:pPr marL="342900" lvl="0" indent="0" algn="l" rtl="0">
              <a:spcBef>
                <a:spcPts val="100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SzPts val="1440"/>
              <a:buNone/>
            </a:pPr>
            <a:endParaRPr b="0" i="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a:solidFill>
                <a:schemeClr val="dk1"/>
              </a:solidFill>
              <a:latin typeface="Arial"/>
              <a:ea typeface="Arial"/>
              <a:cs typeface="Arial"/>
              <a:sym typeface="Arial"/>
            </a:endParaRPr>
          </a:p>
        </p:txBody>
      </p:sp>
      <p:pic>
        <p:nvPicPr>
          <p:cNvPr id="304" name="Google Shape;304;g10342971522_0_19"/>
          <p:cNvPicPr preferRelativeResize="0"/>
          <p:nvPr/>
        </p:nvPicPr>
        <p:blipFill>
          <a:blip r:embed="rId3">
            <a:alphaModFix/>
          </a:blip>
          <a:stretch>
            <a:fillRect/>
          </a:stretch>
        </p:blipFill>
        <p:spPr>
          <a:xfrm>
            <a:off x="1903775" y="3389175"/>
            <a:ext cx="5604401" cy="336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03432f337f_1_19"/>
          <p:cNvSpPr txBox="1">
            <a:spLocks noGrp="1"/>
          </p:cNvSpPr>
          <p:nvPr>
            <p:ph type="title"/>
          </p:nvPr>
        </p:nvSpPr>
        <p:spPr>
          <a:xfrm>
            <a:off x="677325" y="609600"/>
            <a:ext cx="9024900" cy="1320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a:t>5. Study the monetary impact of EVs on Indian Economy</a:t>
            </a:r>
            <a:endParaRPr/>
          </a:p>
        </p:txBody>
      </p:sp>
      <p:sp>
        <p:nvSpPr>
          <p:cNvPr id="310" name="Google Shape;310;g103432f337f_1_19"/>
          <p:cNvSpPr txBox="1">
            <a:spLocks noGrp="1"/>
          </p:cNvSpPr>
          <p:nvPr>
            <p:ph type="body" idx="1"/>
          </p:nvPr>
        </p:nvSpPr>
        <p:spPr>
          <a:xfrm>
            <a:off x="677325" y="2044525"/>
            <a:ext cx="8596800" cy="3943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IN">
                <a:solidFill>
                  <a:schemeClr val="dk1"/>
                </a:solidFill>
                <a:latin typeface="Arial"/>
                <a:ea typeface="Arial"/>
                <a:cs typeface="Arial"/>
                <a:sym typeface="Arial"/>
              </a:rPr>
              <a:t>How EV impact the indian economy?</a:t>
            </a:r>
            <a:endParaRPr>
              <a:solidFill>
                <a:schemeClr val="dk1"/>
              </a:solidFill>
              <a:latin typeface="Arial"/>
              <a:ea typeface="Arial"/>
              <a:cs typeface="Arial"/>
              <a:sym typeface="Arial"/>
            </a:endParaRPr>
          </a:p>
          <a:p>
            <a:pPr marL="914400" lvl="0" indent="0" algn="l" rtl="0">
              <a:spcBef>
                <a:spcPts val="1000"/>
              </a:spcBef>
              <a:spcAft>
                <a:spcPts val="0"/>
              </a:spcAft>
              <a:buNone/>
            </a:pPr>
            <a:r>
              <a:rPr lang="en-IN" sz="1800">
                <a:solidFill>
                  <a:schemeClr val="dk1"/>
                </a:solidFill>
                <a:latin typeface="Arial"/>
                <a:ea typeface="Arial"/>
                <a:cs typeface="Arial"/>
                <a:sym typeface="Arial"/>
              </a:rPr>
              <a:t>The overall Idea is importing less Oil from Foriegn countries because of promoting more EVs helps in improvement of indian economy.</a:t>
            </a:r>
            <a:endParaRPr sz="180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IN">
                <a:solidFill>
                  <a:schemeClr val="dk1"/>
                </a:solidFill>
                <a:latin typeface="Arial"/>
                <a:ea typeface="Arial"/>
                <a:cs typeface="Arial"/>
                <a:sym typeface="Arial"/>
              </a:rPr>
              <a:t>How we are saving Oil import expenditure when EVs are introduced ?</a:t>
            </a:r>
            <a:endParaRPr>
              <a:solidFill>
                <a:schemeClr val="dk1"/>
              </a:solidFill>
              <a:latin typeface="Arial"/>
              <a:ea typeface="Arial"/>
              <a:cs typeface="Arial"/>
              <a:sym typeface="Arial"/>
            </a:endParaRPr>
          </a:p>
          <a:p>
            <a:pPr marL="914400" lvl="0" indent="0" algn="l" rtl="0">
              <a:spcBef>
                <a:spcPts val="1000"/>
              </a:spcBef>
              <a:spcAft>
                <a:spcPts val="0"/>
              </a:spcAft>
              <a:buNone/>
            </a:pPr>
            <a:r>
              <a:rPr lang="en-IN" sz="1800">
                <a:solidFill>
                  <a:schemeClr val="dk1"/>
                </a:solidFill>
                <a:latin typeface="Arial"/>
                <a:ea typeface="Arial"/>
                <a:cs typeface="Arial"/>
                <a:sym typeface="Arial"/>
              </a:rPr>
              <a:t>Linear Regression model on the electricity cost(Rs./kWh) data of the past years to predict the cost of electricity in Rs./kWh for the upcoming years.</a:t>
            </a:r>
            <a:endParaRPr sz="1800">
              <a:solidFill>
                <a:schemeClr val="dk1"/>
              </a:solidFill>
              <a:latin typeface="Arial"/>
              <a:ea typeface="Arial"/>
              <a:cs typeface="Arial"/>
              <a:sym typeface="Arial"/>
            </a:endParaRPr>
          </a:p>
          <a:p>
            <a:pPr marL="914400" lvl="0" indent="0" algn="l" rtl="0">
              <a:spcBef>
                <a:spcPts val="1000"/>
              </a:spcBef>
              <a:spcAft>
                <a:spcPts val="0"/>
              </a:spcAft>
              <a:buNone/>
            </a:pPr>
            <a:r>
              <a:rPr lang="en-IN" sz="1800">
                <a:solidFill>
                  <a:schemeClr val="dk1"/>
                </a:solidFill>
                <a:latin typeface="Arial"/>
                <a:ea typeface="Arial"/>
                <a:cs typeface="Arial"/>
                <a:sym typeface="Arial"/>
              </a:rPr>
              <a:t>We have known the amount of electricity required(in kWh), Thus we can calculate the  overall electricity cost(in Cr) as</a:t>
            </a:r>
            <a:endParaRPr sz="1800">
              <a:solidFill>
                <a:schemeClr val="dk1"/>
              </a:solidFill>
              <a:latin typeface="Arial"/>
              <a:ea typeface="Arial"/>
              <a:cs typeface="Arial"/>
              <a:sym typeface="Arial"/>
            </a:endParaRPr>
          </a:p>
          <a:p>
            <a:pPr marL="457200" lvl="0" indent="457200" algn="l" rtl="0">
              <a:spcBef>
                <a:spcPts val="1000"/>
              </a:spcBef>
              <a:spcAft>
                <a:spcPts val="0"/>
              </a:spcAft>
              <a:buNone/>
            </a:pPr>
            <a:r>
              <a:rPr lang="en-IN" sz="1800" b="1">
                <a:solidFill>
                  <a:schemeClr val="dk1"/>
                </a:solidFill>
                <a:latin typeface="Arial"/>
                <a:ea typeface="Arial"/>
                <a:cs typeface="Arial"/>
                <a:sym typeface="Arial"/>
              </a:rPr>
              <a:t>Electricity required(kWh) x Electricity cost(Rs./kWh) x 10000000</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03432f337f_1_30"/>
          <p:cNvSpPr txBox="1">
            <a:spLocks noGrp="1"/>
          </p:cNvSpPr>
          <p:nvPr>
            <p:ph type="title"/>
          </p:nvPr>
        </p:nvSpPr>
        <p:spPr>
          <a:xfrm>
            <a:off x="677325" y="609625"/>
            <a:ext cx="90249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990"/>
              <a:buFont typeface="Arial"/>
              <a:buNone/>
            </a:pPr>
            <a:r>
              <a:rPr lang="en-IN" sz="3640"/>
              <a:t>5. Study the monetary impact of EVs on Indian Economy</a:t>
            </a:r>
            <a:endParaRPr sz="3640"/>
          </a:p>
          <a:p>
            <a:pPr marL="0" lvl="0" indent="0" algn="l" rtl="0">
              <a:spcBef>
                <a:spcPts val="0"/>
              </a:spcBef>
              <a:spcAft>
                <a:spcPts val="0"/>
              </a:spcAft>
              <a:buSzPts val="990"/>
              <a:buNone/>
            </a:pPr>
            <a:endParaRPr sz="3640"/>
          </a:p>
        </p:txBody>
      </p:sp>
      <p:sp>
        <p:nvSpPr>
          <p:cNvPr id="316" name="Google Shape;316;g103432f337f_1_30"/>
          <p:cNvSpPr txBox="1">
            <a:spLocks noGrp="1"/>
          </p:cNvSpPr>
          <p:nvPr>
            <p:ph type="body" idx="1"/>
          </p:nvPr>
        </p:nvSpPr>
        <p:spPr>
          <a:xfrm>
            <a:off x="677325" y="2180900"/>
            <a:ext cx="8596800" cy="43224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Clr>
                <a:schemeClr val="dk1"/>
              </a:buClr>
              <a:buSzPts val="1800"/>
              <a:buFont typeface="Arial"/>
              <a:buChar char="►"/>
            </a:pPr>
            <a:r>
              <a:rPr lang="en-IN">
                <a:solidFill>
                  <a:schemeClr val="dk1"/>
                </a:solidFill>
                <a:latin typeface="Arial"/>
                <a:ea typeface="Arial"/>
                <a:cs typeface="Arial"/>
                <a:sym typeface="Arial"/>
              </a:rPr>
              <a:t>We have known the Oil consumption reduced(in Mb) and predicted Oil import price(Rs./bbl) for the upcoming years. Hence the Amount(in Cr) saved because of not import the excess Oil as -</a:t>
            </a:r>
            <a:endParaRPr>
              <a:solidFill>
                <a:schemeClr val="dk1"/>
              </a:solidFill>
              <a:latin typeface="Arial"/>
              <a:ea typeface="Arial"/>
              <a:cs typeface="Arial"/>
              <a:sym typeface="Arial"/>
            </a:endParaRPr>
          </a:p>
          <a:p>
            <a:pPr marL="914400" lvl="0" indent="0" algn="l" rtl="0">
              <a:lnSpc>
                <a:spcPct val="115000"/>
              </a:lnSpc>
              <a:spcBef>
                <a:spcPts val="1000"/>
              </a:spcBef>
              <a:spcAft>
                <a:spcPts val="0"/>
              </a:spcAft>
              <a:buNone/>
            </a:pPr>
            <a:r>
              <a:rPr lang="en-IN" sz="1800" b="1">
                <a:solidFill>
                  <a:schemeClr val="dk1"/>
                </a:solidFill>
                <a:latin typeface="Arial"/>
                <a:ea typeface="Arial"/>
                <a:cs typeface="Arial"/>
                <a:sym typeface="Arial"/>
              </a:rPr>
              <a:t>Reduced Oil consumption(Mb) x Predicted Oil Import Price(Rs./bbl)</a:t>
            </a:r>
            <a:endParaRPr sz="1800" b="1">
              <a:solidFill>
                <a:schemeClr val="dk1"/>
              </a:solidFill>
              <a:latin typeface="Arial"/>
              <a:ea typeface="Arial"/>
              <a:cs typeface="Arial"/>
              <a:sym typeface="Arial"/>
            </a:endParaRPr>
          </a:p>
          <a:p>
            <a:pPr marL="914400" lvl="0" indent="0" algn="l" rtl="0">
              <a:lnSpc>
                <a:spcPct val="115000"/>
              </a:lnSpc>
              <a:spcBef>
                <a:spcPts val="1000"/>
              </a:spcBef>
              <a:spcAft>
                <a:spcPts val="0"/>
              </a:spcAft>
              <a:buNone/>
            </a:pPr>
            <a:endParaRPr b="1">
              <a:solidFill>
                <a:schemeClr val="dk1"/>
              </a:solidFill>
              <a:latin typeface="Arial"/>
              <a:ea typeface="Arial"/>
              <a:cs typeface="Arial"/>
              <a:sym typeface="Arial"/>
            </a:endParaRPr>
          </a:p>
          <a:p>
            <a:pPr marL="457200" lvl="0" indent="-342900" algn="l" rtl="0">
              <a:lnSpc>
                <a:spcPct val="115000"/>
              </a:lnSpc>
              <a:spcBef>
                <a:spcPts val="1000"/>
              </a:spcBef>
              <a:spcAft>
                <a:spcPts val="0"/>
              </a:spcAft>
              <a:buClr>
                <a:schemeClr val="dk1"/>
              </a:buClr>
              <a:buSzPts val="1800"/>
              <a:buFont typeface="Arial"/>
              <a:buChar char="►"/>
            </a:pPr>
            <a:r>
              <a:rPr lang="en-IN">
                <a:solidFill>
                  <a:schemeClr val="dk1"/>
                </a:solidFill>
                <a:latin typeface="Arial"/>
                <a:ea typeface="Arial"/>
                <a:cs typeface="Arial"/>
                <a:sym typeface="Arial"/>
              </a:rPr>
              <a:t>We can calculate the Effective amount saved by subtracting the result from electricity cost(in Cr) from Amount(in Cr) saved because of not import the excess Oil.</a:t>
            </a:r>
            <a:endParaRPr>
              <a:solidFill>
                <a:schemeClr val="dk1"/>
              </a:solidFill>
              <a:latin typeface="Arial"/>
              <a:ea typeface="Arial"/>
              <a:cs typeface="Arial"/>
              <a:sym typeface="Arial"/>
            </a:endParaRPr>
          </a:p>
          <a:p>
            <a:pPr marL="457200" lvl="0" indent="0" algn="l" rtl="0">
              <a:lnSpc>
                <a:spcPct val="115000"/>
              </a:lnSpc>
              <a:spcBef>
                <a:spcPts val="1000"/>
              </a:spcBef>
              <a:spcAft>
                <a:spcPts val="0"/>
              </a:spcAft>
              <a:buNone/>
            </a:pPr>
            <a:endParaRPr>
              <a:solidFill>
                <a:schemeClr val="dk1"/>
              </a:solidFill>
              <a:latin typeface="Arial"/>
              <a:ea typeface="Arial"/>
              <a:cs typeface="Arial"/>
              <a:sym typeface="Arial"/>
            </a:endParaRPr>
          </a:p>
          <a:p>
            <a:pPr marL="0" lvl="0" indent="0" algn="l" rtl="0">
              <a:lnSpc>
                <a:spcPct val="115000"/>
              </a:lnSpc>
              <a:spcBef>
                <a:spcPts val="100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0342971522_1_7"/>
          <p:cNvSpPr txBox="1">
            <a:spLocks noGrp="1"/>
          </p:cNvSpPr>
          <p:nvPr>
            <p:ph type="title"/>
          </p:nvPr>
        </p:nvSpPr>
        <p:spPr>
          <a:xfrm>
            <a:off x="690475" y="543900"/>
            <a:ext cx="90249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990"/>
              <a:buFont typeface="Arial"/>
              <a:buNone/>
            </a:pPr>
            <a:r>
              <a:rPr lang="en-IN" sz="3640"/>
              <a:t>5. Study the monetary impact of EVs on Indian Economy</a:t>
            </a:r>
            <a:endParaRPr sz="3640"/>
          </a:p>
          <a:p>
            <a:pPr marL="457200" lvl="0" indent="-342900" algn="l" rtl="0">
              <a:lnSpc>
                <a:spcPct val="115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The increasing sales of EV will save worth INR 4.5 lakh crore by 2030.</a:t>
            </a:r>
            <a:endParaRPr sz="1800">
              <a:solidFill>
                <a:schemeClr val="dk1"/>
              </a:solidFill>
              <a:latin typeface="Arial"/>
              <a:ea typeface="Arial"/>
              <a:cs typeface="Arial"/>
              <a:sym typeface="Arial"/>
            </a:endParaRPr>
          </a:p>
          <a:p>
            <a:pPr marL="0" lvl="0" indent="0" algn="l" rtl="0">
              <a:spcBef>
                <a:spcPts val="0"/>
              </a:spcBef>
              <a:spcAft>
                <a:spcPts val="0"/>
              </a:spcAft>
              <a:buSzPts val="990"/>
              <a:buNone/>
            </a:pPr>
            <a:endParaRPr sz="3640"/>
          </a:p>
        </p:txBody>
      </p:sp>
      <p:pic>
        <p:nvPicPr>
          <p:cNvPr id="322" name="Google Shape;322;g10342971522_1_7"/>
          <p:cNvPicPr preferRelativeResize="0"/>
          <p:nvPr/>
        </p:nvPicPr>
        <p:blipFill>
          <a:blip r:embed="rId3">
            <a:alphaModFix/>
          </a:blip>
          <a:stretch>
            <a:fillRect/>
          </a:stretch>
        </p:blipFill>
        <p:spPr>
          <a:xfrm>
            <a:off x="955300" y="2266375"/>
            <a:ext cx="7571225" cy="460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0342971522_1_0"/>
          <p:cNvSpPr txBox="1">
            <a:spLocks noGrp="1"/>
          </p:cNvSpPr>
          <p:nvPr>
            <p:ph type="title"/>
          </p:nvPr>
        </p:nvSpPr>
        <p:spPr>
          <a:xfrm>
            <a:off x="677325" y="465850"/>
            <a:ext cx="9024900" cy="1320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a:t>6. Study the impact of EVs on reduction in CO2 emission</a:t>
            </a:r>
            <a:endParaRPr/>
          </a:p>
        </p:txBody>
      </p:sp>
      <p:sp>
        <p:nvSpPr>
          <p:cNvPr id="328" name="Google Shape;328;g10342971522_1_0"/>
          <p:cNvSpPr txBox="1">
            <a:spLocks noGrp="1"/>
          </p:cNvSpPr>
          <p:nvPr>
            <p:ph type="body" idx="1"/>
          </p:nvPr>
        </p:nvSpPr>
        <p:spPr>
          <a:xfrm>
            <a:off x="906750" y="1637325"/>
            <a:ext cx="8723700" cy="4800300"/>
          </a:xfrm>
          <a:prstGeom prst="rect">
            <a:avLst/>
          </a:prstGeom>
        </p:spPr>
        <p:txBody>
          <a:bodyPr spcFirstLastPara="1" wrap="square" lIns="91425" tIns="45700" rIns="91425" bIns="45700" anchor="t" anchorCtr="0">
            <a:noAutofit/>
          </a:bodyPr>
          <a:lstStyle/>
          <a:p>
            <a:pPr marL="342900" lvl="0" indent="-34290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From the government sources we found out that a typical oil-fuel based vehicle emits about 4.6 metric tons of CO2 per year.</a:t>
            </a:r>
            <a:endParaRPr>
              <a:solidFill>
                <a:schemeClr val="dk1"/>
              </a:solidFill>
              <a:latin typeface="Arial"/>
              <a:ea typeface="Arial"/>
              <a:cs typeface="Arial"/>
              <a:sym typeface="Arial"/>
            </a:endParaRPr>
          </a:p>
          <a:p>
            <a:pPr marL="342900" lvl="0" indent="-342900" algn="l" rtl="0">
              <a:lnSpc>
                <a:spcPct val="150000"/>
              </a:lnSpc>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To calculate reduction in CO2 emission year wise we used following formula.</a:t>
            </a:r>
            <a:endParaRPr>
              <a:solidFill>
                <a:schemeClr val="dk1"/>
              </a:solidFill>
              <a:latin typeface="Arial"/>
              <a:ea typeface="Arial"/>
              <a:cs typeface="Arial"/>
              <a:sym typeface="Arial"/>
            </a:endParaRPr>
          </a:p>
          <a:p>
            <a:pPr marL="0" lvl="0" indent="457200" algn="l" rtl="0">
              <a:lnSpc>
                <a:spcPct val="150000"/>
              </a:lnSpc>
              <a:spcBef>
                <a:spcPts val="0"/>
              </a:spcBef>
              <a:spcAft>
                <a:spcPts val="0"/>
              </a:spcAft>
              <a:buNone/>
            </a:pPr>
            <a:r>
              <a:rPr lang="en-IN" b="1">
                <a:solidFill>
                  <a:schemeClr val="dk1"/>
                </a:solidFill>
                <a:latin typeface="Arial"/>
                <a:ea typeface="Arial"/>
                <a:cs typeface="Arial"/>
                <a:sym typeface="Arial"/>
              </a:rPr>
              <a:t>Reduction in CO2 emission(Metric ton)  = Number of EV × 4.6</a:t>
            </a:r>
            <a:endParaRPr b="1">
              <a:solidFill>
                <a:schemeClr val="dk1"/>
              </a:solidFill>
              <a:latin typeface="Arial"/>
              <a:ea typeface="Arial"/>
              <a:cs typeface="Arial"/>
              <a:sym typeface="Arial"/>
            </a:endParaRPr>
          </a:p>
          <a:p>
            <a:pPr marL="0" lvl="0" indent="457200" algn="l" rtl="0">
              <a:lnSpc>
                <a:spcPct val="150000"/>
              </a:lnSpc>
              <a:spcBef>
                <a:spcPts val="0"/>
              </a:spcBef>
              <a:spcAft>
                <a:spcPts val="0"/>
              </a:spcAft>
              <a:buNone/>
            </a:pPr>
            <a:endParaRPr>
              <a:solidFill>
                <a:schemeClr val="dk1"/>
              </a:solidFill>
              <a:latin typeface="Arial"/>
              <a:ea typeface="Arial"/>
              <a:cs typeface="Arial"/>
              <a:sym typeface="Arial"/>
            </a:endParaRPr>
          </a:p>
        </p:txBody>
      </p:sp>
      <p:pic>
        <p:nvPicPr>
          <p:cNvPr id="329" name="Google Shape;329;g10342971522_1_0"/>
          <p:cNvPicPr preferRelativeResize="0"/>
          <p:nvPr/>
        </p:nvPicPr>
        <p:blipFill>
          <a:blip r:embed="rId3">
            <a:alphaModFix/>
          </a:blip>
          <a:stretch>
            <a:fillRect/>
          </a:stretch>
        </p:blipFill>
        <p:spPr>
          <a:xfrm>
            <a:off x="1865650" y="3034850"/>
            <a:ext cx="6240550" cy="374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0342971522_2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Disadvantage of EVs</a:t>
            </a:r>
            <a:endParaRPr/>
          </a:p>
        </p:txBody>
      </p:sp>
      <p:sp>
        <p:nvSpPr>
          <p:cNvPr id="335" name="Google Shape;335;g10342971522_2_0"/>
          <p:cNvSpPr txBox="1">
            <a:spLocks noGrp="1"/>
          </p:cNvSpPr>
          <p:nvPr>
            <p:ph type="body" idx="1"/>
          </p:nvPr>
        </p:nvSpPr>
        <p:spPr>
          <a:xfrm>
            <a:off x="677325" y="1622152"/>
            <a:ext cx="8596800" cy="4419300"/>
          </a:xfrm>
          <a:prstGeom prst="rect">
            <a:avLst/>
          </a:prstGeom>
        </p:spPr>
        <p:txBody>
          <a:bodyPr spcFirstLastPara="1" wrap="square" lIns="91425" tIns="45700" rIns="91425" bIns="45700" anchor="t" anchorCtr="0">
            <a:normAutofit lnSpcReduction="10000"/>
          </a:bodyPr>
          <a:lstStyle/>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battery used in EVs is mostly Lithium-ion based. One electric car battery contains approx. 10Kg lithium. Most of the world's lithium is extracted from a mineral-rich brine in which earth is drilled and brine is pumped out to surface where it is left for several months to evaporate.</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This process consumes a huge amount of water which could have otherwise used by local farmers. Nearly 2 million liters of water is consumed to produce 1 ton of lithium.</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extraction also requires vast area of land where evaporation takes place which could have been used by the wildlife.</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We must find other way of lithium extraction which are more eco friendly.</a:t>
            </a:r>
            <a:endParaRPr>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0342971522_2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Disadvantage of EVs</a:t>
            </a:r>
            <a:endParaRPr/>
          </a:p>
        </p:txBody>
      </p:sp>
      <p:sp>
        <p:nvSpPr>
          <p:cNvPr id="341" name="Google Shape;341;g10342971522_2_6"/>
          <p:cNvSpPr txBox="1">
            <a:spLocks noGrp="1"/>
          </p:cNvSpPr>
          <p:nvPr>
            <p:ph type="body" idx="1"/>
          </p:nvPr>
        </p:nvSpPr>
        <p:spPr>
          <a:xfrm>
            <a:off x="356099" y="1488603"/>
            <a:ext cx="9890700" cy="5032200"/>
          </a:xfrm>
          <a:prstGeom prst="rect">
            <a:avLst/>
          </a:prstGeom>
        </p:spPr>
        <p:txBody>
          <a:bodyPr spcFirstLastPara="1" wrap="square" lIns="91425" tIns="45700" rIns="91425" bIns="45700" anchor="t" anchorCtr="0">
            <a:normAutofit/>
          </a:bodyPr>
          <a:lstStyle/>
          <a:p>
            <a:pPr marL="457200" lvl="0" indent="-320040" algn="l" rtl="0">
              <a:spcBef>
                <a:spcPts val="1000"/>
              </a:spcBef>
              <a:spcAft>
                <a:spcPts val="0"/>
              </a:spcAft>
              <a:buClr>
                <a:schemeClr val="dk1"/>
              </a:buClr>
              <a:buSzPts val="1440"/>
              <a:buFont typeface="Arial"/>
              <a:buChar char="►"/>
            </a:pPr>
            <a:r>
              <a:rPr lang="en-IN">
                <a:solidFill>
                  <a:schemeClr val="dk1"/>
                </a:solidFill>
                <a:latin typeface="Arial"/>
                <a:ea typeface="Arial"/>
                <a:cs typeface="Arial"/>
                <a:sym typeface="Arial"/>
              </a:rPr>
              <a:t>The graph shows water consumption in liters for the production of lithium from 2022-2030. The amount of water consumed is directly proportional to number of EVs. </a:t>
            </a:r>
            <a:endParaRPr>
              <a:solidFill>
                <a:schemeClr val="dk1"/>
              </a:solidFill>
              <a:latin typeface="Arial"/>
              <a:ea typeface="Arial"/>
              <a:cs typeface="Arial"/>
              <a:sym typeface="Arial"/>
            </a:endParaRPr>
          </a:p>
        </p:txBody>
      </p:sp>
      <p:pic>
        <p:nvPicPr>
          <p:cNvPr id="342" name="Google Shape;342;g10342971522_2_6"/>
          <p:cNvPicPr preferRelativeResize="0"/>
          <p:nvPr/>
        </p:nvPicPr>
        <p:blipFill rotWithShape="1">
          <a:blip r:embed="rId3">
            <a:alphaModFix/>
          </a:blip>
          <a:srcRect l="1010" r="-1010"/>
          <a:stretch/>
        </p:blipFill>
        <p:spPr>
          <a:xfrm>
            <a:off x="1489900" y="2328825"/>
            <a:ext cx="8416325" cy="395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
          <p:cNvSpPr txBox="1">
            <a:spLocks noGrp="1"/>
          </p:cNvSpPr>
          <p:nvPr>
            <p:ph type="title"/>
          </p:nvPr>
        </p:nvSpPr>
        <p:spPr>
          <a:xfrm>
            <a:off x="677325" y="740975"/>
            <a:ext cx="8596800" cy="924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Introduction:</a:t>
            </a:r>
            <a:endParaRPr/>
          </a:p>
        </p:txBody>
      </p:sp>
      <p:sp>
        <p:nvSpPr>
          <p:cNvPr id="225" name="Google Shape;225;p3"/>
          <p:cNvSpPr txBox="1">
            <a:spLocks noGrp="1"/>
          </p:cNvSpPr>
          <p:nvPr>
            <p:ph type="body" idx="1"/>
          </p:nvPr>
        </p:nvSpPr>
        <p:spPr>
          <a:xfrm>
            <a:off x="677325" y="1995850"/>
            <a:ext cx="8596800" cy="3819900"/>
          </a:xfrm>
          <a:prstGeom prst="rect">
            <a:avLst/>
          </a:prstGeom>
          <a:noFill/>
          <a:ln>
            <a:noFill/>
          </a:ln>
        </p:spPr>
        <p:txBody>
          <a:bodyPr spcFirstLastPara="1" wrap="square" lIns="91425" tIns="45700" rIns="91425" bIns="45700" anchor="t" anchorCtr="0">
            <a:normAutofit/>
          </a:bodyPr>
          <a:lstStyle/>
          <a:p>
            <a:pPr marL="342900" lvl="0" indent="-365760" algn="l" rtl="0">
              <a:lnSpc>
                <a:spcPct val="115000"/>
              </a:lnSpc>
              <a:spcBef>
                <a:spcPts val="0"/>
              </a:spcBef>
              <a:spcAft>
                <a:spcPts val="0"/>
              </a:spcAft>
              <a:buClr>
                <a:schemeClr val="dk1"/>
              </a:buClr>
              <a:buSzPts val="1800"/>
              <a:buChar char="►"/>
            </a:pPr>
            <a:r>
              <a:rPr lang="en-IN">
                <a:solidFill>
                  <a:schemeClr val="dk1"/>
                </a:solidFill>
                <a:latin typeface="Arial"/>
                <a:ea typeface="Arial"/>
                <a:cs typeface="Arial"/>
                <a:sym typeface="Arial"/>
              </a:rPr>
              <a:t>Our country India invests its large amount of capital into import of crude oil and natural gas and this is around 32% of total import done by India. </a:t>
            </a:r>
            <a:endParaRPr>
              <a:solidFill>
                <a:schemeClr val="dk1"/>
              </a:solidFill>
              <a:latin typeface="Arial"/>
              <a:ea typeface="Arial"/>
              <a:cs typeface="Arial"/>
              <a:sym typeface="Arial"/>
            </a:endParaRPr>
          </a:p>
          <a:p>
            <a:pPr marL="342900" lvl="0" indent="0" algn="l" rtl="0">
              <a:lnSpc>
                <a:spcPct val="115000"/>
              </a:lnSpc>
              <a:spcBef>
                <a:spcPts val="0"/>
              </a:spcBef>
              <a:spcAft>
                <a:spcPts val="0"/>
              </a:spcAft>
              <a:buNone/>
            </a:pPr>
            <a:endParaRPr>
              <a:solidFill>
                <a:schemeClr val="dk1"/>
              </a:solidFill>
              <a:latin typeface="Arial"/>
              <a:ea typeface="Arial"/>
              <a:cs typeface="Arial"/>
              <a:sym typeface="Arial"/>
            </a:endParaRPr>
          </a:p>
          <a:p>
            <a:pPr marL="342900" lvl="0" indent="-365760" algn="l" rtl="0">
              <a:lnSpc>
                <a:spcPct val="115000"/>
              </a:lnSpc>
              <a:spcBef>
                <a:spcPts val="0"/>
              </a:spcBef>
              <a:spcAft>
                <a:spcPts val="0"/>
              </a:spcAft>
              <a:buClr>
                <a:schemeClr val="dk1"/>
              </a:buClr>
              <a:buSzPts val="1800"/>
              <a:buChar char="►"/>
            </a:pPr>
            <a:r>
              <a:rPr lang="en-IN">
                <a:solidFill>
                  <a:schemeClr val="dk1"/>
                </a:solidFill>
                <a:latin typeface="Arial"/>
                <a:ea typeface="Arial"/>
                <a:cs typeface="Arial"/>
                <a:sym typeface="Arial"/>
              </a:rPr>
              <a:t>To reduce our dependence on crude oil and natural gases, Electric Vehicle is the way forward to bring out a revolution in the transport sector of India and boost up the economy.</a:t>
            </a:r>
            <a:endParaRPr>
              <a:solidFill>
                <a:schemeClr val="dk1"/>
              </a:solidFill>
              <a:latin typeface="Arial"/>
              <a:ea typeface="Arial"/>
              <a:cs typeface="Arial"/>
              <a:sym typeface="Arial"/>
            </a:endParaRPr>
          </a:p>
          <a:p>
            <a:pPr marL="342900" lvl="0" indent="0" algn="l" rtl="0">
              <a:lnSpc>
                <a:spcPct val="115000"/>
              </a:lnSpc>
              <a:spcBef>
                <a:spcPts val="0"/>
              </a:spcBef>
              <a:spcAft>
                <a:spcPts val="0"/>
              </a:spcAft>
              <a:buNone/>
            </a:pPr>
            <a:endParaRPr>
              <a:solidFill>
                <a:schemeClr val="dk1"/>
              </a:solidFill>
              <a:latin typeface="Arial"/>
              <a:ea typeface="Arial"/>
              <a:cs typeface="Arial"/>
              <a:sym typeface="Arial"/>
            </a:endParaRPr>
          </a:p>
          <a:p>
            <a:pPr marL="342900" lvl="0" indent="-365760" algn="l" rtl="0">
              <a:lnSpc>
                <a:spcPct val="115000"/>
              </a:lnSpc>
              <a:spcBef>
                <a:spcPts val="0"/>
              </a:spcBef>
              <a:spcAft>
                <a:spcPts val="0"/>
              </a:spcAft>
              <a:buClr>
                <a:schemeClr val="dk1"/>
              </a:buClr>
              <a:buSzPts val="1800"/>
              <a:buChar char="►"/>
            </a:pPr>
            <a:r>
              <a:rPr lang="en-IN">
                <a:solidFill>
                  <a:schemeClr val="dk1"/>
                </a:solidFill>
                <a:latin typeface="Arial"/>
                <a:ea typeface="Arial"/>
                <a:cs typeface="Arial"/>
                <a:sym typeface="Arial"/>
              </a:rPr>
              <a:t>So we would like to study the impact of electric vehicles on Indian economy and few other aspects of electric vehicles in India by year 2030.</a:t>
            </a:r>
            <a:endParaRPr>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03432f337f_1_41"/>
          <p:cNvSpPr txBox="1">
            <a:spLocks noGrp="1"/>
          </p:cNvSpPr>
          <p:nvPr>
            <p:ph type="title"/>
          </p:nvPr>
        </p:nvSpPr>
        <p:spPr>
          <a:xfrm>
            <a:off x="808700" y="1445175"/>
            <a:ext cx="8913300" cy="45720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IN" sz="7200" b="1" i="1"/>
              <a:t>THANK YOU…</a:t>
            </a:r>
            <a:endParaRPr sz="7200" b="1" i="1"/>
          </a:p>
          <a:p>
            <a:pPr marL="0" lvl="0" indent="0" algn="ctr" rtl="0">
              <a:spcBef>
                <a:spcPts val="0"/>
              </a:spcBef>
              <a:spcAft>
                <a:spcPts val="0"/>
              </a:spcAft>
              <a:buNone/>
            </a:pPr>
            <a:endParaRPr sz="7200" b="1"/>
          </a:p>
          <a:p>
            <a:pPr marL="0" lvl="0" indent="0" algn="ctr" rtl="0">
              <a:spcBef>
                <a:spcPts val="0"/>
              </a:spcBef>
              <a:spcAft>
                <a:spcPts val="0"/>
              </a:spcAft>
              <a:buNone/>
            </a:pPr>
            <a:r>
              <a:rPr lang="en-IN" sz="7200" b="1"/>
              <a:t>Any Questions ???</a:t>
            </a:r>
            <a:endParaRPr sz="7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677325" y="735725"/>
            <a:ext cx="8596800" cy="119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Data Sets Used:</a:t>
            </a:r>
            <a:endParaRPr/>
          </a:p>
        </p:txBody>
      </p:sp>
      <p:sp>
        <p:nvSpPr>
          <p:cNvPr id="231" name="Google Shape;231;p4"/>
          <p:cNvSpPr txBox="1">
            <a:spLocks noGrp="1"/>
          </p:cNvSpPr>
          <p:nvPr>
            <p:ph type="body" idx="1"/>
          </p:nvPr>
        </p:nvSpPr>
        <p:spPr>
          <a:xfrm>
            <a:off x="1169275" y="2023250"/>
            <a:ext cx="8104800" cy="4018200"/>
          </a:xfrm>
          <a:prstGeom prst="rect">
            <a:avLst/>
          </a:prstGeom>
          <a:noFill/>
          <a:ln>
            <a:noFill/>
          </a:ln>
        </p:spPr>
        <p:txBody>
          <a:bodyPr spcFirstLastPara="1" wrap="square" lIns="91425" tIns="45700" rIns="91425" bIns="45700" anchor="t" anchorCtr="0">
            <a:normAutofit/>
          </a:bodyPr>
          <a:lstStyle/>
          <a:p>
            <a:pPr marL="342900" lvl="0" indent="-349250" algn="l" rtl="0">
              <a:spcBef>
                <a:spcPts val="0"/>
              </a:spcBef>
              <a:spcAft>
                <a:spcPts val="0"/>
              </a:spcAft>
              <a:buClr>
                <a:schemeClr val="dk1"/>
              </a:buClr>
              <a:buSzPts val="1540"/>
              <a:buFont typeface="Arial"/>
              <a:buChar char="►"/>
            </a:pPr>
            <a:r>
              <a:rPr lang="en-IN" sz="1900">
                <a:solidFill>
                  <a:schemeClr val="dk1"/>
                </a:solidFill>
                <a:latin typeface="Arial"/>
                <a:ea typeface="Arial"/>
                <a:cs typeface="Arial"/>
                <a:sym typeface="Arial"/>
              </a:rPr>
              <a:t>We have used four different type of data sets.</a:t>
            </a:r>
            <a:endParaRPr sz="1900">
              <a:solidFill>
                <a:schemeClr val="dk1"/>
              </a:solidFill>
              <a:latin typeface="Arial"/>
              <a:ea typeface="Arial"/>
              <a:cs typeface="Arial"/>
              <a:sym typeface="Arial"/>
            </a:endParaRPr>
          </a:p>
          <a:p>
            <a:pPr marL="342900" lvl="0" indent="0" algn="l" rtl="0">
              <a:lnSpc>
                <a:spcPct val="150000"/>
              </a:lnSpc>
              <a:spcBef>
                <a:spcPts val="0"/>
              </a:spcBef>
              <a:spcAft>
                <a:spcPts val="0"/>
              </a:spcAft>
              <a:buNone/>
            </a:pPr>
            <a:endParaRPr sz="190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a:solidFill>
                  <a:schemeClr val="dk1"/>
                </a:solidFill>
                <a:latin typeface="Arial"/>
                <a:ea typeface="Arial"/>
                <a:cs typeface="Arial"/>
                <a:sym typeface="Arial"/>
              </a:rPr>
              <a:t>Vehicle Dataset</a:t>
            </a:r>
            <a:endParaRPr sz="190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a:solidFill>
                  <a:schemeClr val="dk1"/>
                </a:solidFill>
                <a:latin typeface="Arial"/>
                <a:ea typeface="Arial"/>
                <a:cs typeface="Arial"/>
                <a:sym typeface="Arial"/>
              </a:rPr>
              <a:t>Electricity consumed by EVs</a:t>
            </a:r>
            <a:endParaRPr sz="190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a:solidFill>
                  <a:schemeClr val="dk1"/>
                </a:solidFill>
                <a:latin typeface="Arial"/>
                <a:ea typeface="Arial"/>
                <a:cs typeface="Arial"/>
                <a:sym typeface="Arial"/>
              </a:rPr>
              <a:t>Electricity prices in India</a:t>
            </a:r>
            <a:endParaRPr sz="1900">
              <a:solidFill>
                <a:schemeClr val="dk1"/>
              </a:solidFill>
              <a:latin typeface="Arial"/>
              <a:ea typeface="Arial"/>
              <a:cs typeface="Arial"/>
              <a:sym typeface="Arial"/>
            </a:endParaRPr>
          </a:p>
          <a:p>
            <a:pPr marL="899999" lvl="0" indent="-374014" algn="l" rtl="0">
              <a:lnSpc>
                <a:spcPct val="150000"/>
              </a:lnSpc>
              <a:spcBef>
                <a:spcPts val="0"/>
              </a:spcBef>
              <a:spcAft>
                <a:spcPts val="0"/>
              </a:spcAft>
              <a:buClr>
                <a:schemeClr val="dk1"/>
              </a:buClr>
              <a:buSzPts val="1540"/>
              <a:buFont typeface="Arial"/>
              <a:buAutoNum type="arabicPeriod"/>
            </a:pPr>
            <a:r>
              <a:rPr lang="en-IN" sz="1900">
                <a:solidFill>
                  <a:schemeClr val="dk1"/>
                </a:solidFill>
                <a:latin typeface="Arial"/>
                <a:ea typeface="Arial"/>
                <a:cs typeface="Arial"/>
                <a:sym typeface="Arial"/>
              </a:rPr>
              <a:t>Oil Data(Oil import and Oil Price)</a:t>
            </a:r>
            <a:endParaRPr sz="19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a:spLocks noGrp="1"/>
          </p:cNvSpPr>
          <p:nvPr>
            <p:ph type="title"/>
          </p:nvPr>
        </p:nvSpPr>
        <p:spPr>
          <a:xfrm>
            <a:off x="703600" y="449125"/>
            <a:ext cx="8596800" cy="708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Workflow :</a:t>
            </a:r>
            <a:endParaRPr/>
          </a:p>
        </p:txBody>
      </p:sp>
      <p:sp>
        <p:nvSpPr>
          <p:cNvPr id="237" name="Google Shape;237;p5"/>
          <p:cNvSpPr txBox="1">
            <a:spLocks noGrp="1"/>
          </p:cNvSpPr>
          <p:nvPr>
            <p:ph type="body" idx="1"/>
          </p:nvPr>
        </p:nvSpPr>
        <p:spPr>
          <a:xfrm>
            <a:off x="824800" y="1091450"/>
            <a:ext cx="8596800" cy="55308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r>
              <a:rPr lang="en-IN">
                <a:solidFill>
                  <a:schemeClr val="dk1"/>
                </a:solidFill>
                <a:latin typeface="Arial"/>
                <a:ea typeface="Arial"/>
                <a:cs typeface="Arial"/>
                <a:sym typeface="Arial"/>
              </a:rPr>
              <a:t>Analysis of EV Sales by 2030</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Impact of EVs on Oil prices and Oil imports</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impact of EVs on future petrol prices</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Prediction of EVs future market share and study its impact on Indian power sector</a:t>
            </a:r>
            <a:endParaRPr>
              <a:solidFill>
                <a:schemeClr val="dk1"/>
              </a:solidFill>
              <a:latin typeface="Arial"/>
              <a:ea typeface="Arial"/>
              <a:cs typeface="Arial"/>
              <a:sym typeface="Arial"/>
            </a:endParaRPr>
          </a:p>
          <a:p>
            <a:pPr marL="0" lvl="0" indent="0" algn="l"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IN">
                <a:solidFill>
                  <a:schemeClr val="dk1"/>
                </a:solidFill>
                <a:latin typeface="Arial"/>
                <a:ea typeface="Arial"/>
                <a:cs typeface="Arial"/>
                <a:sym typeface="Arial"/>
              </a:rPr>
              <a:t>Study the monetary impact of EVs on Indian Economy</a:t>
            </a: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Arial"/>
              <a:ea typeface="Arial"/>
              <a:cs typeface="Arial"/>
              <a:sym typeface="Arial"/>
            </a:endParaRPr>
          </a:p>
          <a:p>
            <a:pPr marL="0" lvl="0" indent="0" algn="ctr" rtl="0">
              <a:lnSpc>
                <a:spcPct val="115000"/>
              </a:lnSpc>
              <a:spcBef>
                <a:spcPts val="0"/>
              </a:spcBef>
              <a:spcAft>
                <a:spcPts val="0"/>
              </a:spcAft>
              <a:buSzPts val="1100"/>
              <a:buNone/>
            </a:pPr>
            <a:r>
              <a:rPr lang="en-IN">
                <a:solidFill>
                  <a:schemeClr val="dk1"/>
                </a:solidFill>
                <a:latin typeface="Arial"/>
                <a:ea typeface="Arial"/>
                <a:cs typeface="Arial"/>
                <a:sym typeface="Arial"/>
              </a:rPr>
              <a:t>Study the impact of EVs on reduction in CO2 emission</a:t>
            </a:r>
            <a:endParaRPr>
              <a:solidFill>
                <a:schemeClr val="dk1"/>
              </a:solidFill>
            </a:endParaRPr>
          </a:p>
        </p:txBody>
      </p:sp>
      <p:sp>
        <p:nvSpPr>
          <p:cNvPr id="238" name="Google Shape;238;p5"/>
          <p:cNvSpPr/>
          <p:nvPr/>
        </p:nvSpPr>
        <p:spPr>
          <a:xfrm>
            <a:off x="5015350" y="179932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015350" y="280712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015350" y="3711700"/>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5015350" y="4675275"/>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5015350" y="5638850"/>
            <a:ext cx="215700" cy="48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title"/>
          </p:nvPr>
        </p:nvSpPr>
        <p:spPr>
          <a:xfrm>
            <a:off x="677334" y="609600"/>
            <a:ext cx="8596668" cy="8805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sz="3400"/>
              <a:t>1. Analysis EV sales by Year 2030:</a:t>
            </a:r>
            <a:endParaRPr sz="3400"/>
          </a:p>
        </p:txBody>
      </p:sp>
      <p:sp>
        <p:nvSpPr>
          <p:cNvPr id="248" name="Google Shape;248;p6"/>
          <p:cNvSpPr txBox="1">
            <a:spLocks noGrp="1"/>
          </p:cNvSpPr>
          <p:nvPr>
            <p:ph type="body" idx="1"/>
          </p:nvPr>
        </p:nvSpPr>
        <p:spPr>
          <a:xfrm>
            <a:off x="1018900" y="1387075"/>
            <a:ext cx="8596800" cy="5124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IN">
                <a:solidFill>
                  <a:schemeClr val="dk1"/>
                </a:solidFill>
                <a:latin typeface="Arial"/>
                <a:ea typeface="Arial"/>
                <a:cs typeface="Arial"/>
                <a:sym typeface="Arial"/>
              </a:rPr>
              <a:t>We have u</a:t>
            </a:r>
            <a:r>
              <a:rPr lang="en-IN" b="0" i="0">
                <a:solidFill>
                  <a:schemeClr val="dk1"/>
                </a:solidFill>
                <a:latin typeface="Arial"/>
                <a:ea typeface="Arial"/>
                <a:cs typeface="Arial"/>
                <a:sym typeface="Arial"/>
              </a:rPr>
              <a:t>sed  previous data of number of EV year-wise from year 2016 to 2021.</a:t>
            </a:r>
            <a:endParaRPr>
              <a:solidFill>
                <a:schemeClr val="dk1"/>
              </a:solidFill>
            </a:endParaRPr>
          </a:p>
          <a:p>
            <a:pPr marL="342900" lvl="0" indent="-342900" algn="l" rtl="0">
              <a:spcBef>
                <a:spcPts val="1000"/>
              </a:spcBef>
              <a:spcAft>
                <a:spcPts val="0"/>
              </a:spcAft>
              <a:buClr>
                <a:schemeClr val="dk1"/>
              </a:buClr>
              <a:buSzPts val="1440"/>
              <a:buChar char="►"/>
            </a:pPr>
            <a:r>
              <a:rPr lang="en-IN">
                <a:solidFill>
                  <a:schemeClr val="dk1"/>
                </a:solidFill>
                <a:latin typeface="Arial"/>
                <a:ea typeface="Arial"/>
                <a:cs typeface="Arial"/>
                <a:sym typeface="Arial"/>
              </a:rPr>
              <a:t>Then we have used Linear Regression to predict the EV sales from 2022 – 2030.</a:t>
            </a:r>
            <a:endParaRPr>
              <a:solidFill>
                <a:schemeClr val="dk1"/>
              </a:solidFill>
            </a:endParaRPr>
          </a:p>
          <a:p>
            <a:pPr marL="342900" lvl="0" indent="-342900" algn="l" rtl="0">
              <a:spcBef>
                <a:spcPts val="1000"/>
              </a:spcBef>
              <a:spcAft>
                <a:spcPts val="0"/>
              </a:spcAft>
              <a:buClr>
                <a:schemeClr val="dk1"/>
              </a:buClr>
              <a:buSzPts val="1440"/>
              <a:buChar char="►"/>
            </a:pPr>
            <a:r>
              <a:rPr lang="en-IN" b="0" i="0">
                <a:solidFill>
                  <a:schemeClr val="dk1"/>
                </a:solidFill>
                <a:latin typeface="Arial"/>
                <a:ea typeface="Arial"/>
                <a:cs typeface="Arial"/>
                <a:sym typeface="Arial"/>
              </a:rPr>
              <a:t>As per our analysis there will be around 4 crore EV’s by 2030.</a:t>
            </a:r>
            <a:endParaRPr>
              <a:solidFill>
                <a:schemeClr val="dk1"/>
              </a:solidFill>
            </a:endParaRPr>
          </a:p>
          <a:p>
            <a:pPr marL="342900" lvl="0" indent="-342900" algn="l" rtl="0">
              <a:spcBef>
                <a:spcPts val="1000"/>
              </a:spcBef>
              <a:spcAft>
                <a:spcPts val="0"/>
              </a:spcAft>
              <a:buClr>
                <a:schemeClr val="dk1"/>
              </a:buClr>
              <a:buSzPts val="1440"/>
              <a:buChar char="►"/>
            </a:pPr>
            <a:r>
              <a:rPr lang="en-IN">
                <a:solidFill>
                  <a:schemeClr val="dk1"/>
                </a:solidFill>
                <a:latin typeface="Arial"/>
                <a:ea typeface="Arial"/>
                <a:cs typeface="Arial"/>
                <a:sym typeface="Arial"/>
              </a:rPr>
              <a:t>Here is the estimated number of EVs month-wise from 2022 - 2030:</a:t>
            </a:r>
            <a:endParaRPr b="0" i="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b="0" i="0">
              <a:solidFill>
                <a:schemeClr val="dk1"/>
              </a:solidFill>
              <a:latin typeface="Arial"/>
              <a:ea typeface="Arial"/>
              <a:cs typeface="Arial"/>
              <a:sym typeface="Arial"/>
            </a:endParaRPr>
          </a:p>
        </p:txBody>
      </p:sp>
      <p:pic>
        <p:nvPicPr>
          <p:cNvPr id="249" name="Google Shape;249;p6"/>
          <p:cNvPicPr preferRelativeResize="0"/>
          <p:nvPr/>
        </p:nvPicPr>
        <p:blipFill rotWithShape="1">
          <a:blip r:embed="rId3">
            <a:alphaModFix/>
          </a:blip>
          <a:srcRect/>
          <a:stretch/>
        </p:blipFill>
        <p:spPr>
          <a:xfrm>
            <a:off x="791393" y="3604272"/>
            <a:ext cx="8071554" cy="325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64075" y="609600"/>
            <a:ext cx="10377600" cy="858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99658"/>
              <a:buFont typeface="Arial"/>
              <a:buNone/>
            </a:pPr>
            <a:r>
              <a:rPr lang="en-IN" sz="3251"/>
              <a:t>2. </a:t>
            </a:r>
            <a:r>
              <a:rPr lang="en-IN" sz="3251" i="0"/>
              <a:t>Study the Impact of EVs on Oil prices and Oil import</a:t>
            </a:r>
            <a:r>
              <a:rPr lang="en-IN" sz="3251"/>
              <a:t>:</a:t>
            </a:r>
            <a:endParaRPr sz="3251"/>
          </a:p>
        </p:txBody>
      </p:sp>
      <p:sp>
        <p:nvSpPr>
          <p:cNvPr id="255" name="Google Shape;255;p7"/>
          <p:cNvSpPr txBox="1">
            <a:spLocks noGrp="1"/>
          </p:cNvSpPr>
          <p:nvPr>
            <p:ph type="body" idx="1"/>
          </p:nvPr>
        </p:nvSpPr>
        <p:spPr>
          <a:xfrm>
            <a:off x="417700" y="1467550"/>
            <a:ext cx="9816900" cy="5283000"/>
          </a:xfrm>
          <a:prstGeom prst="rect">
            <a:avLst/>
          </a:prstGeom>
          <a:noFill/>
          <a:ln>
            <a:noFill/>
          </a:ln>
        </p:spPr>
        <p:txBody>
          <a:bodyPr spcFirstLastPara="1" wrap="square" lIns="91425" tIns="45700" rIns="91425" bIns="45700" anchor="t" anchorCtr="0">
            <a:normAutofit fontScale="92500" lnSpcReduction="10000"/>
          </a:bodyPr>
          <a:lstStyle/>
          <a:p>
            <a:pPr marL="457200" lvl="0" indent="-361323" algn="l" rtl="0">
              <a:lnSpc>
                <a:spcPct val="115000"/>
              </a:lnSpc>
              <a:spcBef>
                <a:spcPts val="0"/>
              </a:spcBef>
              <a:spcAft>
                <a:spcPts val="0"/>
              </a:spcAft>
              <a:buClr>
                <a:schemeClr val="dk1"/>
              </a:buClr>
              <a:buSzPct val="100000"/>
              <a:buFont typeface="Arial"/>
              <a:buChar char="►"/>
            </a:pPr>
            <a:r>
              <a:rPr lang="en-IN" sz="2458">
                <a:solidFill>
                  <a:schemeClr val="dk1"/>
                </a:solidFill>
                <a:latin typeface="Arial"/>
                <a:ea typeface="Arial"/>
                <a:cs typeface="Arial"/>
                <a:sym typeface="Arial"/>
              </a:rPr>
              <a:t>Used oil data to extract oil import  &amp; oil import price from year 2011 – 2021 as shown below</a:t>
            </a:r>
            <a:endParaRPr sz="2458">
              <a:solidFill>
                <a:schemeClr val="dk1"/>
              </a:solidFill>
            </a:endParaRPr>
          </a:p>
          <a:p>
            <a:pPr marL="0" lvl="0" indent="0" algn="l" rtl="0">
              <a:spcBef>
                <a:spcPts val="0"/>
              </a:spcBef>
              <a:spcAft>
                <a:spcPts val="0"/>
              </a:spcAft>
              <a:buNone/>
            </a:pPr>
            <a:endParaRPr sz="2458">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None/>
            </a:pPr>
            <a:endParaRPr sz="2399">
              <a:solidFill>
                <a:schemeClr val="dk1"/>
              </a:solidFill>
              <a:latin typeface="Arial"/>
              <a:ea typeface="Arial"/>
              <a:cs typeface="Arial"/>
              <a:sym typeface="Arial"/>
            </a:endParaRPr>
          </a:p>
          <a:p>
            <a:pPr marL="457200" lvl="0" indent="-358119" algn="l" rtl="0">
              <a:spcBef>
                <a:spcPts val="1000"/>
              </a:spcBef>
              <a:spcAft>
                <a:spcPts val="0"/>
              </a:spcAft>
              <a:buClr>
                <a:schemeClr val="dk1"/>
              </a:buClr>
              <a:buSzPct val="100000"/>
              <a:buFont typeface="Arial"/>
              <a:buChar char="►"/>
            </a:pPr>
            <a:r>
              <a:rPr lang="en-IN" sz="2399">
                <a:solidFill>
                  <a:schemeClr val="dk1"/>
                </a:solidFill>
                <a:latin typeface="Arial"/>
                <a:ea typeface="Arial"/>
                <a:cs typeface="Arial"/>
                <a:sym typeface="Arial"/>
              </a:rPr>
              <a:t>Train ML model to predict the oil import price given oil import .</a:t>
            </a:r>
            <a:endParaRPr>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a:solidFill>
                <a:schemeClr val="dk1"/>
              </a:solidFill>
              <a:latin typeface="Arial"/>
              <a:ea typeface="Arial"/>
              <a:cs typeface="Arial"/>
              <a:sym typeface="Arial"/>
            </a:endParaRPr>
          </a:p>
          <a:p>
            <a:pPr marL="342900" lvl="0" indent="-251459" algn="l" rtl="0">
              <a:spcBef>
                <a:spcPts val="1000"/>
              </a:spcBef>
              <a:spcAft>
                <a:spcPts val="0"/>
              </a:spcAft>
              <a:buSzPct val="79999"/>
              <a:buNone/>
            </a:pPr>
            <a:endParaRPr b="0" i="0">
              <a:solidFill>
                <a:schemeClr val="dk1"/>
              </a:solidFill>
              <a:latin typeface="Arial"/>
              <a:ea typeface="Arial"/>
              <a:cs typeface="Arial"/>
              <a:sym typeface="Arial"/>
            </a:endParaRPr>
          </a:p>
        </p:txBody>
      </p:sp>
      <p:pic>
        <p:nvPicPr>
          <p:cNvPr id="256" name="Google Shape;256;p7"/>
          <p:cNvPicPr preferRelativeResize="0"/>
          <p:nvPr/>
        </p:nvPicPr>
        <p:blipFill rotWithShape="1">
          <a:blip r:embed="rId3">
            <a:alphaModFix/>
          </a:blip>
          <a:srcRect/>
          <a:stretch/>
        </p:blipFill>
        <p:spPr>
          <a:xfrm>
            <a:off x="574956" y="2306511"/>
            <a:ext cx="4514850" cy="2657475"/>
          </a:xfrm>
          <a:prstGeom prst="rect">
            <a:avLst/>
          </a:prstGeom>
          <a:noFill/>
          <a:ln>
            <a:noFill/>
          </a:ln>
        </p:spPr>
      </p:pic>
      <p:pic>
        <p:nvPicPr>
          <p:cNvPr id="257" name="Google Shape;257;p7"/>
          <p:cNvPicPr preferRelativeResize="0"/>
          <p:nvPr/>
        </p:nvPicPr>
        <p:blipFill rotWithShape="1">
          <a:blip r:embed="rId4">
            <a:alphaModFix/>
          </a:blip>
          <a:srcRect t="-5950" b="5949"/>
          <a:stretch/>
        </p:blipFill>
        <p:spPr>
          <a:xfrm>
            <a:off x="5032588" y="2306488"/>
            <a:ext cx="3800475" cy="24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03432f337f_0_6"/>
          <p:cNvSpPr txBox="1">
            <a:spLocks noGrp="1"/>
          </p:cNvSpPr>
          <p:nvPr>
            <p:ph type="title"/>
          </p:nvPr>
        </p:nvSpPr>
        <p:spPr>
          <a:xfrm>
            <a:off x="515000" y="276600"/>
            <a:ext cx="8596800" cy="715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 Analysis :</a:t>
            </a:r>
            <a:endParaRPr/>
          </a:p>
        </p:txBody>
      </p:sp>
      <p:sp>
        <p:nvSpPr>
          <p:cNvPr id="263" name="Google Shape;263;g103432f337f_0_6"/>
          <p:cNvSpPr txBox="1">
            <a:spLocks noGrp="1"/>
          </p:cNvSpPr>
          <p:nvPr>
            <p:ph type="body" idx="1"/>
          </p:nvPr>
        </p:nvSpPr>
        <p:spPr>
          <a:xfrm>
            <a:off x="677325" y="1128075"/>
            <a:ext cx="8596800" cy="5353800"/>
          </a:xfrm>
          <a:prstGeom prst="rect">
            <a:avLst/>
          </a:prstGeom>
        </p:spPr>
        <p:txBody>
          <a:bodyPr spcFirstLastPara="1" wrap="square" lIns="91425" tIns="45700" rIns="91425" bIns="45700" anchor="t" anchorCtr="0">
            <a:normAutofit/>
          </a:bodyPr>
          <a:lstStyle/>
          <a:p>
            <a:pPr marL="457200" lvl="0" indent="-326390" algn="l" rtl="0">
              <a:spcBef>
                <a:spcPts val="1000"/>
              </a:spcBef>
              <a:spcAft>
                <a:spcPts val="0"/>
              </a:spcAft>
              <a:buClr>
                <a:schemeClr val="dk1"/>
              </a:buClr>
              <a:buSzPts val="1540"/>
              <a:buFont typeface="Arial"/>
              <a:buChar char="►"/>
            </a:pPr>
            <a:r>
              <a:rPr lang="en-IN" sz="1900">
                <a:solidFill>
                  <a:schemeClr val="dk1"/>
                </a:solidFill>
                <a:latin typeface="Arial"/>
                <a:ea typeface="Arial"/>
                <a:cs typeface="Arial"/>
                <a:sym typeface="Arial"/>
              </a:rPr>
              <a:t>From EV Analysis we get how much oil consumption will be reduced in future years and using which we have estimated the resultant oil need of our transport sector. Since Transport sector has share of 70% of total oil import so we have changed this consumption share to oil import share.</a:t>
            </a:r>
            <a:endParaRPr sz="1900">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p:txBody>
      </p:sp>
      <p:pic>
        <p:nvPicPr>
          <p:cNvPr id="264" name="Google Shape;264;g103432f337f_0_6"/>
          <p:cNvPicPr preferRelativeResize="0"/>
          <p:nvPr/>
        </p:nvPicPr>
        <p:blipFill>
          <a:blip r:embed="rId3">
            <a:alphaModFix/>
          </a:blip>
          <a:stretch>
            <a:fillRect/>
          </a:stretch>
        </p:blipFill>
        <p:spPr>
          <a:xfrm>
            <a:off x="1450375" y="2488925"/>
            <a:ext cx="7054975" cy="399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03432f337f_0_12"/>
          <p:cNvSpPr txBox="1">
            <a:spLocks noGrp="1"/>
          </p:cNvSpPr>
          <p:nvPr>
            <p:ph type="title"/>
          </p:nvPr>
        </p:nvSpPr>
        <p:spPr>
          <a:xfrm>
            <a:off x="516175" y="251500"/>
            <a:ext cx="8596800" cy="804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Result:</a:t>
            </a:r>
            <a:endParaRPr/>
          </a:p>
        </p:txBody>
      </p:sp>
      <p:sp>
        <p:nvSpPr>
          <p:cNvPr id="270" name="Google Shape;270;g103432f337f_0_12"/>
          <p:cNvSpPr txBox="1">
            <a:spLocks noGrp="1"/>
          </p:cNvSpPr>
          <p:nvPr>
            <p:ph type="body" idx="1"/>
          </p:nvPr>
        </p:nvSpPr>
        <p:spPr>
          <a:xfrm>
            <a:off x="677325" y="1342950"/>
            <a:ext cx="8596800" cy="4906200"/>
          </a:xfrm>
          <a:prstGeom prst="rect">
            <a:avLst/>
          </a:prstGeom>
        </p:spPr>
        <p:txBody>
          <a:bodyPr spcFirstLastPara="1" wrap="square" lIns="91425" tIns="45700" rIns="91425" bIns="45700" anchor="t" anchorCtr="0">
            <a:normAutofit/>
          </a:bodyPr>
          <a:lstStyle/>
          <a:p>
            <a:pPr marL="457200" lvl="0" indent="-339090" algn="l" rtl="0">
              <a:spcBef>
                <a:spcPts val="1000"/>
              </a:spcBef>
              <a:spcAft>
                <a:spcPts val="0"/>
              </a:spcAft>
              <a:buClr>
                <a:schemeClr val="dk1"/>
              </a:buClr>
              <a:buSzPts val="1740"/>
              <a:buFont typeface="Arial"/>
              <a:buChar char="►"/>
            </a:pPr>
            <a:r>
              <a:rPr lang="en-IN" sz="2100">
                <a:solidFill>
                  <a:schemeClr val="dk1"/>
                </a:solidFill>
                <a:latin typeface="Arial"/>
                <a:ea typeface="Arial"/>
                <a:cs typeface="Arial"/>
                <a:sym typeface="Arial"/>
              </a:rPr>
              <a:t>This oil import data has been treated as input for our model and predicted the oil import price for future years.</a:t>
            </a:r>
            <a:endParaRPr sz="2100">
              <a:solidFill>
                <a:schemeClr val="dk1"/>
              </a:solidFill>
              <a:latin typeface="Arial"/>
              <a:ea typeface="Arial"/>
              <a:cs typeface="Arial"/>
              <a:sym typeface="Arial"/>
            </a:endParaRPr>
          </a:p>
          <a:p>
            <a:pPr marL="457200" lvl="0" indent="0" algn="l" rtl="0">
              <a:spcBef>
                <a:spcPts val="1000"/>
              </a:spcBef>
              <a:spcAft>
                <a:spcPts val="0"/>
              </a:spcAft>
              <a:buNone/>
            </a:pPr>
            <a:endParaRPr>
              <a:solidFill>
                <a:schemeClr val="dk1"/>
              </a:solidFill>
              <a:latin typeface="Arial"/>
              <a:ea typeface="Arial"/>
              <a:cs typeface="Arial"/>
              <a:sym typeface="Arial"/>
            </a:endParaRPr>
          </a:p>
          <a:p>
            <a:pPr marL="0" lvl="0" indent="0" algn="l" rtl="0">
              <a:spcBef>
                <a:spcPts val="1000"/>
              </a:spcBef>
              <a:spcAft>
                <a:spcPts val="0"/>
              </a:spcAft>
              <a:buNone/>
            </a:pPr>
            <a:endParaRPr>
              <a:solidFill>
                <a:schemeClr val="dk1"/>
              </a:solidFill>
              <a:latin typeface="Arial"/>
              <a:ea typeface="Arial"/>
              <a:cs typeface="Arial"/>
              <a:sym typeface="Arial"/>
            </a:endParaRPr>
          </a:p>
        </p:txBody>
      </p:sp>
      <p:pic>
        <p:nvPicPr>
          <p:cNvPr id="271" name="Google Shape;271;g103432f337f_0_12"/>
          <p:cNvPicPr preferRelativeResize="0"/>
          <p:nvPr/>
        </p:nvPicPr>
        <p:blipFill>
          <a:blip r:embed="rId3">
            <a:alphaModFix/>
          </a:blip>
          <a:stretch>
            <a:fillRect/>
          </a:stretch>
        </p:blipFill>
        <p:spPr>
          <a:xfrm>
            <a:off x="1736925" y="2363625"/>
            <a:ext cx="5837350" cy="38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03432f337f_0_19"/>
          <p:cNvSpPr txBox="1">
            <a:spLocks noGrp="1"/>
          </p:cNvSpPr>
          <p:nvPr>
            <p:ph type="title"/>
          </p:nvPr>
        </p:nvSpPr>
        <p:spPr>
          <a:xfrm>
            <a:off x="451350" y="302075"/>
            <a:ext cx="9059400" cy="12177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Arial"/>
              <a:buNone/>
            </a:pPr>
            <a:r>
              <a:rPr lang="en-IN"/>
              <a:t>3. Study the Impact of EVs on Oil selling price and Oil import price:</a:t>
            </a:r>
            <a:endParaRPr/>
          </a:p>
        </p:txBody>
      </p:sp>
      <p:sp>
        <p:nvSpPr>
          <p:cNvPr id="277" name="Google Shape;277;g103432f337f_0_19"/>
          <p:cNvSpPr txBox="1">
            <a:spLocks noGrp="1"/>
          </p:cNvSpPr>
          <p:nvPr>
            <p:ph type="body" idx="1"/>
          </p:nvPr>
        </p:nvSpPr>
        <p:spPr>
          <a:xfrm>
            <a:off x="532050" y="1718975"/>
            <a:ext cx="8898000" cy="4279500"/>
          </a:xfrm>
          <a:prstGeom prst="rect">
            <a:avLst/>
          </a:prstGeom>
        </p:spPr>
        <p:txBody>
          <a:bodyPr spcFirstLastPara="1" wrap="square" lIns="91425" tIns="45700" rIns="91425" bIns="45700" anchor="t" anchorCtr="0">
            <a:noAutofit/>
          </a:bodyPr>
          <a:lstStyle/>
          <a:p>
            <a:pPr marL="457200" lvl="0" indent="-368300" algn="l" rtl="0">
              <a:spcBef>
                <a:spcPts val="1000"/>
              </a:spcBef>
              <a:spcAft>
                <a:spcPts val="0"/>
              </a:spcAft>
              <a:buClr>
                <a:schemeClr val="dk1"/>
              </a:buClr>
              <a:buSzPts val="2200"/>
              <a:buFont typeface="Arial"/>
              <a:buChar char="►"/>
            </a:pPr>
            <a:r>
              <a:rPr lang="en-IN" sz="2200">
                <a:solidFill>
                  <a:schemeClr val="dk1"/>
                </a:solidFill>
                <a:latin typeface="Arial"/>
                <a:ea typeface="Arial"/>
                <a:cs typeface="Arial"/>
                <a:sym typeface="Arial"/>
              </a:rPr>
              <a:t>We have changed the month-wise data of oil import price in year-wise form for analysis against the oil selling price in India.</a:t>
            </a:r>
            <a:endParaRPr sz="2200">
              <a:solidFill>
                <a:schemeClr val="dk1"/>
              </a:solidFill>
              <a:latin typeface="Arial"/>
              <a:ea typeface="Arial"/>
              <a:cs typeface="Arial"/>
              <a:sym typeface="Arial"/>
            </a:endParaRPr>
          </a:p>
          <a:p>
            <a:pPr marL="457200" lvl="0" indent="0" algn="l" rtl="0">
              <a:spcBef>
                <a:spcPts val="0"/>
              </a:spcBef>
              <a:spcAft>
                <a:spcPts val="0"/>
              </a:spcAft>
              <a:buNone/>
            </a:pPr>
            <a:endParaRPr sz="2200">
              <a:solidFill>
                <a:schemeClr val="dk1"/>
              </a:solidFill>
              <a:highlight>
                <a:srgbClr val="E4E8EE"/>
              </a:highlight>
              <a:latin typeface="Arial"/>
              <a:ea typeface="Arial"/>
              <a:cs typeface="Arial"/>
              <a:sym typeface="Arial"/>
            </a:endParaRPr>
          </a:p>
          <a:p>
            <a:pPr marL="457200" lvl="0" indent="-368300" algn="l" rtl="0">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After preprocessing the data, we have obtained the Oil selling price data(Rs.) and Oil import price(Rs./bbl) data over the years.  We have used a Linear Regression model to train Oil selling price data given the Oil import price data.</a:t>
            </a:r>
            <a:endParaRPr sz="2200">
              <a:solidFill>
                <a:schemeClr val="dk1"/>
              </a:solidFill>
              <a:latin typeface="Arial"/>
              <a:ea typeface="Arial"/>
              <a:cs typeface="Arial"/>
              <a:sym typeface="Arial"/>
            </a:endParaRPr>
          </a:p>
          <a:p>
            <a:pPr marL="0" lvl="0" indent="0" algn="l" rtl="0">
              <a:spcBef>
                <a:spcPts val="0"/>
              </a:spcBef>
              <a:spcAft>
                <a:spcPts val="0"/>
              </a:spcAft>
              <a:buNone/>
            </a:pPr>
            <a:endParaRPr sz="2200">
              <a:solidFill>
                <a:schemeClr val="dk1"/>
              </a:solidFill>
              <a:latin typeface="Arial"/>
              <a:ea typeface="Arial"/>
              <a:cs typeface="Arial"/>
              <a:sym typeface="Arial"/>
            </a:endParaRPr>
          </a:p>
          <a:p>
            <a:pPr marL="457200" lvl="0" indent="-368300" algn="l" rtl="0">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In this model we take input from previous analysis of oil import price for future years and predict the oil selling price in indian market. </a:t>
            </a:r>
            <a:endParaRPr sz="2200">
              <a:solidFill>
                <a:schemeClr val="dk1"/>
              </a:solidFill>
              <a:latin typeface="Arial"/>
              <a:ea typeface="Arial"/>
              <a:cs typeface="Arial"/>
              <a:sym typeface="Arial"/>
            </a:endParaRPr>
          </a:p>
          <a:p>
            <a:pPr marL="457200" lvl="0" indent="0" algn="l" rtl="0">
              <a:spcBef>
                <a:spcPts val="0"/>
              </a:spcBef>
              <a:spcAft>
                <a:spcPts val="0"/>
              </a:spcAft>
              <a:buNone/>
            </a:pPr>
            <a:endParaRPr sz="2200">
              <a:solidFill>
                <a:schemeClr val="dk1"/>
              </a:solidFill>
              <a:highlight>
                <a:srgbClr val="E4E8EE"/>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1295</Words>
  <Application>Microsoft Macintosh PowerPoint</Application>
  <PresentationFormat>Widescreen</PresentationFormat>
  <Paragraphs>128</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Noto Sans Symbols</vt:lpstr>
      <vt:lpstr>Trebuchet MS</vt:lpstr>
      <vt:lpstr>Office Theme</vt:lpstr>
      <vt:lpstr>Facet</vt:lpstr>
      <vt:lpstr>Study the Impact of EVs  on Indian Economy</vt:lpstr>
      <vt:lpstr>Introduction:</vt:lpstr>
      <vt:lpstr>Data Sets Used:</vt:lpstr>
      <vt:lpstr>Workflow :</vt:lpstr>
      <vt:lpstr>1. Analysis EV sales by Year 2030:</vt:lpstr>
      <vt:lpstr>2. Study the Impact of EVs on Oil prices and Oil import:</vt:lpstr>
      <vt:lpstr> Analysis :</vt:lpstr>
      <vt:lpstr>Result:</vt:lpstr>
      <vt:lpstr>3. Study the Impact of EVs on Oil selling price and Oil import price:</vt:lpstr>
      <vt:lpstr>Result:</vt:lpstr>
      <vt:lpstr>Analysis:</vt:lpstr>
      <vt:lpstr>4. Predict EVs future market share and study its impact on Indian power sector</vt:lpstr>
      <vt:lpstr>4. Predict EVs future market share and study its impact on Indian power sector</vt:lpstr>
      <vt:lpstr>5. Study the monetary impact of EVs on Indian Economy</vt:lpstr>
      <vt:lpstr>5. Study the monetary impact of EVs on Indian Economy </vt:lpstr>
      <vt:lpstr>5. Study the monetary impact of EVs on Indian Economy The increasing sales of EV will save worth INR 4.5 lakh crore by 2030. </vt:lpstr>
      <vt:lpstr>6. Study the impact of EVs on reduction in CO2 emission</vt:lpstr>
      <vt:lpstr>Disadvantage of EVs</vt:lpstr>
      <vt:lpstr>Disadvantage of EVs</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the Impact of EVs  on Indian Economy</dc:title>
  <dc:creator>Sahil Shukla</dc:creator>
  <cp:lastModifiedBy>Neeraj Chouhan</cp:lastModifiedBy>
  <cp:revision>1</cp:revision>
  <dcterms:created xsi:type="dcterms:W3CDTF">2021-11-20T10:55:44Z</dcterms:created>
  <dcterms:modified xsi:type="dcterms:W3CDTF">2021-11-20T17:32:44Z</dcterms:modified>
</cp:coreProperties>
</file>